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169"/>
  </p:notesMasterIdLst>
  <p:sldIdLst>
    <p:sldId id="597" r:id="rId4"/>
    <p:sldId id="598" r:id="rId5"/>
    <p:sldId id="259" r:id="rId6"/>
    <p:sldId id="323" r:id="rId7"/>
    <p:sldId id="324" r:id="rId8"/>
    <p:sldId id="325" r:id="rId9"/>
    <p:sldId id="668" r:id="rId10"/>
    <p:sldId id="327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328" r:id="rId21"/>
    <p:sldId id="329" r:id="rId22"/>
    <p:sldId id="330" r:id="rId23"/>
    <p:sldId id="331" r:id="rId24"/>
    <p:sldId id="663" r:id="rId25"/>
    <p:sldId id="662" r:id="rId26"/>
    <p:sldId id="657" r:id="rId27"/>
    <p:sldId id="660" r:id="rId28"/>
    <p:sldId id="661" r:id="rId29"/>
    <p:sldId id="337" r:id="rId30"/>
    <p:sldId id="338" r:id="rId31"/>
    <p:sldId id="339" r:id="rId32"/>
    <p:sldId id="340" r:id="rId33"/>
    <p:sldId id="745" r:id="rId34"/>
    <p:sldId id="746" r:id="rId35"/>
    <p:sldId id="343" r:id="rId36"/>
    <p:sldId id="344" r:id="rId37"/>
    <p:sldId id="345" r:id="rId38"/>
    <p:sldId id="269" r:id="rId39"/>
    <p:sldId id="655" r:id="rId40"/>
    <p:sldId id="271" r:id="rId41"/>
    <p:sldId id="747" r:id="rId42"/>
    <p:sldId id="273" r:id="rId43"/>
    <p:sldId id="274" r:id="rId44"/>
    <p:sldId id="285" r:id="rId45"/>
    <p:sldId id="286" r:id="rId46"/>
    <p:sldId id="287" r:id="rId47"/>
    <p:sldId id="288" r:id="rId48"/>
    <p:sldId id="289" r:id="rId49"/>
    <p:sldId id="290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12" r:id="rId59"/>
    <p:sldId id="313" r:id="rId60"/>
    <p:sldId id="775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89" r:id="rId70"/>
    <p:sldId id="390" r:id="rId71"/>
    <p:sldId id="391" r:id="rId72"/>
    <p:sldId id="392" r:id="rId73"/>
    <p:sldId id="291" r:id="rId74"/>
    <p:sldId id="292" r:id="rId75"/>
    <p:sldId id="293" r:id="rId76"/>
    <p:sldId id="748" r:id="rId77"/>
    <p:sldId id="295" r:id="rId78"/>
    <p:sldId id="296" r:id="rId79"/>
    <p:sldId id="535" r:id="rId80"/>
    <p:sldId id="666" r:id="rId81"/>
    <p:sldId id="667" r:id="rId82"/>
    <p:sldId id="749" r:id="rId83"/>
    <p:sldId id="750" r:id="rId84"/>
    <p:sldId id="540" r:id="rId85"/>
    <p:sldId id="469" r:id="rId86"/>
    <p:sldId id="470" r:id="rId87"/>
    <p:sldId id="471" r:id="rId88"/>
    <p:sldId id="472" r:id="rId89"/>
    <p:sldId id="473" r:id="rId90"/>
    <p:sldId id="474" r:id="rId91"/>
    <p:sldId id="311" r:id="rId92"/>
    <p:sldId id="542" r:id="rId93"/>
    <p:sldId id="543" r:id="rId94"/>
    <p:sldId id="533" r:id="rId95"/>
    <p:sldId id="534" r:id="rId96"/>
    <p:sldId id="541" r:id="rId97"/>
    <p:sldId id="544" r:id="rId98"/>
    <p:sldId id="307" r:id="rId99"/>
    <p:sldId id="308" r:id="rId100"/>
    <p:sldId id="309" r:id="rId101"/>
    <p:sldId id="761" r:id="rId102"/>
    <p:sldId id="684" r:id="rId103"/>
    <p:sldId id="756" r:id="rId104"/>
    <p:sldId id="757" r:id="rId105"/>
    <p:sldId id="758" r:id="rId106"/>
    <p:sldId id="759" r:id="rId107"/>
    <p:sldId id="762" r:id="rId108"/>
    <p:sldId id="685" r:id="rId109"/>
    <p:sldId id="751" r:id="rId110"/>
    <p:sldId id="687" r:id="rId111"/>
    <p:sldId id="752" r:id="rId112"/>
    <p:sldId id="753" r:id="rId113"/>
    <p:sldId id="690" r:id="rId114"/>
    <p:sldId id="691" r:id="rId115"/>
    <p:sldId id="692" r:id="rId116"/>
    <p:sldId id="693" r:id="rId117"/>
    <p:sldId id="770" r:id="rId118"/>
    <p:sldId id="695" r:id="rId119"/>
    <p:sldId id="696" r:id="rId120"/>
    <p:sldId id="697" r:id="rId121"/>
    <p:sldId id="698" r:id="rId122"/>
    <p:sldId id="699" r:id="rId123"/>
    <p:sldId id="771" r:id="rId124"/>
    <p:sldId id="772" r:id="rId125"/>
    <p:sldId id="702" r:id="rId126"/>
    <p:sldId id="703" r:id="rId127"/>
    <p:sldId id="704" r:id="rId128"/>
    <p:sldId id="705" r:id="rId129"/>
    <p:sldId id="706" r:id="rId130"/>
    <p:sldId id="707" r:id="rId131"/>
    <p:sldId id="708" r:id="rId132"/>
    <p:sldId id="709" r:id="rId133"/>
    <p:sldId id="710" r:id="rId134"/>
    <p:sldId id="711" r:id="rId135"/>
    <p:sldId id="712" r:id="rId136"/>
    <p:sldId id="754" r:id="rId137"/>
    <p:sldId id="670" r:id="rId138"/>
    <p:sldId id="715" r:id="rId139"/>
    <p:sldId id="716" r:id="rId140"/>
    <p:sldId id="717" r:id="rId141"/>
    <p:sldId id="718" r:id="rId142"/>
    <p:sldId id="755" r:id="rId143"/>
    <p:sldId id="764" r:id="rId144"/>
    <p:sldId id="765" r:id="rId145"/>
    <p:sldId id="722" r:id="rId146"/>
    <p:sldId id="723" r:id="rId147"/>
    <p:sldId id="724" r:id="rId148"/>
    <p:sldId id="725" r:id="rId149"/>
    <p:sldId id="773" r:id="rId150"/>
    <p:sldId id="727" r:id="rId151"/>
    <p:sldId id="728" r:id="rId152"/>
    <p:sldId id="729" r:id="rId153"/>
    <p:sldId id="730" r:id="rId154"/>
    <p:sldId id="731" r:id="rId155"/>
    <p:sldId id="733" r:id="rId156"/>
    <p:sldId id="734" r:id="rId157"/>
    <p:sldId id="735" r:id="rId158"/>
    <p:sldId id="736" r:id="rId159"/>
    <p:sldId id="766" r:id="rId160"/>
    <p:sldId id="738" r:id="rId161"/>
    <p:sldId id="767" r:id="rId162"/>
    <p:sldId id="768" r:id="rId163"/>
    <p:sldId id="741" r:id="rId164"/>
    <p:sldId id="742" r:id="rId165"/>
    <p:sldId id="774" r:id="rId166"/>
    <p:sldId id="744" r:id="rId167"/>
    <p:sldId id="769" r:id="rId168"/>
  </p:sldIdLst>
  <p:sldSz cx="9144000" cy="5143500" type="screen16x9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FRANCOIS Eric" initials="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70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58"/>
    <p:restoredTop sz="96942"/>
  </p:normalViewPr>
  <p:slideViewPr>
    <p:cSldViewPr snapToGrid="0">
      <p:cViewPr varScale="1">
        <p:scale>
          <a:sx n="105" d="100"/>
          <a:sy n="105" d="100"/>
        </p:scale>
        <p:origin x="168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997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63" Type="http://schemas.openxmlformats.org/officeDocument/2006/relationships/slide" Target="slides/slide60.xml"/><Relationship Id="rId84" Type="http://schemas.openxmlformats.org/officeDocument/2006/relationships/slide" Target="slides/slide81.xml"/><Relationship Id="rId138" Type="http://schemas.openxmlformats.org/officeDocument/2006/relationships/slide" Target="slides/slide135.xml"/><Relationship Id="rId159" Type="http://schemas.openxmlformats.org/officeDocument/2006/relationships/slide" Target="slides/slide156.xml"/><Relationship Id="rId170" Type="http://schemas.openxmlformats.org/officeDocument/2006/relationships/commentAuthors" Target="commentAuthors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53" Type="http://schemas.openxmlformats.org/officeDocument/2006/relationships/slide" Target="slides/slide50.xml"/><Relationship Id="rId74" Type="http://schemas.openxmlformats.org/officeDocument/2006/relationships/slide" Target="slides/slide71.xml"/><Relationship Id="rId128" Type="http://schemas.openxmlformats.org/officeDocument/2006/relationships/slide" Target="slides/slide125.xml"/><Relationship Id="rId149" Type="http://schemas.openxmlformats.org/officeDocument/2006/relationships/slide" Target="slides/slide146.xml"/><Relationship Id="rId5" Type="http://schemas.openxmlformats.org/officeDocument/2006/relationships/slide" Target="slides/slide2.xml"/><Relationship Id="rId95" Type="http://schemas.openxmlformats.org/officeDocument/2006/relationships/slide" Target="slides/slide92.xml"/><Relationship Id="rId160" Type="http://schemas.openxmlformats.org/officeDocument/2006/relationships/slide" Target="slides/slide157.xml"/><Relationship Id="rId22" Type="http://schemas.openxmlformats.org/officeDocument/2006/relationships/slide" Target="slides/slide19.xml"/><Relationship Id="rId43" Type="http://schemas.openxmlformats.org/officeDocument/2006/relationships/slide" Target="slides/slide40.xml"/><Relationship Id="rId64" Type="http://schemas.openxmlformats.org/officeDocument/2006/relationships/slide" Target="slides/slide61.xml"/><Relationship Id="rId118" Type="http://schemas.openxmlformats.org/officeDocument/2006/relationships/slide" Target="slides/slide115.xml"/><Relationship Id="rId139" Type="http://schemas.openxmlformats.org/officeDocument/2006/relationships/slide" Target="slides/slide136.xml"/><Relationship Id="rId85" Type="http://schemas.openxmlformats.org/officeDocument/2006/relationships/slide" Target="slides/slide82.xml"/><Relationship Id="rId150" Type="http://schemas.openxmlformats.org/officeDocument/2006/relationships/slide" Target="slides/slide147.xml"/><Relationship Id="rId171" Type="http://schemas.openxmlformats.org/officeDocument/2006/relationships/presProps" Target="presProps.xml"/><Relationship Id="rId12" Type="http://schemas.openxmlformats.org/officeDocument/2006/relationships/slide" Target="slides/slide9.xml"/><Relationship Id="rId33" Type="http://schemas.openxmlformats.org/officeDocument/2006/relationships/slide" Target="slides/slide30.xml"/><Relationship Id="rId108" Type="http://schemas.openxmlformats.org/officeDocument/2006/relationships/slide" Target="slides/slide105.xml"/><Relationship Id="rId129" Type="http://schemas.openxmlformats.org/officeDocument/2006/relationships/slide" Target="slides/slide126.xml"/><Relationship Id="rId54" Type="http://schemas.openxmlformats.org/officeDocument/2006/relationships/slide" Target="slides/slide51.xml"/><Relationship Id="rId75" Type="http://schemas.openxmlformats.org/officeDocument/2006/relationships/slide" Target="slides/slide72.xml"/><Relationship Id="rId96" Type="http://schemas.openxmlformats.org/officeDocument/2006/relationships/slide" Target="slides/slide93.xml"/><Relationship Id="rId140" Type="http://schemas.openxmlformats.org/officeDocument/2006/relationships/slide" Target="slides/slide137.xml"/><Relationship Id="rId161" Type="http://schemas.openxmlformats.org/officeDocument/2006/relationships/slide" Target="slides/slide15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44" Type="http://schemas.openxmlformats.org/officeDocument/2006/relationships/slide" Target="slides/slide41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130" Type="http://schemas.openxmlformats.org/officeDocument/2006/relationships/slide" Target="slides/slide127.xml"/><Relationship Id="rId135" Type="http://schemas.openxmlformats.org/officeDocument/2006/relationships/slide" Target="slides/slide132.xml"/><Relationship Id="rId151" Type="http://schemas.openxmlformats.org/officeDocument/2006/relationships/slide" Target="slides/slide148.xml"/><Relationship Id="rId156" Type="http://schemas.openxmlformats.org/officeDocument/2006/relationships/slide" Target="slides/slide153.xml"/><Relationship Id="rId172" Type="http://schemas.openxmlformats.org/officeDocument/2006/relationships/viewProps" Target="viewProps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slide" Target="slides/slide122.xml"/><Relationship Id="rId141" Type="http://schemas.openxmlformats.org/officeDocument/2006/relationships/slide" Target="slides/slide138.xml"/><Relationship Id="rId146" Type="http://schemas.openxmlformats.org/officeDocument/2006/relationships/slide" Target="slides/slide143.xml"/><Relationship Id="rId167" Type="http://schemas.openxmlformats.org/officeDocument/2006/relationships/slide" Target="slides/slide164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162" Type="http://schemas.openxmlformats.org/officeDocument/2006/relationships/slide" Target="slides/slide15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131" Type="http://schemas.openxmlformats.org/officeDocument/2006/relationships/slide" Target="slides/slide128.xml"/><Relationship Id="rId136" Type="http://schemas.openxmlformats.org/officeDocument/2006/relationships/slide" Target="slides/slide133.xml"/><Relationship Id="rId157" Type="http://schemas.openxmlformats.org/officeDocument/2006/relationships/slide" Target="slides/slide154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52" Type="http://schemas.openxmlformats.org/officeDocument/2006/relationships/slide" Target="slides/slide149.xml"/><Relationship Id="rId173" Type="http://schemas.openxmlformats.org/officeDocument/2006/relationships/theme" Target="theme/theme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slide" Target="slides/slide123.xml"/><Relationship Id="rId147" Type="http://schemas.openxmlformats.org/officeDocument/2006/relationships/slide" Target="slides/slide144.xml"/><Relationship Id="rId168" Type="http://schemas.openxmlformats.org/officeDocument/2006/relationships/slide" Target="slides/slide165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142" Type="http://schemas.openxmlformats.org/officeDocument/2006/relationships/slide" Target="slides/slide139.xml"/><Relationship Id="rId163" Type="http://schemas.openxmlformats.org/officeDocument/2006/relationships/slide" Target="slides/slide160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slide" Target="slides/slide113.xml"/><Relationship Id="rId137" Type="http://schemas.openxmlformats.org/officeDocument/2006/relationships/slide" Target="slides/slide134.xml"/><Relationship Id="rId158" Type="http://schemas.openxmlformats.org/officeDocument/2006/relationships/slide" Target="slides/slide155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32" Type="http://schemas.openxmlformats.org/officeDocument/2006/relationships/slide" Target="slides/slide129.xml"/><Relationship Id="rId153" Type="http://schemas.openxmlformats.org/officeDocument/2006/relationships/slide" Target="slides/slide150.xml"/><Relationship Id="rId174" Type="http://schemas.openxmlformats.org/officeDocument/2006/relationships/tableStyles" Target="tableStyles.xml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27" Type="http://schemas.openxmlformats.org/officeDocument/2006/relationships/slide" Target="slides/slide12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52" Type="http://schemas.openxmlformats.org/officeDocument/2006/relationships/slide" Target="slides/slide49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143" Type="http://schemas.openxmlformats.org/officeDocument/2006/relationships/slide" Target="slides/slide140.xml"/><Relationship Id="rId148" Type="http://schemas.openxmlformats.org/officeDocument/2006/relationships/slide" Target="slides/slide145.xml"/><Relationship Id="rId164" Type="http://schemas.openxmlformats.org/officeDocument/2006/relationships/slide" Target="slides/slide161.xml"/><Relationship Id="rId16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26" Type="http://schemas.openxmlformats.org/officeDocument/2006/relationships/slide" Target="slides/slide23.xml"/><Relationship Id="rId47" Type="http://schemas.openxmlformats.org/officeDocument/2006/relationships/slide" Target="slides/slide44.xml"/><Relationship Id="rId68" Type="http://schemas.openxmlformats.org/officeDocument/2006/relationships/slide" Target="slides/slide65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slide" Target="slides/slide130.xml"/><Relationship Id="rId154" Type="http://schemas.openxmlformats.org/officeDocument/2006/relationships/slide" Target="slides/slide151.xml"/><Relationship Id="rId16" Type="http://schemas.openxmlformats.org/officeDocument/2006/relationships/slide" Target="slides/slide13.xml"/><Relationship Id="rId37" Type="http://schemas.openxmlformats.org/officeDocument/2006/relationships/slide" Target="slides/slide34.xml"/><Relationship Id="rId58" Type="http://schemas.openxmlformats.org/officeDocument/2006/relationships/slide" Target="slides/slide55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44" Type="http://schemas.openxmlformats.org/officeDocument/2006/relationships/slide" Target="slides/slide141.xml"/><Relationship Id="rId90" Type="http://schemas.openxmlformats.org/officeDocument/2006/relationships/slide" Target="slides/slide87.xml"/><Relationship Id="rId165" Type="http://schemas.openxmlformats.org/officeDocument/2006/relationships/slide" Target="slides/slide162.xml"/><Relationship Id="rId27" Type="http://schemas.openxmlformats.org/officeDocument/2006/relationships/slide" Target="slides/slide24.xml"/><Relationship Id="rId48" Type="http://schemas.openxmlformats.org/officeDocument/2006/relationships/slide" Target="slides/slide45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34" Type="http://schemas.openxmlformats.org/officeDocument/2006/relationships/slide" Target="slides/slide131.xml"/><Relationship Id="rId80" Type="http://schemas.openxmlformats.org/officeDocument/2006/relationships/slide" Target="slides/slide77.xml"/><Relationship Id="rId155" Type="http://schemas.openxmlformats.org/officeDocument/2006/relationships/slide" Target="slides/slide152.xml"/><Relationship Id="rId17" Type="http://schemas.openxmlformats.org/officeDocument/2006/relationships/slide" Target="slides/slide14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24" Type="http://schemas.openxmlformats.org/officeDocument/2006/relationships/slide" Target="slides/slide121.xml"/><Relationship Id="rId70" Type="http://schemas.openxmlformats.org/officeDocument/2006/relationships/slide" Target="slides/slide67.xml"/><Relationship Id="rId91" Type="http://schemas.openxmlformats.org/officeDocument/2006/relationships/slide" Target="slides/slide88.xml"/><Relationship Id="rId145" Type="http://schemas.openxmlformats.org/officeDocument/2006/relationships/slide" Target="slides/slide142.xml"/><Relationship Id="rId166" Type="http://schemas.openxmlformats.org/officeDocument/2006/relationships/slide" Target="slides/slide16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Feuille_de_calcul_Microsoft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Feuille_de_calcul_Microsoft_Excel2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9728197635089401E-2"/>
          <c:y val="3.5981089283239003E-2"/>
          <c:w val="0.91793503260546105"/>
          <c:h val="0.9131249456497659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CR</c:v>
                </c:pt>
              </c:strCache>
            </c:strRef>
          </c:tx>
          <c:spPr>
            <a:solidFill>
              <a:srgbClr val="C0504D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336-4D73-BAAE-C9A665E0902A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2-BFDF-4168-B2F7-823F089357B1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9336-4D73-BAAE-C9A665E0902A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248E-F149-AEED-F0F22D766057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9336-4D73-BAAE-C9A665E0902A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4-248E-F149-AEED-F0F22D766057}"/>
              </c:ext>
            </c:extLst>
          </c:dPt>
          <c:cat>
            <c:strRef>
              <c:f>Sheet1!$A$2:$A$9</c:f>
              <c:strCache>
                <c:ptCount val="8"/>
                <c:pt idx="0">
                  <c:v>CPS10 P</c:v>
                </c:pt>
                <c:pt idx="1">
                  <c:v>CPS10C</c:v>
                </c:pt>
                <c:pt idx="3">
                  <c:v>SCC P</c:v>
                </c:pt>
                <c:pt idx="4">
                  <c:v>SCC C</c:v>
                </c:pt>
                <c:pt idx="6">
                  <c:v>ITT P</c:v>
                </c:pt>
                <c:pt idx="7">
                  <c:v>ITT C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3.7</c:v>
                </c:pt>
                <c:pt idx="1">
                  <c:v>0.9</c:v>
                </c:pt>
                <c:pt idx="3">
                  <c:v>4</c:v>
                </c:pt>
                <c:pt idx="4">
                  <c:v>0.5</c:v>
                </c:pt>
                <c:pt idx="6">
                  <c:v>2.9</c:v>
                </c:pt>
                <c:pt idx="7">
                  <c:v>0.6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336-4D73-BAAE-C9A665E0902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9336-4D73-BAAE-C9A665E0902A}"/>
              </c:ext>
            </c:extLst>
          </c:dPt>
          <c:dPt>
            <c:idx val="1"/>
            <c:invertIfNegative val="0"/>
            <c:bubble3D val="0"/>
            <c:spPr>
              <a:solidFill>
                <a:srgbClr val="A470A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336-4D73-BAAE-C9A665E0902A}"/>
              </c:ext>
            </c:extLst>
          </c:dPt>
          <c:dPt>
            <c:idx val="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6-9336-4D73-BAAE-C9A665E0902A}"/>
              </c:ext>
            </c:extLst>
          </c:dPt>
          <c:dPt>
            <c:idx val="4"/>
            <c:invertIfNegative val="0"/>
            <c:bubble3D val="0"/>
            <c:spPr>
              <a:solidFill>
                <a:srgbClr val="A470A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9336-4D73-BAAE-C9A665E0902A}"/>
              </c:ext>
            </c:extLst>
          </c:dPt>
          <c:dPt>
            <c:idx val="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E-9336-4D73-BAAE-C9A665E0902A}"/>
              </c:ext>
            </c:extLst>
          </c:dPt>
          <c:dPt>
            <c:idx val="7"/>
            <c:invertIfNegative val="0"/>
            <c:bubble3D val="0"/>
            <c:spPr>
              <a:solidFill>
                <a:srgbClr val="A470A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9336-4D73-BAAE-C9A665E0902A}"/>
              </c:ext>
            </c:extLst>
          </c:dPt>
          <c:errBars>
            <c:errBarType val="both"/>
            <c:errValType val="cust"/>
            <c:noEndCap val="0"/>
            <c:plus>
              <c:numRef>
                <c:f>Sheet1!$E$2:$E$9</c:f>
                <c:numCache>
                  <c:formatCode>General</c:formatCode>
                  <c:ptCount val="8"/>
                  <c:pt idx="0">
                    <c:v>9</c:v>
                  </c:pt>
                  <c:pt idx="1">
                    <c:v>6</c:v>
                  </c:pt>
                  <c:pt idx="3">
                    <c:v>6</c:v>
                  </c:pt>
                  <c:pt idx="4">
                    <c:v>4.5</c:v>
                  </c:pt>
                  <c:pt idx="6">
                    <c:v>4.2</c:v>
                  </c:pt>
                  <c:pt idx="7">
                    <c:v>3.3</c:v>
                  </c:pt>
                </c:numCache>
              </c:numRef>
            </c:plus>
            <c:minus>
              <c:numRef>
                <c:f>Sheet1!$F$2:$F$9</c:f>
                <c:numCache>
                  <c:formatCode>General</c:formatCode>
                  <c:ptCount val="8"/>
                  <c:pt idx="0">
                    <c:v>7.4</c:v>
                  </c:pt>
                  <c:pt idx="1">
                    <c:v>3.6</c:v>
                  </c:pt>
                  <c:pt idx="3">
                    <c:v>4.8</c:v>
                  </c:pt>
                  <c:pt idx="4">
                    <c:v>3.2</c:v>
                  </c:pt>
                  <c:pt idx="6">
                    <c:v>3.6</c:v>
                  </c:pt>
                  <c:pt idx="7">
                    <c:v>2.5</c:v>
                  </c:pt>
                </c:numCache>
              </c:numRef>
            </c:minus>
            <c:spPr>
              <a:noFill/>
              <a:ln w="1905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round/>
              </a:ln>
              <a:effectLst/>
            </c:spPr>
          </c:errBars>
          <c:cat>
            <c:strRef>
              <c:f>Sheet1!$A$2:$A$9</c:f>
              <c:strCache>
                <c:ptCount val="8"/>
                <c:pt idx="0">
                  <c:v>CPS10 P</c:v>
                </c:pt>
                <c:pt idx="1">
                  <c:v>CPS10C</c:v>
                </c:pt>
                <c:pt idx="3">
                  <c:v>SCC P</c:v>
                </c:pt>
                <c:pt idx="4">
                  <c:v>SCC C</c:v>
                </c:pt>
                <c:pt idx="6">
                  <c:v>ITT P</c:v>
                </c:pt>
                <c:pt idx="7">
                  <c:v>ITT C</c:v>
                </c:pt>
              </c:strCache>
            </c:strRef>
          </c:cat>
          <c:val>
            <c:numRef>
              <c:f>Sheet1!$C$2:$C$9</c:f>
              <c:numCache>
                <c:formatCode>General</c:formatCode>
                <c:ptCount val="8"/>
                <c:pt idx="0">
                  <c:v>17.8</c:v>
                </c:pt>
                <c:pt idx="1">
                  <c:v>5.2</c:v>
                </c:pt>
                <c:pt idx="3">
                  <c:v>12.6</c:v>
                </c:pt>
                <c:pt idx="4">
                  <c:v>6.9</c:v>
                </c:pt>
                <c:pt idx="6">
                  <c:v>10.199999999999999</c:v>
                </c:pt>
                <c:pt idx="7">
                  <c:v>6.1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336-4D73-BAAE-C9A665E090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"/>
        <c:overlap val="100"/>
        <c:axId val="153536576"/>
        <c:axId val="153537136"/>
      </c:barChart>
      <c:catAx>
        <c:axId val="153536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 w="19050" cap="flat" cmpd="sng" algn="ctr">
            <a:solidFill>
              <a:schemeClr val="tx1">
                <a:lumMod val="50000"/>
                <a:lumOff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53537136"/>
        <c:crosses val="autoZero"/>
        <c:auto val="1"/>
        <c:lblAlgn val="ctr"/>
        <c:lblOffset val="100"/>
        <c:noMultiLvlLbl val="0"/>
      </c:catAx>
      <c:valAx>
        <c:axId val="153537136"/>
        <c:scaling>
          <c:orientation val="minMax"/>
          <c:max val="5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19050">
            <a:solidFill>
              <a:schemeClr val="tx1">
                <a:lumMod val="50000"/>
                <a:lumOff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53536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0867070806996201E-2"/>
          <c:y val="3.0342903047478401E-2"/>
          <c:w val="0.89788113903155897"/>
          <c:h val="0.83343560646663295"/>
        </c:manualLayout>
      </c:layout>
      <c:scatterChart>
        <c:scatterStyle val="lineMarker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Valeur Y 1</c:v>
                </c:pt>
              </c:strCache>
            </c:strRef>
          </c:tx>
          <c:spPr>
            <a:ln w="47625">
              <a:noFill/>
            </a:ln>
          </c:spPr>
          <c:xVal>
            <c:numRef>
              <c:f>Feuil1!$A$2:$A$5</c:f>
              <c:numCache>
                <c:formatCode>General</c:formatCode>
                <c:ptCount val="4"/>
                <c:pt idx="1">
                  <c:v>1.8</c:v>
                </c:pt>
              </c:numCache>
            </c:numRef>
          </c:xVal>
          <c:yVal>
            <c:numRef>
              <c:f>Feuil1!$B$2:$B$5</c:f>
              <c:numCache>
                <c:formatCode>General</c:formatCode>
                <c:ptCount val="4"/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0B0A-43DF-8B60-75332432A5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6573808"/>
        <c:axId val="196574368"/>
      </c:scatterChart>
      <c:valAx>
        <c:axId val="196573808"/>
        <c:scaling>
          <c:orientation val="minMax"/>
          <c:max val="25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80" baseline="0"/>
            </a:pPr>
            <a:endParaRPr lang="fr-FR"/>
          </a:p>
        </c:txPr>
        <c:crossAx val="196574368"/>
        <c:crosses val="autoZero"/>
        <c:crossBetween val="midCat"/>
        <c:majorUnit val="1"/>
      </c:valAx>
      <c:valAx>
        <c:axId val="196574368"/>
        <c:scaling>
          <c:orientation val="minMax"/>
          <c:max val="100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fr-FR"/>
          </a:p>
        </c:txPr>
        <c:crossAx val="196573808"/>
        <c:crosses val="autoZero"/>
        <c:crossBetween val="midCat"/>
        <c:majorUnit val="20"/>
      </c:valAx>
    </c:plotArea>
    <c:plotVisOnly val="1"/>
    <c:dispBlanksAs val="gap"/>
    <c:showDLblsOverMax val="0"/>
  </c:chart>
  <c:txPr>
    <a:bodyPr/>
    <a:lstStyle/>
    <a:p>
      <a:pPr>
        <a:defRPr sz="1600">
          <a:solidFill>
            <a:schemeClr val="tx1">
              <a:lumMod val="65000"/>
              <a:lumOff val="35000"/>
            </a:schemeClr>
          </a:solidFill>
        </a:defRPr>
      </a:pPr>
      <a:endParaRPr lang="fr-FR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Non-EBV (n=363)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481-4049-8DB6-A7DF85067555}"/>
              </c:ext>
            </c:extLst>
          </c:dPt>
          <c:dPt>
            <c:idx val="1"/>
            <c:bubble3D val="0"/>
            <c:spPr>
              <a:solidFill>
                <a:srgbClr val="A470AA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0481-4049-8DB6-A7DF85067555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481-4049-8DB6-A7DF85067555}"/>
              </c:ext>
            </c:extLst>
          </c:dPt>
          <c:cat>
            <c:strRef>
              <c:f>Feuil1!$A$2:$A$4</c:f>
              <c:strCache>
                <c:ptCount val="3"/>
                <c:pt idx="0">
                  <c:v>1er trim.</c:v>
                </c:pt>
                <c:pt idx="1">
                  <c:v>2e trim.</c:v>
                </c:pt>
                <c:pt idx="2">
                  <c:v>3e trim.</c:v>
                </c:pt>
              </c:strCache>
            </c:strRef>
          </c:cat>
          <c:val>
            <c:numRef>
              <c:f>Feuil1!$B$2:$B$4</c:f>
              <c:numCache>
                <c:formatCode>General</c:formatCode>
                <c:ptCount val="3"/>
                <c:pt idx="0">
                  <c:v>85.7</c:v>
                </c:pt>
                <c:pt idx="1">
                  <c:v>7.7</c:v>
                </c:pt>
                <c:pt idx="2">
                  <c:v>6.6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481-4049-8DB6-A7DF850675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0.42341</cdr:x>
      <cdr:y>0.43793</cdr:y>
    </cdr:from>
    <cdr:to>
      <cdr:x>0.49715</cdr:x>
      <cdr:y>0.50601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xmlns="" id="{E8ED1EA4-E9F4-4929-96ED-02428C8890C3}"/>
            </a:ext>
          </a:extLst>
        </cdr:cNvPr>
        <cdr:cNvSpPr txBox="1"/>
      </cdr:nvSpPr>
      <cdr:spPr>
        <a:xfrm xmlns:a="http://schemas.openxmlformats.org/drawingml/2006/main">
          <a:off x="2347215" y="1187901"/>
          <a:ext cx="408766" cy="18466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none" lIns="0" tIns="0" rIns="0" bIns="0" rtlCol="0" anchor="t" anchorCtr="0">
          <a:spAutoFit/>
        </a:bodyPr>
        <a:lstStyle xmlns:a="http://schemas.openxmlformats.org/drawingml/2006/main"/>
        <a:p xmlns:a="http://schemas.openxmlformats.org/drawingml/2006/main">
          <a:r>
            <a:rPr lang="en-US" sz="1200" b="1" kern="600" spc="30" dirty="0">
              <a:solidFill>
                <a:schemeClr val="tx1">
                  <a:lumMod val="50000"/>
                  <a:lumOff val="50000"/>
                </a:schemeClr>
              </a:solidFill>
            </a:rPr>
            <a:t>16,7%</a:t>
          </a:r>
        </a:p>
      </cdr:txBody>
    </cdr:sp>
  </cdr:relSizeAnchor>
  <cdr:relSizeAnchor xmlns:cdr="http://schemas.openxmlformats.org/drawingml/2006/chartDrawing">
    <cdr:from>
      <cdr:x>0.53773</cdr:x>
      <cdr:y>0.6322</cdr:y>
    </cdr:from>
    <cdr:to>
      <cdr:x>0.62008</cdr:x>
      <cdr:y>0.70028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xmlns="" id="{F39DA666-019D-45C7-B3E9-AD8D467B441F}"/>
            </a:ext>
          </a:extLst>
        </cdr:cNvPr>
        <cdr:cNvSpPr txBox="1"/>
      </cdr:nvSpPr>
      <cdr:spPr>
        <a:xfrm xmlns:a="http://schemas.openxmlformats.org/drawingml/2006/main">
          <a:off x="2980941" y="1714865"/>
          <a:ext cx="456489" cy="18466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lIns="0" tIns="0" rIns="0" bIns="0" rtlCol="0" anchor="t" anchorCtr="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en-US" sz="1200" b="1" kern="600" spc="30" dirty="0">
              <a:solidFill>
                <a:schemeClr val="tx1">
                  <a:lumMod val="50000"/>
                  <a:lumOff val="50000"/>
                </a:schemeClr>
              </a:solidFill>
            </a:rPr>
            <a:t>7,4%</a:t>
          </a:r>
        </a:p>
      </cdr:txBody>
    </cdr:sp>
  </cdr:relSizeAnchor>
  <cdr:relSizeAnchor xmlns:cdr="http://schemas.openxmlformats.org/drawingml/2006/chartDrawing">
    <cdr:from>
      <cdr:x>0.76464</cdr:x>
      <cdr:y>0.54809</cdr:y>
    </cdr:from>
    <cdr:to>
      <cdr:x>0.83838</cdr:x>
      <cdr:y>0.61617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xmlns="" id="{C02984FE-B100-43BD-A3CD-81812909839E}"/>
            </a:ext>
          </a:extLst>
        </cdr:cNvPr>
        <cdr:cNvSpPr txBox="1"/>
      </cdr:nvSpPr>
      <cdr:spPr>
        <a:xfrm xmlns:a="http://schemas.openxmlformats.org/drawingml/2006/main">
          <a:off x="4238830" y="1486714"/>
          <a:ext cx="408766" cy="18466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none" lIns="0" tIns="0" rIns="0" bIns="0" rtlCol="0" anchor="t" anchorCtr="0">
          <a:spAutoFit/>
        </a:bodyPr>
        <a:lstStyle xmlns:a="http://schemas.openxmlformats.org/drawingml/2006/main"/>
        <a:p xmlns:a="http://schemas.openxmlformats.org/drawingml/2006/main">
          <a:r>
            <a:rPr lang="en-US" sz="1200" b="1" kern="600" spc="30" dirty="0">
              <a:solidFill>
                <a:schemeClr val="tx1">
                  <a:lumMod val="50000"/>
                  <a:lumOff val="50000"/>
                </a:schemeClr>
              </a:solidFill>
            </a:rPr>
            <a:t>13,1%</a:t>
          </a:r>
        </a:p>
      </cdr:txBody>
    </cdr:sp>
  </cdr:relSizeAnchor>
  <cdr:relSizeAnchor xmlns:cdr="http://schemas.openxmlformats.org/drawingml/2006/chartDrawing">
    <cdr:from>
      <cdr:x>0.89198</cdr:x>
      <cdr:y>0.67756</cdr:y>
    </cdr:from>
    <cdr:to>
      <cdr:x>0.95056</cdr:x>
      <cdr:y>0.74564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xmlns="" id="{40C41970-838E-4B18-9C57-15B6070E82C2}"/>
            </a:ext>
          </a:extLst>
        </cdr:cNvPr>
        <cdr:cNvSpPr txBox="1"/>
      </cdr:nvSpPr>
      <cdr:spPr>
        <a:xfrm xmlns:a="http://schemas.openxmlformats.org/drawingml/2006/main">
          <a:off x="4944734" y="1837906"/>
          <a:ext cx="324769" cy="18466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none" lIns="0" tIns="0" rIns="0" bIns="0" rtlCol="0" anchor="t" anchorCtr="0">
          <a:spAutoFit/>
        </a:bodyPr>
        <a:lstStyle xmlns:a="http://schemas.openxmlformats.org/drawingml/2006/main"/>
        <a:p xmlns:a="http://schemas.openxmlformats.org/drawingml/2006/main">
          <a:r>
            <a:rPr lang="en-US" sz="1200" b="1" kern="600" spc="30" dirty="0">
              <a:solidFill>
                <a:schemeClr val="tx1">
                  <a:lumMod val="50000"/>
                  <a:lumOff val="50000"/>
                </a:schemeClr>
              </a:solidFill>
            </a:rPr>
            <a:t>6,7%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4FD60D-1A41-452F-9A9C-933BDE6D8A37}" type="datetimeFigureOut">
              <a:rPr lang="fr-FR" smtClean="0"/>
              <a:t>14/02/2019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1EC708-51D9-4A5F-B6AA-7D83C91034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5129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Inhibe la matrice </a:t>
            </a:r>
            <a:r>
              <a:rPr lang="fr-FR" dirty="0" err="1"/>
              <a:t>métalloprotéinase</a:t>
            </a:r>
            <a:r>
              <a:rPr lang="fr-FR" dirty="0"/>
              <a:t>, une enzyme extracellulaire impliquée dans le remodelage de la matrice cellulaire,</a:t>
            </a:r>
            <a:r>
              <a:rPr lang="fr-FR" baseline="0" dirty="0"/>
              <a:t> la croissance tumorale et les métastases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71CE1C-6087-437B-B6D6-39FDC6003750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1609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1EC708-51D9-4A5F-B6AA-7D83C9103438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7154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F3CD98-B50D-B943-8558-38438F441A54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7382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F3CD98-B50D-B943-8558-38438F441A54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285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1BEE27-7BDE-452A-8F9D-CEA958AC2320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9876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1EC708-51D9-4A5F-B6AA-7D83C9103438}" type="slidenum">
              <a:rPr lang="fr-FR" smtClean="0"/>
              <a:t>107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55449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71CE1C-6087-437B-B6D6-39FDC6003750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713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EDA81-5D84-364D-984A-59DE3CD9BEEF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14/02/2019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EF401-F39E-E84A-8054-CB3B05DAC32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092C29DE-640F-424C-960F-4099FE6E67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014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EDA81-5D84-364D-984A-59DE3CD9BEEF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14/02/2019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EF401-F39E-E84A-8054-CB3B05DAC32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243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EDA81-5D84-364D-984A-59DE3CD9BEEF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14/02/2019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EF401-F39E-E84A-8054-CB3B05DAC32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5282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EDA81-5D84-364D-984A-59DE3CD9BEEF}" type="datetimeFigureOut">
              <a:rPr lang="fr-FR" smtClean="0"/>
              <a:t>14/02/2019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EF401-F39E-E84A-8054-CB3B05DAC3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14455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EDA81-5D84-364D-984A-59DE3CD9BEEF}" type="datetimeFigureOut">
              <a:rPr lang="fr-FR" smtClean="0"/>
              <a:t>14/02/2019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EF401-F39E-E84A-8054-CB3B05DAC3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10456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EDA81-5D84-364D-984A-59DE3CD9BEEF}" type="datetimeFigureOut">
              <a:rPr lang="fr-FR" smtClean="0"/>
              <a:t>14/02/2019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EF401-F39E-E84A-8054-CB3B05DAC3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42291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EDA81-5D84-364D-984A-59DE3CD9BEEF}" type="datetimeFigureOut">
              <a:rPr lang="fr-FR" smtClean="0"/>
              <a:t>14/02/2019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EF401-F39E-E84A-8054-CB3B05DAC3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83776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EDA81-5D84-364D-984A-59DE3CD9BEEF}" type="datetimeFigureOut">
              <a:rPr lang="fr-FR" smtClean="0"/>
              <a:t>14/02/2019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EF401-F39E-E84A-8054-CB3B05DAC3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33592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EDA81-5D84-364D-984A-59DE3CD9BEEF}" type="datetimeFigureOut">
              <a:rPr lang="fr-FR" smtClean="0"/>
              <a:t>14/02/2019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EF401-F39E-E84A-8054-CB3B05DAC3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48709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124F7-CDE6-EA43-A345-3E3D8A1EA6A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14/02/2019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37C4C-AA1D-FA4B-9487-C3210DD5F14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46294129-304D-2542-AB07-0C429C9401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1483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57175" indent="-257175">
              <a:buClr>
                <a:srgbClr val="A370A9"/>
              </a:buClr>
              <a:buFont typeface="Wingdings" pitchFamily="2" charset="2"/>
              <a:buChar char="§"/>
              <a:defRPr/>
            </a:lvl1pPr>
            <a:lvl2pPr marL="557213" indent="-214313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124F7-CDE6-EA43-A345-3E3D8A1EA6A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14/02/2019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37C4C-AA1D-FA4B-9487-C3210DD5F14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822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92881" indent="-192881">
              <a:buClr>
                <a:srgbClr val="A370A9"/>
              </a:buClr>
              <a:buFont typeface="Wingdings" pitchFamily="2" charset="2"/>
              <a:buChar char="§"/>
              <a:defRPr/>
            </a:lvl1pPr>
            <a:lvl2pPr marL="417910" indent="-160735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EDA81-5D84-364D-984A-59DE3CD9BEEF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14/02/2019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EF401-F39E-E84A-8054-CB3B05DAC32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3834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124F7-CDE6-EA43-A345-3E3D8A1EA6A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14/02/2019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37C4C-AA1D-FA4B-9487-C3210DD5F14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3517946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426B5AC9-E395-5248-B72A-326015C120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xmlns="" id="{62ED47AA-4CAC-B64D-8116-6C52C20CD559}"/>
              </a:ext>
            </a:extLst>
          </p:cNvPr>
          <p:cNvSpPr/>
          <p:nvPr userDrawn="1"/>
        </p:nvSpPr>
        <p:spPr>
          <a:xfrm>
            <a:off x="834571" y="1959429"/>
            <a:ext cx="7663543" cy="1763485"/>
          </a:xfrm>
          <a:prstGeom prst="roundRect">
            <a:avLst/>
          </a:prstGeom>
          <a:solidFill>
            <a:srgbClr val="A370A9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27773" y="2207894"/>
            <a:ext cx="7666940" cy="1314951"/>
          </a:xfrm>
        </p:spPr>
        <p:txBody>
          <a:bodyPr anchor="ctr" anchorCtr="0"/>
          <a:lstStyle>
            <a:lvl1pPr algn="ctr">
              <a:defRPr sz="3000" b="1" cap="all"/>
            </a:lvl1pPr>
          </a:lstStyle>
          <a:p>
            <a:r>
              <a:rPr lang="fr-FR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8698994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124F7-CDE6-EA43-A345-3E3D8A1EA6A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14/02/2019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37C4C-AA1D-FA4B-9487-C3210DD5F14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9408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124F7-CDE6-EA43-A345-3E3D8A1EA6A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14/02/2019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37C4C-AA1D-FA4B-9487-C3210DD5F14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6670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124F7-CDE6-EA43-A345-3E3D8A1EA6A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14/02/2019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37C4C-AA1D-FA4B-9487-C3210DD5F14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3528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124F7-CDE6-EA43-A345-3E3D8A1EA6A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14/02/2019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37C4C-AA1D-FA4B-9487-C3210DD5F14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3491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124F7-CDE6-EA43-A345-3E3D8A1EA6A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14/02/2019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37C4C-AA1D-FA4B-9487-C3210DD5F14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1738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124F7-CDE6-EA43-A345-3E3D8A1EA6A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14/02/2019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37C4C-AA1D-FA4B-9487-C3210DD5F14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2935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124F7-CDE6-EA43-A345-3E3D8A1EA6A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14/02/2019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37C4C-AA1D-FA4B-9487-C3210DD5F14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4884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124F7-CDE6-EA43-A345-3E3D8A1EA6A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14/02/2019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37C4C-AA1D-FA4B-9487-C3210DD5F14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4249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928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85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786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964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157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350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EDA81-5D84-364D-984A-59DE3CD9BEEF}" type="datetimeFigureOut">
              <a:rPr lang="fr-FR" smtClean="0"/>
              <a:t>14/02/2019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EF401-F39E-E84A-8054-CB3B05DAC327}" type="slidenum">
              <a:rPr lang="fr-FR" smtClean="0"/>
              <a:t>‹N°›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092C29DE-640F-424C-960F-4099FE6E67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847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74007AC1-481E-EB44-B825-4D30F37F28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EDA81-5D84-364D-984A-59DE3CD9BEEF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14/02/2019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EF401-F39E-E84A-8054-CB3B05DAC32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3517947"/>
            <a:ext cx="7772400" cy="1125140"/>
          </a:xfrm>
        </p:spPr>
        <p:txBody>
          <a:bodyPr anchor="b"/>
          <a:lstStyle>
            <a:lvl1pPr marL="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xmlns="" id="{62ED47AA-4CAC-B64D-8116-6C52C20CD559}"/>
              </a:ext>
            </a:extLst>
          </p:cNvPr>
          <p:cNvSpPr/>
          <p:nvPr/>
        </p:nvSpPr>
        <p:spPr>
          <a:xfrm>
            <a:off x="834573" y="1959430"/>
            <a:ext cx="7663543" cy="1763485"/>
          </a:xfrm>
          <a:prstGeom prst="roundRect">
            <a:avLst/>
          </a:prstGeom>
          <a:solidFill>
            <a:srgbClr val="A370A9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 sz="1350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27773" y="2207894"/>
            <a:ext cx="7666940" cy="1314951"/>
          </a:xfrm>
        </p:spPr>
        <p:txBody>
          <a:bodyPr anchor="ctr" anchorCtr="0"/>
          <a:lstStyle>
            <a:lvl1pPr algn="ctr">
              <a:defRPr sz="2250" b="1" cap="all"/>
            </a:lvl1pPr>
          </a:lstStyle>
          <a:p>
            <a:r>
              <a:rPr lang="fr-FR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39263712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EDA81-5D84-364D-984A-59DE3CD9BEEF}" type="datetimeFigureOut">
              <a:rPr lang="fr-FR" smtClean="0"/>
              <a:t>14/02/2019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EF401-F39E-E84A-8054-CB3B05DAC3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38888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EDA81-5D84-364D-984A-59DE3CD9BEEF}" type="datetimeFigureOut">
              <a:rPr lang="fr-FR" smtClean="0"/>
              <a:t>14/02/2019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EF401-F39E-E84A-8054-CB3B05DAC327}" type="slidenum">
              <a:rPr lang="fr-FR" smtClean="0"/>
              <a:t>‹N°›</a:t>
            </a:fld>
            <a:endParaRPr lang="fr-FR"/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474" y="1495184"/>
            <a:ext cx="3889506" cy="2474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32133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74007AC1-481E-EB44-B825-4D30F37F28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EDA81-5D84-364D-984A-59DE3CD9BEEF}" type="datetimeFigureOut">
              <a:rPr lang="fr-FR" smtClean="0"/>
              <a:t>14/02/2019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EF401-F39E-E84A-8054-CB3B05DAC327}" type="slidenum">
              <a:rPr lang="fr-FR" smtClean="0"/>
              <a:t>‹N°›</a:t>
            </a:fld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3517948"/>
            <a:ext cx="7772400" cy="1125140"/>
          </a:xfrm>
        </p:spPr>
        <p:txBody>
          <a:bodyPr anchor="b"/>
          <a:lstStyle>
            <a:lvl1pPr marL="0" indent="0">
              <a:buNone/>
              <a:defRPr sz="844">
                <a:solidFill>
                  <a:schemeClr val="tx1">
                    <a:tint val="75000"/>
                  </a:schemeClr>
                </a:solidFill>
              </a:defRPr>
            </a:lvl1pPr>
            <a:lvl2pPr marL="192881" indent="0">
              <a:buNone/>
              <a:defRPr sz="760">
                <a:solidFill>
                  <a:schemeClr val="tx1">
                    <a:tint val="75000"/>
                  </a:schemeClr>
                </a:solidFill>
              </a:defRPr>
            </a:lvl2pPr>
            <a:lvl3pPr marL="385763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3pPr>
            <a:lvl4pPr marL="578644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4pPr>
            <a:lvl5pPr marL="771525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5pPr>
            <a:lvl6pPr marL="964406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6pPr>
            <a:lvl7pPr marL="1157288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7pPr>
            <a:lvl8pPr marL="1350169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8pPr>
            <a:lvl9pPr marL="1543050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xmlns="" id="{62ED47AA-4CAC-B64D-8116-6C52C20CD559}"/>
              </a:ext>
            </a:extLst>
          </p:cNvPr>
          <p:cNvSpPr/>
          <p:nvPr/>
        </p:nvSpPr>
        <p:spPr>
          <a:xfrm>
            <a:off x="834575" y="1959431"/>
            <a:ext cx="7663543" cy="1763485"/>
          </a:xfrm>
          <a:prstGeom prst="roundRect">
            <a:avLst/>
          </a:prstGeom>
          <a:solidFill>
            <a:srgbClr val="A370A9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13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27773" y="2207894"/>
            <a:ext cx="7666940" cy="1314951"/>
          </a:xfrm>
        </p:spPr>
        <p:txBody>
          <a:bodyPr anchor="ctr" anchorCtr="0"/>
          <a:lstStyle>
            <a:lvl1pPr algn="ctr">
              <a:defRPr sz="1688" b="1" cap="all"/>
            </a:lvl1pPr>
          </a:lstStyle>
          <a:p>
            <a:r>
              <a:rPr lang="fr-FR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24581901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472"/>
          </a:xfrm>
        </p:spPr>
        <p:txBody>
          <a:bodyPr/>
          <a:lstStyle>
            <a:lvl1pPr>
              <a:defRPr sz="1181"/>
            </a:lvl1pPr>
            <a:lvl2pPr>
              <a:defRPr sz="1013"/>
            </a:lvl2pPr>
            <a:lvl3pPr>
              <a:defRPr sz="844"/>
            </a:lvl3pPr>
            <a:lvl4pPr>
              <a:defRPr sz="760"/>
            </a:lvl4pPr>
            <a:lvl5pPr>
              <a:defRPr sz="760"/>
            </a:lvl5pPr>
            <a:lvl6pPr>
              <a:defRPr sz="760"/>
            </a:lvl6pPr>
            <a:lvl7pPr>
              <a:defRPr sz="760"/>
            </a:lvl7pPr>
            <a:lvl8pPr>
              <a:defRPr sz="760"/>
            </a:lvl8pPr>
            <a:lvl9pPr>
              <a:defRPr sz="76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472"/>
          </a:xfrm>
        </p:spPr>
        <p:txBody>
          <a:bodyPr/>
          <a:lstStyle>
            <a:lvl1pPr>
              <a:defRPr sz="1181"/>
            </a:lvl1pPr>
            <a:lvl2pPr>
              <a:defRPr sz="1013"/>
            </a:lvl2pPr>
            <a:lvl3pPr>
              <a:defRPr sz="844"/>
            </a:lvl3pPr>
            <a:lvl4pPr>
              <a:defRPr sz="760"/>
            </a:lvl4pPr>
            <a:lvl5pPr>
              <a:defRPr sz="760"/>
            </a:lvl5pPr>
            <a:lvl6pPr>
              <a:defRPr sz="760"/>
            </a:lvl6pPr>
            <a:lvl7pPr>
              <a:defRPr sz="760"/>
            </a:lvl7pPr>
            <a:lvl8pPr>
              <a:defRPr sz="760"/>
            </a:lvl8pPr>
            <a:lvl9pPr>
              <a:defRPr sz="76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EDA81-5D84-364D-984A-59DE3CD9BEEF}" type="datetimeFigureOut">
              <a:rPr lang="fr-FR" smtClean="0"/>
              <a:t>14/02/2019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EF401-F39E-E84A-8054-CB3B05DAC3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38645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1336"/>
            <a:ext cx="4040188" cy="479822"/>
          </a:xfrm>
        </p:spPr>
        <p:txBody>
          <a:bodyPr anchor="b"/>
          <a:lstStyle>
            <a:lvl1pPr marL="0" indent="0">
              <a:buNone/>
              <a:defRPr sz="1013" b="1"/>
            </a:lvl1pPr>
            <a:lvl2pPr marL="192881" indent="0">
              <a:buNone/>
              <a:defRPr sz="844" b="1"/>
            </a:lvl2pPr>
            <a:lvl3pPr marL="385763" indent="0">
              <a:buNone/>
              <a:defRPr sz="760" b="1"/>
            </a:lvl3pPr>
            <a:lvl4pPr marL="578644" indent="0">
              <a:buNone/>
              <a:defRPr sz="675" b="1"/>
            </a:lvl4pPr>
            <a:lvl5pPr marL="771525" indent="0">
              <a:buNone/>
              <a:defRPr sz="675" b="1"/>
            </a:lvl5pPr>
            <a:lvl6pPr marL="964406" indent="0">
              <a:buNone/>
              <a:defRPr sz="675" b="1"/>
            </a:lvl6pPr>
            <a:lvl7pPr marL="1157288" indent="0">
              <a:buNone/>
              <a:defRPr sz="675" b="1"/>
            </a:lvl7pPr>
            <a:lvl8pPr marL="1350169" indent="0">
              <a:buNone/>
              <a:defRPr sz="675" b="1"/>
            </a:lvl8pPr>
            <a:lvl9pPr marL="1543050" indent="0">
              <a:buNone/>
              <a:defRPr sz="675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013"/>
            </a:lvl1pPr>
            <a:lvl2pPr>
              <a:defRPr sz="844"/>
            </a:lvl2pPr>
            <a:lvl3pPr>
              <a:defRPr sz="760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30" y="1151336"/>
            <a:ext cx="4041775" cy="479822"/>
          </a:xfrm>
        </p:spPr>
        <p:txBody>
          <a:bodyPr anchor="b"/>
          <a:lstStyle>
            <a:lvl1pPr marL="0" indent="0">
              <a:buNone/>
              <a:defRPr sz="1013" b="1"/>
            </a:lvl1pPr>
            <a:lvl2pPr marL="192881" indent="0">
              <a:buNone/>
              <a:defRPr sz="844" b="1"/>
            </a:lvl2pPr>
            <a:lvl3pPr marL="385763" indent="0">
              <a:buNone/>
              <a:defRPr sz="760" b="1"/>
            </a:lvl3pPr>
            <a:lvl4pPr marL="578644" indent="0">
              <a:buNone/>
              <a:defRPr sz="675" b="1"/>
            </a:lvl4pPr>
            <a:lvl5pPr marL="771525" indent="0">
              <a:buNone/>
              <a:defRPr sz="675" b="1"/>
            </a:lvl5pPr>
            <a:lvl6pPr marL="964406" indent="0">
              <a:buNone/>
              <a:defRPr sz="675" b="1"/>
            </a:lvl6pPr>
            <a:lvl7pPr marL="1157288" indent="0">
              <a:buNone/>
              <a:defRPr sz="675" b="1"/>
            </a:lvl7pPr>
            <a:lvl8pPr marL="1350169" indent="0">
              <a:buNone/>
              <a:defRPr sz="675" b="1"/>
            </a:lvl8pPr>
            <a:lvl9pPr marL="1543050" indent="0">
              <a:buNone/>
              <a:defRPr sz="675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1013"/>
            </a:lvl1pPr>
            <a:lvl2pPr>
              <a:defRPr sz="844"/>
            </a:lvl2pPr>
            <a:lvl3pPr>
              <a:defRPr sz="760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EDA81-5D84-364D-984A-59DE3CD9BEEF}" type="datetimeFigureOut">
              <a:rPr lang="fr-FR" smtClean="0"/>
              <a:t>14/02/2019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EF401-F39E-E84A-8054-CB3B05DAC3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78796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EDA81-5D84-364D-984A-59DE3CD9BEEF}" type="datetimeFigureOut">
              <a:rPr lang="fr-FR" smtClean="0"/>
              <a:t>14/02/2019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EF401-F39E-E84A-8054-CB3B05DAC3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71314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EDA81-5D84-364D-984A-59DE3CD9BEEF}" type="datetimeFigureOut">
              <a:rPr lang="fr-FR" smtClean="0"/>
              <a:t>14/02/2019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EF401-F39E-E84A-8054-CB3B05DAC3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27077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5" y="204788"/>
            <a:ext cx="3008313" cy="871538"/>
          </a:xfrm>
        </p:spPr>
        <p:txBody>
          <a:bodyPr anchor="b"/>
          <a:lstStyle>
            <a:lvl1pPr algn="l">
              <a:defRPr sz="844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1350"/>
            </a:lvl1pPr>
            <a:lvl2pPr>
              <a:defRPr sz="1181"/>
            </a:lvl2pPr>
            <a:lvl3pPr>
              <a:defRPr sz="1013"/>
            </a:lvl3pPr>
            <a:lvl4pPr>
              <a:defRPr sz="844"/>
            </a:lvl4pPr>
            <a:lvl5pPr>
              <a:defRPr sz="844"/>
            </a:lvl5pPr>
            <a:lvl6pPr>
              <a:defRPr sz="844"/>
            </a:lvl6pPr>
            <a:lvl7pPr>
              <a:defRPr sz="844"/>
            </a:lvl7pPr>
            <a:lvl8pPr>
              <a:defRPr sz="844"/>
            </a:lvl8pPr>
            <a:lvl9pPr>
              <a:defRPr sz="844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591"/>
            </a:lvl1pPr>
            <a:lvl2pPr marL="192881" indent="0">
              <a:buNone/>
              <a:defRPr sz="506"/>
            </a:lvl2pPr>
            <a:lvl3pPr marL="385763" indent="0">
              <a:buNone/>
              <a:defRPr sz="422"/>
            </a:lvl3pPr>
            <a:lvl4pPr marL="578644" indent="0">
              <a:buNone/>
              <a:defRPr sz="380"/>
            </a:lvl4pPr>
            <a:lvl5pPr marL="771525" indent="0">
              <a:buNone/>
              <a:defRPr sz="380"/>
            </a:lvl5pPr>
            <a:lvl6pPr marL="964406" indent="0">
              <a:buNone/>
              <a:defRPr sz="380"/>
            </a:lvl6pPr>
            <a:lvl7pPr marL="1157288" indent="0">
              <a:buNone/>
              <a:defRPr sz="380"/>
            </a:lvl7pPr>
            <a:lvl8pPr marL="1350169" indent="0">
              <a:buNone/>
              <a:defRPr sz="380"/>
            </a:lvl8pPr>
            <a:lvl9pPr marL="1543050" indent="0">
              <a:buNone/>
              <a:defRPr sz="38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EDA81-5D84-364D-984A-59DE3CD9BEEF}" type="datetimeFigureOut">
              <a:rPr lang="fr-FR" smtClean="0"/>
              <a:t>14/02/2019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EF401-F39E-E84A-8054-CB3B05DAC3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82636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3600452"/>
            <a:ext cx="5486400" cy="425054"/>
          </a:xfrm>
        </p:spPr>
        <p:txBody>
          <a:bodyPr anchor="b"/>
          <a:lstStyle>
            <a:lvl1pPr algn="l">
              <a:defRPr sz="844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1350"/>
            </a:lvl1pPr>
            <a:lvl2pPr marL="192881" indent="0">
              <a:buNone/>
              <a:defRPr sz="1181"/>
            </a:lvl2pPr>
            <a:lvl3pPr marL="385763" indent="0">
              <a:buNone/>
              <a:defRPr sz="1013"/>
            </a:lvl3pPr>
            <a:lvl4pPr marL="578644" indent="0">
              <a:buNone/>
              <a:defRPr sz="844"/>
            </a:lvl4pPr>
            <a:lvl5pPr marL="771525" indent="0">
              <a:buNone/>
              <a:defRPr sz="844"/>
            </a:lvl5pPr>
            <a:lvl6pPr marL="964406" indent="0">
              <a:buNone/>
              <a:defRPr sz="844"/>
            </a:lvl6pPr>
            <a:lvl7pPr marL="1157288" indent="0">
              <a:buNone/>
              <a:defRPr sz="844"/>
            </a:lvl7pPr>
            <a:lvl8pPr marL="1350169" indent="0">
              <a:buNone/>
              <a:defRPr sz="844"/>
            </a:lvl8pPr>
            <a:lvl9pPr marL="1543050" indent="0">
              <a:buNone/>
              <a:defRPr sz="844"/>
            </a:lvl9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591"/>
            </a:lvl1pPr>
            <a:lvl2pPr marL="192881" indent="0">
              <a:buNone/>
              <a:defRPr sz="506"/>
            </a:lvl2pPr>
            <a:lvl3pPr marL="385763" indent="0">
              <a:buNone/>
              <a:defRPr sz="422"/>
            </a:lvl3pPr>
            <a:lvl4pPr marL="578644" indent="0">
              <a:buNone/>
              <a:defRPr sz="380"/>
            </a:lvl4pPr>
            <a:lvl5pPr marL="771525" indent="0">
              <a:buNone/>
              <a:defRPr sz="380"/>
            </a:lvl5pPr>
            <a:lvl6pPr marL="964406" indent="0">
              <a:buNone/>
              <a:defRPr sz="380"/>
            </a:lvl6pPr>
            <a:lvl7pPr marL="1157288" indent="0">
              <a:buNone/>
              <a:defRPr sz="380"/>
            </a:lvl7pPr>
            <a:lvl8pPr marL="1350169" indent="0">
              <a:buNone/>
              <a:defRPr sz="380"/>
            </a:lvl8pPr>
            <a:lvl9pPr marL="1543050" indent="0">
              <a:buNone/>
              <a:defRPr sz="38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EDA81-5D84-364D-984A-59DE3CD9BEEF}" type="datetimeFigureOut">
              <a:rPr lang="fr-FR" smtClean="0"/>
              <a:t>14/02/2019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EF401-F39E-E84A-8054-CB3B05DAC3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92283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EDA81-5D84-364D-984A-59DE3CD9BEEF}" type="datetimeFigureOut">
              <a:rPr lang="fr-FR" smtClean="0"/>
              <a:t>14/02/2019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EF401-F39E-E84A-8054-CB3B05DAC3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1986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EDA81-5D84-364D-984A-59DE3CD9BEEF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14/02/2019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EF401-F39E-E84A-8054-CB3B05DAC32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0808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05981"/>
            <a:ext cx="2057400" cy="4388644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019800" cy="4388644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EDA81-5D84-364D-984A-59DE3CD9BEEF}" type="datetimeFigureOut">
              <a:rPr lang="fr-FR" smtClean="0"/>
              <a:t>14/02/2019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EF401-F39E-E84A-8054-CB3B05DAC3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22721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92881" indent="-192881">
              <a:buClr>
                <a:srgbClr val="A370A9"/>
              </a:buClr>
              <a:buFont typeface="Wingdings" pitchFamily="2" charset="2"/>
              <a:buChar char="§"/>
              <a:defRPr/>
            </a:lvl1pPr>
            <a:lvl2pPr marL="417910" indent="-160735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EDA81-5D84-364D-984A-59DE3CD9BEEF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14/02/2019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EF401-F39E-E84A-8054-CB3B05DAC32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827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EDA81-5D84-364D-984A-59DE3CD9BEEF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14/02/2019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EF401-F39E-E84A-8054-CB3B05DAC32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223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EDA81-5D84-364D-984A-59DE3CD9BEEF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14/02/2019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EF401-F39E-E84A-8054-CB3B05DAC32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498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EDA81-5D84-364D-984A-59DE3CD9BEEF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14/02/2019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EF401-F39E-E84A-8054-CB3B05DAC32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28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EDA81-5D84-364D-984A-59DE3CD9BEEF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14/02/2019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EF401-F39E-E84A-8054-CB3B05DAC32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848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EDA81-5D84-364D-984A-59DE3CD9BEEF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14/02/2019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EF401-F39E-E84A-8054-CB3B05DAC32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053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1145B9A-AA1F-4148-88D9-F9C3B91D18C7}"/>
              </a:ext>
            </a:extLst>
          </p:cNvPr>
          <p:cNvSpPr/>
          <p:nvPr/>
        </p:nvSpPr>
        <p:spPr>
          <a:xfrm>
            <a:off x="250257" y="0"/>
            <a:ext cx="134754" cy="1103086"/>
          </a:xfrm>
          <a:prstGeom prst="rect">
            <a:avLst/>
          </a:prstGeom>
          <a:solidFill>
            <a:srgbClr val="A370A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 sz="1350">
              <a:solidFill>
                <a:prstClr val="white"/>
              </a:solidFill>
            </a:endParaRPr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7C4EDA81-5D84-364D-984A-59DE3CD9BEEF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457200"/>
              <a:t>14/02/2019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06EF401-F39E-E84A-8054-CB3B05DAC32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457200"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6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</p:sldLayoutIdLst>
  <p:txStyles>
    <p:titleStyle>
      <a:lvl1pPr algn="l" defTabSz="257175" rtl="0" eaLnBrk="1" latinLnBrk="0" hangingPunct="1">
        <a:spcBef>
          <a:spcPct val="0"/>
        </a:spcBef>
        <a:buNone/>
        <a:defRPr sz="2400" b="1" kern="1200">
          <a:solidFill>
            <a:srgbClr val="A370A9"/>
          </a:solidFill>
          <a:latin typeface="+mj-lt"/>
          <a:ea typeface="+mj-ea"/>
          <a:cs typeface="+mj-cs"/>
        </a:defRPr>
      </a:lvl1pPr>
    </p:titleStyle>
    <p:bodyStyle>
      <a:lvl1pPr marL="192881" indent="-192881" algn="l" defTabSz="257175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417910" indent="-160735" algn="l" defTabSz="257175" rtl="0" eaLnBrk="1" latinLnBrk="0" hangingPunct="1">
        <a:spcBef>
          <a:spcPct val="20000"/>
        </a:spcBef>
        <a:buFont typeface="Arial"/>
        <a:buChar char="–"/>
        <a:defRPr sz="1575" kern="1200">
          <a:solidFill>
            <a:schemeClr val="accent5"/>
          </a:solidFill>
          <a:latin typeface="+mn-lt"/>
          <a:ea typeface="+mn-ea"/>
          <a:cs typeface="+mn-cs"/>
        </a:defRPr>
      </a:lvl2pPr>
      <a:lvl3pPr marL="642938" indent="-128588" algn="l" defTabSz="257175" rtl="0" eaLnBrk="1" latinLnBrk="0" hangingPunct="1">
        <a:spcBef>
          <a:spcPct val="20000"/>
        </a:spcBef>
        <a:buFont typeface="Arial"/>
        <a:buChar char="•"/>
        <a:defRPr sz="13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900113" indent="-128588" algn="l" defTabSz="257175" rtl="0" eaLnBrk="1" latinLnBrk="0" hangingPunct="1">
        <a:spcBef>
          <a:spcPct val="20000"/>
        </a:spcBef>
        <a:buFont typeface="Arial"/>
        <a:buChar char="–"/>
        <a:defRPr sz="1125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1157288" indent="-128588" algn="l" defTabSz="257175" rtl="0" eaLnBrk="1" latinLnBrk="0" hangingPunct="1">
        <a:spcBef>
          <a:spcPct val="20000"/>
        </a:spcBef>
        <a:buFont typeface="Arial"/>
        <a:buChar char="»"/>
        <a:defRPr sz="1125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1414463" indent="-128588" algn="l" defTabSz="257175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257175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257175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257175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1145B9A-AA1F-4148-88D9-F9C3B91D18C7}"/>
              </a:ext>
            </a:extLst>
          </p:cNvPr>
          <p:cNvSpPr/>
          <p:nvPr userDrawn="1"/>
        </p:nvSpPr>
        <p:spPr>
          <a:xfrm>
            <a:off x="250257" y="0"/>
            <a:ext cx="134754" cy="1103086"/>
          </a:xfrm>
          <a:prstGeom prst="rect">
            <a:avLst/>
          </a:prstGeom>
          <a:solidFill>
            <a:srgbClr val="A370A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A9C124F7-CDE6-EA43-A345-3E3D8A1EA6A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457200"/>
              <a:t>14/02/2019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3037C4C-AA1D-FA4B-9487-C3210DD5F14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457200"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253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342900" rtl="0" eaLnBrk="1" latinLnBrk="0" hangingPunct="1">
        <a:spcBef>
          <a:spcPct val="0"/>
        </a:spcBef>
        <a:buNone/>
        <a:defRPr sz="3200" b="1" kern="1200">
          <a:solidFill>
            <a:srgbClr val="A370A9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1145B9A-AA1F-4148-88D9-F9C3B91D18C7}"/>
              </a:ext>
            </a:extLst>
          </p:cNvPr>
          <p:cNvSpPr/>
          <p:nvPr/>
        </p:nvSpPr>
        <p:spPr>
          <a:xfrm>
            <a:off x="250257" y="1"/>
            <a:ext cx="134754" cy="1103086"/>
          </a:xfrm>
          <a:prstGeom prst="rect">
            <a:avLst/>
          </a:prstGeom>
          <a:solidFill>
            <a:srgbClr val="A370A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13"/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00152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4EDA81-5D84-364D-984A-59DE3CD9BEEF}" type="datetimeFigureOut">
              <a:rPr lang="fr-FR" smtClean="0"/>
              <a:t>14/02/2019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EF401-F39E-E84A-8054-CB3B05DAC3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8856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703" r:id="rId13"/>
  </p:sldLayoutIdLst>
  <p:txStyles>
    <p:titleStyle>
      <a:lvl1pPr algn="l" defTabSz="192881" rtl="0" eaLnBrk="1" latinLnBrk="0" hangingPunct="1">
        <a:spcBef>
          <a:spcPct val="0"/>
        </a:spcBef>
        <a:buNone/>
        <a:defRPr sz="1800" b="1" kern="1200">
          <a:solidFill>
            <a:srgbClr val="A370A9"/>
          </a:solidFill>
          <a:latin typeface="+mj-lt"/>
          <a:ea typeface="+mj-ea"/>
          <a:cs typeface="+mj-cs"/>
        </a:defRPr>
      </a:lvl1pPr>
    </p:titleStyle>
    <p:bodyStyle>
      <a:lvl1pPr marL="144661" indent="-144661" algn="l" defTabSz="192881" rtl="0" eaLnBrk="1" latinLnBrk="0" hangingPunct="1">
        <a:spcBef>
          <a:spcPct val="20000"/>
        </a:spcBef>
        <a:buFont typeface="Arial"/>
        <a:buChar char="•"/>
        <a:defRPr sz="1350" kern="1200">
          <a:solidFill>
            <a:schemeClr val="tx2"/>
          </a:solidFill>
          <a:latin typeface="+mn-lt"/>
          <a:ea typeface="+mn-ea"/>
          <a:cs typeface="+mn-cs"/>
        </a:defRPr>
      </a:lvl1pPr>
      <a:lvl2pPr marL="313433" indent="-120551" algn="l" defTabSz="192881" rtl="0" eaLnBrk="1" latinLnBrk="0" hangingPunct="1">
        <a:spcBef>
          <a:spcPct val="20000"/>
        </a:spcBef>
        <a:buFont typeface="Arial"/>
        <a:buChar char="–"/>
        <a:defRPr sz="1181" kern="1200">
          <a:solidFill>
            <a:schemeClr val="accent5"/>
          </a:solidFill>
          <a:latin typeface="+mn-lt"/>
          <a:ea typeface="+mn-ea"/>
          <a:cs typeface="+mn-cs"/>
        </a:defRPr>
      </a:lvl2pPr>
      <a:lvl3pPr marL="482204" indent="-96441" algn="l" defTabSz="192881" rtl="0" eaLnBrk="1" latinLnBrk="0" hangingPunct="1">
        <a:spcBef>
          <a:spcPct val="20000"/>
        </a:spcBef>
        <a:buFont typeface="Arial"/>
        <a:buChar char="•"/>
        <a:defRPr sz="1013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675085" indent="-96441" algn="l" defTabSz="192881" rtl="0" eaLnBrk="1" latinLnBrk="0" hangingPunct="1">
        <a:spcBef>
          <a:spcPct val="20000"/>
        </a:spcBef>
        <a:buFont typeface="Arial"/>
        <a:buChar char="–"/>
        <a:defRPr sz="844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867966" indent="-96441" algn="l" defTabSz="192881" rtl="0" eaLnBrk="1" latinLnBrk="0" hangingPunct="1">
        <a:spcBef>
          <a:spcPct val="20000"/>
        </a:spcBef>
        <a:buFont typeface="Arial"/>
        <a:buChar char="»"/>
        <a:defRPr sz="844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1060847" indent="-96441" algn="l" defTabSz="192881" rtl="0" eaLnBrk="1" latinLnBrk="0" hangingPunct="1">
        <a:spcBef>
          <a:spcPct val="20000"/>
        </a:spcBef>
        <a:buFont typeface="Arial"/>
        <a:buChar char="•"/>
        <a:defRPr sz="844" kern="1200">
          <a:solidFill>
            <a:schemeClr val="tx1"/>
          </a:solidFill>
          <a:latin typeface="+mn-lt"/>
          <a:ea typeface="+mn-ea"/>
          <a:cs typeface="+mn-cs"/>
        </a:defRPr>
      </a:lvl6pPr>
      <a:lvl7pPr marL="1253729" indent="-96441" algn="l" defTabSz="192881" rtl="0" eaLnBrk="1" latinLnBrk="0" hangingPunct="1">
        <a:spcBef>
          <a:spcPct val="20000"/>
        </a:spcBef>
        <a:buFont typeface="Arial"/>
        <a:buChar char="•"/>
        <a:defRPr sz="844" kern="1200">
          <a:solidFill>
            <a:schemeClr val="tx1"/>
          </a:solidFill>
          <a:latin typeface="+mn-lt"/>
          <a:ea typeface="+mn-ea"/>
          <a:cs typeface="+mn-cs"/>
        </a:defRPr>
      </a:lvl7pPr>
      <a:lvl8pPr marL="1446610" indent="-96441" algn="l" defTabSz="192881" rtl="0" eaLnBrk="1" latinLnBrk="0" hangingPunct="1">
        <a:spcBef>
          <a:spcPct val="20000"/>
        </a:spcBef>
        <a:buFont typeface="Arial"/>
        <a:buChar char="•"/>
        <a:defRPr sz="844" kern="1200">
          <a:solidFill>
            <a:schemeClr val="tx1"/>
          </a:solidFill>
          <a:latin typeface="+mn-lt"/>
          <a:ea typeface="+mn-ea"/>
          <a:cs typeface="+mn-cs"/>
        </a:defRPr>
      </a:lvl8pPr>
      <a:lvl9pPr marL="1639491" indent="-96441" algn="l" defTabSz="192881" rtl="0" eaLnBrk="1" latinLnBrk="0" hangingPunct="1">
        <a:spcBef>
          <a:spcPct val="20000"/>
        </a:spcBef>
        <a:buFont typeface="Arial"/>
        <a:buChar char="•"/>
        <a:defRPr sz="84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92881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1pPr>
      <a:lvl2pPr marL="192881" algn="l" defTabSz="192881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2pPr>
      <a:lvl3pPr marL="385763" algn="l" defTabSz="192881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3pPr>
      <a:lvl4pPr marL="578644" algn="l" defTabSz="192881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4pPr>
      <a:lvl5pPr marL="771525" algn="l" defTabSz="192881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5pPr>
      <a:lvl6pPr marL="964406" algn="l" defTabSz="192881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157288" algn="l" defTabSz="192881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350169" algn="l" defTabSz="192881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543050" algn="l" defTabSz="192881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043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Connecteur droit 19"/>
          <p:cNvCxnSpPr>
            <a:cxnSpLocks/>
          </p:cNvCxnSpPr>
          <p:nvPr/>
        </p:nvCxnSpPr>
        <p:spPr>
          <a:xfrm flipV="1">
            <a:off x="3304146" y="2114550"/>
            <a:ext cx="159867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B6F62027-FE02-CB41-BBBD-B229BCC38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Etude de phase III KEYNOTE-181</a:t>
            </a:r>
            <a:br>
              <a:rPr lang="fr-FR" dirty="0"/>
            </a:br>
            <a:r>
              <a:rPr lang="fr-FR" sz="1800" dirty="0"/>
              <a:t>Design</a:t>
            </a:r>
            <a:r>
              <a:rPr lang="fr-FR" dirty="0"/>
              <a:t> 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xmlns="" id="{E69DBDD6-ABF3-E04A-90A0-8FC3EFCF78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2320" y="3758917"/>
            <a:ext cx="4942463" cy="1251471"/>
          </a:xfrm>
        </p:spPr>
        <p:txBody>
          <a:bodyPr>
            <a:noAutofit/>
          </a:bodyPr>
          <a:lstStyle/>
          <a:p>
            <a:r>
              <a:rPr lang="fr-FR" sz="1400" b="1" dirty="0"/>
              <a:t>3 objectifs principaux </a:t>
            </a:r>
            <a:r>
              <a:rPr lang="fr-FR" sz="1400" b="1" dirty="0" err="1"/>
              <a:t>co</a:t>
            </a:r>
            <a:r>
              <a:rPr lang="fr-FR" sz="1400" b="1" dirty="0"/>
              <a:t>-primaires </a:t>
            </a:r>
          </a:p>
          <a:p>
            <a:pPr marL="0" indent="0">
              <a:buNone/>
            </a:pPr>
            <a:r>
              <a:rPr lang="fr-FR" sz="1400" b="1" dirty="0"/>
              <a:t>        La survie globale pour :</a:t>
            </a:r>
          </a:p>
          <a:p>
            <a:pPr lvl="1"/>
            <a:r>
              <a:rPr lang="fr-FR" sz="1400" b="1" dirty="0"/>
              <a:t>Patients avec un score CPS </a:t>
            </a:r>
            <a:r>
              <a:rPr lang="en-US" sz="1400" b="1" dirty="0"/>
              <a:t>≥ 10 (p≤0,0085)</a:t>
            </a:r>
          </a:p>
          <a:p>
            <a:pPr lvl="1"/>
            <a:r>
              <a:rPr lang="en-US" sz="1400" b="1" dirty="0"/>
              <a:t>Patients avec un </a:t>
            </a:r>
            <a:r>
              <a:rPr lang="en-US" sz="1400" b="1" dirty="0" err="1"/>
              <a:t>carcinome</a:t>
            </a:r>
            <a:r>
              <a:rPr lang="en-US" sz="1400" b="1" dirty="0"/>
              <a:t> </a:t>
            </a:r>
            <a:r>
              <a:rPr lang="en-US" sz="1400" b="1" dirty="0" err="1"/>
              <a:t>épidermoïde</a:t>
            </a:r>
            <a:r>
              <a:rPr lang="en-US" sz="1400" b="1" dirty="0"/>
              <a:t> (p≤0,0077)</a:t>
            </a:r>
          </a:p>
          <a:p>
            <a:pPr lvl="1"/>
            <a:r>
              <a:rPr lang="en-US" sz="1400" b="1" dirty="0"/>
              <a:t>Population en intention de </a:t>
            </a:r>
            <a:r>
              <a:rPr lang="en-US" sz="1400" b="1" dirty="0" err="1"/>
              <a:t>traiter</a:t>
            </a:r>
            <a:r>
              <a:rPr lang="en-US" sz="1400" b="1" dirty="0"/>
              <a:t> (p≤0,0077)</a:t>
            </a:r>
          </a:p>
          <a:p>
            <a:pPr lvl="1"/>
            <a:endParaRPr lang="fr-FR" sz="1200" b="1" dirty="0"/>
          </a:p>
        </p:txBody>
      </p:sp>
      <p:cxnSp>
        <p:nvCxnSpPr>
          <p:cNvPr id="4" name="Straight Arrow Connector 35">
            <a:extLst>
              <a:ext uri="{FF2B5EF4-FFF2-40B4-BE49-F238E27FC236}">
                <a16:creationId xmlns:a16="http://schemas.microsoft.com/office/drawing/2014/main" xmlns="" id="{07AD1E17-D464-48E8-85EF-038B8F76BDBC}"/>
              </a:ext>
            </a:extLst>
          </p:cNvPr>
          <p:cNvCxnSpPr>
            <a:cxnSpLocks/>
          </p:cNvCxnSpPr>
          <p:nvPr/>
        </p:nvCxnSpPr>
        <p:spPr>
          <a:xfrm flipV="1">
            <a:off x="4145443" y="1497776"/>
            <a:ext cx="571157" cy="0"/>
          </a:xfrm>
          <a:prstGeom prst="straightConnector1">
            <a:avLst/>
          </a:prstGeom>
          <a:ln w="19050">
            <a:solidFill>
              <a:schemeClr val="tx2"/>
            </a:solidFill>
            <a:headEnd type="none" w="med" len="med"/>
            <a:tailEnd type="triangle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57C8FEE4-5BCB-4965-841B-97091159577E}"/>
              </a:ext>
            </a:extLst>
          </p:cNvPr>
          <p:cNvSpPr/>
          <p:nvPr/>
        </p:nvSpPr>
        <p:spPr>
          <a:xfrm>
            <a:off x="659958" y="1224291"/>
            <a:ext cx="2652139" cy="1793852"/>
          </a:xfrm>
          <a:prstGeom prst="roundRect">
            <a:avLst/>
          </a:prstGeom>
          <a:solidFill>
            <a:schemeClr val="tx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9297" indent="-89297" defTabSz="457200">
              <a:buFont typeface="Arial" panose="020B0604020202020204" pitchFamily="34" charset="0"/>
              <a:buChar char="•"/>
            </a:pPr>
            <a:r>
              <a:rPr lang="en-US" sz="1200" kern="600" spc="23" dirty="0">
                <a:solidFill>
                  <a:prstClr val="white"/>
                </a:solidFill>
              </a:rPr>
              <a:t>ADK </a:t>
            </a:r>
            <a:r>
              <a:rPr lang="en-US" sz="1200" kern="600" spc="23" dirty="0" err="1">
                <a:solidFill>
                  <a:prstClr val="white"/>
                </a:solidFill>
              </a:rPr>
              <a:t>ou</a:t>
            </a:r>
            <a:r>
              <a:rPr lang="en-US" sz="1200" kern="600" spc="23" dirty="0">
                <a:solidFill>
                  <a:prstClr val="white"/>
                </a:solidFill>
              </a:rPr>
              <a:t> EOA de </a:t>
            </a:r>
            <a:r>
              <a:rPr lang="en-US" sz="1200" kern="600" spc="23" dirty="0" err="1">
                <a:solidFill>
                  <a:prstClr val="white"/>
                </a:solidFill>
              </a:rPr>
              <a:t>l’œsophage</a:t>
            </a:r>
            <a:r>
              <a:rPr lang="en-US" sz="1200" kern="600" spc="23" dirty="0">
                <a:solidFill>
                  <a:prstClr val="white"/>
                </a:solidFill>
              </a:rPr>
              <a:t>  </a:t>
            </a:r>
            <a:br>
              <a:rPr lang="en-US" sz="1200" kern="600" spc="23" dirty="0">
                <a:solidFill>
                  <a:prstClr val="white"/>
                </a:solidFill>
              </a:rPr>
            </a:br>
            <a:r>
              <a:rPr lang="en-US" sz="1200" kern="600" spc="23" dirty="0">
                <a:solidFill>
                  <a:prstClr val="white"/>
                </a:solidFill>
              </a:rPr>
              <a:t>ADK du cardia Siewert 1 </a:t>
            </a:r>
            <a:r>
              <a:rPr lang="en-US" sz="1200" kern="600" spc="23" dirty="0" err="1">
                <a:solidFill>
                  <a:prstClr val="white"/>
                </a:solidFill>
              </a:rPr>
              <a:t>localement</a:t>
            </a:r>
            <a:r>
              <a:rPr lang="en-US" sz="1200" kern="600" spc="23" dirty="0">
                <a:solidFill>
                  <a:prstClr val="white"/>
                </a:solidFill>
              </a:rPr>
              <a:t> </a:t>
            </a:r>
            <a:r>
              <a:rPr lang="en-US" sz="1200" kern="600" spc="23" dirty="0" err="1">
                <a:solidFill>
                  <a:prstClr val="white"/>
                </a:solidFill>
              </a:rPr>
              <a:t>évolué</a:t>
            </a:r>
            <a:r>
              <a:rPr lang="en-US" sz="1200" kern="600" spc="23" dirty="0">
                <a:solidFill>
                  <a:prstClr val="white"/>
                </a:solidFill>
              </a:rPr>
              <a:t> </a:t>
            </a:r>
            <a:r>
              <a:rPr lang="en-US" sz="1200" kern="600" spc="23" dirty="0" err="1">
                <a:solidFill>
                  <a:prstClr val="white"/>
                </a:solidFill>
              </a:rPr>
              <a:t>ou</a:t>
            </a:r>
            <a:r>
              <a:rPr lang="en-US" sz="1200" kern="600" spc="23" dirty="0">
                <a:solidFill>
                  <a:prstClr val="white"/>
                </a:solidFill>
              </a:rPr>
              <a:t> </a:t>
            </a:r>
            <a:r>
              <a:rPr lang="en-US" sz="1200" kern="600" spc="23" dirty="0" err="1">
                <a:solidFill>
                  <a:prstClr val="white"/>
                </a:solidFill>
              </a:rPr>
              <a:t>métastatique</a:t>
            </a:r>
            <a:r>
              <a:rPr lang="en-US" sz="1200" kern="600" spc="23" dirty="0">
                <a:solidFill>
                  <a:prstClr val="white"/>
                </a:solidFill>
              </a:rPr>
              <a:t>  </a:t>
            </a:r>
          </a:p>
          <a:p>
            <a:pPr marL="89297" indent="-89297" defTabSz="457200">
              <a:buFont typeface="Arial" panose="020B0604020202020204" pitchFamily="34" charset="0"/>
              <a:buChar char="•"/>
            </a:pPr>
            <a:r>
              <a:rPr lang="en-US" sz="1200" kern="600" spc="23" dirty="0" err="1">
                <a:solidFill>
                  <a:prstClr val="white"/>
                </a:solidFill>
              </a:rPr>
              <a:t>Maladie</a:t>
            </a:r>
            <a:r>
              <a:rPr lang="en-US" sz="1200" kern="600" spc="23" dirty="0">
                <a:solidFill>
                  <a:prstClr val="white"/>
                </a:solidFill>
              </a:rPr>
              <a:t> </a:t>
            </a:r>
            <a:r>
              <a:rPr lang="en-US" sz="1200" kern="600" spc="23" dirty="0" err="1">
                <a:solidFill>
                  <a:prstClr val="white"/>
                </a:solidFill>
              </a:rPr>
              <a:t>mesurable</a:t>
            </a:r>
            <a:r>
              <a:rPr lang="en-US" sz="1200" kern="600" spc="23" dirty="0">
                <a:solidFill>
                  <a:prstClr val="white"/>
                </a:solidFill>
              </a:rPr>
              <a:t> (RECIST v1.1)</a:t>
            </a:r>
          </a:p>
          <a:p>
            <a:pPr marL="89297" indent="-89297" defTabSz="457200">
              <a:buFont typeface="Arial" panose="020B0604020202020204" pitchFamily="34" charset="0"/>
              <a:buChar char="•"/>
            </a:pPr>
            <a:r>
              <a:rPr lang="en-US" sz="1200" kern="600" spc="23" dirty="0">
                <a:solidFill>
                  <a:prstClr val="white"/>
                </a:solidFill>
              </a:rPr>
              <a:t>Progression pendant </a:t>
            </a:r>
            <a:r>
              <a:rPr lang="en-US" sz="1200" kern="600" spc="23" dirty="0" err="1">
                <a:solidFill>
                  <a:prstClr val="white"/>
                </a:solidFill>
              </a:rPr>
              <a:t>ou</a:t>
            </a:r>
            <a:r>
              <a:rPr lang="en-US" sz="1200" kern="600" spc="23" dirty="0">
                <a:solidFill>
                  <a:prstClr val="white"/>
                </a:solidFill>
              </a:rPr>
              <a:t> après </a:t>
            </a:r>
            <a:r>
              <a:rPr lang="en-US" sz="1200" kern="600" spc="23" dirty="0" err="1">
                <a:solidFill>
                  <a:prstClr val="white"/>
                </a:solidFill>
              </a:rPr>
              <a:t>une</a:t>
            </a:r>
            <a:r>
              <a:rPr lang="en-US" sz="1200" kern="600" spc="23" dirty="0">
                <a:solidFill>
                  <a:prstClr val="white"/>
                </a:solidFill>
              </a:rPr>
              <a:t> première </a:t>
            </a:r>
            <a:r>
              <a:rPr lang="en-US" sz="1200" kern="600" spc="23" dirty="0" err="1">
                <a:solidFill>
                  <a:prstClr val="white"/>
                </a:solidFill>
              </a:rPr>
              <a:t>ligne</a:t>
            </a:r>
            <a:r>
              <a:rPr lang="en-US" sz="1200" kern="600" spc="23" dirty="0">
                <a:solidFill>
                  <a:prstClr val="white"/>
                </a:solidFill>
              </a:rPr>
              <a:t> de </a:t>
            </a:r>
            <a:r>
              <a:rPr lang="en-US" sz="1200" kern="600" spc="23" dirty="0" err="1">
                <a:solidFill>
                  <a:prstClr val="white"/>
                </a:solidFill>
              </a:rPr>
              <a:t>traitement</a:t>
            </a:r>
            <a:r>
              <a:rPr lang="en-US" sz="1200" kern="600" spc="23" dirty="0">
                <a:solidFill>
                  <a:prstClr val="white"/>
                </a:solidFill>
              </a:rPr>
              <a:t>  </a:t>
            </a:r>
          </a:p>
          <a:p>
            <a:pPr marL="89297" indent="-89297" defTabSz="457200">
              <a:buFont typeface="Arial" panose="020B0604020202020204" pitchFamily="34" charset="0"/>
              <a:buChar char="•"/>
            </a:pPr>
            <a:r>
              <a:rPr lang="en-US" sz="1200" kern="600" spc="23" dirty="0">
                <a:solidFill>
                  <a:prstClr val="white"/>
                </a:solidFill>
              </a:rPr>
              <a:t>PS 0-1</a:t>
            </a: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xmlns="" id="{CE0881EC-9780-4282-A1DE-8E6DDEAC73AE}"/>
              </a:ext>
            </a:extLst>
          </p:cNvPr>
          <p:cNvSpPr/>
          <p:nvPr/>
        </p:nvSpPr>
        <p:spPr>
          <a:xfrm>
            <a:off x="3471965" y="1771650"/>
            <a:ext cx="668071" cy="685800"/>
          </a:xfrm>
          <a:prstGeom prst="ellipse">
            <a:avLst/>
          </a:prstGeom>
          <a:solidFill>
            <a:schemeClr val="tx2"/>
          </a:solidFill>
          <a:ln w="63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457200"/>
            <a:r>
              <a:rPr lang="en-US" sz="900" b="1" kern="600" spc="23" dirty="0">
                <a:solidFill>
                  <a:prstClr val="white"/>
                </a:solidFill>
              </a:rPr>
              <a:t>R (1:1)</a:t>
            </a:r>
          </a:p>
          <a:p>
            <a:pPr algn="ctr" defTabSz="457200"/>
            <a:r>
              <a:rPr lang="en-US" sz="900" b="1" kern="600" spc="23" dirty="0">
                <a:solidFill>
                  <a:prstClr val="white"/>
                </a:solidFill>
              </a:rPr>
              <a:t>N = 628</a:t>
            </a:r>
          </a:p>
        </p:txBody>
      </p:sp>
      <p:cxnSp>
        <p:nvCxnSpPr>
          <p:cNvPr id="9" name="Straight Connector 12">
            <a:extLst>
              <a:ext uri="{FF2B5EF4-FFF2-40B4-BE49-F238E27FC236}">
                <a16:creationId xmlns:a16="http://schemas.microsoft.com/office/drawing/2014/main" xmlns="" id="{DFBA4663-498C-4971-BC89-C18D98C4BFF1}"/>
              </a:ext>
            </a:extLst>
          </p:cNvPr>
          <p:cNvCxnSpPr>
            <a:cxnSpLocks/>
          </p:cNvCxnSpPr>
          <p:nvPr/>
        </p:nvCxnSpPr>
        <p:spPr>
          <a:xfrm>
            <a:off x="4140035" y="1486894"/>
            <a:ext cx="0" cy="1396800"/>
          </a:xfrm>
          <a:prstGeom prst="line">
            <a:avLst/>
          </a:prstGeom>
          <a:ln w="19050">
            <a:solidFill>
              <a:schemeClr val="tx2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18">
            <a:extLst>
              <a:ext uri="{FF2B5EF4-FFF2-40B4-BE49-F238E27FC236}">
                <a16:creationId xmlns:a16="http://schemas.microsoft.com/office/drawing/2014/main" xmlns="" id="{0827FFA0-D90A-4C95-B6D2-2D487A61BB75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4145443" y="2876550"/>
            <a:ext cx="571157" cy="3958"/>
          </a:xfrm>
          <a:prstGeom prst="straightConnector1">
            <a:avLst/>
          </a:prstGeom>
          <a:ln w="19050">
            <a:solidFill>
              <a:schemeClr val="tx2"/>
            </a:solidFill>
            <a:headEnd type="none" w="med" len="med"/>
            <a:tailEnd type="triangle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Rectangle: Rounded Corners 19">
            <a:extLst>
              <a:ext uri="{FF2B5EF4-FFF2-40B4-BE49-F238E27FC236}">
                <a16:creationId xmlns:a16="http://schemas.microsoft.com/office/drawing/2014/main" xmlns="" id="{B0B0CB46-2806-4F11-8425-B57F99D3CE58}"/>
              </a:ext>
            </a:extLst>
          </p:cNvPr>
          <p:cNvSpPr/>
          <p:nvPr/>
        </p:nvSpPr>
        <p:spPr>
          <a:xfrm>
            <a:off x="4716598" y="1016713"/>
            <a:ext cx="2641715" cy="99999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200" b="1" kern="600" spc="23" dirty="0">
                <a:solidFill>
                  <a:prstClr val="white"/>
                </a:solidFill>
              </a:rPr>
              <a:t>Pembrolizumab </a:t>
            </a:r>
            <a:br>
              <a:rPr lang="en-US" sz="1200" b="1" kern="600" spc="23" dirty="0">
                <a:solidFill>
                  <a:prstClr val="white"/>
                </a:solidFill>
              </a:rPr>
            </a:br>
            <a:r>
              <a:rPr lang="en-US" sz="1200" b="1" kern="600" spc="23" dirty="0">
                <a:solidFill>
                  <a:prstClr val="white"/>
                </a:solidFill>
              </a:rPr>
              <a:t>200 mg iv/ 3 </a:t>
            </a:r>
            <a:r>
              <a:rPr lang="en-US" sz="1200" b="1" kern="600" spc="23" dirty="0" err="1">
                <a:solidFill>
                  <a:prstClr val="white"/>
                </a:solidFill>
              </a:rPr>
              <a:t>semaines</a:t>
            </a:r>
            <a:r>
              <a:rPr lang="en-US" sz="1200" b="1" kern="600" spc="23" dirty="0">
                <a:solidFill>
                  <a:prstClr val="white"/>
                </a:solidFill>
              </a:rPr>
              <a:t> </a:t>
            </a:r>
            <a:br>
              <a:rPr lang="en-US" sz="1200" b="1" kern="600" spc="23" dirty="0">
                <a:solidFill>
                  <a:prstClr val="white"/>
                </a:solidFill>
              </a:rPr>
            </a:br>
            <a:r>
              <a:rPr lang="en-US" sz="1200" b="1" kern="600" spc="23" dirty="0" err="1">
                <a:solidFill>
                  <a:prstClr val="white"/>
                </a:solidFill>
              </a:rPr>
              <a:t>jusqu’à</a:t>
            </a:r>
            <a:r>
              <a:rPr lang="en-US" sz="1200" b="1" kern="600" spc="23" dirty="0">
                <a:solidFill>
                  <a:prstClr val="white"/>
                </a:solidFill>
              </a:rPr>
              <a:t> 35 cycles</a:t>
            </a:r>
          </a:p>
        </p:txBody>
      </p:sp>
      <p:sp>
        <p:nvSpPr>
          <p:cNvPr id="12" name="Rectangle: Rounded Corners 20">
            <a:extLst>
              <a:ext uri="{FF2B5EF4-FFF2-40B4-BE49-F238E27FC236}">
                <a16:creationId xmlns:a16="http://schemas.microsoft.com/office/drawing/2014/main" xmlns="" id="{3647E6C2-BC7C-45E7-8721-C98244705EE5}"/>
              </a:ext>
            </a:extLst>
          </p:cNvPr>
          <p:cNvSpPr/>
          <p:nvPr/>
        </p:nvSpPr>
        <p:spPr>
          <a:xfrm>
            <a:off x="4716600" y="2114551"/>
            <a:ext cx="2640814" cy="1531915"/>
          </a:xfrm>
          <a:prstGeom prst="roundRect">
            <a:avLst/>
          </a:prstGeom>
          <a:solidFill>
            <a:srgbClr val="A470AA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4290" rIns="34290" rtlCol="0" anchor="ctr"/>
          <a:lstStyle/>
          <a:p>
            <a:pPr defTabSz="457200"/>
            <a:r>
              <a:rPr lang="en-US" sz="1200" b="1" kern="600" spc="23" dirty="0" err="1">
                <a:solidFill>
                  <a:prstClr val="white"/>
                </a:solidFill>
              </a:rPr>
              <a:t>Choix</a:t>
            </a:r>
            <a:r>
              <a:rPr lang="en-US" sz="1200" b="1" kern="600" spc="23" dirty="0">
                <a:solidFill>
                  <a:prstClr val="white"/>
                </a:solidFill>
              </a:rPr>
              <a:t> de </a:t>
            </a:r>
            <a:r>
              <a:rPr lang="en-US" sz="1200" b="1" kern="600" spc="23" dirty="0" err="1">
                <a:solidFill>
                  <a:prstClr val="white"/>
                </a:solidFill>
              </a:rPr>
              <a:t>l’investigateur</a:t>
            </a:r>
            <a:r>
              <a:rPr lang="en-US" sz="1200" b="1" kern="600" spc="23" dirty="0">
                <a:solidFill>
                  <a:prstClr val="white"/>
                </a:solidFill>
              </a:rPr>
              <a:t> d’un de </a:t>
            </a:r>
            <a:r>
              <a:rPr lang="en-US" sz="1200" b="1" kern="600" spc="23" dirty="0" err="1">
                <a:solidFill>
                  <a:prstClr val="white"/>
                </a:solidFill>
              </a:rPr>
              <a:t>ces</a:t>
            </a:r>
            <a:r>
              <a:rPr lang="en-US" sz="1200" b="1" kern="600" spc="23" dirty="0">
                <a:solidFill>
                  <a:prstClr val="white"/>
                </a:solidFill>
              </a:rPr>
              <a:t> </a:t>
            </a:r>
            <a:r>
              <a:rPr lang="en-US" sz="1200" b="1" kern="600" spc="23" dirty="0" err="1">
                <a:solidFill>
                  <a:prstClr val="white"/>
                </a:solidFill>
              </a:rPr>
              <a:t>protocoles</a:t>
            </a:r>
            <a:r>
              <a:rPr lang="en-US" sz="1200" b="1" kern="600" spc="23" dirty="0">
                <a:solidFill>
                  <a:prstClr val="white"/>
                </a:solidFill>
              </a:rPr>
              <a:t> :</a:t>
            </a:r>
          </a:p>
          <a:p>
            <a:pPr marL="89297" indent="-89297" defTabSz="457200">
              <a:spcBef>
                <a:spcPts val="225"/>
              </a:spcBef>
              <a:buFont typeface="Arial" panose="020B0604020202020204" pitchFamily="34" charset="0"/>
              <a:buChar char="•"/>
            </a:pPr>
            <a:r>
              <a:rPr lang="en-US" sz="1200" b="1" kern="600" spc="23" dirty="0">
                <a:solidFill>
                  <a:prstClr val="white"/>
                </a:solidFill>
              </a:rPr>
              <a:t>Paclitaxel 80-100 mg/m</a:t>
            </a:r>
            <a:r>
              <a:rPr lang="en-US" sz="1200" b="1" kern="600" spc="23" baseline="30000" dirty="0">
                <a:solidFill>
                  <a:prstClr val="white"/>
                </a:solidFill>
              </a:rPr>
              <a:t>2</a:t>
            </a:r>
            <a:r>
              <a:rPr lang="en-US" sz="1200" b="1" kern="600" spc="23" dirty="0">
                <a:solidFill>
                  <a:prstClr val="white"/>
                </a:solidFill>
              </a:rPr>
              <a:t> J1, 8, 15 / 28 </a:t>
            </a:r>
            <a:r>
              <a:rPr lang="en-US" sz="1200" b="1" kern="600" spc="23" dirty="0" err="1">
                <a:solidFill>
                  <a:prstClr val="white"/>
                </a:solidFill>
              </a:rPr>
              <a:t>jours</a:t>
            </a:r>
            <a:endParaRPr lang="en-US" sz="1200" b="1" kern="600" spc="23" dirty="0">
              <a:solidFill>
                <a:prstClr val="white"/>
              </a:solidFill>
            </a:endParaRPr>
          </a:p>
          <a:p>
            <a:pPr marL="89297" indent="-89297" defTabSz="457200">
              <a:spcBef>
                <a:spcPts val="225"/>
              </a:spcBef>
              <a:buFont typeface="Arial" panose="020B0604020202020204" pitchFamily="34" charset="0"/>
              <a:buChar char="•"/>
            </a:pPr>
            <a:r>
              <a:rPr lang="en-US" sz="1200" b="1" kern="600" spc="23" dirty="0" err="1">
                <a:solidFill>
                  <a:prstClr val="white"/>
                </a:solidFill>
              </a:rPr>
              <a:t>Docetaxel</a:t>
            </a:r>
            <a:r>
              <a:rPr lang="en-US" sz="1200" b="1" kern="600" spc="23" dirty="0">
                <a:solidFill>
                  <a:prstClr val="white"/>
                </a:solidFill>
              </a:rPr>
              <a:t> 75 mg/m</a:t>
            </a:r>
            <a:r>
              <a:rPr lang="en-US" sz="1200" b="1" kern="600" spc="23" baseline="30000" dirty="0">
                <a:solidFill>
                  <a:prstClr val="white"/>
                </a:solidFill>
              </a:rPr>
              <a:t>2</a:t>
            </a:r>
            <a:r>
              <a:rPr lang="en-US" sz="1200" b="1" kern="600" spc="23" dirty="0">
                <a:solidFill>
                  <a:prstClr val="white"/>
                </a:solidFill>
              </a:rPr>
              <a:t> / 21 </a:t>
            </a:r>
            <a:r>
              <a:rPr lang="en-US" sz="1200" b="1" kern="600" spc="23" dirty="0" err="1">
                <a:solidFill>
                  <a:prstClr val="white"/>
                </a:solidFill>
              </a:rPr>
              <a:t>jours</a:t>
            </a:r>
            <a:endParaRPr lang="en-US" sz="1200" b="1" kern="600" spc="23" dirty="0">
              <a:solidFill>
                <a:prstClr val="white"/>
              </a:solidFill>
            </a:endParaRPr>
          </a:p>
          <a:p>
            <a:pPr marL="89297" indent="-89297" defTabSz="457200">
              <a:spcBef>
                <a:spcPts val="225"/>
              </a:spcBef>
              <a:buFont typeface="Arial" panose="020B0604020202020204" pitchFamily="34" charset="0"/>
              <a:buChar char="•"/>
            </a:pPr>
            <a:r>
              <a:rPr lang="en-US" sz="1200" b="1" kern="600" spc="23" dirty="0" err="1">
                <a:solidFill>
                  <a:prstClr val="white"/>
                </a:solidFill>
              </a:rPr>
              <a:t>Irinotecan</a:t>
            </a:r>
            <a:r>
              <a:rPr lang="en-US" sz="1200" b="1" kern="600" spc="23" dirty="0">
                <a:solidFill>
                  <a:prstClr val="white"/>
                </a:solidFill>
              </a:rPr>
              <a:t> 180 mg/m</a:t>
            </a:r>
            <a:r>
              <a:rPr lang="en-US" sz="1200" b="1" kern="600" spc="23" baseline="30000" dirty="0">
                <a:solidFill>
                  <a:prstClr val="white"/>
                </a:solidFill>
              </a:rPr>
              <a:t>2</a:t>
            </a:r>
            <a:r>
              <a:rPr lang="en-US" sz="1200" b="1" kern="600" spc="23" dirty="0">
                <a:solidFill>
                  <a:prstClr val="white"/>
                </a:solidFill>
              </a:rPr>
              <a:t> / 14 </a:t>
            </a:r>
            <a:r>
              <a:rPr lang="en-US" sz="1200" b="1" kern="600" spc="23" dirty="0" err="1">
                <a:solidFill>
                  <a:prstClr val="white"/>
                </a:solidFill>
              </a:rPr>
              <a:t>jours</a:t>
            </a:r>
            <a:endParaRPr lang="en-US" sz="1200" b="1" kern="600" spc="23" dirty="0">
              <a:solidFill>
                <a:prstClr val="white"/>
              </a:solidFill>
            </a:endParaRPr>
          </a:p>
        </p:txBody>
      </p:sp>
      <p:sp>
        <p:nvSpPr>
          <p:cNvPr id="13" name="Rectangle: Rounded Corners 24">
            <a:extLst>
              <a:ext uri="{FF2B5EF4-FFF2-40B4-BE49-F238E27FC236}">
                <a16:creationId xmlns:a16="http://schemas.microsoft.com/office/drawing/2014/main" xmlns="" id="{2BD16FA5-B6A0-4807-A0E3-95038B7945DB}"/>
              </a:ext>
            </a:extLst>
          </p:cNvPr>
          <p:cNvSpPr/>
          <p:nvPr/>
        </p:nvSpPr>
        <p:spPr>
          <a:xfrm>
            <a:off x="654306" y="3796219"/>
            <a:ext cx="2661387" cy="716004"/>
          </a:xfrm>
          <a:prstGeom prst="roundRect">
            <a:avLst/>
          </a:prstGeom>
          <a:solidFill>
            <a:schemeClr val="tx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defTabSz="457200"/>
            <a:r>
              <a:rPr lang="en-US" sz="1000" kern="600" spc="23" dirty="0">
                <a:solidFill>
                  <a:prstClr val="white"/>
                </a:solidFill>
              </a:rPr>
              <a:t>Stratification </a:t>
            </a:r>
            <a:r>
              <a:rPr lang="en-US" sz="1000" kern="600" spc="23" dirty="0" err="1">
                <a:solidFill>
                  <a:prstClr val="white"/>
                </a:solidFill>
              </a:rPr>
              <a:t>selon</a:t>
            </a:r>
            <a:endParaRPr lang="en-US" sz="1000" kern="600" spc="23" dirty="0">
              <a:solidFill>
                <a:prstClr val="white"/>
              </a:solidFill>
            </a:endParaRPr>
          </a:p>
          <a:p>
            <a:pPr marL="89297" indent="-89297" defTabSz="457200">
              <a:buFont typeface="Arial" panose="020B0604020202020204" pitchFamily="34" charset="0"/>
              <a:buChar char="•"/>
              <a:tabLst>
                <a:tab pos="41672" algn="l"/>
              </a:tabLst>
            </a:pPr>
            <a:r>
              <a:rPr lang="en-US" sz="1000" kern="600" spc="23" dirty="0" err="1">
                <a:solidFill>
                  <a:prstClr val="white"/>
                </a:solidFill>
              </a:rPr>
              <a:t>Histologie</a:t>
            </a:r>
            <a:r>
              <a:rPr lang="en-US" sz="1000" kern="600" spc="23" dirty="0">
                <a:solidFill>
                  <a:prstClr val="white"/>
                </a:solidFill>
              </a:rPr>
              <a:t> (</a:t>
            </a:r>
            <a:r>
              <a:rPr lang="en-US" sz="1000" kern="600" spc="23" dirty="0" err="1">
                <a:solidFill>
                  <a:prstClr val="white"/>
                </a:solidFill>
              </a:rPr>
              <a:t>adénocarcinome</a:t>
            </a:r>
            <a:r>
              <a:rPr lang="en-US" sz="1000" kern="600" spc="23" dirty="0">
                <a:solidFill>
                  <a:prstClr val="white"/>
                </a:solidFill>
              </a:rPr>
              <a:t> </a:t>
            </a:r>
            <a:r>
              <a:rPr lang="en-US" sz="1000" kern="600" spc="23" dirty="0" err="1">
                <a:solidFill>
                  <a:prstClr val="white"/>
                </a:solidFill>
              </a:rPr>
              <a:t>ou</a:t>
            </a:r>
            <a:r>
              <a:rPr lang="en-US" sz="1000" kern="600" spc="23" dirty="0">
                <a:solidFill>
                  <a:prstClr val="white"/>
                </a:solidFill>
              </a:rPr>
              <a:t> </a:t>
            </a:r>
            <a:r>
              <a:rPr lang="en-US" sz="1000" kern="600" spc="23" dirty="0" err="1">
                <a:solidFill>
                  <a:prstClr val="white"/>
                </a:solidFill>
              </a:rPr>
              <a:t>épidermoïde</a:t>
            </a:r>
            <a:r>
              <a:rPr lang="en-US" sz="1000" kern="600" spc="23" dirty="0">
                <a:solidFill>
                  <a:prstClr val="white"/>
                </a:solidFill>
              </a:rPr>
              <a:t>)</a:t>
            </a:r>
          </a:p>
          <a:p>
            <a:pPr marL="89297" indent="-89297" defTabSz="457200">
              <a:buFont typeface="Arial" panose="020B0604020202020204" pitchFamily="34" charset="0"/>
              <a:buChar char="•"/>
              <a:tabLst>
                <a:tab pos="41672" algn="l"/>
              </a:tabLst>
            </a:pPr>
            <a:r>
              <a:rPr lang="en-US" sz="1000" kern="600" spc="23" dirty="0" err="1">
                <a:solidFill>
                  <a:prstClr val="white"/>
                </a:solidFill>
              </a:rPr>
              <a:t>Région</a:t>
            </a:r>
            <a:r>
              <a:rPr lang="en-US" sz="1000" kern="600" spc="23" dirty="0">
                <a:solidFill>
                  <a:prstClr val="white"/>
                </a:solidFill>
              </a:rPr>
              <a:t> : </a:t>
            </a:r>
            <a:r>
              <a:rPr lang="en-US" sz="1000" kern="600" spc="23" dirty="0" err="1">
                <a:solidFill>
                  <a:prstClr val="white"/>
                </a:solidFill>
              </a:rPr>
              <a:t>Asie</a:t>
            </a:r>
            <a:r>
              <a:rPr lang="en-US" sz="1000" kern="600" spc="23" dirty="0">
                <a:solidFill>
                  <a:prstClr val="white"/>
                </a:solidFill>
              </a:rPr>
              <a:t>/</a:t>
            </a:r>
            <a:r>
              <a:rPr lang="en-US" sz="1000" kern="600" spc="23" dirty="0" err="1">
                <a:solidFill>
                  <a:prstClr val="white"/>
                </a:solidFill>
              </a:rPr>
              <a:t>reste</a:t>
            </a:r>
            <a:r>
              <a:rPr lang="en-US" sz="1000" kern="600" spc="23" dirty="0">
                <a:solidFill>
                  <a:prstClr val="white"/>
                </a:solidFill>
              </a:rPr>
              <a:t> du monde</a:t>
            </a:r>
          </a:p>
        </p:txBody>
      </p:sp>
      <p:sp>
        <p:nvSpPr>
          <p:cNvPr id="14" name="TextBox 39">
            <a:extLst>
              <a:ext uri="{FF2B5EF4-FFF2-40B4-BE49-F238E27FC236}">
                <a16:creationId xmlns:a16="http://schemas.microsoft.com/office/drawing/2014/main" xmlns="" id="{B29D4AE6-3A24-426E-BED5-50D160CCC2B1}"/>
              </a:ext>
            </a:extLst>
          </p:cNvPr>
          <p:cNvSpPr txBox="1"/>
          <p:nvPr/>
        </p:nvSpPr>
        <p:spPr>
          <a:xfrm>
            <a:off x="4145442" y="1313110"/>
            <a:ext cx="378117" cy="138499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defTabSz="457200"/>
            <a:r>
              <a:rPr lang="en-US" sz="900" b="1" kern="600" spc="23" dirty="0">
                <a:solidFill>
                  <a:prstClr val="black">
                    <a:lumMod val="50000"/>
                    <a:lumOff val="50000"/>
                  </a:prstClr>
                </a:solidFill>
              </a:rPr>
              <a:t>N = 314</a:t>
            </a:r>
          </a:p>
        </p:txBody>
      </p:sp>
      <p:sp>
        <p:nvSpPr>
          <p:cNvPr id="15" name="TextBox 40">
            <a:extLst>
              <a:ext uri="{FF2B5EF4-FFF2-40B4-BE49-F238E27FC236}">
                <a16:creationId xmlns:a16="http://schemas.microsoft.com/office/drawing/2014/main" xmlns="" id="{7BBD6E23-A0B6-4ECD-9D86-0263D9736204}"/>
              </a:ext>
            </a:extLst>
          </p:cNvPr>
          <p:cNvSpPr txBox="1"/>
          <p:nvPr/>
        </p:nvSpPr>
        <p:spPr>
          <a:xfrm>
            <a:off x="4183239" y="2922296"/>
            <a:ext cx="378117" cy="138499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defTabSz="457200"/>
            <a:r>
              <a:rPr lang="en-US" sz="900" b="1" kern="600" spc="23" dirty="0">
                <a:solidFill>
                  <a:prstClr val="black">
                    <a:lumMod val="50000"/>
                    <a:lumOff val="50000"/>
                  </a:prstClr>
                </a:solidFill>
              </a:rPr>
              <a:t>N = 314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613C7C95-EC9A-B743-857C-99E01E8C90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775" y="4897279"/>
            <a:ext cx="475525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dirty="0" err="1">
                <a:solidFill>
                  <a:srgbClr val="4D4D4D"/>
                </a:solidFill>
                <a:latin typeface="Calibri"/>
              </a:rPr>
              <a:t>Kojima</a:t>
            </a:r>
            <a:r>
              <a:rPr lang="fr-FR" sz="1000" dirty="0">
                <a:solidFill>
                  <a:srgbClr val="4D4D4D"/>
                </a:solidFill>
                <a:latin typeface="Calibri"/>
              </a:rPr>
              <a:t> </a:t>
            </a:r>
            <a:r>
              <a:rPr lang="fr-FR" sz="1000" dirty="0" err="1">
                <a:solidFill>
                  <a:srgbClr val="4D4D4D"/>
                </a:solidFill>
                <a:latin typeface="Calibri"/>
              </a:rPr>
              <a:t>T</a:t>
            </a:r>
            <a:r>
              <a:rPr lang="fr-FR" sz="1000" dirty="0">
                <a:solidFill>
                  <a:srgbClr val="4D4D4D"/>
                </a:solidFill>
                <a:latin typeface="Calibri"/>
              </a:rPr>
              <a:t> et al., </a:t>
            </a:r>
            <a:r>
              <a:rPr lang="ro-RO" altLang="fr-FR" sz="1000" dirty="0">
                <a:solidFill>
                  <a:srgbClr val="4D4D4D"/>
                </a:solidFill>
                <a:latin typeface="Calibri"/>
              </a:rPr>
              <a:t>ASCO</a:t>
            </a:r>
            <a:r>
              <a:rPr lang="fr-FR" altLang="fr-FR" sz="1000" dirty="0">
                <a:solidFill>
                  <a:srgbClr val="4D4D4D"/>
                </a:solidFill>
                <a:latin typeface="Calibri"/>
              </a:rPr>
              <a:t>GI</a:t>
            </a:r>
            <a:r>
              <a:rPr lang="ro-RO" altLang="fr-FR" sz="1000" dirty="0">
                <a:solidFill>
                  <a:srgbClr val="4D4D4D"/>
                </a:solidFill>
                <a:latin typeface="Calibri"/>
              </a:rPr>
              <a:t> 20</a:t>
            </a:r>
            <a:r>
              <a:rPr lang="fr-FR" altLang="fr-FR" sz="1000" dirty="0">
                <a:solidFill>
                  <a:srgbClr val="4D4D4D"/>
                </a:solidFill>
                <a:latin typeface="Calibri"/>
              </a:rPr>
              <a:t>19, </a:t>
            </a:r>
            <a:r>
              <a:rPr lang="fr-FR" sz="1000" dirty="0">
                <a:solidFill>
                  <a:srgbClr val="4D4D4D"/>
                </a:solidFill>
                <a:latin typeface="Calibri"/>
              </a:rPr>
              <a:t>abs 2</a:t>
            </a:r>
          </a:p>
        </p:txBody>
      </p:sp>
    </p:spTree>
    <p:extLst>
      <p:ext uri="{BB962C8B-B14F-4D97-AF65-F5344CB8AC3E}">
        <p14:creationId xmlns:p14="http://schemas.microsoft.com/office/powerpoint/2010/main" val="361510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xmlns="" id="{D11110D5-9095-234B-967B-BD6D8C5D37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4501" y="3517946"/>
            <a:ext cx="7660212" cy="1125140"/>
          </a:xfrm>
        </p:spPr>
        <p:txBody>
          <a:bodyPr/>
          <a:lstStyle/>
          <a:p>
            <a:r>
              <a:rPr lang="en" dirty="0" err="1">
                <a:solidFill>
                  <a:schemeClr val="bg1"/>
                </a:solidFill>
              </a:rPr>
              <a:t>Nimgaonkar</a:t>
            </a:r>
            <a:r>
              <a:rPr lang="en" dirty="0">
                <a:solidFill>
                  <a:schemeClr val="bg1"/>
                </a:solidFill>
              </a:rPr>
              <a:t> A. </a:t>
            </a:r>
            <a:r>
              <a:rPr lang="fr-FR" dirty="0">
                <a:solidFill>
                  <a:schemeClr val="bg1"/>
                </a:solidFill>
              </a:rPr>
              <a:t>et al. ASCO GI 2019, </a:t>
            </a:r>
            <a:r>
              <a:rPr lang="fr-FR" dirty="0" err="1">
                <a:solidFill>
                  <a:schemeClr val="bg1"/>
                </a:solidFill>
              </a:rPr>
              <a:t>abstr</a:t>
            </a:r>
            <a:r>
              <a:rPr lang="fr-FR" dirty="0">
                <a:solidFill>
                  <a:schemeClr val="bg1"/>
                </a:solidFill>
              </a:rPr>
              <a:t> 485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xmlns="" id="{F8B90FEF-C984-E148-BBE3-3754C5C30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" sz="2000" dirty="0">
                <a:solidFill>
                  <a:schemeClr val="bg1"/>
                </a:solidFill>
              </a:rPr>
              <a:t>Circulating tumor cell count from a blood sample </a:t>
            </a:r>
            <a:br>
              <a:rPr lang="en" sz="2000" dirty="0">
                <a:solidFill>
                  <a:schemeClr val="bg1"/>
                </a:solidFill>
              </a:rPr>
            </a:br>
            <a:r>
              <a:rPr lang="en" sz="2000" dirty="0">
                <a:solidFill>
                  <a:schemeClr val="bg1"/>
                </a:solidFill>
              </a:rPr>
              <a:t>for colorectal cancer (CRC) prevention: </a:t>
            </a:r>
            <a:br>
              <a:rPr lang="en" sz="2000" dirty="0">
                <a:solidFill>
                  <a:schemeClr val="bg1"/>
                </a:solidFill>
              </a:rPr>
            </a:br>
            <a:r>
              <a:rPr lang="en" sz="2000" dirty="0">
                <a:solidFill>
                  <a:schemeClr val="bg1"/>
                </a:solidFill>
              </a:rPr>
              <a:t>Results from A 627-patient prospective study</a:t>
            </a:r>
            <a:endParaRPr lang="fr-F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60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="1" dirty="0">
                <a:solidFill>
                  <a:srgbClr val="A470AA"/>
                </a:solidFill>
              </a:rPr>
              <a:t>La prévention du CCR passe </a:t>
            </a:r>
            <a:br>
              <a:rPr lang="fr-FR" b="1" dirty="0">
                <a:solidFill>
                  <a:srgbClr val="A470AA"/>
                </a:solidFill>
              </a:rPr>
            </a:br>
            <a:r>
              <a:rPr lang="fr-FR" b="1" dirty="0">
                <a:solidFill>
                  <a:srgbClr val="A470AA"/>
                </a:solidFill>
              </a:rPr>
              <a:t>par l’exérèse des adénomes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747021" y="1848447"/>
            <a:ext cx="1968677" cy="147732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Les adénomes colorectaux peuvent être réséqués</a:t>
            </a:r>
            <a:r>
              <a:rPr kumimoji="0" lang="fr-FR" b="1" i="0" u="none" strike="noStrike" kern="1200" cap="none" spc="0" normalizeH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à 98% par la coloscopie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396118" y="1973421"/>
            <a:ext cx="2290682" cy="120032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srgbClr val="4F81BD"/>
                </a:solidFill>
                <a:latin typeface="Calibri"/>
              </a:rPr>
              <a:t>L’exérèse des adénomes réduit de 53% la mortalité par cancer colorectal 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53F886C4-0EA7-5647-86B4-CEB1CD1832EF}"/>
              </a:ext>
            </a:extLst>
          </p:cNvPr>
          <p:cNvSpPr/>
          <p:nvPr/>
        </p:nvSpPr>
        <p:spPr>
          <a:xfrm>
            <a:off x="1406036" y="4242486"/>
            <a:ext cx="6483246" cy="690966"/>
          </a:xfrm>
          <a:prstGeom prst="roundRect">
            <a:avLst/>
          </a:prstGeom>
          <a:solidFill>
            <a:srgbClr val="4F81BD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 coloscopie totale est le gold standard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Mais compliance à la coloscopie &lt; 60% aux USA</a:t>
            </a:r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xmlns="" id="{DEBC0248-D87C-B147-B12A-77C4DDBFE5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9270" y="1526661"/>
            <a:ext cx="2717800" cy="21209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B46DCA3A-478A-B841-96F2-439139BC7078}"/>
              </a:ext>
            </a:extLst>
          </p:cNvPr>
          <p:cNvSpPr txBox="1"/>
          <p:nvPr/>
        </p:nvSpPr>
        <p:spPr>
          <a:xfrm>
            <a:off x="3307762" y="2250421"/>
            <a:ext cx="1080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-15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98%</a:t>
            </a:r>
            <a:endParaRPr kumimoji="0" lang="fr-FR" sz="3600" b="0" i="0" u="none" strike="noStrike" kern="1200" cap="none" spc="-15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xmlns="" id="{DFCC591B-40EF-B345-9BF9-52CEFA70F6A1}"/>
              </a:ext>
            </a:extLst>
          </p:cNvPr>
          <p:cNvSpPr txBox="1"/>
          <p:nvPr/>
        </p:nvSpPr>
        <p:spPr>
          <a:xfrm>
            <a:off x="4918143" y="2313971"/>
            <a:ext cx="1080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-40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53%</a:t>
            </a:r>
            <a:endParaRPr kumimoji="0" lang="fr-FR" sz="3200" b="0" i="0" u="none" strike="noStrike" kern="1200" cap="none" spc="-40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ZoneTexte 3">
            <a:extLst>
              <a:ext uri="{FF2B5EF4-FFF2-40B4-BE49-F238E27FC236}">
                <a16:creationId xmlns:a16="http://schemas.microsoft.com/office/drawing/2014/main" xmlns="" id="{8DED6038-6276-CB49-A3A7-6EBB2D6EA2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4917817"/>
            <a:ext cx="87852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Nimgaonkar</a:t>
            </a:r>
            <a:r>
              <a:rPr lang="en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A. </a:t>
            </a:r>
            <a:r>
              <a:rPr lang="fr-FR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et al. ASCO GI 2019, </a:t>
            </a:r>
            <a:r>
              <a:rPr lang="fr-FR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abstr</a:t>
            </a:r>
            <a:r>
              <a:rPr lang="fr-FR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485</a:t>
            </a:r>
          </a:p>
        </p:txBody>
      </p:sp>
    </p:spTree>
    <p:extLst>
      <p:ext uri="{BB962C8B-B14F-4D97-AF65-F5344CB8AC3E}">
        <p14:creationId xmlns:p14="http://schemas.microsoft.com/office/powerpoint/2010/main" val="29141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D5F13514-0A53-E549-B436-5B12E35AD5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996" y="1249701"/>
            <a:ext cx="5283200" cy="3759200"/>
          </a:xfrm>
          <a:prstGeom prst="rect">
            <a:avLst/>
          </a:prstGeom>
        </p:spPr>
      </p:pic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54" t="27917" r="7524" b="63250"/>
          <a:stretch/>
        </p:blipFill>
        <p:spPr>
          <a:xfrm>
            <a:off x="5269043" y="1251680"/>
            <a:ext cx="1618532" cy="479565"/>
          </a:xfrm>
        </p:spPr>
      </p:pic>
      <p:sp>
        <p:nvSpPr>
          <p:cNvPr id="3" name="ZoneTexte 2"/>
          <p:cNvSpPr txBox="1"/>
          <p:nvPr/>
        </p:nvSpPr>
        <p:spPr>
          <a:xfrm>
            <a:off x="2600424" y="1348839"/>
            <a:ext cx="138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Coloscopie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(Procédure)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473377" y="2727331"/>
            <a:ext cx="1674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COLOSCOPIE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188564" y="3560320"/>
            <a:ext cx="2205337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4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Etat clinique final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(Biopsie)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679356" y="452507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Etat clinique final comparé au résultat du CTC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157766" y="2732433"/>
            <a:ext cx="2150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ECHANTILLON SANG</a:t>
            </a: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424194" y="3559127"/>
            <a:ext cx="1564483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4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Résultat CTC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(Estimation)</a:t>
            </a: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xmlns="" id="{EAB2E8E0-DAFA-5C41-84AF-251DB0884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Design de l’étude</a:t>
            </a:r>
          </a:p>
        </p:txBody>
      </p:sp>
      <p:sp>
        <p:nvSpPr>
          <p:cNvPr id="11" name="ZoneTexte 3">
            <a:extLst>
              <a:ext uri="{FF2B5EF4-FFF2-40B4-BE49-F238E27FC236}">
                <a16:creationId xmlns:a16="http://schemas.microsoft.com/office/drawing/2014/main" xmlns="" id="{0DD49128-A526-BB44-BA94-CF3AFF523C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4948014"/>
            <a:ext cx="87852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Nimgaonkar</a:t>
            </a:r>
            <a:r>
              <a:rPr lang="en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A. </a:t>
            </a:r>
            <a:r>
              <a:rPr lang="fr-FR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et al. ASCO GI 2019, </a:t>
            </a:r>
            <a:r>
              <a:rPr lang="fr-FR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abstr</a:t>
            </a:r>
            <a:r>
              <a:rPr lang="fr-FR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485</a:t>
            </a:r>
          </a:p>
        </p:txBody>
      </p:sp>
    </p:spTree>
    <p:extLst>
      <p:ext uri="{BB962C8B-B14F-4D97-AF65-F5344CB8AC3E}">
        <p14:creationId xmlns:p14="http://schemas.microsoft.com/office/powerpoint/2010/main" val="361696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8481620"/>
              </p:ext>
            </p:extLst>
          </p:nvPr>
        </p:nvGraphicFramePr>
        <p:xfrm>
          <a:off x="597000" y="1623874"/>
          <a:ext cx="3938424" cy="28149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896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0945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28234">
                <a:tc>
                  <a:txBody>
                    <a:bodyPr/>
                    <a:lstStyle/>
                    <a:p>
                      <a:r>
                        <a:rPr lang="fr-FR" sz="1600" baseline="0" dirty="0"/>
                        <a:t>Population ÉVALUÉE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Sensibilité (</a:t>
                      </a:r>
                      <a:r>
                        <a:rPr lang="fr-FR" sz="1600" baseline="0" dirty="0"/>
                        <a:t>IC </a:t>
                      </a:r>
                      <a:r>
                        <a:rPr lang="fr-FR" sz="1600" dirty="0"/>
                        <a:t>95%</a:t>
                      </a:r>
                      <a:r>
                        <a:rPr lang="fr-FR" sz="1600" baseline="0" dirty="0"/>
                        <a:t>)</a:t>
                      </a:r>
                      <a:endParaRPr lang="fr-F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96686">
                <a:tc>
                  <a:txBody>
                    <a:bodyPr/>
                    <a:lstStyle/>
                    <a:p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Tous (436)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89,9% </a:t>
                      </a:r>
                      <a:b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</a:br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(86,7%,</a:t>
                      </a:r>
                      <a:r>
                        <a:rPr lang="fr-FR" sz="16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92,6%)</a:t>
                      </a:r>
                      <a:endParaRPr lang="fr-FR" sz="1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96686">
                <a:tc>
                  <a:txBody>
                    <a:bodyPr/>
                    <a:lstStyle/>
                    <a:p>
                      <a:r>
                        <a:rPr lang="fr-FR" sz="1600" b="1" dirty="0">
                          <a:solidFill>
                            <a:srgbClr val="FF0000"/>
                          </a:solidFill>
                        </a:rPr>
                        <a:t>Adénome (111)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FF0000"/>
                          </a:solidFill>
                        </a:rPr>
                        <a:t>78,2%</a:t>
                      </a:r>
                      <a:br>
                        <a:rPr lang="fr-FR" sz="1600" b="1" dirty="0">
                          <a:solidFill>
                            <a:srgbClr val="FF0000"/>
                          </a:solidFill>
                        </a:rPr>
                      </a:br>
                      <a:r>
                        <a:rPr lang="fr-FR" sz="1600" b="1" dirty="0">
                          <a:solidFill>
                            <a:srgbClr val="FF0000"/>
                          </a:solidFill>
                        </a:rPr>
                        <a:t>(69,9%, 85,1%)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6686">
                <a:tc>
                  <a:txBody>
                    <a:bodyPr/>
                    <a:lstStyle/>
                    <a:p>
                      <a:r>
                        <a:rPr lang="fr-FR" sz="1600" b="1" dirty="0">
                          <a:solidFill>
                            <a:srgbClr val="FF0000"/>
                          </a:solidFill>
                        </a:rPr>
                        <a:t>Cancer (325)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FF0000"/>
                          </a:solidFill>
                        </a:rPr>
                        <a:t>94,6% </a:t>
                      </a:r>
                      <a:br>
                        <a:rPr lang="fr-FR" sz="1600" b="1" dirty="0">
                          <a:solidFill>
                            <a:srgbClr val="FF0000"/>
                          </a:solidFill>
                        </a:rPr>
                      </a:br>
                      <a:r>
                        <a:rPr lang="fr-FR" sz="1600" b="1" dirty="0">
                          <a:solidFill>
                            <a:srgbClr val="FF0000"/>
                          </a:solidFill>
                        </a:rPr>
                        <a:t>(91,4%, 96,8%)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96686">
                <a:tc>
                  <a:txBody>
                    <a:bodyPr/>
                    <a:lstStyle/>
                    <a:p>
                      <a:pPr marL="0" marR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Spécificité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86,2% </a:t>
                      </a:r>
                      <a:br>
                        <a:rPr lang="fr-FR" sz="16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</a:br>
                      <a:r>
                        <a:rPr lang="fr-FR" sz="16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(81,9%-89,9%)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30752896"/>
                  </a:ext>
                </a:extLst>
              </a:tr>
            </a:tbl>
          </a:graphicData>
        </a:graphic>
      </p:graphicFrame>
      <p:sp>
        <p:nvSpPr>
          <p:cNvPr id="8" name="ZoneTexte 7"/>
          <p:cNvSpPr txBox="1"/>
          <p:nvPr/>
        </p:nvSpPr>
        <p:spPr>
          <a:xfrm>
            <a:off x="5406699" y="1348696"/>
            <a:ext cx="1595363" cy="27699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A470A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Cancer (AUC 0,958)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019754" y="2036453"/>
            <a:ext cx="1821295" cy="27699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-Cancer (AUC 0,897)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007376" y="4212431"/>
            <a:ext cx="2771800" cy="25391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Cancer </a:t>
            </a:r>
            <a:r>
              <a:rPr lang="fr-FR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et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-Cancer combinés (AUC 0,934)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17B16E44-4E07-E34B-9D9A-CFD2671DC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Performances du test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B3DC4A23-B40D-7145-9843-56BE60CD01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6979" y="3562704"/>
            <a:ext cx="179536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0,25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1BDBE473-E55A-2A4C-983F-43115E1AEF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983" y="4250402"/>
            <a:ext cx="12824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0,0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1E694F85-48B8-334B-9AF6-67F04971B6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4850" y="4548911"/>
            <a:ext cx="179536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0,00</a:t>
            </a:r>
          </a:p>
        </p:txBody>
      </p: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xmlns="" id="{1DA84A7E-E3C2-C24A-993E-D635605DC843}"/>
              </a:ext>
            </a:extLst>
          </p:cNvPr>
          <p:cNvCxnSpPr>
            <a:cxnSpLocks/>
          </p:cNvCxnSpPr>
          <p:nvPr/>
        </p:nvCxnSpPr>
        <p:spPr>
          <a:xfrm>
            <a:off x="5428889" y="4483688"/>
            <a:ext cx="3205958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xmlns="" id="{A6F84EA1-E309-DD4D-8864-92B7CF6F616A}"/>
              </a:ext>
            </a:extLst>
          </p:cNvPr>
          <p:cNvCxnSpPr>
            <a:cxnSpLocks/>
          </p:cNvCxnSpPr>
          <p:nvPr/>
        </p:nvCxnSpPr>
        <p:spPr>
          <a:xfrm rot="5400000">
            <a:off x="5555664" y="4505217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8CCF33FB-7338-1E4A-A4DE-AC93B519F3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7087" y="4548911"/>
            <a:ext cx="179536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0,25</a:t>
            </a:r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xmlns="" id="{58F18A18-5AED-CA4F-9B3F-929812AAFB6F}"/>
              </a:ext>
            </a:extLst>
          </p:cNvPr>
          <p:cNvCxnSpPr>
            <a:cxnSpLocks/>
          </p:cNvCxnSpPr>
          <p:nvPr/>
        </p:nvCxnSpPr>
        <p:spPr>
          <a:xfrm rot="5400000">
            <a:off x="6283617" y="4505217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B4ED870D-3D59-A94B-AF78-EB0129BCB5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0978" y="4548911"/>
            <a:ext cx="179536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0,50</a:t>
            </a:r>
          </a:p>
        </p:txBody>
      </p: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xmlns="" id="{3EA1725B-5299-0149-BF80-84CF17154C78}"/>
              </a:ext>
            </a:extLst>
          </p:cNvPr>
          <p:cNvCxnSpPr>
            <a:cxnSpLocks/>
          </p:cNvCxnSpPr>
          <p:nvPr/>
        </p:nvCxnSpPr>
        <p:spPr>
          <a:xfrm rot="5400000">
            <a:off x="7017508" y="4505217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F79D02D5-16E1-9844-8188-5D897320DC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3310" y="4548911"/>
            <a:ext cx="179536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0,75</a:t>
            </a:r>
          </a:p>
        </p:txBody>
      </p: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xmlns="" id="{B4A8A448-48BB-834E-972D-EE3F621B781B}"/>
              </a:ext>
            </a:extLst>
          </p:cNvPr>
          <p:cNvCxnSpPr>
            <a:cxnSpLocks/>
          </p:cNvCxnSpPr>
          <p:nvPr/>
        </p:nvCxnSpPr>
        <p:spPr>
          <a:xfrm rot="5400000">
            <a:off x="7739840" y="4505217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5AEEBFA6-D1E3-6E47-AA7B-81FA216113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5374" y="4548911"/>
            <a:ext cx="179536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1,00</a:t>
            </a:r>
          </a:p>
        </p:txBody>
      </p: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xmlns="" id="{2EDD09FC-DD31-514D-BE3F-2BF7AF836F51}"/>
              </a:ext>
            </a:extLst>
          </p:cNvPr>
          <p:cNvCxnSpPr>
            <a:cxnSpLocks/>
          </p:cNvCxnSpPr>
          <p:nvPr/>
        </p:nvCxnSpPr>
        <p:spPr>
          <a:xfrm rot="5400000">
            <a:off x="8451904" y="4505217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xmlns="" id="{0B8845DA-D05C-3C4E-827E-6716DD6E17ED}"/>
              </a:ext>
            </a:extLst>
          </p:cNvPr>
          <p:cNvCxnSpPr>
            <a:cxnSpLocks/>
          </p:cNvCxnSpPr>
          <p:nvPr/>
        </p:nvCxnSpPr>
        <p:spPr>
          <a:xfrm>
            <a:off x="5430718" y="1521266"/>
            <a:ext cx="0" cy="2957985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xmlns="" id="{320C5F50-C726-9944-A3D8-A97B2B9CAFF7}"/>
              </a:ext>
            </a:extLst>
          </p:cNvPr>
          <p:cNvCxnSpPr>
            <a:cxnSpLocks/>
          </p:cNvCxnSpPr>
          <p:nvPr/>
        </p:nvCxnSpPr>
        <p:spPr>
          <a:xfrm>
            <a:off x="5375887" y="4320127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xmlns="" id="{D989D2CC-E1A5-F946-BD53-C746513A54F9}"/>
              </a:ext>
            </a:extLst>
          </p:cNvPr>
          <p:cNvCxnSpPr>
            <a:cxnSpLocks/>
          </p:cNvCxnSpPr>
          <p:nvPr/>
        </p:nvCxnSpPr>
        <p:spPr>
          <a:xfrm>
            <a:off x="5375887" y="3629729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BEE43653-14C5-7745-993B-5A45B73EE5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0919" y="4707575"/>
            <a:ext cx="58349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Spécificité</a:t>
            </a:r>
            <a:endParaRPr kumimoji="0" lang="en-US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BD57671D-F13E-4B4D-BFA5-9B4C8CC3539F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4694105" y="2842382"/>
            <a:ext cx="581891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Sensibilité</a:t>
            </a:r>
            <a:endParaRPr kumimoji="0" lang="en-US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BBA1E8E2-E56F-7E45-AB97-FA6B601083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6979" y="2864389"/>
            <a:ext cx="179536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0,50</a:t>
            </a:r>
          </a:p>
        </p:txBody>
      </p:sp>
      <p:cxnSp>
        <p:nvCxnSpPr>
          <p:cNvPr id="55" name="Connecteur droit 54">
            <a:extLst>
              <a:ext uri="{FF2B5EF4-FFF2-40B4-BE49-F238E27FC236}">
                <a16:creationId xmlns:a16="http://schemas.microsoft.com/office/drawing/2014/main" xmlns="" id="{C75D8C2E-160A-0B41-AFF8-11AECD3BE161}"/>
              </a:ext>
            </a:extLst>
          </p:cNvPr>
          <p:cNvCxnSpPr>
            <a:cxnSpLocks/>
          </p:cNvCxnSpPr>
          <p:nvPr/>
        </p:nvCxnSpPr>
        <p:spPr>
          <a:xfrm>
            <a:off x="5375887" y="2931414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40C8EEC0-F240-E94A-A029-A1AE593D2C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6979" y="2164810"/>
            <a:ext cx="179536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0,75</a:t>
            </a:r>
          </a:p>
        </p:txBody>
      </p:sp>
      <p:cxnSp>
        <p:nvCxnSpPr>
          <p:cNvPr id="57" name="Connecteur droit 56">
            <a:extLst>
              <a:ext uri="{FF2B5EF4-FFF2-40B4-BE49-F238E27FC236}">
                <a16:creationId xmlns:a16="http://schemas.microsoft.com/office/drawing/2014/main" xmlns="" id="{86075661-01A2-4F49-9DD4-A08187E32B04}"/>
              </a:ext>
            </a:extLst>
          </p:cNvPr>
          <p:cNvCxnSpPr>
            <a:cxnSpLocks/>
          </p:cNvCxnSpPr>
          <p:nvPr/>
        </p:nvCxnSpPr>
        <p:spPr>
          <a:xfrm>
            <a:off x="5375887" y="2231835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82A7A340-9873-4740-9EAD-EE609C74F1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6979" y="1463435"/>
            <a:ext cx="179536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1,00</a:t>
            </a:r>
          </a:p>
        </p:txBody>
      </p: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xmlns="" id="{C4F578F3-C877-464C-A5E2-74DD3DCE86A3}"/>
              </a:ext>
            </a:extLst>
          </p:cNvPr>
          <p:cNvCxnSpPr>
            <a:cxnSpLocks/>
          </p:cNvCxnSpPr>
          <p:nvPr/>
        </p:nvCxnSpPr>
        <p:spPr>
          <a:xfrm>
            <a:off x="5375887" y="1530460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60">
            <a:extLst>
              <a:ext uri="{FF2B5EF4-FFF2-40B4-BE49-F238E27FC236}">
                <a16:creationId xmlns:a16="http://schemas.microsoft.com/office/drawing/2014/main" xmlns="" id="{A3C7018D-C353-194C-BDD1-542629AB7DF5}"/>
              </a:ext>
            </a:extLst>
          </p:cNvPr>
          <p:cNvCxnSpPr>
            <a:cxnSpLocks/>
          </p:cNvCxnSpPr>
          <p:nvPr/>
        </p:nvCxnSpPr>
        <p:spPr>
          <a:xfrm flipV="1">
            <a:off x="5429572" y="1381851"/>
            <a:ext cx="3213476" cy="309432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Forme libre 62">
            <a:extLst>
              <a:ext uri="{FF2B5EF4-FFF2-40B4-BE49-F238E27FC236}">
                <a16:creationId xmlns:a16="http://schemas.microsoft.com/office/drawing/2014/main" xmlns="" id="{2B852852-3D8C-6148-8D55-8DAE4D0A5D65}"/>
              </a:ext>
            </a:extLst>
          </p:cNvPr>
          <p:cNvSpPr/>
          <p:nvPr/>
        </p:nvSpPr>
        <p:spPr>
          <a:xfrm>
            <a:off x="5584114" y="1537668"/>
            <a:ext cx="2886715" cy="2788305"/>
          </a:xfrm>
          <a:custGeom>
            <a:avLst/>
            <a:gdLst>
              <a:gd name="connsiteX0" fmla="*/ 0 w 2886715"/>
              <a:gd name="connsiteY0" fmla="*/ 2788305 h 2788305"/>
              <a:gd name="connsiteX1" fmla="*/ 0 w 2886715"/>
              <a:gd name="connsiteY1" fmla="*/ 2497173 h 2788305"/>
              <a:gd name="connsiteX2" fmla="*/ 0 w 2886715"/>
              <a:gd name="connsiteY2" fmla="*/ 2497173 h 2788305"/>
              <a:gd name="connsiteX3" fmla="*/ 32803 w 2886715"/>
              <a:gd name="connsiteY3" fmla="*/ 2415164 h 2788305"/>
              <a:gd name="connsiteX4" fmla="*/ 49205 w 2886715"/>
              <a:gd name="connsiteY4" fmla="*/ 2337256 h 2788305"/>
              <a:gd name="connsiteX5" fmla="*/ 45105 w 2886715"/>
              <a:gd name="connsiteY5" fmla="*/ 2234745 h 2788305"/>
              <a:gd name="connsiteX6" fmla="*/ 53306 w 2886715"/>
              <a:gd name="connsiteY6" fmla="*/ 2099430 h 2788305"/>
              <a:gd name="connsiteX7" fmla="*/ 61506 w 2886715"/>
              <a:gd name="connsiteY7" fmla="*/ 1980517 h 2788305"/>
              <a:gd name="connsiteX8" fmla="*/ 77908 w 2886715"/>
              <a:gd name="connsiteY8" fmla="*/ 1927211 h 2788305"/>
              <a:gd name="connsiteX9" fmla="*/ 94310 w 2886715"/>
              <a:gd name="connsiteY9" fmla="*/ 1894407 h 2788305"/>
              <a:gd name="connsiteX10" fmla="*/ 131214 w 2886715"/>
              <a:gd name="connsiteY10" fmla="*/ 1754992 h 2788305"/>
              <a:gd name="connsiteX11" fmla="*/ 139415 w 2886715"/>
              <a:gd name="connsiteY11" fmla="*/ 1623778 h 2788305"/>
              <a:gd name="connsiteX12" fmla="*/ 168118 w 2886715"/>
              <a:gd name="connsiteY12" fmla="*/ 1570472 h 2788305"/>
              <a:gd name="connsiteX13" fmla="*/ 184520 w 2886715"/>
              <a:gd name="connsiteY13" fmla="*/ 1361349 h 2788305"/>
              <a:gd name="connsiteX14" fmla="*/ 217323 w 2886715"/>
              <a:gd name="connsiteY14" fmla="*/ 1250637 h 2788305"/>
              <a:gd name="connsiteX15" fmla="*/ 229625 w 2886715"/>
              <a:gd name="connsiteY15" fmla="*/ 1144025 h 2788305"/>
              <a:gd name="connsiteX16" fmla="*/ 270629 w 2886715"/>
              <a:gd name="connsiteY16" fmla="*/ 1135824 h 2788305"/>
              <a:gd name="connsiteX17" fmla="*/ 278830 w 2886715"/>
              <a:gd name="connsiteY17" fmla="*/ 1045615 h 2788305"/>
              <a:gd name="connsiteX18" fmla="*/ 303433 w 2886715"/>
              <a:gd name="connsiteY18" fmla="*/ 1008710 h 2788305"/>
              <a:gd name="connsiteX19" fmla="*/ 319835 w 2886715"/>
              <a:gd name="connsiteY19" fmla="*/ 889797 h 2788305"/>
              <a:gd name="connsiteX20" fmla="*/ 344437 w 2886715"/>
              <a:gd name="connsiteY20" fmla="*/ 881597 h 2788305"/>
              <a:gd name="connsiteX21" fmla="*/ 344437 w 2886715"/>
              <a:gd name="connsiteY21" fmla="*/ 799588 h 2788305"/>
              <a:gd name="connsiteX22" fmla="*/ 360839 w 2886715"/>
              <a:gd name="connsiteY22" fmla="*/ 742181 h 2788305"/>
              <a:gd name="connsiteX23" fmla="*/ 418245 w 2886715"/>
              <a:gd name="connsiteY23" fmla="*/ 742181 h 2788305"/>
              <a:gd name="connsiteX24" fmla="*/ 418245 w 2886715"/>
              <a:gd name="connsiteY24" fmla="*/ 668373 h 2788305"/>
              <a:gd name="connsiteX25" fmla="*/ 524857 w 2886715"/>
              <a:gd name="connsiteY25" fmla="*/ 528958 h 2788305"/>
              <a:gd name="connsiteX26" fmla="*/ 697076 w 2886715"/>
              <a:gd name="connsiteY26" fmla="*/ 528958 h 2788305"/>
              <a:gd name="connsiteX27" fmla="*/ 725779 w 2886715"/>
              <a:gd name="connsiteY27" fmla="*/ 500255 h 2788305"/>
              <a:gd name="connsiteX28" fmla="*/ 746281 w 2886715"/>
              <a:gd name="connsiteY28" fmla="*/ 459250 h 2788305"/>
              <a:gd name="connsiteX29" fmla="*/ 836491 w 2886715"/>
              <a:gd name="connsiteY29" fmla="*/ 459250 h 2788305"/>
              <a:gd name="connsiteX30" fmla="*/ 873395 w 2886715"/>
              <a:gd name="connsiteY30" fmla="*/ 414145 h 2788305"/>
              <a:gd name="connsiteX31" fmla="*/ 934902 w 2886715"/>
              <a:gd name="connsiteY31" fmla="*/ 414145 h 2788305"/>
              <a:gd name="connsiteX32" fmla="*/ 955404 w 2886715"/>
              <a:gd name="connsiteY32" fmla="*/ 369041 h 2788305"/>
              <a:gd name="connsiteX33" fmla="*/ 1016911 w 2886715"/>
              <a:gd name="connsiteY33" fmla="*/ 369041 h 2788305"/>
              <a:gd name="connsiteX34" fmla="*/ 1016911 w 2886715"/>
              <a:gd name="connsiteY34" fmla="*/ 311634 h 2788305"/>
              <a:gd name="connsiteX35" fmla="*/ 1127623 w 2886715"/>
              <a:gd name="connsiteY35" fmla="*/ 311634 h 2788305"/>
              <a:gd name="connsiteX36" fmla="*/ 1127623 w 2886715"/>
              <a:gd name="connsiteY36" fmla="*/ 266529 h 2788305"/>
              <a:gd name="connsiteX37" fmla="*/ 1234235 w 2886715"/>
              <a:gd name="connsiteY37" fmla="*/ 205023 h 2788305"/>
              <a:gd name="connsiteX38" fmla="*/ 1258837 w 2886715"/>
              <a:gd name="connsiteY38" fmla="*/ 180420 h 2788305"/>
              <a:gd name="connsiteX39" fmla="*/ 1328545 w 2886715"/>
              <a:gd name="connsiteY39" fmla="*/ 180420 h 2788305"/>
              <a:gd name="connsiteX40" fmla="*/ 1328545 w 2886715"/>
              <a:gd name="connsiteY40" fmla="*/ 118913 h 2788305"/>
              <a:gd name="connsiteX41" fmla="*/ 1418755 w 2886715"/>
              <a:gd name="connsiteY41" fmla="*/ 86110 h 2788305"/>
              <a:gd name="connsiteX42" fmla="*/ 1504864 w 2886715"/>
              <a:gd name="connsiteY42" fmla="*/ 86110 h 2788305"/>
              <a:gd name="connsiteX43" fmla="*/ 1504864 w 2886715"/>
              <a:gd name="connsiteY43" fmla="*/ 86110 h 2788305"/>
              <a:gd name="connsiteX44" fmla="*/ 1558170 w 2886715"/>
              <a:gd name="connsiteY44" fmla="*/ 53306 h 2788305"/>
              <a:gd name="connsiteX45" fmla="*/ 1603275 w 2886715"/>
              <a:gd name="connsiteY45" fmla="*/ 0 h 2788305"/>
              <a:gd name="connsiteX46" fmla="*/ 2886715 w 2886715"/>
              <a:gd name="connsiteY46" fmla="*/ 0 h 2788305"/>
              <a:gd name="connsiteX47" fmla="*/ 2886715 w 2886715"/>
              <a:gd name="connsiteY47" fmla="*/ 0 h 2788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2886715" h="2788305">
                <a:moveTo>
                  <a:pt x="0" y="2788305"/>
                </a:moveTo>
                <a:lnTo>
                  <a:pt x="0" y="2497173"/>
                </a:lnTo>
                <a:lnTo>
                  <a:pt x="0" y="2497173"/>
                </a:lnTo>
                <a:lnTo>
                  <a:pt x="32803" y="2415164"/>
                </a:lnTo>
                <a:lnTo>
                  <a:pt x="49205" y="2337256"/>
                </a:lnTo>
                <a:lnTo>
                  <a:pt x="45105" y="2234745"/>
                </a:lnTo>
                <a:lnTo>
                  <a:pt x="53306" y="2099430"/>
                </a:lnTo>
                <a:lnTo>
                  <a:pt x="61506" y="1980517"/>
                </a:lnTo>
                <a:lnTo>
                  <a:pt x="77908" y="1927211"/>
                </a:lnTo>
                <a:lnTo>
                  <a:pt x="94310" y="1894407"/>
                </a:lnTo>
                <a:lnTo>
                  <a:pt x="131214" y="1754992"/>
                </a:lnTo>
                <a:lnTo>
                  <a:pt x="139415" y="1623778"/>
                </a:lnTo>
                <a:lnTo>
                  <a:pt x="168118" y="1570472"/>
                </a:lnTo>
                <a:lnTo>
                  <a:pt x="184520" y="1361349"/>
                </a:lnTo>
                <a:lnTo>
                  <a:pt x="217323" y="1250637"/>
                </a:lnTo>
                <a:lnTo>
                  <a:pt x="229625" y="1144025"/>
                </a:lnTo>
                <a:lnTo>
                  <a:pt x="270629" y="1135824"/>
                </a:lnTo>
                <a:lnTo>
                  <a:pt x="278830" y="1045615"/>
                </a:lnTo>
                <a:lnTo>
                  <a:pt x="303433" y="1008710"/>
                </a:lnTo>
                <a:lnTo>
                  <a:pt x="319835" y="889797"/>
                </a:lnTo>
                <a:lnTo>
                  <a:pt x="344437" y="881597"/>
                </a:lnTo>
                <a:lnTo>
                  <a:pt x="344437" y="799588"/>
                </a:lnTo>
                <a:lnTo>
                  <a:pt x="360839" y="742181"/>
                </a:lnTo>
                <a:lnTo>
                  <a:pt x="418245" y="742181"/>
                </a:lnTo>
                <a:lnTo>
                  <a:pt x="418245" y="668373"/>
                </a:lnTo>
                <a:lnTo>
                  <a:pt x="524857" y="528958"/>
                </a:lnTo>
                <a:lnTo>
                  <a:pt x="697076" y="528958"/>
                </a:lnTo>
                <a:lnTo>
                  <a:pt x="725779" y="500255"/>
                </a:lnTo>
                <a:lnTo>
                  <a:pt x="746281" y="459250"/>
                </a:lnTo>
                <a:lnTo>
                  <a:pt x="836491" y="459250"/>
                </a:lnTo>
                <a:lnTo>
                  <a:pt x="873395" y="414145"/>
                </a:lnTo>
                <a:lnTo>
                  <a:pt x="934902" y="414145"/>
                </a:lnTo>
                <a:lnTo>
                  <a:pt x="955404" y="369041"/>
                </a:lnTo>
                <a:lnTo>
                  <a:pt x="1016911" y="369041"/>
                </a:lnTo>
                <a:lnTo>
                  <a:pt x="1016911" y="311634"/>
                </a:lnTo>
                <a:lnTo>
                  <a:pt x="1127623" y="311634"/>
                </a:lnTo>
                <a:lnTo>
                  <a:pt x="1127623" y="266529"/>
                </a:lnTo>
                <a:lnTo>
                  <a:pt x="1234235" y="205023"/>
                </a:lnTo>
                <a:lnTo>
                  <a:pt x="1258837" y="180420"/>
                </a:lnTo>
                <a:lnTo>
                  <a:pt x="1328545" y="180420"/>
                </a:lnTo>
                <a:lnTo>
                  <a:pt x="1328545" y="118913"/>
                </a:lnTo>
                <a:lnTo>
                  <a:pt x="1418755" y="86110"/>
                </a:lnTo>
                <a:lnTo>
                  <a:pt x="1504864" y="86110"/>
                </a:lnTo>
                <a:lnTo>
                  <a:pt x="1504864" y="86110"/>
                </a:lnTo>
                <a:lnTo>
                  <a:pt x="1558170" y="53306"/>
                </a:lnTo>
                <a:lnTo>
                  <a:pt x="1603275" y="0"/>
                </a:lnTo>
                <a:lnTo>
                  <a:pt x="2886715" y="0"/>
                </a:lnTo>
                <a:lnTo>
                  <a:pt x="2886715" y="0"/>
                </a:lnTo>
              </a:path>
            </a:pathLst>
          </a:custGeom>
          <a:noFill/>
          <a:ln w="28575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Forme libre 64">
            <a:extLst>
              <a:ext uri="{FF2B5EF4-FFF2-40B4-BE49-F238E27FC236}">
                <a16:creationId xmlns:a16="http://schemas.microsoft.com/office/drawing/2014/main" xmlns="" id="{01DF1571-F53D-604B-800F-F3E242A72E7B}"/>
              </a:ext>
            </a:extLst>
          </p:cNvPr>
          <p:cNvSpPr/>
          <p:nvPr/>
        </p:nvSpPr>
        <p:spPr>
          <a:xfrm>
            <a:off x="5580013" y="1529467"/>
            <a:ext cx="2903118" cy="2792406"/>
          </a:xfrm>
          <a:custGeom>
            <a:avLst/>
            <a:gdLst>
              <a:gd name="connsiteX0" fmla="*/ 0 w 2903118"/>
              <a:gd name="connsiteY0" fmla="*/ 2792406 h 2792406"/>
              <a:gd name="connsiteX1" fmla="*/ 0 w 2903118"/>
              <a:gd name="connsiteY1" fmla="*/ 2140434 h 2792406"/>
              <a:gd name="connsiteX2" fmla="*/ 8201 w 2903118"/>
              <a:gd name="connsiteY2" fmla="*/ 2115832 h 2792406"/>
              <a:gd name="connsiteX3" fmla="*/ 8201 w 2903118"/>
              <a:gd name="connsiteY3" fmla="*/ 1984617 h 2792406"/>
              <a:gd name="connsiteX4" fmla="*/ 8201 w 2903118"/>
              <a:gd name="connsiteY4" fmla="*/ 1841102 h 2792406"/>
              <a:gd name="connsiteX5" fmla="*/ 12302 w 2903118"/>
              <a:gd name="connsiteY5" fmla="*/ 1713988 h 2792406"/>
              <a:gd name="connsiteX6" fmla="*/ 24603 w 2903118"/>
              <a:gd name="connsiteY6" fmla="*/ 1664782 h 2792406"/>
              <a:gd name="connsiteX7" fmla="*/ 28703 w 2903118"/>
              <a:gd name="connsiteY7" fmla="*/ 1513066 h 2792406"/>
              <a:gd name="connsiteX8" fmla="*/ 49206 w 2903118"/>
              <a:gd name="connsiteY8" fmla="*/ 1496664 h 2792406"/>
              <a:gd name="connsiteX9" fmla="*/ 45105 w 2903118"/>
              <a:gd name="connsiteY9" fmla="*/ 1221934 h 2792406"/>
              <a:gd name="connsiteX10" fmla="*/ 49206 w 2903118"/>
              <a:gd name="connsiteY10" fmla="*/ 1144025 h 2792406"/>
              <a:gd name="connsiteX11" fmla="*/ 82009 w 2903118"/>
              <a:gd name="connsiteY11" fmla="*/ 1062016 h 2792406"/>
              <a:gd name="connsiteX12" fmla="*/ 82009 w 2903118"/>
              <a:gd name="connsiteY12" fmla="*/ 893898 h 2792406"/>
              <a:gd name="connsiteX13" fmla="*/ 102511 w 2903118"/>
              <a:gd name="connsiteY13" fmla="*/ 873396 h 2792406"/>
              <a:gd name="connsiteX14" fmla="*/ 110712 w 2903118"/>
              <a:gd name="connsiteY14" fmla="*/ 758583 h 2792406"/>
              <a:gd name="connsiteX15" fmla="*/ 127114 w 2903118"/>
              <a:gd name="connsiteY15" fmla="*/ 688876 h 2792406"/>
              <a:gd name="connsiteX16" fmla="*/ 164018 w 2903118"/>
              <a:gd name="connsiteY16" fmla="*/ 660172 h 2792406"/>
              <a:gd name="connsiteX17" fmla="*/ 168119 w 2903118"/>
              <a:gd name="connsiteY17" fmla="*/ 578163 h 2792406"/>
              <a:gd name="connsiteX18" fmla="*/ 225525 w 2903118"/>
              <a:gd name="connsiteY18" fmla="*/ 512556 h 2792406"/>
              <a:gd name="connsiteX19" fmla="*/ 262429 w 2903118"/>
              <a:gd name="connsiteY19" fmla="*/ 455150 h 2792406"/>
              <a:gd name="connsiteX20" fmla="*/ 291132 w 2903118"/>
              <a:gd name="connsiteY20" fmla="*/ 426447 h 2792406"/>
              <a:gd name="connsiteX21" fmla="*/ 319835 w 2903118"/>
              <a:gd name="connsiteY21" fmla="*/ 303433 h 2792406"/>
              <a:gd name="connsiteX22" fmla="*/ 344438 w 2903118"/>
              <a:gd name="connsiteY22" fmla="*/ 278831 h 2792406"/>
              <a:gd name="connsiteX23" fmla="*/ 344438 w 2903118"/>
              <a:gd name="connsiteY23" fmla="*/ 225525 h 2792406"/>
              <a:gd name="connsiteX24" fmla="*/ 373141 w 2903118"/>
              <a:gd name="connsiteY24" fmla="*/ 196822 h 2792406"/>
              <a:gd name="connsiteX25" fmla="*/ 414146 w 2903118"/>
              <a:gd name="connsiteY25" fmla="*/ 184520 h 2792406"/>
              <a:gd name="connsiteX26" fmla="*/ 405945 w 2903118"/>
              <a:gd name="connsiteY26" fmla="*/ 123014 h 2792406"/>
              <a:gd name="connsiteX27" fmla="*/ 463351 w 2903118"/>
              <a:gd name="connsiteY27" fmla="*/ 106612 h 2792406"/>
              <a:gd name="connsiteX28" fmla="*/ 774985 w 2903118"/>
              <a:gd name="connsiteY28" fmla="*/ 106612 h 2792406"/>
              <a:gd name="connsiteX29" fmla="*/ 840592 w 2903118"/>
              <a:gd name="connsiteY29" fmla="*/ 82009 h 2792406"/>
              <a:gd name="connsiteX30" fmla="*/ 922601 w 2903118"/>
              <a:gd name="connsiteY30" fmla="*/ 82009 h 2792406"/>
              <a:gd name="connsiteX31" fmla="*/ 947204 w 2903118"/>
              <a:gd name="connsiteY31" fmla="*/ 45105 h 2792406"/>
              <a:gd name="connsiteX32" fmla="*/ 1049715 w 2903118"/>
              <a:gd name="connsiteY32" fmla="*/ 45105 h 2792406"/>
              <a:gd name="connsiteX33" fmla="*/ 1152226 w 2903118"/>
              <a:gd name="connsiteY33" fmla="*/ 36904 h 2792406"/>
              <a:gd name="connsiteX34" fmla="*/ 1217833 w 2903118"/>
              <a:gd name="connsiteY34" fmla="*/ 24603 h 2792406"/>
              <a:gd name="connsiteX35" fmla="*/ 1488463 w 2903118"/>
              <a:gd name="connsiteY35" fmla="*/ 24603 h 2792406"/>
              <a:gd name="connsiteX36" fmla="*/ 1570472 w 2903118"/>
              <a:gd name="connsiteY36" fmla="*/ 0 h 2792406"/>
              <a:gd name="connsiteX37" fmla="*/ 2903118 w 2903118"/>
              <a:gd name="connsiteY37" fmla="*/ 0 h 2792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903118" h="2792406">
                <a:moveTo>
                  <a:pt x="0" y="2792406"/>
                </a:moveTo>
                <a:lnTo>
                  <a:pt x="0" y="2140434"/>
                </a:lnTo>
                <a:lnTo>
                  <a:pt x="8201" y="2115832"/>
                </a:lnTo>
                <a:lnTo>
                  <a:pt x="8201" y="1984617"/>
                </a:lnTo>
                <a:lnTo>
                  <a:pt x="8201" y="1841102"/>
                </a:lnTo>
                <a:lnTo>
                  <a:pt x="12302" y="1713988"/>
                </a:lnTo>
                <a:lnTo>
                  <a:pt x="24603" y="1664782"/>
                </a:lnTo>
                <a:lnTo>
                  <a:pt x="28703" y="1513066"/>
                </a:lnTo>
                <a:lnTo>
                  <a:pt x="49206" y="1496664"/>
                </a:lnTo>
                <a:lnTo>
                  <a:pt x="45105" y="1221934"/>
                </a:lnTo>
                <a:lnTo>
                  <a:pt x="49206" y="1144025"/>
                </a:lnTo>
                <a:lnTo>
                  <a:pt x="82009" y="1062016"/>
                </a:lnTo>
                <a:lnTo>
                  <a:pt x="82009" y="893898"/>
                </a:lnTo>
                <a:lnTo>
                  <a:pt x="102511" y="873396"/>
                </a:lnTo>
                <a:lnTo>
                  <a:pt x="110712" y="758583"/>
                </a:lnTo>
                <a:lnTo>
                  <a:pt x="127114" y="688876"/>
                </a:lnTo>
                <a:lnTo>
                  <a:pt x="164018" y="660172"/>
                </a:lnTo>
                <a:lnTo>
                  <a:pt x="168119" y="578163"/>
                </a:lnTo>
                <a:lnTo>
                  <a:pt x="225525" y="512556"/>
                </a:lnTo>
                <a:lnTo>
                  <a:pt x="262429" y="455150"/>
                </a:lnTo>
                <a:lnTo>
                  <a:pt x="291132" y="426447"/>
                </a:lnTo>
                <a:lnTo>
                  <a:pt x="319835" y="303433"/>
                </a:lnTo>
                <a:lnTo>
                  <a:pt x="344438" y="278831"/>
                </a:lnTo>
                <a:lnTo>
                  <a:pt x="344438" y="225525"/>
                </a:lnTo>
                <a:lnTo>
                  <a:pt x="373141" y="196822"/>
                </a:lnTo>
                <a:lnTo>
                  <a:pt x="414146" y="184520"/>
                </a:lnTo>
                <a:lnTo>
                  <a:pt x="405945" y="123014"/>
                </a:lnTo>
                <a:lnTo>
                  <a:pt x="463351" y="106612"/>
                </a:lnTo>
                <a:lnTo>
                  <a:pt x="774985" y="106612"/>
                </a:lnTo>
                <a:lnTo>
                  <a:pt x="840592" y="82009"/>
                </a:lnTo>
                <a:lnTo>
                  <a:pt x="922601" y="82009"/>
                </a:lnTo>
                <a:lnTo>
                  <a:pt x="947204" y="45105"/>
                </a:lnTo>
                <a:lnTo>
                  <a:pt x="1049715" y="45105"/>
                </a:lnTo>
                <a:lnTo>
                  <a:pt x="1152226" y="36904"/>
                </a:lnTo>
                <a:lnTo>
                  <a:pt x="1217833" y="24603"/>
                </a:lnTo>
                <a:lnTo>
                  <a:pt x="1488463" y="24603"/>
                </a:lnTo>
                <a:lnTo>
                  <a:pt x="1570472" y="0"/>
                </a:lnTo>
                <a:lnTo>
                  <a:pt x="2903118" y="0"/>
                </a:lnTo>
              </a:path>
            </a:pathLst>
          </a:custGeom>
          <a:noFill/>
          <a:ln w="28575">
            <a:solidFill>
              <a:srgbClr val="A470A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ZoneTexte 3">
            <a:extLst>
              <a:ext uri="{FF2B5EF4-FFF2-40B4-BE49-F238E27FC236}">
                <a16:creationId xmlns:a16="http://schemas.microsoft.com/office/drawing/2014/main" xmlns="" id="{6196A4AC-8E0D-D740-8E79-5E57ED61D0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4917817"/>
            <a:ext cx="87852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Nimgaonkar</a:t>
            </a:r>
            <a:r>
              <a:rPr lang="en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A. </a:t>
            </a:r>
            <a:r>
              <a:rPr lang="fr-FR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et al. ASCO GI 2019, </a:t>
            </a:r>
            <a:r>
              <a:rPr lang="fr-FR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abstr</a:t>
            </a:r>
            <a:r>
              <a:rPr lang="fr-FR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485</a:t>
            </a:r>
          </a:p>
        </p:txBody>
      </p:sp>
    </p:spTree>
    <p:extLst>
      <p:ext uri="{BB962C8B-B14F-4D97-AF65-F5344CB8AC3E}">
        <p14:creationId xmlns:p14="http://schemas.microsoft.com/office/powerpoint/2010/main" val="38767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3000" b="1" dirty="0">
                <a:solidFill>
                  <a:srgbClr val="A470AA"/>
                </a:solidFill>
              </a:rPr>
              <a:t>Comparaison des tests de dépistage </a:t>
            </a:r>
            <a:br>
              <a:rPr lang="fr-FR" sz="3000" b="1" dirty="0">
                <a:solidFill>
                  <a:srgbClr val="A470AA"/>
                </a:solidFill>
              </a:rPr>
            </a:br>
            <a:r>
              <a:rPr lang="fr-FR" sz="3000" b="1" dirty="0">
                <a:solidFill>
                  <a:srgbClr val="A470AA"/>
                </a:solidFill>
              </a:rPr>
              <a:t>des adénomes et cancers CR</a:t>
            </a:r>
          </a:p>
        </p:txBody>
      </p:sp>
      <p:graphicFrame>
        <p:nvGraphicFramePr>
          <p:cNvPr id="5" name="Espace réservé du conten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6810946"/>
              </p:ext>
            </p:extLst>
          </p:nvPr>
        </p:nvGraphicFramePr>
        <p:xfrm>
          <a:off x="389744" y="1282446"/>
          <a:ext cx="8502735" cy="206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61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6815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FR" sz="1600" dirty="0"/>
                    </a:p>
                  </a:txBody>
                  <a:tcPr marL="95416" marR="954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Echantillon</a:t>
                      </a:r>
                    </a:p>
                  </a:txBody>
                  <a:tcPr marL="95416" marR="954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Sensibilité aux</a:t>
                      </a:r>
                      <a:r>
                        <a:rPr lang="fr-FR" sz="1600" baseline="0" dirty="0"/>
                        <a:t> adénomes</a:t>
                      </a:r>
                      <a:endParaRPr lang="fr-FR" sz="1600" dirty="0"/>
                    </a:p>
                  </a:txBody>
                  <a:tcPr marL="95416" marR="954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Sensibilité aux  CCR</a:t>
                      </a:r>
                    </a:p>
                  </a:txBody>
                  <a:tcPr marL="95416" marR="954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Spécificité</a:t>
                      </a:r>
                    </a:p>
                  </a:txBody>
                  <a:tcPr marL="95416" marR="95416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dirty="0" err="1">
                          <a:solidFill>
                            <a:srgbClr val="FF0000"/>
                          </a:solidFill>
                        </a:rPr>
                        <a:t>CMx</a:t>
                      </a:r>
                      <a:r>
                        <a:rPr lang="fr-FR" sz="1600" baseline="30000" dirty="0" err="1">
                          <a:solidFill>
                            <a:srgbClr val="FF0000"/>
                          </a:solidFill>
                        </a:rPr>
                        <a:t>tm</a:t>
                      </a:r>
                      <a:endParaRPr lang="fr-FR" sz="1600" baseline="30000" dirty="0">
                        <a:solidFill>
                          <a:srgbClr val="FF0000"/>
                        </a:solidFill>
                      </a:endParaRPr>
                    </a:p>
                  </a:txBody>
                  <a:tcPr marL="95416" marR="954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rgbClr val="FF0000"/>
                          </a:solidFill>
                        </a:rPr>
                        <a:t>Sang</a:t>
                      </a:r>
                    </a:p>
                  </a:txBody>
                  <a:tcPr marL="95416" marR="954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rgbClr val="FF0000"/>
                          </a:solidFill>
                        </a:rPr>
                        <a:t>78,2%</a:t>
                      </a:r>
                    </a:p>
                  </a:txBody>
                  <a:tcPr marL="95416" marR="954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rgbClr val="FF0000"/>
                          </a:solidFill>
                        </a:rPr>
                        <a:t>94,6%</a:t>
                      </a:r>
                    </a:p>
                  </a:txBody>
                  <a:tcPr marL="95416" marR="954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rgbClr val="FF0000"/>
                          </a:solidFill>
                        </a:rPr>
                        <a:t>86,2%</a:t>
                      </a:r>
                    </a:p>
                  </a:txBody>
                  <a:tcPr marL="95416" marR="95416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Fit</a:t>
                      </a:r>
                    </a:p>
                  </a:txBody>
                  <a:tcPr marL="95416" marR="954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Selles</a:t>
                      </a:r>
                    </a:p>
                  </a:txBody>
                  <a:tcPr marL="95416" marR="954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17%</a:t>
                      </a:r>
                    </a:p>
                  </a:txBody>
                  <a:tcPr marL="95416" marR="954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73,8%</a:t>
                      </a:r>
                    </a:p>
                  </a:txBody>
                  <a:tcPr marL="95416" marR="954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96,0%</a:t>
                      </a:r>
                    </a:p>
                  </a:txBody>
                  <a:tcPr marL="95416" marR="95416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Multi-</a:t>
                      </a:r>
                      <a:r>
                        <a:rPr lang="fr-FR" sz="16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target</a:t>
                      </a:r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</a:t>
                      </a:r>
                      <a:r>
                        <a:rPr lang="fr-FR" sz="16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stool</a:t>
                      </a:r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DNA Test</a:t>
                      </a:r>
                    </a:p>
                  </a:txBody>
                  <a:tcPr marL="95416" marR="954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Selles</a:t>
                      </a:r>
                    </a:p>
                  </a:txBody>
                  <a:tcPr marL="95416" marR="954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22%</a:t>
                      </a:r>
                    </a:p>
                  </a:txBody>
                  <a:tcPr marL="95416" marR="954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92,3%</a:t>
                      </a:r>
                    </a:p>
                  </a:txBody>
                  <a:tcPr marL="95416" marR="954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88,2%</a:t>
                      </a:r>
                    </a:p>
                  </a:txBody>
                  <a:tcPr marL="95416" marR="95416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Methylated</a:t>
                      </a:r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Septin9 </a:t>
                      </a:r>
                    </a:p>
                  </a:txBody>
                  <a:tcPr marL="95416" marR="954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Sang</a:t>
                      </a:r>
                    </a:p>
                  </a:txBody>
                  <a:tcPr marL="95416" marR="954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22%</a:t>
                      </a:r>
                    </a:p>
                  </a:txBody>
                  <a:tcPr marL="95416" marR="954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68,2%</a:t>
                      </a:r>
                    </a:p>
                  </a:txBody>
                  <a:tcPr marL="95416" marR="954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78,8%</a:t>
                      </a:r>
                    </a:p>
                  </a:txBody>
                  <a:tcPr marL="95416" marR="95416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389744" y="3662158"/>
            <a:ext cx="3678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*Fit : 7,6% - 23,8%</a:t>
            </a:r>
          </a:p>
          <a:p>
            <a:pPr lvl="0">
              <a:defRPr/>
            </a:pPr>
            <a:r>
              <a:rPr lang="fr-FR" sz="1100" dirty="0">
                <a:solidFill>
                  <a:prstClr val="black">
                    <a:lumMod val="50000"/>
                    <a:lumOff val="50000"/>
                  </a:prstClr>
                </a:solidFill>
              </a:rPr>
              <a:t>Multi-</a:t>
            </a:r>
            <a:r>
              <a:rPr lang="fr-FR" sz="1100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target</a:t>
            </a:r>
            <a:r>
              <a:rPr lang="fr-FR" sz="1100" dirty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fr-FR" sz="1100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stool</a:t>
            </a:r>
            <a:r>
              <a:rPr lang="fr-FR" sz="1100" dirty="0">
                <a:solidFill>
                  <a:prstClr val="black">
                    <a:lumMod val="50000"/>
                    <a:lumOff val="50000"/>
                  </a:prstClr>
                </a:solidFill>
              </a:rPr>
              <a:t> DNA Test 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17,2%-42,4%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51520" y="4166214"/>
            <a:ext cx="864096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Note : les tests Multi-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target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stool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DNA et FIT ont </a:t>
            </a:r>
            <a:r>
              <a:rPr lang="fr-FR" sz="1050" dirty="0">
                <a:solidFill>
                  <a:srgbClr val="4F81BD"/>
                </a:solidFill>
                <a:latin typeface="Calibri"/>
              </a:rPr>
              <a:t>traités les résultats non-néoplasique sur coloscopie comme faux positifs et les adénomes non avancés comme vrai positifs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Le test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Methylated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septin9 a traité toute preuve de pathologie sur coloscopie comme </a:t>
            </a:r>
            <a:r>
              <a:rPr lang="fr-FR" sz="1050" dirty="0">
                <a:solidFill>
                  <a:srgbClr val="4F81BD"/>
                </a:solidFill>
                <a:latin typeface="Calibri"/>
              </a:rPr>
              <a:t>vrai positif.</a:t>
            </a:r>
            <a:endParaRPr kumimoji="0" lang="fr-FR" sz="105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32901" y="4588830"/>
            <a:ext cx="864096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Sources : Imperial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etc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..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Multitarget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Steel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DNA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Testing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for Colorectal-Cancer Screening. The New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England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Journal of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Medicine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April 2014.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Petter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 et al. Validation of a Real-Time PCR-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based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qualitative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assay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for the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detection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of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methylated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Sept9 DNA in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human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plasma. Clin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Chem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2014.</a:t>
            </a:r>
          </a:p>
        </p:txBody>
      </p:sp>
      <p:sp>
        <p:nvSpPr>
          <p:cNvPr id="9" name="ZoneTexte 3">
            <a:extLst>
              <a:ext uri="{FF2B5EF4-FFF2-40B4-BE49-F238E27FC236}">
                <a16:creationId xmlns:a16="http://schemas.microsoft.com/office/drawing/2014/main" xmlns="" id="{18918EBB-03C0-FD4C-B2D0-93EA05B94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4917817"/>
            <a:ext cx="87852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en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Nimgaonkar</a:t>
            </a:r>
            <a:r>
              <a:rPr lang="en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A. </a:t>
            </a:r>
            <a:r>
              <a:rPr lang="fr-FR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et al. ASCO GI 2019, </a:t>
            </a:r>
            <a:r>
              <a:rPr lang="fr-FR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abstr</a:t>
            </a:r>
            <a:r>
              <a:rPr lang="fr-FR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485</a:t>
            </a:r>
          </a:p>
        </p:txBody>
      </p:sp>
    </p:spTree>
    <p:extLst>
      <p:ext uri="{BB962C8B-B14F-4D97-AF65-F5344CB8AC3E}">
        <p14:creationId xmlns:p14="http://schemas.microsoft.com/office/powerpoint/2010/main" val="1594143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3">
            <a:extLst>
              <a:ext uri="{FF2B5EF4-FFF2-40B4-BE49-F238E27FC236}">
                <a16:creationId xmlns:a16="http://schemas.microsoft.com/office/drawing/2014/main" xmlns="" id="{5140F671-A899-2E42-A300-6AA21594B0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4917817"/>
            <a:ext cx="87852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Nimgaonkar</a:t>
            </a:r>
            <a:r>
              <a:rPr lang="en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A. </a:t>
            </a:r>
            <a:r>
              <a:rPr lang="fr-FR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et al. ASCO GI 2019, </a:t>
            </a:r>
            <a:r>
              <a:rPr lang="fr-FR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abstr</a:t>
            </a:r>
            <a:r>
              <a:rPr lang="fr-FR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485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7C925698-A3EB-AF4F-B479-85762C8E4383}"/>
              </a:ext>
            </a:extLst>
          </p:cNvPr>
          <p:cNvSpPr/>
          <p:nvPr/>
        </p:nvSpPr>
        <p:spPr>
          <a:xfrm>
            <a:off x="1483310" y="1707654"/>
            <a:ext cx="6177379" cy="2304256"/>
          </a:xfrm>
          <a:prstGeom prst="roundRect">
            <a:avLst/>
          </a:prstGeom>
          <a:solidFill>
            <a:srgbClr val="A370A9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FR" sz="2400" dirty="0"/>
              <a:t>Un test simple et efficace pour la détection des cancers et adénomes colorectaux qui permettrait de dépister les sujets non </a:t>
            </a:r>
            <a:r>
              <a:rPr lang="fr-FR" sz="2400" dirty="0" err="1"/>
              <a:t>compliant</a:t>
            </a:r>
            <a:r>
              <a:rPr lang="fr-FR" sz="2400" dirty="0"/>
              <a:t> à la coloscopie</a:t>
            </a:r>
            <a:endParaRPr lang="fr-FR" sz="2400" b="1" dirty="0">
              <a:solidFill>
                <a:prstClr val="white"/>
              </a:solidFill>
            </a:endParaRP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xmlns="" id="{550B9726-A7C0-D040-977F-E1F68DDE6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061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xmlns="" id="{D11110D5-9095-234B-967B-BD6D8C5D37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4501" y="3517946"/>
            <a:ext cx="7660212" cy="1125140"/>
          </a:xfr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D’après  Galon J et al. ASCO GI 2019, </a:t>
            </a:r>
            <a:r>
              <a:rPr lang="fr-FR" dirty="0" err="1">
                <a:solidFill>
                  <a:schemeClr val="bg1"/>
                </a:solidFill>
              </a:rPr>
              <a:t>abstr</a:t>
            </a:r>
            <a:r>
              <a:rPr lang="fr-FR" dirty="0">
                <a:solidFill>
                  <a:schemeClr val="bg1"/>
                </a:solidFill>
              </a:rPr>
              <a:t> 487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xmlns="" id="{F8B90FEF-C984-E148-BBE3-3754C5C30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773" y="2207894"/>
            <a:ext cx="7560652" cy="1314951"/>
          </a:xfrm>
        </p:spPr>
        <p:txBody>
          <a:bodyPr>
            <a:noAutofit/>
          </a:bodyPr>
          <a:lstStyle/>
          <a:p>
            <a:r>
              <a:rPr lang="fr-FR" sz="2000" dirty="0">
                <a:solidFill>
                  <a:schemeClr val="bg1"/>
                </a:solidFill>
              </a:rPr>
              <a:t>Immunoscore et cancer du colon de stade II à haut risque</a:t>
            </a:r>
          </a:p>
        </p:txBody>
      </p:sp>
    </p:spTree>
    <p:extLst>
      <p:ext uri="{BB962C8B-B14F-4D97-AF65-F5344CB8AC3E}">
        <p14:creationId xmlns:p14="http://schemas.microsoft.com/office/powerpoint/2010/main" val="46007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Immunoscore et cancer du côlon stade II haut risque</a:t>
            </a:r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xmlns="" id="{86381418-D44F-8E49-9A0C-FB022B083B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842" y="1026811"/>
            <a:ext cx="8229600" cy="903608"/>
          </a:xfrm>
        </p:spPr>
        <p:txBody>
          <a:bodyPr>
            <a:normAutofit/>
          </a:bodyPr>
          <a:lstStyle/>
          <a:p>
            <a:r>
              <a:rPr lang="fr-FR" sz="2000" dirty="0"/>
              <a:t>Validation de l’</a:t>
            </a:r>
            <a:r>
              <a:rPr lang="fr-FR" sz="2000" dirty="0" err="1"/>
              <a:t>immunoscore</a:t>
            </a:r>
            <a:r>
              <a:rPr lang="fr-FR" sz="2000" dirty="0"/>
              <a:t> (consensus) comme pronostique dans les CCR</a:t>
            </a:r>
          </a:p>
          <a:p>
            <a:endParaRPr lang="fr-FR" sz="2000" dirty="0"/>
          </a:p>
        </p:txBody>
      </p:sp>
      <p:sp>
        <p:nvSpPr>
          <p:cNvPr id="15" name="ZoneTexte 3"/>
          <p:cNvSpPr txBox="1">
            <a:spLocks noChangeArrowheads="1"/>
          </p:cNvSpPr>
          <p:nvPr/>
        </p:nvSpPr>
        <p:spPr bwMode="auto">
          <a:xfrm>
            <a:off x="0" y="4897438"/>
            <a:ext cx="87852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J Galon</a:t>
            </a:r>
            <a:r>
              <a:rPr kumimoji="0" lang="ro-RO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 et al., ASCO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GI</a:t>
            </a:r>
            <a:r>
              <a:rPr kumimoji="0" lang="ro-RO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20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19</a:t>
            </a:r>
            <a:r>
              <a:rPr kumimoji="0" lang="ro-RO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, 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rPr>
              <a:t>abs 487</a:t>
            </a:r>
            <a:endParaRPr kumimoji="0" lang="nl-NL" altLang="fr-FR" sz="100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8" name="ZoneTexte 3"/>
          <p:cNvSpPr txBox="1">
            <a:spLocks noChangeArrowheads="1"/>
          </p:cNvSpPr>
          <p:nvPr/>
        </p:nvSpPr>
        <p:spPr bwMode="auto">
          <a:xfrm>
            <a:off x="5699581" y="1324519"/>
            <a:ext cx="2925349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00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Pagès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ro-RO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et al., 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rPr>
              <a:t>the Lancet 2018</a:t>
            </a:r>
            <a:endParaRPr kumimoji="0" lang="nl-NL" altLang="fr-FR" sz="100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1" name="Espace réservé du contenu 1">
            <a:extLst>
              <a:ext uri="{FF2B5EF4-FFF2-40B4-BE49-F238E27FC236}">
                <a16:creationId xmlns:a16="http://schemas.microsoft.com/office/drawing/2014/main" xmlns="" id="{9115FEC1-B8C2-7847-84BA-054ED9DAF392}"/>
              </a:ext>
            </a:extLst>
          </p:cNvPr>
          <p:cNvSpPr txBox="1">
            <a:spLocks/>
          </p:cNvSpPr>
          <p:nvPr/>
        </p:nvSpPr>
        <p:spPr>
          <a:xfrm>
            <a:off x="-324544" y="1696952"/>
            <a:ext cx="5030938" cy="4297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A370A9"/>
              </a:buClr>
              <a:buFont typeface="Wingdings" pitchFamily="2" charset="2"/>
              <a:buChar char="§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r-FR" sz="1400" dirty="0"/>
              <a:t>Immunoscore utilisant la coupe FFPE entière</a:t>
            </a:r>
          </a:p>
          <a:p>
            <a:pPr lvl="2"/>
            <a:r>
              <a:rPr lang="fr-FR" sz="1100" dirty="0"/>
              <a:t>Coloration complète de la coupe et quantification précise de l'image </a:t>
            </a:r>
          </a:p>
        </p:txBody>
      </p:sp>
      <p:sp>
        <p:nvSpPr>
          <p:cNvPr id="12" name="Espace réservé du contenu 1">
            <a:extLst>
              <a:ext uri="{FF2B5EF4-FFF2-40B4-BE49-F238E27FC236}">
                <a16:creationId xmlns:a16="http://schemas.microsoft.com/office/drawing/2014/main" xmlns="" id="{65199F4B-93B0-4E45-AAB0-2260FFA2A0F0}"/>
              </a:ext>
            </a:extLst>
          </p:cNvPr>
          <p:cNvSpPr txBox="1">
            <a:spLocks/>
          </p:cNvSpPr>
          <p:nvPr/>
        </p:nvSpPr>
        <p:spPr>
          <a:xfrm>
            <a:off x="160941" y="4142912"/>
            <a:ext cx="4977501" cy="4297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A370A9"/>
              </a:buClr>
              <a:buFont typeface="Wingdings" pitchFamily="2" charset="2"/>
              <a:buChar char="§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lvl="2" indent="0">
              <a:buNone/>
            </a:pPr>
            <a:r>
              <a:rPr lang="fr-FR" sz="1400" dirty="0">
                <a:solidFill>
                  <a:srgbClr val="FF0000"/>
                </a:solidFill>
              </a:rPr>
              <a:t>L’</a:t>
            </a:r>
            <a:r>
              <a:rPr lang="fr-FR" sz="1400" dirty="0" err="1">
                <a:solidFill>
                  <a:srgbClr val="FF0000"/>
                </a:solidFill>
              </a:rPr>
              <a:t>immunoscore</a:t>
            </a:r>
            <a:r>
              <a:rPr lang="fr-FR" sz="1400" dirty="0">
                <a:solidFill>
                  <a:srgbClr val="FF0000"/>
                </a:solidFill>
              </a:rPr>
              <a:t> est </a:t>
            </a:r>
            <a:r>
              <a:rPr lang="fr-FR" sz="1400" b="1" dirty="0">
                <a:solidFill>
                  <a:srgbClr val="FF0000"/>
                </a:solidFill>
              </a:rPr>
              <a:t>standardisé, objectif et quantitatif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5EBC130A-28AD-3040-9CB3-F5CF8D81EE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41" y="2224180"/>
            <a:ext cx="3834995" cy="172110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A061C55-B5CB-6B46-ABB4-48A1F847F0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0067" y="4471933"/>
            <a:ext cx="572273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Nbr</a:t>
            </a:r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 </a:t>
            </a:r>
            <a:r>
              <a:rPr lang="en-US" altLang="en-US" sz="9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à</a:t>
            </a:r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 </a:t>
            </a:r>
            <a:r>
              <a:rPr lang="en-US" altLang="en-US" sz="9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risque</a:t>
            </a:r>
            <a:endParaRPr lang="en-US" altLang="en-US" sz="900" dirty="0">
              <a:solidFill>
                <a:prstClr val="black">
                  <a:lumMod val="50000"/>
                  <a:lumOff val="50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36F1B5E-EFEF-7F40-8BC1-ACB89E665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6876" y="4178086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645A0D8C-B7EB-FD40-B259-7DE6A82CBD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0166" y="4178086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801C5F32-A961-734F-8906-C8AE291D5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9093" y="2385372"/>
            <a:ext cx="173124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100</a:t>
            </a:r>
          </a:p>
        </p:txBody>
      </p:sp>
      <p:sp>
        <p:nvSpPr>
          <p:cNvPr id="20" name="Freeform 35">
            <a:extLst>
              <a:ext uri="{FF2B5EF4-FFF2-40B4-BE49-F238E27FC236}">
                <a16:creationId xmlns:a16="http://schemas.microsoft.com/office/drawing/2014/main" xmlns="" id="{007B648E-E241-2C4C-9BB0-FF3BAECD75F4}"/>
              </a:ext>
            </a:extLst>
          </p:cNvPr>
          <p:cNvSpPr>
            <a:spLocks noEditPoints="1"/>
          </p:cNvSpPr>
          <p:nvPr/>
        </p:nvSpPr>
        <p:spPr bwMode="auto">
          <a:xfrm>
            <a:off x="5317137" y="2255199"/>
            <a:ext cx="114610" cy="1870937"/>
          </a:xfrm>
          <a:custGeom>
            <a:avLst/>
            <a:gdLst>
              <a:gd name="T0" fmla="*/ 13 w 13"/>
              <a:gd name="T1" fmla="*/ 938 h 938"/>
              <a:gd name="T2" fmla="*/ 13 w 13"/>
              <a:gd name="T3" fmla="*/ 0 h 938"/>
              <a:gd name="T4" fmla="*/ 13 w 13"/>
              <a:gd name="T5" fmla="*/ 935 h 938"/>
              <a:gd name="T6" fmla="*/ 0 w 13"/>
              <a:gd name="T7" fmla="*/ 935 h 938"/>
              <a:gd name="T8" fmla="*/ 13 w 13"/>
              <a:gd name="T9" fmla="*/ 843 h 938"/>
              <a:gd name="T10" fmla="*/ 0 w 13"/>
              <a:gd name="T11" fmla="*/ 843 h 938"/>
              <a:gd name="T12" fmla="*/ 13 w 13"/>
              <a:gd name="T13" fmla="*/ 750 h 938"/>
              <a:gd name="T14" fmla="*/ 0 w 13"/>
              <a:gd name="T15" fmla="*/ 750 h 938"/>
              <a:gd name="T16" fmla="*/ 13 w 13"/>
              <a:gd name="T17" fmla="*/ 657 h 938"/>
              <a:gd name="T18" fmla="*/ 0 w 13"/>
              <a:gd name="T19" fmla="*/ 657 h 938"/>
              <a:gd name="T20" fmla="*/ 13 w 13"/>
              <a:gd name="T21" fmla="*/ 564 h 938"/>
              <a:gd name="T22" fmla="*/ 0 w 13"/>
              <a:gd name="T23" fmla="*/ 564 h 938"/>
              <a:gd name="T24" fmla="*/ 13 w 13"/>
              <a:gd name="T25" fmla="*/ 471 h 938"/>
              <a:gd name="T26" fmla="*/ 0 w 13"/>
              <a:gd name="T27" fmla="*/ 471 h 938"/>
              <a:gd name="T28" fmla="*/ 13 w 13"/>
              <a:gd name="T29" fmla="*/ 379 h 938"/>
              <a:gd name="T30" fmla="*/ 0 w 13"/>
              <a:gd name="T31" fmla="*/ 379 h 938"/>
              <a:gd name="T32" fmla="*/ 13 w 13"/>
              <a:gd name="T33" fmla="*/ 286 h 938"/>
              <a:gd name="T34" fmla="*/ 0 w 13"/>
              <a:gd name="T35" fmla="*/ 286 h 938"/>
              <a:gd name="T36" fmla="*/ 13 w 13"/>
              <a:gd name="T37" fmla="*/ 193 h 938"/>
              <a:gd name="T38" fmla="*/ 0 w 13"/>
              <a:gd name="T39" fmla="*/ 193 h 938"/>
              <a:gd name="T40" fmla="*/ 13 w 13"/>
              <a:gd name="T41" fmla="*/ 100 h 938"/>
              <a:gd name="T42" fmla="*/ 0 w 13"/>
              <a:gd name="T43" fmla="*/ 100 h 938"/>
              <a:gd name="T44" fmla="*/ 13 w 13"/>
              <a:gd name="T45" fmla="*/ 7 h 938"/>
              <a:gd name="T46" fmla="*/ 0 w 13"/>
              <a:gd name="T47" fmla="*/ 7 h 9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3" h="938">
                <a:moveTo>
                  <a:pt x="13" y="938"/>
                </a:moveTo>
                <a:lnTo>
                  <a:pt x="13" y="0"/>
                </a:lnTo>
                <a:moveTo>
                  <a:pt x="13" y="935"/>
                </a:moveTo>
                <a:lnTo>
                  <a:pt x="0" y="935"/>
                </a:lnTo>
                <a:moveTo>
                  <a:pt x="13" y="843"/>
                </a:moveTo>
                <a:lnTo>
                  <a:pt x="0" y="843"/>
                </a:lnTo>
                <a:moveTo>
                  <a:pt x="13" y="750"/>
                </a:moveTo>
                <a:lnTo>
                  <a:pt x="0" y="750"/>
                </a:lnTo>
                <a:moveTo>
                  <a:pt x="13" y="657"/>
                </a:moveTo>
                <a:lnTo>
                  <a:pt x="0" y="657"/>
                </a:lnTo>
                <a:moveTo>
                  <a:pt x="13" y="564"/>
                </a:moveTo>
                <a:lnTo>
                  <a:pt x="0" y="564"/>
                </a:lnTo>
                <a:moveTo>
                  <a:pt x="13" y="471"/>
                </a:moveTo>
                <a:lnTo>
                  <a:pt x="0" y="471"/>
                </a:lnTo>
                <a:moveTo>
                  <a:pt x="13" y="379"/>
                </a:moveTo>
                <a:lnTo>
                  <a:pt x="0" y="379"/>
                </a:lnTo>
                <a:moveTo>
                  <a:pt x="13" y="286"/>
                </a:moveTo>
                <a:lnTo>
                  <a:pt x="0" y="286"/>
                </a:lnTo>
                <a:moveTo>
                  <a:pt x="13" y="193"/>
                </a:moveTo>
                <a:lnTo>
                  <a:pt x="0" y="193"/>
                </a:lnTo>
                <a:moveTo>
                  <a:pt x="13" y="100"/>
                </a:moveTo>
                <a:lnTo>
                  <a:pt x="0" y="100"/>
                </a:lnTo>
                <a:moveTo>
                  <a:pt x="13" y="7"/>
                </a:moveTo>
                <a:lnTo>
                  <a:pt x="0" y="7"/>
                </a:lnTo>
              </a:path>
            </a:pathLst>
          </a:custGeom>
          <a:noFill/>
          <a:ln w="12700" cap="flat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9BCE66EC-9D39-AB45-A03C-6AEAC531F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5288" y="4358124"/>
            <a:ext cx="34945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Années</a:t>
            </a:r>
            <a:endParaRPr lang="en-US" altLang="en-US" sz="900" dirty="0">
              <a:solidFill>
                <a:prstClr val="black">
                  <a:lumMod val="50000"/>
                  <a:lumOff val="50000"/>
                </a:prstClr>
              </a:solidFill>
              <a:latin typeface="Calibri" panose="020F0502020204030204" pitchFamily="34" charset="0"/>
            </a:endParaRP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xmlns="" id="{204E66E9-251B-0145-8043-87F971E9D16E}"/>
              </a:ext>
            </a:extLst>
          </p:cNvPr>
          <p:cNvCxnSpPr>
            <a:cxnSpLocks/>
          </p:cNvCxnSpPr>
          <p:nvPr/>
        </p:nvCxnSpPr>
        <p:spPr>
          <a:xfrm>
            <a:off x="5429717" y="4123533"/>
            <a:ext cx="1799514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xmlns="" id="{BB419A25-F47A-C847-92ED-17AED7234F84}"/>
              </a:ext>
            </a:extLst>
          </p:cNvPr>
          <p:cNvCxnSpPr>
            <a:cxnSpLocks/>
          </p:cNvCxnSpPr>
          <p:nvPr/>
        </p:nvCxnSpPr>
        <p:spPr>
          <a:xfrm rot="5400000">
            <a:off x="5621671" y="4143490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66DFDAB7-EA4A-A34B-9AC4-BEB2913BC0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7607" y="4178086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2</a:t>
            </a:r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xmlns="" id="{36883E1F-F979-1145-B50C-ABB6C5FA8F75}"/>
              </a:ext>
            </a:extLst>
          </p:cNvPr>
          <p:cNvCxnSpPr>
            <a:cxnSpLocks/>
          </p:cNvCxnSpPr>
          <p:nvPr/>
        </p:nvCxnSpPr>
        <p:spPr>
          <a:xfrm rot="5400000">
            <a:off x="5835912" y="4143490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EB821A15-DDE0-6F4E-A2E1-38AAED9FC7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2152" y="4178086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3</a:t>
            </a:r>
          </a:p>
        </p:txBody>
      </p: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xmlns="" id="{23384028-626E-D746-A357-B65372EDD60F}"/>
              </a:ext>
            </a:extLst>
          </p:cNvPr>
          <p:cNvCxnSpPr>
            <a:cxnSpLocks/>
          </p:cNvCxnSpPr>
          <p:nvPr/>
        </p:nvCxnSpPr>
        <p:spPr>
          <a:xfrm rot="5400000">
            <a:off x="6050457" y="4143490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553698EA-5F4D-7446-9BCE-720F75F300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7069" y="4178086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6</a:t>
            </a: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xmlns="" id="{5D18F2C5-0521-5A41-8B82-1136D5E703D5}"/>
              </a:ext>
            </a:extLst>
          </p:cNvPr>
          <p:cNvCxnSpPr>
            <a:cxnSpLocks/>
          </p:cNvCxnSpPr>
          <p:nvPr/>
        </p:nvCxnSpPr>
        <p:spPr>
          <a:xfrm rot="5400000">
            <a:off x="6689281" y="4143490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73ACF4C0-98AA-264B-8EE8-90EA38F338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3939" y="4178086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7</a:t>
            </a:r>
          </a:p>
        </p:txBody>
      </p: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xmlns="" id="{4FCA9B68-51BE-C246-9B85-3CA880731679}"/>
              </a:ext>
            </a:extLst>
          </p:cNvPr>
          <p:cNvCxnSpPr>
            <a:cxnSpLocks/>
          </p:cNvCxnSpPr>
          <p:nvPr/>
        </p:nvCxnSpPr>
        <p:spPr>
          <a:xfrm rot="5400000">
            <a:off x="6896152" y="4143490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976698E5-0CD5-6A40-808E-7AE57AB597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6801" y="2719591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80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30A04B3A-81EF-464A-ADB0-BDE426FED3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6801" y="3054952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60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32F8EC9F-6A1E-5646-9B0B-82D5BA73D9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6801" y="3387047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40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C2D4A3FC-B6E7-9645-B9E8-EDEEB19C6F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6801" y="3884547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10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CEF855EB-3C6D-264E-8AC2-942A14A3EB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4509" y="4023241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</a:t>
            </a:r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xmlns="" id="{877E28D5-FA46-2549-9262-29A7BDBF4808}"/>
              </a:ext>
            </a:extLst>
          </p:cNvPr>
          <p:cNvCxnSpPr>
            <a:cxnSpLocks/>
          </p:cNvCxnSpPr>
          <p:nvPr/>
        </p:nvCxnSpPr>
        <p:spPr>
          <a:xfrm rot="5400000">
            <a:off x="5405259" y="4143490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8C9B4E8C-8356-3645-A3A5-CF031E86D3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6637" y="2580151"/>
            <a:ext cx="1171796" cy="578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>
              <a:lnSpc>
                <a:spcPts val="880"/>
              </a:lnSpc>
            </a:pPr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Patients </a:t>
            </a:r>
            <a:r>
              <a:rPr lang="en-US" altLang="en-US" sz="9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stade</a:t>
            </a:r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 II patients</a:t>
            </a:r>
          </a:p>
          <a:p>
            <a:pPr defTabSz="685800">
              <a:lnSpc>
                <a:spcPts val="880"/>
              </a:lnSpc>
            </a:pPr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(n=1433)</a:t>
            </a:r>
          </a:p>
          <a:p>
            <a:pPr defTabSz="685800">
              <a:lnSpc>
                <a:spcPts val="880"/>
              </a:lnSpc>
            </a:pPr>
            <a:r>
              <a:rPr lang="en-US" altLang="en-US" sz="9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p</a:t>
            </a:r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&lt;0,0001</a:t>
            </a:r>
          </a:p>
          <a:p>
            <a:pPr defTabSz="685800">
              <a:lnSpc>
                <a:spcPts val="880"/>
              </a:lnSpc>
            </a:pPr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HR(0-2)= 0,36</a:t>
            </a:r>
          </a:p>
          <a:p>
            <a:pPr defTabSz="685800">
              <a:lnSpc>
                <a:spcPts val="880"/>
              </a:lnSpc>
            </a:pPr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C-index= 0,65 0,54-0,75)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339D836E-C9AF-4641-8C44-ACAF4F9D6CD4}"/>
              </a:ext>
            </a:extLst>
          </p:cNvPr>
          <p:cNvGrpSpPr/>
          <p:nvPr/>
        </p:nvGrpSpPr>
        <p:grpSpPr>
          <a:xfrm>
            <a:off x="7298746" y="2160258"/>
            <a:ext cx="1229144" cy="401520"/>
            <a:chOff x="6642254" y="2131622"/>
            <a:chExt cx="1229144" cy="401520"/>
          </a:xfrm>
        </p:grpSpPr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xmlns="" id="{D6364763-86D5-7745-9CED-57FB484D4C3D}"/>
                </a:ext>
              </a:extLst>
            </p:cNvPr>
            <p:cNvSpPr txBox="1"/>
            <p:nvPr/>
          </p:nvSpPr>
          <p:spPr>
            <a:xfrm>
              <a:off x="6779929" y="2131622"/>
              <a:ext cx="1091469" cy="401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760"/>
                </a:lnSpc>
              </a:pPr>
              <a:r>
                <a:rPr lang="fr-FR" sz="8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Bas</a:t>
              </a:r>
            </a:p>
            <a:p>
              <a:pPr>
                <a:lnSpc>
                  <a:spcPts val="760"/>
                </a:lnSpc>
              </a:pPr>
              <a:r>
                <a:rPr lang="fr-FR" sz="8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Int</a:t>
              </a:r>
            </a:p>
            <a:p>
              <a:pPr>
                <a:lnSpc>
                  <a:spcPts val="760"/>
                </a:lnSpc>
              </a:pPr>
              <a:r>
                <a:rPr lang="fr-FR" sz="8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Haut</a:t>
              </a:r>
            </a:p>
          </p:txBody>
        </p:sp>
        <p:cxnSp>
          <p:nvCxnSpPr>
            <p:cNvPr id="43" name="Connecteur droit 42">
              <a:extLst>
                <a:ext uri="{FF2B5EF4-FFF2-40B4-BE49-F238E27FC236}">
                  <a16:creationId xmlns:a16="http://schemas.microsoft.com/office/drawing/2014/main" xmlns="" id="{7A59AD0E-F4B3-4F42-8902-8A1102AD2C75}"/>
                </a:ext>
              </a:extLst>
            </p:cNvPr>
            <p:cNvCxnSpPr>
              <a:cxnSpLocks/>
            </p:cNvCxnSpPr>
            <p:nvPr/>
          </p:nvCxnSpPr>
          <p:spPr>
            <a:xfrm>
              <a:off x="6643144" y="2232830"/>
              <a:ext cx="180000" cy="0"/>
            </a:xfrm>
            <a:prstGeom prst="line">
              <a:avLst/>
            </a:prstGeom>
            <a:ln w="12700"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43">
              <a:extLst>
                <a:ext uri="{FF2B5EF4-FFF2-40B4-BE49-F238E27FC236}">
                  <a16:creationId xmlns:a16="http://schemas.microsoft.com/office/drawing/2014/main" xmlns="" id="{3B7C789E-F9B8-0C40-8F5F-A615F4117226}"/>
                </a:ext>
              </a:extLst>
            </p:cNvPr>
            <p:cNvCxnSpPr/>
            <p:nvPr/>
          </p:nvCxnSpPr>
          <p:spPr>
            <a:xfrm>
              <a:off x="6642254" y="2330709"/>
              <a:ext cx="18000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cteur droit 72">
              <a:extLst>
                <a:ext uri="{FF2B5EF4-FFF2-40B4-BE49-F238E27FC236}">
                  <a16:creationId xmlns:a16="http://schemas.microsoft.com/office/drawing/2014/main" xmlns="" id="{0FFA0F1F-91D8-A34C-A919-BE3AA344A9F0}"/>
                </a:ext>
              </a:extLst>
            </p:cNvPr>
            <p:cNvCxnSpPr/>
            <p:nvPr/>
          </p:nvCxnSpPr>
          <p:spPr>
            <a:xfrm>
              <a:off x="6642254" y="2427734"/>
              <a:ext cx="180000" cy="0"/>
            </a:xfrm>
            <a:prstGeom prst="line">
              <a:avLst/>
            </a:prstGeom>
            <a:ln w="12700">
              <a:solidFill>
                <a:srgbClr val="A36FA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09D76A5C-3303-9C40-BBC8-D14F215814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5240" y="4584757"/>
            <a:ext cx="161904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Bas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7DF48707-2E3D-ED47-A8B3-FEAF1CB561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5984" y="4700901"/>
            <a:ext cx="12824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 err="1">
                <a:solidFill>
                  <a:schemeClr val="accent1"/>
                </a:solidFill>
                <a:latin typeface="Calibri" panose="020F0502020204030204" pitchFamily="34" charset="0"/>
              </a:rPr>
              <a:t>Int</a:t>
            </a:r>
            <a:endParaRPr lang="en-US" altLang="en-US" sz="900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44A733DE-8725-3F44-B55E-6B250BF08E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4630" y="4584757"/>
            <a:ext cx="173124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375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E5D5123C-A3CB-BD41-A79D-A53D866F12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4630" y="4700901"/>
            <a:ext cx="173124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chemeClr val="accent1"/>
                </a:solidFill>
                <a:latin typeface="Calibri" panose="020F0502020204030204" pitchFamily="34" charset="0"/>
              </a:rPr>
              <a:t>604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B0F37657-3B88-4644-81B4-45B8C21E61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7780" y="4584757"/>
            <a:ext cx="173124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273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D1FC044D-9690-9C45-8540-B697E76ED6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7780" y="4700901"/>
            <a:ext cx="173124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chemeClr val="accent1"/>
                </a:solidFill>
                <a:latin typeface="Calibri" panose="020F0502020204030204" pitchFamily="34" charset="0"/>
              </a:rPr>
              <a:t>518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7BD8AB16-45D2-0B42-B3DB-6487E0EFBB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2941" y="4700901"/>
            <a:ext cx="173124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chemeClr val="accent1"/>
                </a:solidFill>
                <a:latin typeface="Calibri" panose="020F0502020204030204" pitchFamily="34" charset="0"/>
              </a:rPr>
              <a:t>434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3A464269-718A-1946-BA8C-87549A1DF0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6522" y="4700901"/>
            <a:ext cx="173124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chemeClr val="accent1"/>
                </a:solidFill>
                <a:latin typeface="Calibri" panose="020F0502020204030204" pitchFamily="34" charset="0"/>
              </a:rPr>
              <a:t>254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1AA5C4CD-D088-3745-BE78-0B9544F8D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1428" y="4584757"/>
            <a:ext cx="173124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219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3EC08105-0A5A-8648-A8CE-1B4A0D4B6B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4593" y="4584757"/>
            <a:ext cx="173124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145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449BED51-4F96-8846-8BCB-E5A5854924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6801" y="3712963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20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184F24E8-2706-4346-ADCE-C03BEBB1D0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6801" y="3553315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30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D49116F5-54E1-A144-8F74-920FFBBB5D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6801" y="3218391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50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DE612341-F616-9C4C-9F86-0F9EF67E13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6801" y="2885704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70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6B8775DB-5F1D-BD4C-8FC8-71E458AB8C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6801" y="2560835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90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4652A605-4130-1F4A-BDE4-255055C2819F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4740048" y="3225030"/>
            <a:ext cx="718145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Sans </a:t>
            </a:r>
            <a:r>
              <a:rPr lang="en-US" altLang="en-US" sz="9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récidive</a:t>
            </a:r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 %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D4245E54-D839-D54E-9D39-BAA7BF52F2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9448" y="4178086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4</a:t>
            </a:r>
          </a:p>
        </p:txBody>
      </p:sp>
      <p:cxnSp>
        <p:nvCxnSpPr>
          <p:cNvPr id="65" name="Connecteur droit 64">
            <a:extLst>
              <a:ext uri="{FF2B5EF4-FFF2-40B4-BE49-F238E27FC236}">
                <a16:creationId xmlns:a16="http://schemas.microsoft.com/office/drawing/2014/main" xmlns="" id="{8038111A-BCA9-9346-AEB5-C365E8D01905}"/>
              </a:ext>
            </a:extLst>
          </p:cNvPr>
          <p:cNvCxnSpPr>
            <a:cxnSpLocks/>
          </p:cNvCxnSpPr>
          <p:nvPr/>
        </p:nvCxnSpPr>
        <p:spPr>
          <a:xfrm rot="5400000">
            <a:off x="6257753" y="4143490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Rectangle 65">
            <a:extLst>
              <a:ext uri="{FF2B5EF4-FFF2-40B4-BE49-F238E27FC236}">
                <a16:creationId xmlns:a16="http://schemas.microsoft.com/office/drawing/2014/main" xmlns="" id="{B093727D-6931-204E-A1C7-63EFFF776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5472" y="4178086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5</a:t>
            </a:r>
          </a:p>
        </p:txBody>
      </p:sp>
      <p:cxnSp>
        <p:nvCxnSpPr>
          <p:cNvPr id="67" name="Connecteur droit 66">
            <a:extLst>
              <a:ext uri="{FF2B5EF4-FFF2-40B4-BE49-F238E27FC236}">
                <a16:creationId xmlns:a16="http://schemas.microsoft.com/office/drawing/2014/main" xmlns="" id="{81A97122-2BF9-3846-8948-C80D121078BF}"/>
              </a:ext>
            </a:extLst>
          </p:cNvPr>
          <p:cNvCxnSpPr>
            <a:cxnSpLocks/>
          </p:cNvCxnSpPr>
          <p:nvPr/>
        </p:nvCxnSpPr>
        <p:spPr>
          <a:xfrm rot="5400000">
            <a:off x="6473777" y="4143490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Rectangle 67">
            <a:extLst>
              <a:ext uri="{FF2B5EF4-FFF2-40B4-BE49-F238E27FC236}">
                <a16:creationId xmlns:a16="http://schemas.microsoft.com/office/drawing/2014/main" xmlns="" id="{18FCDAA5-E4F2-474C-A502-35F1C3C4BF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0150" y="4178086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8</a:t>
            </a:r>
          </a:p>
        </p:txBody>
      </p:sp>
      <p:cxnSp>
        <p:nvCxnSpPr>
          <p:cNvPr id="69" name="Connecteur droit 68">
            <a:extLst>
              <a:ext uri="{FF2B5EF4-FFF2-40B4-BE49-F238E27FC236}">
                <a16:creationId xmlns:a16="http://schemas.microsoft.com/office/drawing/2014/main" xmlns="" id="{5721418F-3047-BC48-8B88-A21E7BC06A85}"/>
              </a:ext>
            </a:extLst>
          </p:cNvPr>
          <p:cNvCxnSpPr>
            <a:cxnSpLocks/>
          </p:cNvCxnSpPr>
          <p:nvPr/>
        </p:nvCxnSpPr>
        <p:spPr>
          <a:xfrm rot="5400000">
            <a:off x="7112363" y="4143490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70" name="Tableau 69">
            <a:extLst>
              <a:ext uri="{FF2B5EF4-FFF2-40B4-BE49-F238E27FC236}">
                <a16:creationId xmlns:a16="http://schemas.microsoft.com/office/drawing/2014/main" xmlns="" id="{1C2421E1-98C5-964A-8527-59EA5D11E1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0251706"/>
              </p:ext>
            </p:extLst>
          </p:nvPr>
        </p:nvGraphicFramePr>
        <p:xfrm>
          <a:off x="5484344" y="3169067"/>
          <a:ext cx="3288426" cy="89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245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27723">
                  <a:extLst>
                    <a:ext uri="{9D8B030D-6E8A-4147-A177-3AD203B41FA5}">
                      <a16:colId xmlns:a16="http://schemas.microsoft.com/office/drawing/2014/main" xmlns="" val="4186977090"/>
                    </a:ext>
                  </a:extLst>
                </a:gridCol>
                <a:gridCol w="80889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89354">
                  <a:extLst>
                    <a:ext uri="{9D8B030D-6E8A-4147-A177-3AD203B41FA5}">
                      <a16:colId xmlns:a16="http://schemas.microsoft.com/office/drawing/2014/main" xmlns="" val="3984296019"/>
                    </a:ext>
                  </a:extLst>
                </a:gridCol>
              </a:tblGrid>
              <a:tr h="272361">
                <a:tc>
                  <a:txBody>
                    <a:bodyPr/>
                    <a:lstStyle/>
                    <a:p>
                      <a:r>
                        <a:rPr lang="fr-FR" sz="800" dirty="0"/>
                        <a:t>Immunoscore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l" defTabSz="2571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750" dirty="0" err="1"/>
                        <a:t>Evts</a:t>
                      </a:r>
                      <a:r>
                        <a:rPr lang="fr-FR" sz="750" dirty="0"/>
                        <a:t> sous-groupe/total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/>
                        <a:t>5 ans KM</a:t>
                      </a:r>
                    </a:p>
                    <a:p>
                      <a:pPr algn="ctr"/>
                      <a:r>
                        <a:rPr lang="fr-FR" sz="800" dirty="0"/>
                        <a:t>Est (IC 95%)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/>
                        <a:t>Hazard ratio</a:t>
                      </a:r>
                    </a:p>
                    <a:p>
                      <a:pPr algn="ctr"/>
                      <a:r>
                        <a:rPr lang="fr-FR" sz="800" dirty="0"/>
                        <a:t>(IC 95%)</a:t>
                      </a:r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7224">
                <a:tc>
                  <a:txBody>
                    <a:bodyPr/>
                    <a:lstStyle/>
                    <a:p>
                      <a: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Bas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13/375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76,8 (72,3-51,5%)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Reference</a:t>
                      </a:r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67224">
                <a:tc>
                  <a:txBody>
                    <a:bodyPr/>
                    <a:lstStyle/>
                    <a:p>
                      <a: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Int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16/554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85,9 (63,1-98,2%)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0,59 (0,43-0,81)</a:t>
                      </a:r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67224">
                <a:tc>
                  <a:txBody>
                    <a:bodyPr/>
                    <a:lstStyle/>
                    <a:p>
                      <a: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Haut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26/364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91,2 (87,9-94,5%)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0,36 (0,23-0,56)</a:t>
                      </a:r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xmlns="" val="847809786"/>
                  </a:ext>
                </a:extLst>
              </a:tr>
            </a:tbl>
          </a:graphicData>
        </a:graphic>
      </p:graphicFrame>
      <p:sp>
        <p:nvSpPr>
          <p:cNvPr id="6" name="Forme libre 5">
            <a:extLst>
              <a:ext uri="{FF2B5EF4-FFF2-40B4-BE49-F238E27FC236}">
                <a16:creationId xmlns:a16="http://schemas.microsoft.com/office/drawing/2014/main" xmlns="" id="{AB83635F-FBC0-5047-81FF-DF35E93AA0CA}"/>
              </a:ext>
            </a:extLst>
          </p:cNvPr>
          <p:cNvSpPr/>
          <p:nvPr/>
        </p:nvSpPr>
        <p:spPr>
          <a:xfrm>
            <a:off x="5459046" y="2469901"/>
            <a:ext cx="1672492" cy="437662"/>
          </a:xfrm>
          <a:custGeom>
            <a:avLst/>
            <a:gdLst>
              <a:gd name="connsiteX0" fmla="*/ 1672492 w 1672492"/>
              <a:gd name="connsiteY0" fmla="*/ 437662 h 437662"/>
              <a:gd name="connsiteX1" fmla="*/ 1504462 w 1672492"/>
              <a:gd name="connsiteY1" fmla="*/ 437662 h 437662"/>
              <a:gd name="connsiteX2" fmla="*/ 1484923 w 1672492"/>
              <a:gd name="connsiteY2" fmla="*/ 429846 h 437662"/>
              <a:gd name="connsiteX3" fmla="*/ 1426308 w 1672492"/>
              <a:gd name="connsiteY3" fmla="*/ 429846 h 437662"/>
              <a:gd name="connsiteX4" fmla="*/ 1391139 w 1672492"/>
              <a:gd name="connsiteY4" fmla="*/ 414215 h 437662"/>
              <a:gd name="connsiteX5" fmla="*/ 1293446 w 1672492"/>
              <a:gd name="connsiteY5" fmla="*/ 414215 h 437662"/>
              <a:gd name="connsiteX6" fmla="*/ 1277816 w 1672492"/>
              <a:gd name="connsiteY6" fmla="*/ 394677 h 437662"/>
              <a:gd name="connsiteX7" fmla="*/ 1203569 w 1672492"/>
              <a:gd name="connsiteY7" fmla="*/ 398585 h 437662"/>
              <a:gd name="connsiteX8" fmla="*/ 1148862 w 1672492"/>
              <a:gd name="connsiteY8" fmla="*/ 382954 h 437662"/>
              <a:gd name="connsiteX9" fmla="*/ 1039446 w 1672492"/>
              <a:gd name="connsiteY9" fmla="*/ 386862 h 437662"/>
              <a:gd name="connsiteX10" fmla="*/ 1039446 w 1672492"/>
              <a:gd name="connsiteY10" fmla="*/ 386862 h 437662"/>
              <a:gd name="connsiteX11" fmla="*/ 1004277 w 1672492"/>
              <a:gd name="connsiteY11" fmla="*/ 367323 h 437662"/>
              <a:gd name="connsiteX12" fmla="*/ 933939 w 1672492"/>
              <a:gd name="connsiteY12" fmla="*/ 367323 h 437662"/>
              <a:gd name="connsiteX13" fmla="*/ 902677 w 1672492"/>
              <a:gd name="connsiteY13" fmla="*/ 355600 h 437662"/>
              <a:gd name="connsiteX14" fmla="*/ 832339 w 1672492"/>
              <a:gd name="connsiteY14" fmla="*/ 363415 h 437662"/>
              <a:gd name="connsiteX15" fmla="*/ 808892 w 1672492"/>
              <a:gd name="connsiteY15" fmla="*/ 351692 h 437662"/>
              <a:gd name="connsiteX16" fmla="*/ 722923 w 1672492"/>
              <a:gd name="connsiteY16" fmla="*/ 351692 h 437662"/>
              <a:gd name="connsiteX17" fmla="*/ 722923 w 1672492"/>
              <a:gd name="connsiteY17" fmla="*/ 351692 h 437662"/>
              <a:gd name="connsiteX18" fmla="*/ 652585 w 1672492"/>
              <a:gd name="connsiteY18" fmla="*/ 343877 h 437662"/>
              <a:gd name="connsiteX19" fmla="*/ 605692 w 1672492"/>
              <a:gd name="connsiteY19" fmla="*/ 316523 h 437662"/>
              <a:gd name="connsiteX20" fmla="*/ 531446 w 1672492"/>
              <a:gd name="connsiteY20" fmla="*/ 312615 h 437662"/>
              <a:gd name="connsiteX21" fmla="*/ 488462 w 1672492"/>
              <a:gd name="connsiteY21" fmla="*/ 293077 h 437662"/>
              <a:gd name="connsiteX22" fmla="*/ 429846 w 1672492"/>
              <a:gd name="connsiteY22" fmla="*/ 285262 h 437662"/>
              <a:gd name="connsiteX23" fmla="*/ 394677 w 1672492"/>
              <a:gd name="connsiteY23" fmla="*/ 269631 h 437662"/>
              <a:gd name="connsiteX24" fmla="*/ 394677 w 1672492"/>
              <a:gd name="connsiteY24" fmla="*/ 269631 h 437662"/>
              <a:gd name="connsiteX25" fmla="*/ 339969 w 1672492"/>
              <a:gd name="connsiteY25" fmla="*/ 242277 h 437662"/>
              <a:gd name="connsiteX26" fmla="*/ 289169 w 1672492"/>
              <a:gd name="connsiteY26" fmla="*/ 214923 h 437662"/>
              <a:gd name="connsiteX27" fmla="*/ 254000 w 1672492"/>
              <a:gd name="connsiteY27" fmla="*/ 214923 h 437662"/>
              <a:gd name="connsiteX28" fmla="*/ 211016 w 1672492"/>
              <a:gd name="connsiteY28" fmla="*/ 156308 h 437662"/>
              <a:gd name="connsiteX29" fmla="*/ 211016 w 1672492"/>
              <a:gd name="connsiteY29" fmla="*/ 156308 h 437662"/>
              <a:gd name="connsiteX30" fmla="*/ 168031 w 1672492"/>
              <a:gd name="connsiteY30" fmla="*/ 109415 h 437662"/>
              <a:gd name="connsiteX31" fmla="*/ 132862 w 1672492"/>
              <a:gd name="connsiteY31" fmla="*/ 89877 h 437662"/>
              <a:gd name="connsiteX32" fmla="*/ 89877 w 1672492"/>
              <a:gd name="connsiteY32" fmla="*/ 66431 h 437662"/>
              <a:gd name="connsiteX33" fmla="*/ 58616 w 1672492"/>
              <a:gd name="connsiteY33" fmla="*/ 31262 h 437662"/>
              <a:gd name="connsiteX34" fmla="*/ 0 w 1672492"/>
              <a:gd name="connsiteY34" fmla="*/ 0 h 437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672492" h="437662">
                <a:moveTo>
                  <a:pt x="1672492" y="437662"/>
                </a:moveTo>
                <a:lnTo>
                  <a:pt x="1504462" y="437662"/>
                </a:lnTo>
                <a:lnTo>
                  <a:pt x="1484923" y="429846"/>
                </a:lnTo>
                <a:lnTo>
                  <a:pt x="1426308" y="429846"/>
                </a:lnTo>
                <a:lnTo>
                  <a:pt x="1391139" y="414215"/>
                </a:lnTo>
                <a:lnTo>
                  <a:pt x="1293446" y="414215"/>
                </a:lnTo>
                <a:lnTo>
                  <a:pt x="1277816" y="394677"/>
                </a:lnTo>
                <a:lnTo>
                  <a:pt x="1203569" y="398585"/>
                </a:lnTo>
                <a:lnTo>
                  <a:pt x="1148862" y="382954"/>
                </a:lnTo>
                <a:lnTo>
                  <a:pt x="1039446" y="386862"/>
                </a:lnTo>
                <a:lnTo>
                  <a:pt x="1039446" y="386862"/>
                </a:lnTo>
                <a:lnTo>
                  <a:pt x="1004277" y="367323"/>
                </a:lnTo>
                <a:lnTo>
                  <a:pt x="933939" y="367323"/>
                </a:lnTo>
                <a:lnTo>
                  <a:pt x="902677" y="355600"/>
                </a:lnTo>
                <a:lnTo>
                  <a:pt x="832339" y="363415"/>
                </a:lnTo>
                <a:lnTo>
                  <a:pt x="808892" y="351692"/>
                </a:lnTo>
                <a:lnTo>
                  <a:pt x="722923" y="351692"/>
                </a:lnTo>
                <a:lnTo>
                  <a:pt x="722923" y="351692"/>
                </a:lnTo>
                <a:lnTo>
                  <a:pt x="652585" y="343877"/>
                </a:lnTo>
                <a:lnTo>
                  <a:pt x="605692" y="316523"/>
                </a:lnTo>
                <a:lnTo>
                  <a:pt x="531446" y="312615"/>
                </a:lnTo>
                <a:lnTo>
                  <a:pt x="488462" y="293077"/>
                </a:lnTo>
                <a:lnTo>
                  <a:pt x="429846" y="285262"/>
                </a:lnTo>
                <a:lnTo>
                  <a:pt x="394677" y="269631"/>
                </a:lnTo>
                <a:lnTo>
                  <a:pt x="394677" y="269631"/>
                </a:lnTo>
                <a:lnTo>
                  <a:pt x="339969" y="242277"/>
                </a:lnTo>
                <a:lnTo>
                  <a:pt x="289169" y="214923"/>
                </a:lnTo>
                <a:lnTo>
                  <a:pt x="254000" y="214923"/>
                </a:lnTo>
                <a:lnTo>
                  <a:pt x="211016" y="156308"/>
                </a:lnTo>
                <a:lnTo>
                  <a:pt x="211016" y="156308"/>
                </a:lnTo>
                <a:lnTo>
                  <a:pt x="168031" y="109415"/>
                </a:lnTo>
                <a:lnTo>
                  <a:pt x="132862" y="89877"/>
                </a:lnTo>
                <a:lnTo>
                  <a:pt x="89877" y="66431"/>
                </a:lnTo>
                <a:lnTo>
                  <a:pt x="58616" y="31262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orme libre 8">
            <a:extLst>
              <a:ext uri="{FF2B5EF4-FFF2-40B4-BE49-F238E27FC236}">
                <a16:creationId xmlns:a16="http://schemas.microsoft.com/office/drawing/2014/main" xmlns="" id="{4D2B739A-26D0-534B-A067-369A9005ECC2}"/>
              </a:ext>
            </a:extLst>
          </p:cNvPr>
          <p:cNvSpPr/>
          <p:nvPr/>
        </p:nvSpPr>
        <p:spPr>
          <a:xfrm>
            <a:off x="5435600" y="2465993"/>
            <a:ext cx="1699846" cy="257908"/>
          </a:xfrm>
          <a:custGeom>
            <a:avLst/>
            <a:gdLst>
              <a:gd name="connsiteX0" fmla="*/ 1699846 w 1699846"/>
              <a:gd name="connsiteY0" fmla="*/ 257908 h 257908"/>
              <a:gd name="connsiteX1" fmla="*/ 1449754 w 1699846"/>
              <a:gd name="connsiteY1" fmla="*/ 257908 h 257908"/>
              <a:gd name="connsiteX2" fmla="*/ 1449754 w 1699846"/>
              <a:gd name="connsiteY2" fmla="*/ 257908 h 257908"/>
              <a:gd name="connsiteX3" fmla="*/ 1277815 w 1699846"/>
              <a:gd name="connsiteY3" fmla="*/ 257908 h 257908"/>
              <a:gd name="connsiteX4" fmla="*/ 1254369 w 1699846"/>
              <a:gd name="connsiteY4" fmla="*/ 234462 h 257908"/>
              <a:gd name="connsiteX5" fmla="*/ 1187938 w 1699846"/>
              <a:gd name="connsiteY5" fmla="*/ 234462 h 257908"/>
              <a:gd name="connsiteX6" fmla="*/ 1141046 w 1699846"/>
              <a:gd name="connsiteY6" fmla="*/ 226646 h 257908"/>
              <a:gd name="connsiteX7" fmla="*/ 945662 w 1699846"/>
              <a:gd name="connsiteY7" fmla="*/ 226646 h 257908"/>
              <a:gd name="connsiteX8" fmla="*/ 914400 w 1699846"/>
              <a:gd name="connsiteY8" fmla="*/ 214923 h 257908"/>
              <a:gd name="connsiteX9" fmla="*/ 836246 w 1699846"/>
              <a:gd name="connsiteY9" fmla="*/ 214923 h 257908"/>
              <a:gd name="connsiteX10" fmla="*/ 793262 w 1699846"/>
              <a:gd name="connsiteY10" fmla="*/ 203200 h 257908"/>
              <a:gd name="connsiteX11" fmla="*/ 703385 w 1699846"/>
              <a:gd name="connsiteY11" fmla="*/ 195385 h 257908"/>
              <a:gd name="connsiteX12" fmla="*/ 629138 w 1699846"/>
              <a:gd name="connsiteY12" fmla="*/ 175846 h 257908"/>
              <a:gd name="connsiteX13" fmla="*/ 597877 w 1699846"/>
              <a:gd name="connsiteY13" fmla="*/ 164123 h 257908"/>
              <a:gd name="connsiteX14" fmla="*/ 554892 w 1699846"/>
              <a:gd name="connsiteY14" fmla="*/ 168031 h 257908"/>
              <a:gd name="connsiteX15" fmla="*/ 511908 w 1699846"/>
              <a:gd name="connsiteY15" fmla="*/ 152400 h 257908"/>
              <a:gd name="connsiteX16" fmla="*/ 433754 w 1699846"/>
              <a:gd name="connsiteY16" fmla="*/ 152400 h 257908"/>
              <a:gd name="connsiteX17" fmla="*/ 410308 w 1699846"/>
              <a:gd name="connsiteY17" fmla="*/ 140677 h 257908"/>
              <a:gd name="connsiteX18" fmla="*/ 355600 w 1699846"/>
              <a:gd name="connsiteY18" fmla="*/ 132862 h 257908"/>
              <a:gd name="connsiteX19" fmla="*/ 289169 w 1699846"/>
              <a:gd name="connsiteY19" fmla="*/ 117231 h 257908"/>
              <a:gd name="connsiteX20" fmla="*/ 250092 w 1699846"/>
              <a:gd name="connsiteY20" fmla="*/ 97693 h 257908"/>
              <a:gd name="connsiteX21" fmla="*/ 187569 w 1699846"/>
              <a:gd name="connsiteY21" fmla="*/ 62523 h 257908"/>
              <a:gd name="connsiteX22" fmla="*/ 132862 w 1699846"/>
              <a:gd name="connsiteY22" fmla="*/ 46893 h 257908"/>
              <a:gd name="connsiteX23" fmla="*/ 93785 w 1699846"/>
              <a:gd name="connsiteY23" fmla="*/ 31262 h 257908"/>
              <a:gd name="connsiteX24" fmla="*/ 93785 w 1699846"/>
              <a:gd name="connsiteY24" fmla="*/ 31262 h 257908"/>
              <a:gd name="connsiteX25" fmla="*/ 74246 w 1699846"/>
              <a:gd name="connsiteY25" fmla="*/ 0 h 257908"/>
              <a:gd name="connsiteX26" fmla="*/ 0 w 1699846"/>
              <a:gd name="connsiteY26" fmla="*/ 0 h 257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699846" h="257908">
                <a:moveTo>
                  <a:pt x="1699846" y="257908"/>
                </a:moveTo>
                <a:lnTo>
                  <a:pt x="1449754" y="257908"/>
                </a:lnTo>
                <a:lnTo>
                  <a:pt x="1449754" y="257908"/>
                </a:lnTo>
                <a:lnTo>
                  <a:pt x="1277815" y="257908"/>
                </a:lnTo>
                <a:lnTo>
                  <a:pt x="1254369" y="234462"/>
                </a:lnTo>
                <a:lnTo>
                  <a:pt x="1187938" y="234462"/>
                </a:lnTo>
                <a:lnTo>
                  <a:pt x="1141046" y="226646"/>
                </a:lnTo>
                <a:lnTo>
                  <a:pt x="945662" y="226646"/>
                </a:lnTo>
                <a:lnTo>
                  <a:pt x="914400" y="214923"/>
                </a:lnTo>
                <a:lnTo>
                  <a:pt x="836246" y="214923"/>
                </a:lnTo>
                <a:lnTo>
                  <a:pt x="793262" y="203200"/>
                </a:lnTo>
                <a:lnTo>
                  <a:pt x="703385" y="195385"/>
                </a:lnTo>
                <a:lnTo>
                  <a:pt x="629138" y="175846"/>
                </a:lnTo>
                <a:lnTo>
                  <a:pt x="597877" y="164123"/>
                </a:lnTo>
                <a:lnTo>
                  <a:pt x="554892" y="168031"/>
                </a:lnTo>
                <a:lnTo>
                  <a:pt x="511908" y="152400"/>
                </a:lnTo>
                <a:lnTo>
                  <a:pt x="433754" y="152400"/>
                </a:lnTo>
                <a:lnTo>
                  <a:pt x="410308" y="140677"/>
                </a:lnTo>
                <a:lnTo>
                  <a:pt x="355600" y="132862"/>
                </a:lnTo>
                <a:lnTo>
                  <a:pt x="289169" y="117231"/>
                </a:lnTo>
                <a:lnTo>
                  <a:pt x="250092" y="97693"/>
                </a:lnTo>
                <a:lnTo>
                  <a:pt x="187569" y="62523"/>
                </a:lnTo>
                <a:lnTo>
                  <a:pt x="132862" y="46893"/>
                </a:lnTo>
                <a:lnTo>
                  <a:pt x="93785" y="31262"/>
                </a:lnTo>
                <a:lnTo>
                  <a:pt x="93785" y="31262"/>
                </a:lnTo>
                <a:lnTo>
                  <a:pt x="74246" y="0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Forme libre 70">
            <a:extLst>
              <a:ext uri="{FF2B5EF4-FFF2-40B4-BE49-F238E27FC236}">
                <a16:creationId xmlns:a16="http://schemas.microsoft.com/office/drawing/2014/main" xmlns="" id="{0EFF1602-4443-C247-8ABA-379AB5E68392}"/>
              </a:ext>
            </a:extLst>
          </p:cNvPr>
          <p:cNvSpPr/>
          <p:nvPr/>
        </p:nvSpPr>
        <p:spPr>
          <a:xfrm>
            <a:off x="5416062" y="2458178"/>
            <a:ext cx="1715476" cy="160215"/>
          </a:xfrm>
          <a:custGeom>
            <a:avLst/>
            <a:gdLst>
              <a:gd name="connsiteX0" fmla="*/ 1715476 w 1715476"/>
              <a:gd name="connsiteY0" fmla="*/ 160215 h 160215"/>
              <a:gd name="connsiteX1" fmla="*/ 1312984 w 1715476"/>
              <a:gd name="connsiteY1" fmla="*/ 160215 h 160215"/>
              <a:gd name="connsiteX2" fmla="*/ 1312984 w 1715476"/>
              <a:gd name="connsiteY2" fmla="*/ 160215 h 160215"/>
              <a:gd name="connsiteX3" fmla="*/ 1137138 w 1715476"/>
              <a:gd name="connsiteY3" fmla="*/ 160215 h 160215"/>
              <a:gd name="connsiteX4" fmla="*/ 1098061 w 1715476"/>
              <a:gd name="connsiteY4" fmla="*/ 148492 h 160215"/>
              <a:gd name="connsiteX5" fmla="*/ 1039446 w 1715476"/>
              <a:gd name="connsiteY5" fmla="*/ 140677 h 160215"/>
              <a:gd name="connsiteX6" fmla="*/ 918307 w 1715476"/>
              <a:gd name="connsiteY6" fmla="*/ 140677 h 160215"/>
              <a:gd name="connsiteX7" fmla="*/ 855784 w 1715476"/>
              <a:gd name="connsiteY7" fmla="*/ 125046 h 160215"/>
              <a:gd name="connsiteX8" fmla="*/ 699476 w 1715476"/>
              <a:gd name="connsiteY8" fmla="*/ 125046 h 160215"/>
              <a:gd name="connsiteX9" fmla="*/ 652584 w 1715476"/>
              <a:gd name="connsiteY9" fmla="*/ 117231 h 160215"/>
              <a:gd name="connsiteX10" fmla="*/ 593969 w 1715476"/>
              <a:gd name="connsiteY10" fmla="*/ 109415 h 160215"/>
              <a:gd name="connsiteX11" fmla="*/ 527538 w 1715476"/>
              <a:gd name="connsiteY11" fmla="*/ 109415 h 160215"/>
              <a:gd name="connsiteX12" fmla="*/ 480646 w 1715476"/>
              <a:gd name="connsiteY12" fmla="*/ 82061 h 160215"/>
              <a:gd name="connsiteX13" fmla="*/ 375138 w 1715476"/>
              <a:gd name="connsiteY13" fmla="*/ 82061 h 160215"/>
              <a:gd name="connsiteX14" fmla="*/ 339969 w 1715476"/>
              <a:gd name="connsiteY14" fmla="*/ 70338 h 160215"/>
              <a:gd name="connsiteX15" fmla="*/ 230553 w 1715476"/>
              <a:gd name="connsiteY15" fmla="*/ 70338 h 160215"/>
              <a:gd name="connsiteX16" fmla="*/ 175846 w 1715476"/>
              <a:gd name="connsiteY16" fmla="*/ 50800 h 160215"/>
              <a:gd name="connsiteX17" fmla="*/ 105507 w 1715476"/>
              <a:gd name="connsiteY17" fmla="*/ 23446 h 160215"/>
              <a:gd name="connsiteX18" fmla="*/ 58615 w 1715476"/>
              <a:gd name="connsiteY18" fmla="*/ 7815 h 160215"/>
              <a:gd name="connsiteX19" fmla="*/ 0 w 1715476"/>
              <a:gd name="connsiteY19" fmla="*/ 0 h 160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715476" h="160215">
                <a:moveTo>
                  <a:pt x="1715476" y="160215"/>
                </a:moveTo>
                <a:lnTo>
                  <a:pt x="1312984" y="160215"/>
                </a:lnTo>
                <a:lnTo>
                  <a:pt x="1312984" y="160215"/>
                </a:lnTo>
                <a:lnTo>
                  <a:pt x="1137138" y="160215"/>
                </a:lnTo>
                <a:lnTo>
                  <a:pt x="1098061" y="148492"/>
                </a:lnTo>
                <a:lnTo>
                  <a:pt x="1039446" y="140677"/>
                </a:lnTo>
                <a:lnTo>
                  <a:pt x="918307" y="140677"/>
                </a:lnTo>
                <a:lnTo>
                  <a:pt x="855784" y="125046"/>
                </a:lnTo>
                <a:lnTo>
                  <a:pt x="699476" y="125046"/>
                </a:lnTo>
                <a:lnTo>
                  <a:pt x="652584" y="117231"/>
                </a:lnTo>
                <a:lnTo>
                  <a:pt x="593969" y="109415"/>
                </a:lnTo>
                <a:lnTo>
                  <a:pt x="527538" y="109415"/>
                </a:lnTo>
                <a:lnTo>
                  <a:pt x="480646" y="82061"/>
                </a:lnTo>
                <a:lnTo>
                  <a:pt x="375138" y="82061"/>
                </a:lnTo>
                <a:lnTo>
                  <a:pt x="339969" y="70338"/>
                </a:lnTo>
                <a:lnTo>
                  <a:pt x="230553" y="70338"/>
                </a:lnTo>
                <a:lnTo>
                  <a:pt x="175846" y="50800"/>
                </a:lnTo>
                <a:lnTo>
                  <a:pt x="105507" y="23446"/>
                </a:lnTo>
                <a:lnTo>
                  <a:pt x="58615" y="7815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A36FA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5F63F424-A890-4345-8150-AC4116C901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8200" y="4839979"/>
            <a:ext cx="226024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 err="1">
                <a:solidFill>
                  <a:srgbClr val="A36FAA"/>
                </a:solidFill>
                <a:latin typeface="Calibri" panose="020F0502020204030204" pitchFamily="34" charset="0"/>
              </a:rPr>
              <a:t>Haut</a:t>
            </a:r>
            <a:endParaRPr lang="en-US" altLang="en-US" sz="900" dirty="0">
              <a:solidFill>
                <a:srgbClr val="A36FAA"/>
              </a:solidFill>
              <a:latin typeface="Calibri" panose="020F0502020204030204" pitchFamily="34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1FA07D6C-D41E-7F49-AF0A-5847EA5A42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4630" y="4839979"/>
            <a:ext cx="173124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rgbClr val="A36FAA"/>
                </a:solidFill>
                <a:latin typeface="Calibri" panose="020F0502020204030204" pitchFamily="34" charset="0"/>
              </a:rPr>
              <a:t>364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FA17087B-14CD-C64E-8E38-35782AEA15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7780" y="4839979"/>
            <a:ext cx="173124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rgbClr val="A36FAA"/>
                </a:solidFill>
                <a:latin typeface="Calibri" panose="020F0502020204030204" pitchFamily="34" charset="0"/>
              </a:rPr>
              <a:t>280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B7C297E3-A3DA-2F48-9CBE-121F0BDF60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2941" y="4839979"/>
            <a:ext cx="173124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rgbClr val="A36FAA"/>
                </a:solidFill>
                <a:latin typeface="Calibri" panose="020F0502020204030204" pitchFamily="34" charset="0"/>
              </a:rPr>
              <a:t>220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xmlns="" id="{8B66F505-4225-A649-81CF-FE022B0E1B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6522" y="4839979"/>
            <a:ext cx="173124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rgbClr val="A36FAA"/>
                </a:solidFill>
                <a:latin typeface="Calibri" panose="020F0502020204030204" pitchFamily="34" charset="0"/>
              </a:rPr>
              <a:t>144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xmlns="" id="{650E768E-625C-4549-B519-0AE9153183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3465" y="4700901"/>
            <a:ext cx="173124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chemeClr val="accent1"/>
                </a:solidFill>
                <a:latin typeface="Calibri" panose="020F0502020204030204" pitchFamily="34" charset="0"/>
              </a:rPr>
              <a:t>168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xmlns="" id="{A1B04682-5878-D947-85BA-02626EE1D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0390" y="4584757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83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xmlns="" id="{826267C1-D010-7641-A8DB-5CF09EE84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2319" y="4839979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rgbClr val="A36FAA"/>
                </a:solidFill>
                <a:latin typeface="Calibri" panose="020F0502020204030204" pitchFamily="34" charset="0"/>
              </a:rPr>
              <a:t>80</a:t>
            </a:r>
          </a:p>
        </p:txBody>
      </p:sp>
      <p:sp>
        <p:nvSpPr>
          <p:cNvPr id="82" name="Espace réservé du contenu 1">
            <a:extLst>
              <a:ext uri="{FF2B5EF4-FFF2-40B4-BE49-F238E27FC236}">
                <a16:creationId xmlns:a16="http://schemas.microsoft.com/office/drawing/2014/main" xmlns="" id="{E6E78B06-E91B-3D4D-9371-46569F369F16}"/>
              </a:ext>
            </a:extLst>
          </p:cNvPr>
          <p:cNvSpPr txBox="1">
            <a:spLocks/>
          </p:cNvSpPr>
          <p:nvPr/>
        </p:nvSpPr>
        <p:spPr>
          <a:xfrm>
            <a:off x="4754878" y="1617064"/>
            <a:ext cx="4389122" cy="4297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A370A9"/>
              </a:buClr>
              <a:buFont typeface="Wingdings" pitchFamily="2" charset="2"/>
              <a:buChar char="§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r-FR" sz="1400" b="1" dirty="0">
                <a:solidFill>
                  <a:srgbClr val="FF0000"/>
                </a:solidFill>
              </a:rPr>
              <a:t>Temps jusqu’à récidive en étroite corrélation avec  l’</a:t>
            </a:r>
            <a:r>
              <a:rPr lang="fr-FR" sz="1400" b="1" dirty="0" err="1">
                <a:solidFill>
                  <a:srgbClr val="FF0000"/>
                </a:solidFill>
              </a:rPr>
              <a:t>immunoscore</a:t>
            </a:r>
            <a:r>
              <a:rPr lang="fr-FR" sz="1400" b="1" dirty="0">
                <a:solidFill>
                  <a:srgbClr val="FF0000"/>
                </a:solidFill>
              </a:rPr>
              <a:t> (haut/</a:t>
            </a:r>
            <a:r>
              <a:rPr lang="fr-FR" sz="1400" b="1" dirty="0" err="1">
                <a:solidFill>
                  <a:srgbClr val="FF0000"/>
                </a:solidFill>
              </a:rPr>
              <a:t>int</a:t>
            </a:r>
            <a:r>
              <a:rPr lang="fr-FR" sz="1400" b="1" dirty="0">
                <a:solidFill>
                  <a:srgbClr val="FF0000"/>
                </a:solidFill>
              </a:rPr>
              <a:t>/bas) dans les stades II</a:t>
            </a:r>
          </a:p>
        </p:txBody>
      </p:sp>
    </p:spTree>
    <p:extLst>
      <p:ext uri="{BB962C8B-B14F-4D97-AF65-F5344CB8AC3E}">
        <p14:creationId xmlns:p14="http://schemas.microsoft.com/office/powerpoint/2010/main" val="391629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Immunoscore et cancer du côlon stade II haut risque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AB36A10D-241D-B949-A3C0-F6FF289BD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606518"/>
          </a:xfrm>
        </p:spPr>
        <p:txBody>
          <a:bodyPr>
            <a:normAutofit/>
          </a:bodyPr>
          <a:lstStyle/>
          <a:p>
            <a:r>
              <a:rPr lang="fr-FR" dirty="0"/>
              <a:t>Objectif de l’étude</a:t>
            </a:r>
          </a:p>
          <a:p>
            <a:pPr lvl="1"/>
            <a:r>
              <a:rPr lang="fr-FR" dirty="0"/>
              <a:t>Identifier des cancers du côlon </a:t>
            </a:r>
            <a:r>
              <a:rPr lang="fr-FR" b="1" dirty="0">
                <a:solidFill>
                  <a:srgbClr val="FF0000"/>
                </a:solidFill>
              </a:rPr>
              <a:t>stade II haut risque </a:t>
            </a:r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mais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>
                <a:solidFill>
                  <a:srgbClr val="FFC000"/>
                </a:solidFill>
              </a:rPr>
              <a:t>de bon pronostic par l’</a:t>
            </a:r>
            <a:r>
              <a:rPr lang="fr-FR" b="1" dirty="0" err="1">
                <a:solidFill>
                  <a:srgbClr val="FFC000"/>
                </a:solidFill>
              </a:rPr>
              <a:t>immunoscore</a:t>
            </a:r>
            <a:r>
              <a:rPr lang="fr-FR" b="1" dirty="0">
                <a:solidFill>
                  <a:srgbClr val="FFC000"/>
                </a:solidFill>
              </a:rPr>
              <a:t> </a:t>
            </a:r>
            <a:r>
              <a:rPr lang="fr-FR" dirty="0"/>
              <a:t>issus de la cohorte de cancers du côlon stade II/III (</a:t>
            </a:r>
            <a:r>
              <a:rPr lang="fr-FR" dirty="0" err="1"/>
              <a:t>Pagès</a:t>
            </a:r>
            <a:r>
              <a:rPr lang="fr-FR" dirty="0"/>
              <a:t> et al.) n=2267</a:t>
            </a:r>
          </a:p>
          <a:p>
            <a:pPr marL="257175" lvl="1" indent="0">
              <a:buNone/>
            </a:pPr>
            <a:endParaRPr lang="fr-FR" dirty="0"/>
          </a:p>
          <a:p>
            <a:pPr lvl="0"/>
            <a:r>
              <a:rPr lang="fr-FR" dirty="0"/>
              <a:t>Définition des stades II haut risque</a:t>
            </a:r>
          </a:p>
          <a:p>
            <a:pPr lvl="1"/>
            <a:r>
              <a:rPr lang="fr-FR" dirty="0"/>
              <a:t>Tumeurs T4</a:t>
            </a:r>
          </a:p>
          <a:p>
            <a:pPr lvl="1"/>
            <a:r>
              <a:rPr lang="fr-FR" dirty="0"/>
              <a:t>N &lt; 12</a:t>
            </a:r>
          </a:p>
          <a:p>
            <a:pPr lvl="1"/>
            <a:r>
              <a:rPr lang="fr-FR" dirty="0"/>
              <a:t>Peu différenciées</a:t>
            </a:r>
          </a:p>
          <a:p>
            <a:pPr lvl="1"/>
            <a:r>
              <a:rPr lang="fr-FR" dirty="0"/>
              <a:t>Emboles vasculaires ou </a:t>
            </a:r>
            <a:r>
              <a:rPr lang="fr-FR" dirty="0" err="1"/>
              <a:t>engainements</a:t>
            </a:r>
            <a:r>
              <a:rPr lang="fr-FR" dirty="0"/>
              <a:t> péri-nerveux</a:t>
            </a:r>
          </a:p>
          <a:p>
            <a:pPr lvl="1"/>
            <a:r>
              <a:rPr lang="fr-FR" dirty="0"/>
              <a:t>Occlusion ou perforation</a:t>
            </a:r>
          </a:p>
          <a:p>
            <a:endParaRPr lang="fr-FR" dirty="0"/>
          </a:p>
        </p:txBody>
      </p:sp>
      <p:sp>
        <p:nvSpPr>
          <p:cNvPr id="6" name="ZoneTexte 3">
            <a:extLst>
              <a:ext uri="{FF2B5EF4-FFF2-40B4-BE49-F238E27FC236}">
                <a16:creationId xmlns:a16="http://schemas.microsoft.com/office/drawing/2014/main" xmlns="" id="{038516C4-1474-3C4B-8718-41F0981432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97438"/>
            <a:ext cx="87852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J Galon</a:t>
            </a:r>
            <a:r>
              <a:rPr kumimoji="0" lang="ro-RO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 et al., ASCO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GI</a:t>
            </a:r>
            <a:r>
              <a:rPr kumimoji="0" lang="ro-RO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20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19</a:t>
            </a:r>
            <a:r>
              <a:rPr kumimoji="0" lang="ro-RO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, 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rPr>
              <a:t>abs 487</a:t>
            </a:r>
            <a:endParaRPr kumimoji="0" lang="nl-NL" altLang="fr-FR" sz="100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49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Immunoscore et cancer du côlon stade II haut risque</a:t>
            </a:r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xmlns="" id="{059FA569-BABB-AF42-B7C9-13740152A4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46403"/>
            <a:ext cx="8229600" cy="919962"/>
          </a:xfrm>
        </p:spPr>
        <p:txBody>
          <a:bodyPr>
            <a:normAutofit/>
          </a:bodyPr>
          <a:lstStyle/>
          <a:p>
            <a:r>
              <a:rPr lang="fr-FR" sz="1800" dirty="0"/>
              <a:t>Patients </a:t>
            </a:r>
            <a:r>
              <a:rPr lang="fr-FR" sz="1800" dirty="0">
                <a:solidFill>
                  <a:srgbClr val="FF0000"/>
                </a:solidFill>
              </a:rPr>
              <a:t>non traités par </a:t>
            </a:r>
            <a:r>
              <a:rPr lang="fr-FR" dirty="0">
                <a:solidFill>
                  <a:srgbClr val="FF0000"/>
                </a:solidFill>
              </a:rPr>
              <a:t>CT </a:t>
            </a:r>
            <a:r>
              <a:rPr lang="fr-FR" dirty="0"/>
              <a:t>: survie sans récidive selon immunoscore (n=1130)</a:t>
            </a:r>
            <a:endParaRPr lang="fr-FR" sz="1800" dirty="0"/>
          </a:p>
          <a:p>
            <a:pPr marL="257175" lvl="1" indent="0">
              <a:buNone/>
            </a:pPr>
            <a:endParaRPr lang="fr-FR" sz="1400" dirty="0"/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5291568"/>
              </p:ext>
            </p:extLst>
          </p:nvPr>
        </p:nvGraphicFramePr>
        <p:xfrm>
          <a:off x="2123728" y="2984100"/>
          <a:ext cx="4104456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2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44016">
                <a:tc>
                  <a:txBody>
                    <a:bodyPr/>
                    <a:lstStyle/>
                    <a:p>
                      <a:r>
                        <a:rPr lang="fr-FR" sz="1200" dirty="0"/>
                        <a:t>Stade II haut risque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TTR</a:t>
                      </a:r>
                      <a:r>
                        <a:rPr lang="fr-FR" sz="1200" baseline="0" dirty="0"/>
                        <a:t> 5 ans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HR, 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2322"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Immunoscore haut (69,5%)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87,4%</a:t>
                      </a:r>
                      <a:r>
                        <a:rPr lang="fr-FR" sz="12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(83,9-91)</a:t>
                      </a:r>
                      <a:endParaRPr lang="fr-FR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0,4</a:t>
                      </a:r>
                    </a:p>
                    <a:p>
                      <a:pPr algn="ctr"/>
                      <a:r>
                        <a:rPr lang="fr-FR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p&lt;0,00001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51920"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Immunoscore</a:t>
                      </a:r>
                      <a:r>
                        <a:rPr lang="fr-FR" sz="12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bas (31,5%)</a:t>
                      </a:r>
                      <a:endParaRPr lang="fr-FR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72,2% (65,6-79,6)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6" name="ZoneTexte 3">
            <a:extLst>
              <a:ext uri="{FF2B5EF4-FFF2-40B4-BE49-F238E27FC236}">
                <a16:creationId xmlns:a16="http://schemas.microsoft.com/office/drawing/2014/main" xmlns="" id="{41F304D8-5069-E04D-A3E2-D6D96B9EAF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97438"/>
            <a:ext cx="87852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J Galon</a:t>
            </a:r>
            <a:r>
              <a:rPr kumimoji="0" lang="ro-RO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 et al., ASCO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GI</a:t>
            </a:r>
            <a:r>
              <a:rPr kumimoji="0" lang="ro-RO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20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19</a:t>
            </a:r>
            <a:r>
              <a:rPr kumimoji="0" lang="ro-RO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, 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rPr>
              <a:t>abs 487</a:t>
            </a:r>
            <a:endParaRPr kumimoji="0" lang="nl-NL" altLang="fr-FR" sz="100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8" name="Espace réservé du contenu 1">
            <a:extLst>
              <a:ext uri="{FF2B5EF4-FFF2-40B4-BE49-F238E27FC236}">
                <a16:creationId xmlns:a16="http://schemas.microsoft.com/office/drawing/2014/main" xmlns="" id="{60FA7AC6-A959-1641-9295-58F80CF35904}"/>
              </a:ext>
            </a:extLst>
          </p:cNvPr>
          <p:cNvSpPr txBox="1">
            <a:spLocks/>
          </p:cNvSpPr>
          <p:nvPr/>
        </p:nvSpPr>
        <p:spPr>
          <a:xfrm>
            <a:off x="457199" y="4302802"/>
            <a:ext cx="8379303" cy="64429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A370A9"/>
              </a:buClr>
              <a:buFont typeface="Wingdings" pitchFamily="2" charset="2"/>
              <a:buChar char="§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r-FR" sz="1700" dirty="0"/>
              <a:t>L’immunoscore prédit les récurrences et la survie chez les patients de haut risque et stade II non traités (sans chimio) </a:t>
            </a:r>
          </a:p>
          <a:p>
            <a:pPr lvl="2"/>
            <a:r>
              <a:rPr lang="fr-FR" sz="1400" dirty="0"/>
              <a:t>Les patients a haut risque de stade II (basée sur des caractéristiques </a:t>
            </a:r>
            <a:r>
              <a:rPr lang="fr-FR" sz="1400" dirty="0" err="1"/>
              <a:t>clinico</a:t>
            </a:r>
            <a:r>
              <a:rPr lang="fr-FR" sz="1400" dirty="0"/>
              <a:t>-pathologiques à haut risque) mais avec un immunoscore élevé ont un bon devenir clinique (similaire à celui des patients à faible risque)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16791EE-B81E-2644-8A7A-7F352BBA83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8029" y="3964330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4E1874B-D0FC-8B42-BB0B-04BEE47993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341" y="3964330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606FC56-E0CB-8341-A193-A173EC7ED9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0246" y="1495042"/>
            <a:ext cx="173124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100</a:t>
            </a:r>
          </a:p>
        </p:txBody>
      </p:sp>
      <p:sp>
        <p:nvSpPr>
          <p:cNvPr id="12" name="Freeform 35">
            <a:extLst>
              <a:ext uri="{FF2B5EF4-FFF2-40B4-BE49-F238E27FC236}">
                <a16:creationId xmlns:a16="http://schemas.microsoft.com/office/drawing/2014/main" xmlns="" id="{C4A7DA5D-B8CA-BA41-9BDB-38F47A3703E0}"/>
              </a:ext>
            </a:extLst>
          </p:cNvPr>
          <p:cNvSpPr>
            <a:spLocks noEditPoints="1"/>
          </p:cNvSpPr>
          <p:nvPr/>
        </p:nvSpPr>
        <p:spPr bwMode="auto">
          <a:xfrm>
            <a:off x="1847180" y="1558171"/>
            <a:ext cx="45719" cy="2354210"/>
          </a:xfrm>
          <a:custGeom>
            <a:avLst/>
            <a:gdLst>
              <a:gd name="T0" fmla="*/ 13 w 13"/>
              <a:gd name="T1" fmla="*/ 938 h 938"/>
              <a:gd name="T2" fmla="*/ 13 w 13"/>
              <a:gd name="T3" fmla="*/ 0 h 938"/>
              <a:gd name="T4" fmla="*/ 13 w 13"/>
              <a:gd name="T5" fmla="*/ 935 h 938"/>
              <a:gd name="T6" fmla="*/ 0 w 13"/>
              <a:gd name="T7" fmla="*/ 935 h 938"/>
              <a:gd name="T8" fmla="*/ 13 w 13"/>
              <a:gd name="T9" fmla="*/ 843 h 938"/>
              <a:gd name="T10" fmla="*/ 0 w 13"/>
              <a:gd name="T11" fmla="*/ 843 h 938"/>
              <a:gd name="T12" fmla="*/ 13 w 13"/>
              <a:gd name="T13" fmla="*/ 750 h 938"/>
              <a:gd name="T14" fmla="*/ 0 w 13"/>
              <a:gd name="T15" fmla="*/ 750 h 938"/>
              <a:gd name="T16" fmla="*/ 13 w 13"/>
              <a:gd name="T17" fmla="*/ 657 h 938"/>
              <a:gd name="T18" fmla="*/ 0 w 13"/>
              <a:gd name="T19" fmla="*/ 657 h 938"/>
              <a:gd name="T20" fmla="*/ 13 w 13"/>
              <a:gd name="T21" fmla="*/ 564 h 938"/>
              <a:gd name="T22" fmla="*/ 0 w 13"/>
              <a:gd name="T23" fmla="*/ 564 h 938"/>
              <a:gd name="T24" fmla="*/ 13 w 13"/>
              <a:gd name="T25" fmla="*/ 471 h 938"/>
              <a:gd name="T26" fmla="*/ 0 w 13"/>
              <a:gd name="T27" fmla="*/ 471 h 938"/>
              <a:gd name="T28" fmla="*/ 13 w 13"/>
              <a:gd name="T29" fmla="*/ 379 h 938"/>
              <a:gd name="T30" fmla="*/ 0 w 13"/>
              <a:gd name="T31" fmla="*/ 379 h 938"/>
              <a:gd name="T32" fmla="*/ 13 w 13"/>
              <a:gd name="T33" fmla="*/ 286 h 938"/>
              <a:gd name="T34" fmla="*/ 0 w 13"/>
              <a:gd name="T35" fmla="*/ 286 h 938"/>
              <a:gd name="T36" fmla="*/ 13 w 13"/>
              <a:gd name="T37" fmla="*/ 193 h 938"/>
              <a:gd name="T38" fmla="*/ 0 w 13"/>
              <a:gd name="T39" fmla="*/ 193 h 938"/>
              <a:gd name="T40" fmla="*/ 13 w 13"/>
              <a:gd name="T41" fmla="*/ 100 h 938"/>
              <a:gd name="T42" fmla="*/ 0 w 13"/>
              <a:gd name="T43" fmla="*/ 100 h 938"/>
              <a:gd name="T44" fmla="*/ 13 w 13"/>
              <a:gd name="T45" fmla="*/ 7 h 938"/>
              <a:gd name="T46" fmla="*/ 0 w 13"/>
              <a:gd name="T47" fmla="*/ 7 h 9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3" h="938">
                <a:moveTo>
                  <a:pt x="13" y="938"/>
                </a:moveTo>
                <a:lnTo>
                  <a:pt x="13" y="0"/>
                </a:lnTo>
                <a:moveTo>
                  <a:pt x="13" y="935"/>
                </a:moveTo>
                <a:lnTo>
                  <a:pt x="0" y="935"/>
                </a:lnTo>
                <a:moveTo>
                  <a:pt x="13" y="843"/>
                </a:moveTo>
                <a:lnTo>
                  <a:pt x="0" y="843"/>
                </a:lnTo>
                <a:moveTo>
                  <a:pt x="13" y="750"/>
                </a:moveTo>
                <a:lnTo>
                  <a:pt x="0" y="750"/>
                </a:lnTo>
                <a:moveTo>
                  <a:pt x="13" y="657"/>
                </a:moveTo>
                <a:lnTo>
                  <a:pt x="0" y="657"/>
                </a:lnTo>
                <a:moveTo>
                  <a:pt x="13" y="564"/>
                </a:moveTo>
                <a:lnTo>
                  <a:pt x="0" y="564"/>
                </a:lnTo>
                <a:moveTo>
                  <a:pt x="13" y="471"/>
                </a:moveTo>
                <a:lnTo>
                  <a:pt x="0" y="471"/>
                </a:lnTo>
                <a:moveTo>
                  <a:pt x="13" y="379"/>
                </a:moveTo>
                <a:lnTo>
                  <a:pt x="0" y="379"/>
                </a:lnTo>
                <a:moveTo>
                  <a:pt x="13" y="286"/>
                </a:moveTo>
                <a:lnTo>
                  <a:pt x="0" y="286"/>
                </a:lnTo>
                <a:moveTo>
                  <a:pt x="13" y="193"/>
                </a:moveTo>
                <a:lnTo>
                  <a:pt x="0" y="193"/>
                </a:lnTo>
                <a:moveTo>
                  <a:pt x="13" y="100"/>
                </a:moveTo>
                <a:lnTo>
                  <a:pt x="0" y="100"/>
                </a:lnTo>
                <a:moveTo>
                  <a:pt x="13" y="7"/>
                </a:moveTo>
                <a:lnTo>
                  <a:pt x="0" y="7"/>
                </a:lnTo>
              </a:path>
            </a:pathLst>
          </a:custGeom>
          <a:noFill/>
          <a:ln w="12700" cap="flat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0C54DD3-F812-184C-B26F-098A9D73AA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5272" y="3958738"/>
            <a:ext cx="34945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Années</a:t>
            </a:r>
            <a:endParaRPr lang="en-US" altLang="en-US" sz="900" dirty="0">
              <a:solidFill>
                <a:prstClr val="black">
                  <a:lumMod val="50000"/>
                  <a:lumOff val="50000"/>
                </a:prstClr>
              </a:solidFill>
              <a:latin typeface="Calibri" panose="020F0502020204030204" pitchFamily="34" charset="0"/>
            </a:endParaRP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xmlns="" id="{9F2DBF34-CA16-4348-94B6-A8B3C90D49A8}"/>
              </a:ext>
            </a:extLst>
          </p:cNvPr>
          <p:cNvCxnSpPr>
            <a:cxnSpLocks/>
          </p:cNvCxnSpPr>
          <p:nvPr/>
        </p:nvCxnSpPr>
        <p:spPr>
          <a:xfrm>
            <a:off x="1890870" y="3909777"/>
            <a:ext cx="3644735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xmlns="" id="{BF13ADD9-0956-934E-966A-E7C50A33DEE0}"/>
              </a:ext>
            </a:extLst>
          </p:cNvPr>
          <p:cNvCxnSpPr>
            <a:cxnSpLocks/>
          </p:cNvCxnSpPr>
          <p:nvPr/>
        </p:nvCxnSpPr>
        <p:spPr>
          <a:xfrm rot="5400000">
            <a:off x="2287846" y="3929734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8B3A86D-3422-6145-B2BB-E4444DD280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9307" y="3964330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2</a:t>
            </a: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xmlns="" id="{7A84A1EA-008E-8747-859E-5AD6D65AC650}"/>
              </a:ext>
            </a:extLst>
          </p:cNvPr>
          <p:cNvCxnSpPr>
            <a:cxnSpLocks/>
          </p:cNvCxnSpPr>
          <p:nvPr/>
        </p:nvCxnSpPr>
        <p:spPr>
          <a:xfrm rot="5400000">
            <a:off x="2727612" y="3929734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0DFB9EC-EA3C-554D-BB37-77C8980379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3477" y="3964330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3</a:t>
            </a: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xmlns="" id="{B7A0BAC4-28D9-3F4E-9D7C-3A49E9673066}"/>
              </a:ext>
            </a:extLst>
          </p:cNvPr>
          <p:cNvCxnSpPr>
            <a:cxnSpLocks/>
          </p:cNvCxnSpPr>
          <p:nvPr/>
        </p:nvCxnSpPr>
        <p:spPr>
          <a:xfrm rot="5400000">
            <a:off x="3171782" y="3929734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4B75B19-5B75-254D-BCC1-FB55AD78C5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9069" y="3964330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6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xmlns="" id="{CB6A2C50-B77D-F14B-9E57-37A1E5824409}"/>
              </a:ext>
            </a:extLst>
          </p:cNvPr>
          <p:cNvCxnSpPr>
            <a:cxnSpLocks/>
          </p:cNvCxnSpPr>
          <p:nvPr/>
        </p:nvCxnSpPr>
        <p:spPr>
          <a:xfrm rot="5400000">
            <a:off x="4491281" y="3929734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4A3B793C-0A51-3343-984E-4292FCB3E2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9664" y="3964330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7</a:t>
            </a: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xmlns="" id="{8175D043-76DF-3C4E-A55F-AB601D56DEF8}"/>
              </a:ext>
            </a:extLst>
          </p:cNvPr>
          <p:cNvCxnSpPr>
            <a:cxnSpLocks/>
          </p:cNvCxnSpPr>
          <p:nvPr/>
        </p:nvCxnSpPr>
        <p:spPr>
          <a:xfrm rot="5400000">
            <a:off x="4931877" y="3929734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DEBC6FFE-EAB6-8E43-A453-2B0037BC61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7954" y="1964575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80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BE451071-D0BA-4648-A155-AB0FA6757E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7954" y="2439352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60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97F65CA0-EB9B-D844-B30B-47CB449FC0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7954" y="2902661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40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34DFC751-B7E0-6646-9BDB-B48984F996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7954" y="3609284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10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7B8B4630-5988-614E-9A62-4638E88093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5662" y="3809485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</a:t>
            </a: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xmlns="" id="{ACA8B991-56B8-9A44-902A-CFFB3BC5A41A}"/>
              </a:ext>
            </a:extLst>
          </p:cNvPr>
          <p:cNvCxnSpPr>
            <a:cxnSpLocks/>
          </p:cNvCxnSpPr>
          <p:nvPr/>
        </p:nvCxnSpPr>
        <p:spPr>
          <a:xfrm rot="5400000">
            <a:off x="1866412" y="3929734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CEFCD263-49FB-AD43-8EEC-CDB2946382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7954" y="3367993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20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155422EB-BAE5-D744-B3C0-50D23BBB1E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7954" y="3130436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30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3A61E68C-3F76-2943-9684-DDBF1DD62D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7954" y="2668398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50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C43B9F08-AB7F-EE4E-AEEE-A734C76473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7954" y="2204496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70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26CD8E74-A9EE-1D4C-AB28-21E098EB36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7954" y="1736112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90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C7A25E3C-DF70-4749-AE4C-1F5BB50B1A0B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739998" y="2657016"/>
            <a:ext cx="13080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Délai</a:t>
            </a:r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 de </a:t>
            </a:r>
            <a:r>
              <a:rPr lang="en-US" altLang="en-US" sz="9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récidive</a:t>
            </a:r>
            <a:endParaRPr lang="en-US" altLang="en-US" sz="900" dirty="0">
              <a:solidFill>
                <a:prstClr val="black">
                  <a:lumMod val="50000"/>
                  <a:lumOff val="50000"/>
                </a:prstClr>
              </a:solidFill>
              <a:latin typeface="Calibri" panose="020F0502020204030204" pitchFamily="34" charset="0"/>
            </a:endParaRPr>
          </a:p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Patient sans </a:t>
            </a:r>
            <a:r>
              <a:rPr lang="en-US" altLang="en-US" sz="9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évènement</a:t>
            </a:r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 (%)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DD12BDF6-00C8-1B4A-A680-ED7C7C69E4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4499" y="3964330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4</a:t>
            </a:r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xmlns="" id="{9FA11CE3-53BA-954D-829B-A3D2571A6772}"/>
              </a:ext>
            </a:extLst>
          </p:cNvPr>
          <p:cNvCxnSpPr>
            <a:cxnSpLocks/>
          </p:cNvCxnSpPr>
          <p:nvPr/>
        </p:nvCxnSpPr>
        <p:spPr>
          <a:xfrm rot="5400000">
            <a:off x="3612804" y="3929734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F103AE98-F7BA-EB4E-8B8A-88D9751A5C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6048" y="3964330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5</a:t>
            </a:r>
          </a:p>
        </p:txBody>
      </p: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xmlns="" id="{DA8CDF53-D224-F24F-B597-D7402C788F36}"/>
              </a:ext>
            </a:extLst>
          </p:cNvPr>
          <p:cNvCxnSpPr>
            <a:cxnSpLocks/>
          </p:cNvCxnSpPr>
          <p:nvPr/>
        </p:nvCxnSpPr>
        <p:spPr>
          <a:xfrm rot="5400000">
            <a:off x="4054353" y="3929734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ECBA6B32-9944-774A-9DF7-5BCB330445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7299" y="3964330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8</a:t>
            </a:r>
          </a:p>
        </p:txBody>
      </p: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xmlns="" id="{A8515C8F-3BB5-A44C-BC80-D41033ABFE0E}"/>
              </a:ext>
            </a:extLst>
          </p:cNvPr>
          <p:cNvCxnSpPr>
            <a:cxnSpLocks/>
          </p:cNvCxnSpPr>
          <p:nvPr/>
        </p:nvCxnSpPr>
        <p:spPr>
          <a:xfrm rot="5400000">
            <a:off x="5369512" y="3929734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Forme libre 6">
            <a:extLst>
              <a:ext uri="{FF2B5EF4-FFF2-40B4-BE49-F238E27FC236}">
                <a16:creationId xmlns:a16="http://schemas.microsoft.com/office/drawing/2014/main" xmlns="" id="{533F3387-BCC3-884E-9043-B4B2DF2E582D}"/>
              </a:ext>
            </a:extLst>
          </p:cNvPr>
          <p:cNvSpPr/>
          <p:nvPr/>
        </p:nvSpPr>
        <p:spPr>
          <a:xfrm>
            <a:off x="1889760" y="1574202"/>
            <a:ext cx="3510579" cy="340659"/>
          </a:xfrm>
          <a:custGeom>
            <a:avLst/>
            <a:gdLst>
              <a:gd name="connsiteX0" fmla="*/ 3510579 w 3510579"/>
              <a:gd name="connsiteY0" fmla="*/ 340659 h 340659"/>
              <a:gd name="connsiteX1" fmla="*/ 2667896 w 3510579"/>
              <a:gd name="connsiteY1" fmla="*/ 340659 h 340659"/>
              <a:gd name="connsiteX2" fmla="*/ 2624866 w 3510579"/>
              <a:gd name="connsiteY2" fmla="*/ 319144 h 340659"/>
              <a:gd name="connsiteX3" fmla="*/ 2452744 w 3510579"/>
              <a:gd name="connsiteY3" fmla="*/ 319144 h 340659"/>
              <a:gd name="connsiteX4" fmla="*/ 2434814 w 3510579"/>
              <a:gd name="connsiteY4" fmla="*/ 297629 h 340659"/>
              <a:gd name="connsiteX5" fmla="*/ 2223247 w 3510579"/>
              <a:gd name="connsiteY5" fmla="*/ 297629 h 340659"/>
              <a:gd name="connsiteX6" fmla="*/ 2187388 w 3510579"/>
              <a:gd name="connsiteY6" fmla="*/ 286871 h 340659"/>
              <a:gd name="connsiteX7" fmla="*/ 1943548 w 3510579"/>
              <a:gd name="connsiteY7" fmla="*/ 286871 h 340659"/>
              <a:gd name="connsiteX8" fmla="*/ 1893346 w 3510579"/>
              <a:gd name="connsiteY8" fmla="*/ 265356 h 340659"/>
              <a:gd name="connsiteX9" fmla="*/ 1699708 w 3510579"/>
              <a:gd name="connsiteY9" fmla="*/ 265356 h 340659"/>
              <a:gd name="connsiteX10" fmla="*/ 1660264 w 3510579"/>
              <a:gd name="connsiteY10" fmla="*/ 251012 h 340659"/>
              <a:gd name="connsiteX11" fmla="*/ 1545515 w 3510579"/>
              <a:gd name="connsiteY11" fmla="*/ 251012 h 340659"/>
              <a:gd name="connsiteX12" fmla="*/ 1513242 w 3510579"/>
              <a:gd name="connsiteY12" fmla="*/ 225911 h 340659"/>
              <a:gd name="connsiteX13" fmla="*/ 1409252 w 3510579"/>
              <a:gd name="connsiteY13" fmla="*/ 218739 h 340659"/>
              <a:gd name="connsiteX14" fmla="*/ 1359049 w 3510579"/>
              <a:gd name="connsiteY14" fmla="*/ 211567 h 340659"/>
              <a:gd name="connsiteX15" fmla="*/ 1229958 w 3510579"/>
              <a:gd name="connsiteY15" fmla="*/ 207982 h 340659"/>
              <a:gd name="connsiteX16" fmla="*/ 1201271 w 3510579"/>
              <a:gd name="connsiteY16" fmla="*/ 190052 h 340659"/>
              <a:gd name="connsiteX17" fmla="*/ 1111624 w 3510579"/>
              <a:gd name="connsiteY17" fmla="*/ 190052 h 340659"/>
              <a:gd name="connsiteX18" fmla="*/ 1082936 w 3510579"/>
              <a:gd name="connsiteY18" fmla="*/ 164951 h 340659"/>
              <a:gd name="connsiteX19" fmla="*/ 1025562 w 3510579"/>
              <a:gd name="connsiteY19" fmla="*/ 161365 h 340659"/>
              <a:gd name="connsiteX20" fmla="*/ 792480 w 3510579"/>
              <a:gd name="connsiteY20" fmla="*/ 157779 h 340659"/>
              <a:gd name="connsiteX21" fmla="*/ 724348 w 3510579"/>
              <a:gd name="connsiteY21" fmla="*/ 147022 h 340659"/>
              <a:gd name="connsiteX22" fmla="*/ 656216 w 3510579"/>
              <a:gd name="connsiteY22" fmla="*/ 129092 h 340659"/>
              <a:gd name="connsiteX23" fmla="*/ 562984 w 3510579"/>
              <a:gd name="connsiteY23" fmla="*/ 114749 h 340659"/>
              <a:gd name="connsiteX24" fmla="*/ 509195 w 3510579"/>
              <a:gd name="connsiteY24" fmla="*/ 114749 h 340659"/>
              <a:gd name="connsiteX25" fmla="*/ 458993 w 3510579"/>
              <a:gd name="connsiteY25" fmla="*/ 89647 h 340659"/>
              <a:gd name="connsiteX26" fmla="*/ 423134 w 3510579"/>
              <a:gd name="connsiteY26" fmla="*/ 82476 h 340659"/>
              <a:gd name="connsiteX27" fmla="*/ 362174 w 3510579"/>
              <a:gd name="connsiteY27" fmla="*/ 53789 h 340659"/>
              <a:gd name="connsiteX28" fmla="*/ 319144 w 3510579"/>
              <a:gd name="connsiteY28" fmla="*/ 32273 h 340659"/>
              <a:gd name="connsiteX29" fmla="*/ 247426 w 3510579"/>
              <a:gd name="connsiteY29" fmla="*/ 32273 h 340659"/>
              <a:gd name="connsiteX30" fmla="*/ 179294 w 3510579"/>
              <a:gd name="connsiteY30" fmla="*/ 10758 h 340659"/>
              <a:gd name="connsiteX31" fmla="*/ 114748 w 3510579"/>
              <a:gd name="connsiteY31" fmla="*/ 7172 h 340659"/>
              <a:gd name="connsiteX32" fmla="*/ 0 w 3510579"/>
              <a:gd name="connsiteY32" fmla="*/ 0 h 340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510579" h="340659">
                <a:moveTo>
                  <a:pt x="3510579" y="340659"/>
                </a:moveTo>
                <a:lnTo>
                  <a:pt x="2667896" y="340659"/>
                </a:lnTo>
                <a:lnTo>
                  <a:pt x="2624866" y="319144"/>
                </a:lnTo>
                <a:lnTo>
                  <a:pt x="2452744" y="319144"/>
                </a:lnTo>
                <a:lnTo>
                  <a:pt x="2434814" y="297629"/>
                </a:lnTo>
                <a:lnTo>
                  <a:pt x="2223247" y="297629"/>
                </a:lnTo>
                <a:lnTo>
                  <a:pt x="2187388" y="286871"/>
                </a:lnTo>
                <a:lnTo>
                  <a:pt x="1943548" y="286871"/>
                </a:lnTo>
                <a:lnTo>
                  <a:pt x="1893346" y="265356"/>
                </a:lnTo>
                <a:lnTo>
                  <a:pt x="1699708" y="265356"/>
                </a:lnTo>
                <a:lnTo>
                  <a:pt x="1660264" y="251012"/>
                </a:lnTo>
                <a:lnTo>
                  <a:pt x="1545515" y="251012"/>
                </a:lnTo>
                <a:lnTo>
                  <a:pt x="1513242" y="225911"/>
                </a:lnTo>
                <a:lnTo>
                  <a:pt x="1409252" y="218739"/>
                </a:lnTo>
                <a:lnTo>
                  <a:pt x="1359049" y="211567"/>
                </a:lnTo>
                <a:lnTo>
                  <a:pt x="1229958" y="207982"/>
                </a:lnTo>
                <a:lnTo>
                  <a:pt x="1201271" y="190052"/>
                </a:lnTo>
                <a:lnTo>
                  <a:pt x="1111624" y="190052"/>
                </a:lnTo>
                <a:lnTo>
                  <a:pt x="1082936" y="164951"/>
                </a:lnTo>
                <a:lnTo>
                  <a:pt x="1025562" y="161365"/>
                </a:lnTo>
                <a:lnTo>
                  <a:pt x="792480" y="157779"/>
                </a:lnTo>
                <a:lnTo>
                  <a:pt x="724348" y="147022"/>
                </a:lnTo>
                <a:lnTo>
                  <a:pt x="656216" y="129092"/>
                </a:lnTo>
                <a:lnTo>
                  <a:pt x="562984" y="114749"/>
                </a:lnTo>
                <a:lnTo>
                  <a:pt x="509195" y="114749"/>
                </a:lnTo>
                <a:lnTo>
                  <a:pt x="458993" y="89647"/>
                </a:lnTo>
                <a:lnTo>
                  <a:pt x="423134" y="82476"/>
                </a:lnTo>
                <a:lnTo>
                  <a:pt x="362174" y="53789"/>
                </a:lnTo>
                <a:lnTo>
                  <a:pt x="319144" y="32273"/>
                </a:lnTo>
                <a:lnTo>
                  <a:pt x="247426" y="32273"/>
                </a:lnTo>
                <a:lnTo>
                  <a:pt x="179294" y="10758"/>
                </a:lnTo>
                <a:lnTo>
                  <a:pt x="114748" y="7172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Forme libre 41">
            <a:extLst>
              <a:ext uri="{FF2B5EF4-FFF2-40B4-BE49-F238E27FC236}">
                <a16:creationId xmlns:a16="http://schemas.microsoft.com/office/drawing/2014/main" xmlns="" id="{C05FE4C5-E838-B74F-9B21-6EAB18936B39}"/>
              </a:ext>
            </a:extLst>
          </p:cNvPr>
          <p:cNvSpPr/>
          <p:nvPr/>
        </p:nvSpPr>
        <p:spPr>
          <a:xfrm>
            <a:off x="1896932" y="1574202"/>
            <a:ext cx="3492649" cy="294043"/>
          </a:xfrm>
          <a:custGeom>
            <a:avLst/>
            <a:gdLst>
              <a:gd name="connsiteX0" fmla="*/ 3492649 w 3492649"/>
              <a:gd name="connsiteY0" fmla="*/ 294043 h 294043"/>
              <a:gd name="connsiteX1" fmla="*/ 2990626 w 3492649"/>
              <a:gd name="connsiteY1" fmla="*/ 294043 h 294043"/>
              <a:gd name="connsiteX2" fmla="*/ 2961939 w 3492649"/>
              <a:gd name="connsiteY2" fmla="*/ 279699 h 294043"/>
              <a:gd name="connsiteX3" fmla="*/ 2883049 w 3492649"/>
              <a:gd name="connsiteY3" fmla="*/ 283285 h 294043"/>
              <a:gd name="connsiteX4" fmla="*/ 2854362 w 3492649"/>
              <a:gd name="connsiteY4" fmla="*/ 265356 h 294043"/>
              <a:gd name="connsiteX5" fmla="*/ 2700169 w 3492649"/>
              <a:gd name="connsiteY5" fmla="*/ 261770 h 294043"/>
              <a:gd name="connsiteX6" fmla="*/ 2585421 w 3492649"/>
              <a:gd name="connsiteY6" fmla="*/ 258184 h 294043"/>
              <a:gd name="connsiteX7" fmla="*/ 2449157 w 3492649"/>
              <a:gd name="connsiteY7" fmla="*/ 261770 h 294043"/>
              <a:gd name="connsiteX8" fmla="*/ 2395369 w 3492649"/>
              <a:gd name="connsiteY8" fmla="*/ 251012 h 294043"/>
              <a:gd name="connsiteX9" fmla="*/ 2208903 w 3492649"/>
              <a:gd name="connsiteY9" fmla="*/ 254598 h 294043"/>
              <a:gd name="connsiteX10" fmla="*/ 2169459 w 3492649"/>
              <a:gd name="connsiteY10" fmla="*/ 236669 h 294043"/>
              <a:gd name="connsiteX11" fmla="*/ 1939962 w 3492649"/>
              <a:gd name="connsiteY11" fmla="*/ 240254 h 294043"/>
              <a:gd name="connsiteX12" fmla="*/ 1893346 w 3492649"/>
              <a:gd name="connsiteY12" fmla="*/ 236669 h 294043"/>
              <a:gd name="connsiteX13" fmla="*/ 1775012 w 3492649"/>
              <a:gd name="connsiteY13" fmla="*/ 240254 h 294043"/>
              <a:gd name="connsiteX14" fmla="*/ 1706880 w 3492649"/>
              <a:gd name="connsiteY14" fmla="*/ 207982 h 294043"/>
              <a:gd name="connsiteX15" fmla="*/ 1498899 w 3492649"/>
              <a:gd name="connsiteY15" fmla="*/ 211567 h 294043"/>
              <a:gd name="connsiteX16" fmla="*/ 1470212 w 3492649"/>
              <a:gd name="connsiteY16" fmla="*/ 197224 h 294043"/>
              <a:gd name="connsiteX17" fmla="*/ 1316019 w 3492649"/>
              <a:gd name="connsiteY17" fmla="*/ 200810 h 294043"/>
              <a:gd name="connsiteX18" fmla="*/ 1233543 w 3492649"/>
              <a:gd name="connsiteY18" fmla="*/ 161365 h 294043"/>
              <a:gd name="connsiteX19" fmla="*/ 1100866 w 3492649"/>
              <a:gd name="connsiteY19" fmla="*/ 164951 h 294043"/>
              <a:gd name="connsiteX20" fmla="*/ 1036320 w 3492649"/>
              <a:gd name="connsiteY20" fmla="*/ 164951 h 294043"/>
              <a:gd name="connsiteX21" fmla="*/ 885713 w 3492649"/>
              <a:gd name="connsiteY21" fmla="*/ 150607 h 294043"/>
              <a:gd name="connsiteX22" fmla="*/ 792480 w 3492649"/>
              <a:gd name="connsiteY22" fmla="*/ 154193 h 294043"/>
              <a:gd name="connsiteX23" fmla="*/ 652630 w 3492649"/>
              <a:gd name="connsiteY23" fmla="*/ 125506 h 294043"/>
              <a:gd name="connsiteX24" fmla="*/ 570155 w 3492649"/>
              <a:gd name="connsiteY24" fmla="*/ 111163 h 294043"/>
              <a:gd name="connsiteX25" fmla="*/ 494852 w 3492649"/>
              <a:gd name="connsiteY25" fmla="*/ 107577 h 294043"/>
              <a:gd name="connsiteX26" fmla="*/ 408790 w 3492649"/>
              <a:gd name="connsiteY26" fmla="*/ 71718 h 294043"/>
              <a:gd name="connsiteX27" fmla="*/ 344244 w 3492649"/>
              <a:gd name="connsiteY27" fmla="*/ 53789 h 294043"/>
              <a:gd name="connsiteX28" fmla="*/ 286870 w 3492649"/>
              <a:gd name="connsiteY28" fmla="*/ 53789 h 294043"/>
              <a:gd name="connsiteX29" fmla="*/ 225910 w 3492649"/>
              <a:gd name="connsiteY29" fmla="*/ 28687 h 294043"/>
              <a:gd name="connsiteX30" fmla="*/ 147021 w 3492649"/>
              <a:gd name="connsiteY30" fmla="*/ 3586 h 294043"/>
              <a:gd name="connsiteX31" fmla="*/ 0 w 3492649"/>
              <a:gd name="connsiteY31" fmla="*/ 0 h 294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492649" h="294043">
                <a:moveTo>
                  <a:pt x="3492649" y="294043"/>
                </a:moveTo>
                <a:lnTo>
                  <a:pt x="2990626" y="294043"/>
                </a:lnTo>
                <a:lnTo>
                  <a:pt x="2961939" y="279699"/>
                </a:lnTo>
                <a:lnTo>
                  <a:pt x="2883049" y="283285"/>
                </a:lnTo>
                <a:lnTo>
                  <a:pt x="2854362" y="265356"/>
                </a:lnTo>
                <a:lnTo>
                  <a:pt x="2700169" y="261770"/>
                </a:lnTo>
                <a:lnTo>
                  <a:pt x="2585421" y="258184"/>
                </a:lnTo>
                <a:lnTo>
                  <a:pt x="2449157" y="261770"/>
                </a:lnTo>
                <a:lnTo>
                  <a:pt x="2395369" y="251012"/>
                </a:lnTo>
                <a:lnTo>
                  <a:pt x="2208903" y="254598"/>
                </a:lnTo>
                <a:lnTo>
                  <a:pt x="2169459" y="236669"/>
                </a:lnTo>
                <a:lnTo>
                  <a:pt x="1939962" y="240254"/>
                </a:lnTo>
                <a:lnTo>
                  <a:pt x="1893346" y="236669"/>
                </a:lnTo>
                <a:lnTo>
                  <a:pt x="1775012" y="240254"/>
                </a:lnTo>
                <a:lnTo>
                  <a:pt x="1706880" y="207982"/>
                </a:lnTo>
                <a:lnTo>
                  <a:pt x="1498899" y="211567"/>
                </a:lnTo>
                <a:lnTo>
                  <a:pt x="1470212" y="197224"/>
                </a:lnTo>
                <a:lnTo>
                  <a:pt x="1316019" y="200810"/>
                </a:lnTo>
                <a:lnTo>
                  <a:pt x="1233543" y="161365"/>
                </a:lnTo>
                <a:lnTo>
                  <a:pt x="1100866" y="164951"/>
                </a:lnTo>
                <a:lnTo>
                  <a:pt x="1036320" y="164951"/>
                </a:lnTo>
                <a:lnTo>
                  <a:pt x="885713" y="150607"/>
                </a:lnTo>
                <a:lnTo>
                  <a:pt x="792480" y="154193"/>
                </a:lnTo>
                <a:lnTo>
                  <a:pt x="652630" y="125506"/>
                </a:lnTo>
                <a:lnTo>
                  <a:pt x="570155" y="111163"/>
                </a:lnTo>
                <a:lnTo>
                  <a:pt x="494852" y="107577"/>
                </a:lnTo>
                <a:lnTo>
                  <a:pt x="408790" y="71718"/>
                </a:lnTo>
                <a:lnTo>
                  <a:pt x="344244" y="53789"/>
                </a:lnTo>
                <a:lnTo>
                  <a:pt x="286870" y="53789"/>
                </a:lnTo>
                <a:lnTo>
                  <a:pt x="225910" y="28687"/>
                </a:lnTo>
                <a:lnTo>
                  <a:pt x="147021" y="3586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Forme libre 42">
            <a:extLst>
              <a:ext uri="{FF2B5EF4-FFF2-40B4-BE49-F238E27FC236}">
                <a16:creationId xmlns:a16="http://schemas.microsoft.com/office/drawing/2014/main" xmlns="" id="{1651EF30-03A3-B448-943D-328EDCA646F6}"/>
              </a:ext>
            </a:extLst>
          </p:cNvPr>
          <p:cNvSpPr/>
          <p:nvPr/>
        </p:nvSpPr>
        <p:spPr>
          <a:xfrm>
            <a:off x="1900518" y="1570616"/>
            <a:ext cx="3499821" cy="770965"/>
          </a:xfrm>
          <a:custGeom>
            <a:avLst/>
            <a:gdLst>
              <a:gd name="connsiteX0" fmla="*/ 3499821 w 3499821"/>
              <a:gd name="connsiteY0" fmla="*/ 770965 h 770965"/>
              <a:gd name="connsiteX1" fmla="*/ 3130475 w 3499821"/>
              <a:gd name="connsiteY1" fmla="*/ 770965 h 770965"/>
              <a:gd name="connsiteX2" fmla="*/ 3116131 w 3499821"/>
              <a:gd name="connsiteY2" fmla="*/ 731520 h 770965"/>
              <a:gd name="connsiteX3" fmla="*/ 2958353 w 3499821"/>
              <a:gd name="connsiteY3" fmla="*/ 731520 h 770965"/>
              <a:gd name="connsiteX4" fmla="*/ 2940423 w 3499821"/>
              <a:gd name="connsiteY4" fmla="*/ 713591 h 770965"/>
              <a:gd name="connsiteX5" fmla="*/ 2707341 w 3499821"/>
              <a:gd name="connsiteY5" fmla="*/ 713591 h 770965"/>
              <a:gd name="connsiteX6" fmla="*/ 2685826 w 3499821"/>
              <a:gd name="connsiteY6" fmla="*/ 684904 h 770965"/>
              <a:gd name="connsiteX7" fmla="*/ 2664310 w 3499821"/>
              <a:gd name="connsiteY7" fmla="*/ 652631 h 770965"/>
              <a:gd name="connsiteX8" fmla="*/ 2119256 w 3499821"/>
              <a:gd name="connsiteY8" fmla="*/ 652631 h 770965"/>
              <a:gd name="connsiteX9" fmla="*/ 2101327 w 3499821"/>
              <a:gd name="connsiteY9" fmla="*/ 623944 h 770965"/>
              <a:gd name="connsiteX10" fmla="*/ 1932790 w 3499821"/>
              <a:gd name="connsiteY10" fmla="*/ 623944 h 770965"/>
              <a:gd name="connsiteX11" fmla="*/ 1893346 w 3499821"/>
              <a:gd name="connsiteY11" fmla="*/ 609600 h 770965"/>
              <a:gd name="connsiteX12" fmla="*/ 1473797 w 3499821"/>
              <a:gd name="connsiteY12" fmla="*/ 609600 h 770965"/>
              <a:gd name="connsiteX13" fmla="*/ 1441524 w 3499821"/>
              <a:gd name="connsiteY13" fmla="*/ 591671 h 770965"/>
              <a:gd name="connsiteX14" fmla="*/ 1384150 w 3499821"/>
              <a:gd name="connsiteY14" fmla="*/ 591671 h 770965"/>
              <a:gd name="connsiteX15" fmla="*/ 1362635 w 3499821"/>
              <a:gd name="connsiteY15" fmla="*/ 566570 h 770965"/>
              <a:gd name="connsiteX16" fmla="*/ 1301675 w 3499821"/>
              <a:gd name="connsiteY16" fmla="*/ 534297 h 770965"/>
              <a:gd name="connsiteX17" fmla="*/ 1212028 w 3499821"/>
              <a:gd name="connsiteY17" fmla="*/ 534297 h 770965"/>
              <a:gd name="connsiteX18" fmla="*/ 1183341 w 3499821"/>
              <a:gd name="connsiteY18" fmla="*/ 512782 h 770965"/>
              <a:gd name="connsiteX19" fmla="*/ 1143896 w 3499821"/>
              <a:gd name="connsiteY19" fmla="*/ 512782 h 770965"/>
              <a:gd name="connsiteX20" fmla="*/ 1125967 w 3499821"/>
              <a:gd name="connsiteY20" fmla="*/ 491266 h 770965"/>
              <a:gd name="connsiteX21" fmla="*/ 1054249 w 3499821"/>
              <a:gd name="connsiteY21" fmla="*/ 491266 h 770965"/>
              <a:gd name="connsiteX22" fmla="*/ 1021976 w 3499821"/>
              <a:gd name="connsiteY22" fmla="*/ 476923 h 770965"/>
              <a:gd name="connsiteX23" fmla="*/ 971774 w 3499821"/>
              <a:gd name="connsiteY23" fmla="*/ 473337 h 770965"/>
              <a:gd name="connsiteX24" fmla="*/ 921571 w 3499821"/>
              <a:gd name="connsiteY24" fmla="*/ 448236 h 770965"/>
              <a:gd name="connsiteX25" fmla="*/ 885713 w 3499821"/>
              <a:gd name="connsiteY25" fmla="*/ 433892 h 770965"/>
              <a:gd name="connsiteX26" fmla="*/ 835510 w 3499821"/>
              <a:gd name="connsiteY26" fmla="*/ 433892 h 770965"/>
              <a:gd name="connsiteX27" fmla="*/ 792480 w 3499821"/>
              <a:gd name="connsiteY27" fmla="*/ 390862 h 770965"/>
              <a:gd name="connsiteX28" fmla="*/ 720762 w 3499821"/>
              <a:gd name="connsiteY28" fmla="*/ 390862 h 770965"/>
              <a:gd name="connsiteX29" fmla="*/ 688489 w 3499821"/>
              <a:gd name="connsiteY29" fmla="*/ 365760 h 770965"/>
              <a:gd name="connsiteX30" fmla="*/ 641873 w 3499821"/>
              <a:gd name="connsiteY30" fmla="*/ 351417 h 770965"/>
              <a:gd name="connsiteX31" fmla="*/ 573741 w 3499821"/>
              <a:gd name="connsiteY31" fmla="*/ 351417 h 770965"/>
              <a:gd name="connsiteX32" fmla="*/ 548640 w 3499821"/>
              <a:gd name="connsiteY32" fmla="*/ 322730 h 770965"/>
              <a:gd name="connsiteX33" fmla="*/ 509195 w 3499821"/>
              <a:gd name="connsiteY33" fmla="*/ 319144 h 770965"/>
              <a:gd name="connsiteX34" fmla="*/ 487680 w 3499821"/>
              <a:gd name="connsiteY34" fmla="*/ 276113 h 770965"/>
              <a:gd name="connsiteX35" fmla="*/ 451821 w 3499821"/>
              <a:gd name="connsiteY35" fmla="*/ 279699 h 770965"/>
              <a:gd name="connsiteX36" fmla="*/ 426720 w 3499821"/>
              <a:gd name="connsiteY36" fmla="*/ 215153 h 770965"/>
              <a:gd name="connsiteX37" fmla="*/ 347830 w 3499821"/>
              <a:gd name="connsiteY37" fmla="*/ 215153 h 770965"/>
              <a:gd name="connsiteX38" fmla="*/ 286870 w 3499821"/>
              <a:gd name="connsiteY38" fmla="*/ 182880 h 770965"/>
              <a:gd name="connsiteX39" fmla="*/ 236668 w 3499821"/>
              <a:gd name="connsiteY39" fmla="*/ 136264 h 770965"/>
              <a:gd name="connsiteX40" fmla="*/ 197223 w 3499821"/>
              <a:gd name="connsiteY40" fmla="*/ 136264 h 770965"/>
              <a:gd name="connsiteX41" fmla="*/ 182880 w 3499821"/>
              <a:gd name="connsiteY41" fmla="*/ 107577 h 770965"/>
              <a:gd name="connsiteX42" fmla="*/ 147021 w 3499821"/>
              <a:gd name="connsiteY42" fmla="*/ 75304 h 770965"/>
              <a:gd name="connsiteX43" fmla="*/ 96818 w 3499821"/>
              <a:gd name="connsiteY43" fmla="*/ 75304 h 770965"/>
              <a:gd name="connsiteX44" fmla="*/ 35858 w 3499821"/>
              <a:gd name="connsiteY44" fmla="*/ 3586 h 770965"/>
              <a:gd name="connsiteX45" fmla="*/ 0 w 3499821"/>
              <a:gd name="connsiteY45" fmla="*/ 0 h 770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3499821" h="770965">
                <a:moveTo>
                  <a:pt x="3499821" y="770965"/>
                </a:moveTo>
                <a:lnTo>
                  <a:pt x="3130475" y="770965"/>
                </a:lnTo>
                <a:lnTo>
                  <a:pt x="3116131" y="731520"/>
                </a:lnTo>
                <a:lnTo>
                  <a:pt x="2958353" y="731520"/>
                </a:lnTo>
                <a:lnTo>
                  <a:pt x="2940423" y="713591"/>
                </a:lnTo>
                <a:lnTo>
                  <a:pt x="2707341" y="713591"/>
                </a:lnTo>
                <a:lnTo>
                  <a:pt x="2685826" y="684904"/>
                </a:lnTo>
                <a:lnTo>
                  <a:pt x="2664310" y="652631"/>
                </a:lnTo>
                <a:lnTo>
                  <a:pt x="2119256" y="652631"/>
                </a:lnTo>
                <a:lnTo>
                  <a:pt x="2101327" y="623944"/>
                </a:lnTo>
                <a:lnTo>
                  <a:pt x="1932790" y="623944"/>
                </a:lnTo>
                <a:lnTo>
                  <a:pt x="1893346" y="609600"/>
                </a:lnTo>
                <a:lnTo>
                  <a:pt x="1473797" y="609600"/>
                </a:lnTo>
                <a:lnTo>
                  <a:pt x="1441524" y="591671"/>
                </a:lnTo>
                <a:lnTo>
                  <a:pt x="1384150" y="591671"/>
                </a:lnTo>
                <a:lnTo>
                  <a:pt x="1362635" y="566570"/>
                </a:lnTo>
                <a:lnTo>
                  <a:pt x="1301675" y="534297"/>
                </a:lnTo>
                <a:lnTo>
                  <a:pt x="1212028" y="534297"/>
                </a:lnTo>
                <a:lnTo>
                  <a:pt x="1183341" y="512782"/>
                </a:lnTo>
                <a:lnTo>
                  <a:pt x="1143896" y="512782"/>
                </a:lnTo>
                <a:lnTo>
                  <a:pt x="1125967" y="491266"/>
                </a:lnTo>
                <a:lnTo>
                  <a:pt x="1054249" y="491266"/>
                </a:lnTo>
                <a:lnTo>
                  <a:pt x="1021976" y="476923"/>
                </a:lnTo>
                <a:lnTo>
                  <a:pt x="971774" y="473337"/>
                </a:lnTo>
                <a:lnTo>
                  <a:pt x="921571" y="448236"/>
                </a:lnTo>
                <a:lnTo>
                  <a:pt x="885713" y="433892"/>
                </a:lnTo>
                <a:lnTo>
                  <a:pt x="835510" y="433892"/>
                </a:lnTo>
                <a:lnTo>
                  <a:pt x="792480" y="390862"/>
                </a:lnTo>
                <a:lnTo>
                  <a:pt x="720762" y="390862"/>
                </a:lnTo>
                <a:lnTo>
                  <a:pt x="688489" y="365760"/>
                </a:lnTo>
                <a:lnTo>
                  <a:pt x="641873" y="351417"/>
                </a:lnTo>
                <a:lnTo>
                  <a:pt x="573741" y="351417"/>
                </a:lnTo>
                <a:lnTo>
                  <a:pt x="548640" y="322730"/>
                </a:lnTo>
                <a:lnTo>
                  <a:pt x="509195" y="319144"/>
                </a:lnTo>
                <a:lnTo>
                  <a:pt x="487680" y="276113"/>
                </a:lnTo>
                <a:lnTo>
                  <a:pt x="451821" y="279699"/>
                </a:lnTo>
                <a:lnTo>
                  <a:pt x="426720" y="215153"/>
                </a:lnTo>
                <a:lnTo>
                  <a:pt x="347830" y="215153"/>
                </a:lnTo>
                <a:lnTo>
                  <a:pt x="286870" y="182880"/>
                </a:lnTo>
                <a:lnTo>
                  <a:pt x="236668" y="136264"/>
                </a:lnTo>
                <a:lnTo>
                  <a:pt x="197223" y="136264"/>
                </a:lnTo>
                <a:lnTo>
                  <a:pt x="182880" y="107577"/>
                </a:lnTo>
                <a:lnTo>
                  <a:pt x="147021" y="75304"/>
                </a:lnTo>
                <a:lnTo>
                  <a:pt x="96818" y="75304"/>
                </a:lnTo>
                <a:lnTo>
                  <a:pt x="35858" y="3586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A36FA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xmlns="" id="{3AACD9FF-C5F8-2643-9ABD-A4E1ADE3E661}"/>
              </a:ext>
            </a:extLst>
          </p:cNvPr>
          <p:cNvSpPr txBox="1"/>
          <p:nvPr/>
        </p:nvSpPr>
        <p:spPr>
          <a:xfrm>
            <a:off x="5368135" y="1714518"/>
            <a:ext cx="1508121" cy="194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60"/>
              </a:lnSpc>
            </a:pPr>
            <a:r>
              <a:rPr lang="fr-FR" sz="1000" dirty="0">
                <a:solidFill>
                  <a:schemeClr val="accent1"/>
                </a:solidFill>
              </a:rPr>
              <a:t>Faible risque (n=500)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xmlns="" id="{E1177EA0-E72C-164A-A41A-890EACF7804D}"/>
              </a:ext>
            </a:extLst>
          </p:cNvPr>
          <p:cNvSpPr txBox="1"/>
          <p:nvPr/>
        </p:nvSpPr>
        <p:spPr>
          <a:xfrm>
            <a:off x="5366136" y="1852986"/>
            <a:ext cx="2878272" cy="194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60"/>
              </a:lnSpc>
            </a:pPr>
            <a:r>
              <a:rPr lang="fr-FR" sz="1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Haut risque avec immunoscore élevé (n=438)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xmlns="" id="{2A5C92F6-A3F4-E944-8898-8DAFF2658D33}"/>
              </a:ext>
            </a:extLst>
          </p:cNvPr>
          <p:cNvSpPr txBox="1"/>
          <p:nvPr/>
        </p:nvSpPr>
        <p:spPr>
          <a:xfrm>
            <a:off x="5368135" y="2239575"/>
            <a:ext cx="2435203" cy="194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60"/>
              </a:lnSpc>
            </a:pPr>
            <a:r>
              <a:rPr lang="fr-FR" sz="1000" dirty="0">
                <a:solidFill>
                  <a:srgbClr val="A36FAA"/>
                </a:solidFill>
              </a:rPr>
              <a:t>Haut risque avec immunoscore bas (n=192)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xmlns="" id="{DD54732F-271E-3A4B-83B2-A4E3AAF88007}"/>
              </a:ext>
            </a:extLst>
          </p:cNvPr>
          <p:cNvSpPr txBox="1"/>
          <p:nvPr/>
        </p:nvSpPr>
        <p:spPr>
          <a:xfrm>
            <a:off x="2051720" y="2512403"/>
            <a:ext cx="2232247" cy="194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60"/>
              </a:lnSpc>
            </a:pPr>
            <a:r>
              <a:rPr lang="fr-FR" sz="1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Haut risque avec immunoscore élevé 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xmlns="" id="{0AC64872-A916-AD42-AEFF-2CB7FD2F96C6}"/>
              </a:ext>
            </a:extLst>
          </p:cNvPr>
          <p:cNvSpPr txBox="1"/>
          <p:nvPr/>
        </p:nvSpPr>
        <p:spPr>
          <a:xfrm>
            <a:off x="4413445" y="2526593"/>
            <a:ext cx="2435203" cy="20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60"/>
              </a:lnSpc>
            </a:pPr>
            <a:r>
              <a:rPr lang="fr-FR" sz="1000" dirty="0">
                <a:solidFill>
                  <a:srgbClr val="A36FAA"/>
                </a:solidFill>
              </a:rPr>
              <a:t>Haut risque avec immunoscore bas 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xmlns="" id="{1586AB33-34E4-B546-B1AD-BCE293DDE29F}"/>
              </a:ext>
            </a:extLst>
          </p:cNvPr>
          <p:cNvSpPr txBox="1"/>
          <p:nvPr/>
        </p:nvSpPr>
        <p:spPr>
          <a:xfrm>
            <a:off x="4018898" y="2512403"/>
            <a:ext cx="533722" cy="20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60"/>
              </a:lnSpc>
            </a:pPr>
            <a:r>
              <a:rPr lang="fr-FR" sz="1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versus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xmlns="" id="{0CF825D3-2DC5-F44D-9FFA-AABC753D7D54}"/>
              </a:ext>
            </a:extLst>
          </p:cNvPr>
          <p:cNvSpPr txBox="1"/>
          <p:nvPr/>
        </p:nvSpPr>
        <p:spPr>
          <a:xfrm>
            <a:off x="2051720" y="2715766"/>
            <a:ext cx="2455829" cy="20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60"/>
              </a:lnSpc>
            </a:pPr>
            <a:r>
              <a:rPr lang="fr-FR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HR=0,4 (0,269-0,594) ; </a:t>
            </a:r>
            <a:r>
              <a:rPr lang="fr-FR" sz="1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</a:t>
            </a:r>
            <a:r>
              <a:rPr lang="fr-FR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&lt;0,00001</a:t>
            </a:r>
          </a:p>
        </p:txBody>
      </p:sp>
    </p:spTree>
    <p:extLst>
      <p:ext uri="{BB962C8B-B14F-4D97-AF65-F5344CB8AC3E}">
        <p14:creationId xmlns:p14="http://schemas.microsoft.com/office/powerpoint/2010/main" val="91477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Etude de phase III KEYNOTE-181</a:t>
            </a:r>
            <a:br>
              <a:rPr lang="fr-FR" dirty="0"/>
            </a:br>
            <a:r>
              <a:rPr lang="fr-FR" sz="1650" dirty="0"/>
              <a:t>Caractéristiques cliniques</a:t>
            </a:r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4701056"/>
              </p:ext>
            </p:extLst>
          </p:nvPr>
        </p:nvGraphicFramePr>
        <p:xfrm>
          <a:off x="512859" y="1216549"/>
          <a:ext cx="8230282" cy="36943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85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708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708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77823"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 marL="104166" marR="10416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err="1"/>
                        <a:t>Pembrolizumab</a:t>
                      </a:r>
                      <a:r>
                        <a:rPr lang="fr-FR" sz="1600" dirty="0"/>
                        <a:t> (n=314)</a:t>
                      </a:r>
                    </a:p>
                  </a:txBody>
                  <a:tcPr marL="104166" marR="10416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Chimiothérapie (n=314)</a:t>
                      </a:r>
                    </a:p>
                  </a:txBody>
                  <a:tcPr marL="104166" marR="104166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7392"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Age médian (extrêmes)</a:t>
                      </a:r>
                    </a:p>
                  </a:txBody>
                  <a:tcPr marL="104166" marR="1041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63 (23-84)</a:t>
                      </a:r>
                    </a:p>
                  </a:txBody>
                  <a:tcPr marL="104166" marR="1041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62 (24-84)</a:t>
                      </a:r>
                    </a:p>
                  </a:txBody>
                  <a:tcPr marL="104166" marR="104166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7392"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	≥ 65 ans</a:t>
                      </a:r>
                    </a:p>
                  </a:txBody>
                  <a:tcPr marL="104166" marR="1041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139 (44,3)</a:t>
                      </a:r>
                    </a:p>
                  </a:txBody>
                  <a:tcPr marL="104166" marR="1041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133 (42,4)</a:t>
                      </a:r>
                    </a:p>
                  </a:txBody>
                  <a:tcPr marL="104166" marR="104166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57392"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Hommes</a:t>
                      </a:r>
                    </a:p>
                  </a:txBody>
                  <a:tcPr marL="104166" marR="1041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273 (86,9)</a:t>
                      </a:r>
                    </a:p>
                  </a:txBody>
                  <a:tcPr marL="104166" marR="1041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271 (86,3)</a:t>
                      </a:r>
                    </a:p>
                  </a:txBody>
                  <a:tcPr marL="104166" marR="104166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57392"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Asie</a:t>
                      </a:r>
                    </a:p>
                  </a:txBody>
                  <a:tcPr marL="104166" marR="1041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121 (38,5)</a:t>
                      </a:r>
                    </a:p>
                  </a:txBody>
                  <a:tcPr marL="104166" marR="1041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122 (38,9)</a:t>
                      </a:r>
                    </a:p>
                  </a:txBody>
                  <a:tcPr marL="104166" marR="104166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57392"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PS</a:t>
                      </a:r>
                      <a:r>
                        <a:rPr lang="fr-FR" sz="14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1 ECOG</a:t>
                      </a:r>
                      <a:endParaRPr lang="fr-FR" sz="1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104166" marR="1041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187 (59,6)</a:t>
                      </a:r>
                    </a:p>
                  </a:txBody>
                  <a:tcPr marL="104166" marR="1041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197 (62,7)</a:t>
                      </a:r>
                    </a:p>
                  </a:txBody>
                  <a:tcPr marL="104166" marR="104166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57392"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Carcinomes épidermoïdes</a:t>
                      </a:r>
                    </a:p>
                  </a:txBody>
                  <a:tcPr marL="104166" marR="1041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198 (63,1)</a:t>
                      </a:r>
                    </a:p>
                  </a:txBody>
                  <a:tcPr marL="104166" marR="1041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203 (64,6)</a:t>
                      </a:r>
                    </a:p>
                  </a:txBody>
                  <a:tcPr marL="104166" marR="104166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57392"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CPS ≥ 10 PDL1</a:t>
                      </a:r>
                    </a:p>
                  </a:txBody>
                  <a:tcPr marL="104166" marR="1041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107 (34,1)</a:t>
                      </a:r>
                    </a:p>
                  </a:txBody>
                  <a:tcPr marL="104166" marR="1041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115 (36,6)</a:t>
                      </a:r>
                    </a:p>
                  </a:txBody>
                  <a:tcPr marL="104166" marR="104166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57392"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Maladie métastatique</a:t>
                      </a:r>
                    </a:p>
                  </a:txBody>
                  <a:tcPr marL="104166" marR="1041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290 (92,4)</a:t>
                      </a:r>
                    </a:p>
                  </a:txBody>
                  <a:tcPr marL="104166" marR="1041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286 (91,1)</a:t>
                      </a:r>
                    </a:p>
                  </a:txBody>
                  <a:tcPr marL="104166" marR="104166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57392"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0-1 ligne de traitement antérieur</a:t>
                      </a:r>
                    </a:p>
                  </a:txBody>
                  <a:tcPr marL="104166" marR="1041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305 (97,1)</a:t>
                      </a:r>
                    </a:p>
                  </a:txBody>
                  <a:tcPr marL="104166" marR="10416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310 (98,7)</a:t>
                      </a:r>
                    </a:p>
                  </a:txBody>
                  <a:tcPr marL="104166" marR="104166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BB6A161D-FCBF-4F4C-8B37-D91059C408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775" y="4897279"/>
            <a:ext cx="475525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dirty="0" err="1">
                <a:solidFill>
                  <a:srgbClr val="4D4D4D"/>
                </a:solidFill>
                <a:latin typeface="Calibri"/>
              </a:rPr>
              <a:t>Kojima</a:t>
            </a:r>
            <a:r>
              <a:rPr lang="fr-FR" sz="1000" dirty="0">
                <a:solidFill>
                  <a:srgbClr val="4D4D4D"/>
                </a:solidFill>
                <a:latin typeface="Calibri"/>
              </a:rPr>
              <a:t> </a:t>
            </a:r>
            <a:r>
              <a:rPr lang="fr-FR" sz="1000" dirty="0" err="1">
                <a:solidFill>
                  <a:srgbClr val="4D4D4D"/>
                </a:solidFill>
                <a:latin typeface="Calibri"/>
              </a:rPr>
              <a:t>T</a:t>
            </a:r>
            <a:r>
              <a:rPr lang="fr-FR" sz="1000" dirty="0">
                <a:solidFill>
                  <a:srgbClr val="4D4D4D"/>
                </a:solidFill>
                <a:latin typeface="Calibri"/>
              </a:rPr>
              <a:t> et al., </a:t>
            </a:r>
            <a:r>
              <a:rPr lang="ro-RO" altLang="fr-FR" sz="1000" dirty="0">
                <a:solidFill>
                  <a:srgbClr val="4D4D4D"/>
                </a:solidFill>
                <a:latin typeface="Calibri"/>
              </a:rPr>
              <a:t>ASCO</a:t>
            </a:r>
            <a:r>
              <a:rPr lang="fr-FR" altLang="fr-FR" sz="1000" dirty="0">
                <a:solidFill>
                  <a:srgbClr val="4D4D4D"/>
                </a:solidFill>
                <a:latin typeface="Calibri"/>
              </a:rPr>
              <a:t>GI</a:t>
            </a:r>
            <a:r>
              <a:rPr lang="ro-RO" altLang="fr-FR" sz="1000" dirty="0">
                <a:solidFill>
                  <a:srgbClr val="4D4D4D"/>
                </a:solidFill>
                <a:latin typeface="Calibri"/>
              </a:rPr>
              <a:t> 20</a:t>
            </a:r>
            <a:r>
              <a:rPr lang="fr-FR" altLang="fr-FR" sz="1000" dirty="0">
                <a:solidFill>
                  <a:srgbClr val="4D4D4D"/>
                </a:solidFill>
                <a:latin typeface="Calibri"/>
              </a:rPr>
              <a:t>19, </a:t>
            </a:r>
            <a:r>
              <a:rPr lang="fr-FR" sz="1000" dirty="0">
                <a:solidFill>
                  <a:srgbClr val="4D4D4D"/>
                </a:solidFill>
                <a:latin typeface="Calibri"/>
              </a:rPr>
              <a:t>abs 2</a:t>
            </a:r>
          </a:p>
        </p:txBody>
      </p:sp>
    </p:spTree>
    <p:extLst>
      <p:ext uri="{BB962C8B-B14F-4D97-AF65-F5344CB8AC3E}">
        <p14:creationId xmlns:p14="http://schemas.microsoft.com/office/powerpoint/2010/main" val="319995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Immunoscore et cancer du côlon stade II haut risque</a:t>
            </a:r>
          </a:p>
        </p:txBody>
      </p:sp>
      <p:sp>
        <p:nvSpPr>
          <p:cNvPr id="6" name="ZoneTexte 3">
            <a:extLst>
              <a:ext uri="{FF2B5EF4-FFF2-40B4-BE49-F238E27FC236}">
                <a16:creationId xmlns:a16="http://schemas.microsoft.com/office/drawing/2014/main" xmlns="" id="{08E9D051-C7D7-C849-82FF-07CD8CA2EC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97438"/>
            <a:ext cx="87852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J Galon</a:t>
            </a:r>
            <a:r>
              <a:rPr kumimoji="0" lang="ro-RO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 et al., ASCO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GI</a:t>
            </a:r>
            <a:r>
              <a:rPr kumimoji="0" lang="ro-RO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20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19</a:t>
            </a:r>
            <a:r>
              <a:rPr kumimoji="0" lang="ro-RO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, 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rPr>
              <a:t>abs 487</a:t>
            </a:r>
            <a:endParaRPr kumimoji="0" lang="nl-NL" altLang="fr-FR" sz="100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7" name="Espace réservé du contenu 1">
            <a:extLst>
              <a:ext uri="{FF2B5EF4-FFF2-40B4-BE49-F238E27FC236}">
                <a16:creationId xmlns:a16="http://schemas.microsoft.com/office/drawing/2014/main" xmlns="" id="{8D84F4FA-35C5-524F-881D-A5E141569F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22" y="1070774"/>
            <a:ext cx="8964488" cy="9091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1400" b="1" dirty="0"/>
              <a:t>Survie sans récidive des patients ≥ 70 ans (n=679) selon :</a:t>
            </a:r>
          </a:p>
          <a:p>
            <a:r>
              <a:rPr lang="fr-FR" sz="1400" b="1" dirty="0"/>
              <a:t>l’</a:t>
            </a:r>
            <a:r>
              <a:rPr lang="fr-FR" sz="1400" b="1" dirty="0" err="1"/>
              <a:t>immunoscore</a:t>
            </a:r>
            <a:r>
              <a:rPr lang="fr-FR" sz="1400" b="1" dirty="0"/>
              <a:t> </a:t>
            </a:r>
          </a:p>
          <a:p>
            <a:r>
              <a:rPr lang="fr-FR" sz="1400" b="1" dirty="0"/>
              <a:t>et la réalisation ou non d’une CT</a:t>
            </a:r>
            <a:endParaRPr lang="fr-FR" sz="700" dirty="0"/>
          </a:p>
        </p:txBody>
      </p:sp>
      <p:sp>
        <p:nvSpPr>
          <p:cNvPr id="8" name="Espace réservé du contenu 1">
            <a:extLst>
              <a:ext uri="{FF2B5EF4-FFF2-40B4-BE49-F238E27FC236}">
                <a16:creationId xmlns:a16="http://schemas.microsoft.com/office/drawing/2014/main" xmlns="" id="{38067DDD-BFB9-994A-894F-123560F09300}"/>
              </a:ext>
            </a:extLst>
          </p:cNvPr>
          <p:cNvSpPr txBox="1">
            <a:spLocks/>
          </p:cNvSpPr>
          <p:nvPr/>
        </p:nvSpPr>
        <p:spPr>
          <a:xfrm>
            <a:off x="457199" y="4364678"/>
            <a:ext cx="8379303" cy="64429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A370A9"/>
              </a:buClr>
              <a:buFont typeface="Wingdings" pitchFamily="2" charset="2"/>
              <a:buChar char="§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fr-FR" sz="1200" dirty="0"/>
              <a:t>Dans cette cohorte, le délai de récidive à 5 ans chez les patients de stade II ≥ 70 ans avec un immunoscore élevé qui n’ont pas reçu de CT a été supérieur à celui des patients ayant reçu une CT</a:t>
            </a:r>
          </a:p>
          <a:p>
            <a:pPr lvl="2"/>
            <a:r>
              <a:rPr lang="fr-FR" sz="1200" dirty="0"/>
              <a:t>La CT peut être préjudiciable chez les patients de stade II, âgés et ayant un immunoscore élevé</a:t>
            </a:r>
            <a:endParaRPr lang="fr-FR" sz="1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C1DBEAE-EFDC-CA4F-8FED-241B793F35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9279" y="4177455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22677DA-0D92-164F-868C-77124BEC48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7591" y="4177455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943AF7B-2C28-0844-8985-250E7B1FCA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1496" y="1990222"/>
            <a:ext cx="173124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100</a:t>
            </a:r>
          </a:p>
        </p:txBody>
      </p:sp>
      <p:sp>
        <p:nvSpPr>
          <p:cNvPr id="12" name="Freeform 35">
            <a:extLst>
              <a:ext uri="{FF2B5EF4-FFF2-40B4-BE49-F238E27FC236}">
                <a16:creationId xmlns:a16="http://schemas.microsoft.com/office/drawing/2014/main" xmlns="" id="{41AFFB15-B2F4-4547-AE60-7CCD271526D0}"/>
              </a:ext>
            </a:extLst>
          </p:cNvPr>
          <p:cNvSpPr>
            <a:spLocks noEditPoints="1"/>
          </p:cNvSpPr>
          <p:nvPr/>
        </p:nvSpPr>
        <p:spPr bwMode="auto">
          <a:xfrm>
            <a:off x="1998430" y="2042614"/>
            <a:ext cx="45719" cy="2082891"/>
          </a:xfrm>
          <a:custGeom>
            <a:avLst/>
            <a:gdLst>
              <a:gd name="T0" fmla="*/ 13 w 13"/>
              <a:gd name="T1" fmla="*/ 938 h 938"/>
              <a:gd name="T2" fmla="*/ 13 w 13"/>
              <a:gd name="T3" fmla="*/ 0 h 938"/>
              <a:gd name="T4" fmla="*/ 13 w 13"/>
              <a:gd name="T5" fmla="*/ 935 h 938"/>
              <a:gd name="T6" fmla="*/ 0 w 13"/>
              <a:gd name="T7" fmla="*/ 935 h 938"/>
              <a:gd name="T8" fmla="*/ 13 w 13"/>
              <a:gd name="T9" fmla="*/ 843 h 938"/>
              <a:gd name="T10" fmla="*/ 0 w 13"/>
              <a:gd name="T11" fmla="*/ 843 h 938"/>
              <a:gd name="T12" fmla="*/ 13 w 13"/>
              <a:gd name="T13" fmla="*/ 750 h 938"/>
              <a:gd name="T14" fmla="*/ 0 w 13"/>
              <a:gd name="T15" fmla="*/ 750 h 938"/>
              <a:gd name="T16" fmla="*/ 13 w 13"/>
              <a:gd name="T17" fmla="*/ 657 h 938"/>
              <a:gd name="T18" fmla="*/ 0 w 13"/>
              <a:gd name="T19" fmla="*/ 657 h 938"/>
              <a:gd name="T20" fmla="*/ 13 w 13"/>
              <a:gd name="T21" fmla="*/ 564 h 938"/>
              <a:gd name="T22" fmla="*/ 0 w 13"/>
              <a:gd name="T23" fmla="*/ 564 h 938"/>
              <a:gd name="T24" fmla="*/ 13 w 13"/>
              <a:gd name="T25" fmla="*/ 471 h 938"/>
              <a:gd name="T26" fmla="*/ 0 w 13"/>
              <a:gd name="T27" fmla="*/ 471 h 938"/>
              <a:gd name="T28" fmla="*/ 13 w 13"/>
              <a:gd name="T29" fmla="*/ 379 h 938"/>
              <a:gd name="T30" fmla="*/ 0 w 13"/>
              <a:gd name="T31" fmla="*/ 379 h 938"/>
              <a:gd name="T32" fmla="*/ 13 w 13"/>
              <a:gd name="T33" fmla="*/ 286 h 938"/>
              <a:gd name="T34" fmla="*/ 0 w 13"/>
              <a:gd name="T35" fmla="*/ 286 h 938"/>
              <a:gd name="T36" fmla="*/ 13 w 13"/>
              <a:gd name="T37" fmla="*/ 193 h 938"/>
              <a:gd name="T38" fmla="*/ 0 w 13"/>
              <a:gd name="T39" fmla="*/ 193 h 938"/>
              <a:gd name="T40" fmla="*/ 13 w 13"/>
              <a:gd name="T41" fmla="*/ 100 h 938"/>
              <a:gd name="T42" fmla="*/ 0 w 13"/>
              <a:gd name="T43" fmla="*/ 100 h 938"/>
              <a:gd name="T44" fmla="*/ 13 w 13"/>
              <a:gd name="T45" fmla="*/ 7 h 938"/>
              <a:gd name="T46" fmla="*/ 0 w 13"/>
              <a:gd name="T47" fmla="*/ 7 h 9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3" h="938">
                <a:moveTo>
                  <a:pt x="13" y="938"/>
                </a:moveTo>
                <a:lnTo>
                  <a:pt x="13" y="0"/>
                </a:lnTo>
                <a:moveTo>
                  <a:pt x="13" y="935"/>
                </a:moveTo>
                <a:lnTo>
                  <a:pt x="0" y="935"/>
                </a:lnTo>
                <a:moveTo>
                  <a:pt x="13" y="843"/>
                </a:moveTo>
                <a:lnTo>
                  <a:pt x="0" y="843"/>
                </a:lnTo>
                <a:moveTo>
                  <a:pt x="13" y="750"/>
                </a:moveTo>
                <a:lnTo>
                  <a:pt x="0" y="750"/>
                </a:lnTo>
                <a:moveTo>
                  <a:pt x="13" y="657"/>
                </a:moveTo>
                <a:lnTo>
                  <a:pt x="0" y="657"/>
                </a:lnTo>
                <a:moveTo>
                  <a:pt x="13" y="564"/>
                </a:moveTo>
                <a:lnTo>
                  <a:pt x="0" y="564"/>
                </a:lnTo>
                <a:moveTo>
                  <a:pt x="13" y="471"/>
                </a:moveTo>
                <a:lnTo>
                  <a:pt x="0" y="471"/>
                </a:lnTo>
                <a:moveTo>
                  <a:pt x="13" y="379"/>
                </a:moveTo>
                <a:lnTo>
                  <a:pt x="0" y="379"/>
                </a:lnTo>
                <a:moveTo>
                  <a:pt x="13" y="286"/>
                </a:moveTo>
                <a:lnTo>
                  <a:pt x="0" y="286"/>
                </a:lnTo>
                <a:moveTo>
                  <a:pt x="13" y="193"/>
                </a:moveTo>
                <a:lnTo>
                  <a:pt x="0" y="193"/>
                </a:lnTo>
                <a:moveTo>
                  <a:pt x="13" y="100"/>
                </a:moveTo>
                <a:lnTo>
                  <a:pt x="0" y="100"/>
                </a:lnTo>
                <a:moveTo>
                  <a:pt x="13" y="7"/>
                </a:moveTo>
                <a:lnTo>
                  <a:pt x="0" y="7"/>
                </a:lnTo>
              </a:path>
            </a:pathLst>
          </a:custGeom>
          <a:noFill/>
          <a:ln w="12700" cap="flat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5FE92CC-53FE-6444-876A-91D1E9C42C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6521" y="4171863"/>
            <a:ext cx="34945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Années</a:t>
            </a:r>
            <a:endParaRPr lang="en-US" altLang="en-US" sz="900" dirty="0">
              <a:solidFill>
                <a:prstClr val="black">
                  <a:lumMod val="50000"/>
                  <a:lumOff val="50000"/>
                </a:prstClr>
              </a:solidFill>
              <a:latin typeface="Calibri" panose="020F0502020204030204" pitchFamily="34" charset="0"/>
            </a:endParaRP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xmlns="" id="{203FB4FF-BD91-8747-8101-34CAF4586FB5}"/>
              </a:ext>
            </a:extLst>
          </p:cNvPr>
          <p:cNvCxnSpPr>
            <a:cxnSpLocks/>
          </p:cNvCxnSpPr>
          <p:nvPr/>
        </p:nvCxnSpPr>
        <p:spPr>
          <a:xfrm>
            <a:off x="2042120" y="4122902"/>
            <a:ext cx="3644735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xmlns="" id="{4414438E-AC52-B24E-837F-E166846B3BF2}"/>
              </a:ext>
            </a:extLst>
          </p:cNvPr>
          <p:cNvCxnSpPr>
            <a:cxnSpLocks/>
          </p:cNvCxnSpPr>
          <p:nvPr/>
        </p:nvCxnSpPr>
        <p:spPr>
          <a:xfrm rot="5400000">
            <a:off x="2439096" y="4142859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6BAEDA9-C72F-3C4A-94DD-739037B751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0557" y="4177455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2</a:t>
            </a: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xmlns="" id="{125B9DF6-3B17-3846-B8E7-84310AEF66B0}"/>
              </a:ext>
            </a:extLst>
          </p:cNvPr>
          <p:cNvCxnSpPr>
            <a:cxnSpLocks/>
          </p:cNvCxnSpPr>
          <p:nvPr/>
        </p:nvCxnSpPr>
        <p:spPr>
          <a:xfrm rot="5400000">
            <a:off x="2878862" y="4142859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D0B51BF-0F45-C843-B55B-A3A235A270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4727" y="4177455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3</a:t>
            </a: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xmlns="" id="{F63A583F-FCC4-314B-8216-138352D8F336}"/>
              </a:ext>
            </a:extLst>
          </p:cNvPr>
          <p:cNvCxnSpPr>
            <a:cxnSpLocks/>
          </p:cNvCxnSpPr>
          <p:nvPr/>
        </p:nvCxnSpPr>
        <p:spPr>
          <a:xfrm rot="5400000">
            <a:off x="3323032" y="4142859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DCB10450-4C53-1345-A3BF-7B39997F0F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0319" y="4177455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6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xmlns="" id="{FFE2B2D6-9F85-1E49-B24A-FC901992C703}"/>
              </a:ext>
            </a:extLst>
          </p:cNvPr>
          <p:cNvCxnSpPr>
            <a:cxnSpLocks/>
          </p:cNvCxnSpPr>
          <p:nvPr/>
        </p:nvCxnSpPr>
        <p:spPr>
          <a:xfrm rot="5400000">
            <a:off x="4642531" y="4142859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E6B08EF6-7AC1-6A4F-9EC8-19D2F08268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914" y="4177455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7</a:t>
            </a: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xmlns="" id="{F19777E7-457F-3346-A3E5-E2697DE2D0D2}"/>
              </a:ext>
            </a:extLst>
          </p:cNvPr>
          <p:cNvCxnSpPr>
            <a:cxnSpLocks/>
          </p:cNvCxnSpPr>
          <p:nvPr/>
        </p:nvCxnSpPr>
        <p:spPr>
          <a:xfrm rot="5400000">
            <a:off x="5083127" y="4142859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090D3FE4-CBD0-0547-B0EB-66E6C74F98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9204" y="2396064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80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09B2EF8F-8761-AB4E-846D-A127E86275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9204" y="2811701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60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7A05006A-B784-3242-A032-966CB81F6A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9204" y="3224968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40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81AB8D4B-D0F8-5F48-890F-81B13F0365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9204" y="3845154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10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DFDD0831-B194-A94E-A84E-2305E39160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6912" y="4022610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</a:t>
            </a: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xmlns="" id="{0F237D06-A914-5342-B34C-241406192EAF}"/>
              </a:ext>
            </a:extLst>
          </p:cNvPr>
          <p:cNvCxnSpPr>
            <a:cxnSpLocks/>
          </p:cNvCxnSpPr>
          <p:nvPr/>
        </p:nvCxnSpPr>
        <p:spPr>
          <a:xfrm rot="5400000">
            <a:off x="2017662" y="4142859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461C841-CE8A-9E4E-A0C5-3F7530C8F9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9204" y="3635706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20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F04BC8D9-3894-734F-BBD9-2E72F9BB0C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9204" y="3434546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30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787F8602-211F-094B-9127-8F85C49B4E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9204" y="3018000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50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100051FF-DB48-1544-B274-53FD6EC1FB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9204" y="2604142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70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8DFFC5A6-E4AB-1D4D-8327-4E4AC602E6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9204" y="2194895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90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53DC4E08-D7B8-0140-9263-1B4590F00F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5749" y="4177455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4</a:t>
            </a:r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xmlns="" id="{2B40D839-F300-FC4F-870C-B2D63670BEBD}"/>
              </a:ext>
            </a:extLst>
          </p:cNvPr>
          <p:cNvCxnSpPr>
            <a:cxnSpLocks/>
          </p:cNvCxnSpPr>
          <p:nvPr/>
        </p:nvCxnSpPr>
        <p:spPr>
          <a:xfrm rot="5400000">
            <a:off x="3764054" y="4142859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77E97BED-4232-7C45-8B12-B704D69FA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7298" y="4177455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5</a:t>
            </a:r>
          </a:p>
        </p:txBody>
      </p: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xmlns="" id="{F3C03358-11BB-4C40-8866-0866B51F6CF1}"/>
              </a:ext>
            </a:extLst>
          </p:cNvPr>
          <p:cNvCxnSpPr>
            <a:cxnSpLocks/>
          </p:cNvCxnSpPr>
          <p:nvPr/>
        </p:nvCxnSpPr>
        <p:spPr>
          <a:xfrm rot="5400000">
            <a:off x="4205603" y="4142859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9134E4BE-5C2E-9E4F-ADF9-D8F6879B09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8549" y="4177455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8</a:t>
            </a:r>
          </a:p>
        </p:txBody>
      </p: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xmlns="" id="{AF885C1F-67AA-7B4B-81B0-8CD7B824A569}"/>
              </a:ext>
            </a:extLst>
          </p:cNvPr>
          <p:cNvCxnSpPr>
            <a:cxnSpLocks/>
          </p:cNvCxnSpPr>
          <p:nvPr/>
        </p:nvCxnSpPr>
        <p:spPr>
          <a:xfrm rot="5400000">
            <a:off x="5520762" y="4142859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ZoneTexte 41">
            <a:extLst>
              <a:ext uri="{FF2B5EF4-FFF2-40B4-BE49-F238E27FC236}">
                <a16:creationId xmlns:a16="http://schemas.microsoft.com/office/drawing/2014/main" xmlns="" id="{1A6D3C8F-CF4A-2246-9849-B1207FA35051}"/>
              </a:ext>
            </a:extLst>
          </p:cNvPr>
          <p:cNvSpPr txBox="1"/>
          <p:nvPr/>
        </p:nvSpPr>
        <p:spPr>
          <a:xfrm>
            <a:off x="5904466" y="2388645"/>
            <a:ext cx="2253015" cy="194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60"/>
              </a:lnSpc>
            </a:pPr>
            <a:r>
              <a:rPr lang="fr-FR" sz="1000" dirty="0">
                <a:solidFill>
                  <a:schemeClr val="accent1"/>
                </a:solidFill>
              </a:rPr>
              <a:t>CT :       immunoscore élevé (n=51)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xmlns="" id="{3F4F5E03-5652-2C4B-8811-B065DF2B4FA7}"/>
              </a:ext>
            </a:extLst>
          </p:cNvPr>
          <p:cNvSpPr txBox="1"/>
          <p:nvPr/>
        </p:nvSpPr>
        <p:spPr>
          <a:xfrm>
            <a:off x="5904467" y="2645569"/>
            <a:ext cx="2455829" cy="194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60"/>
              </a:lnSpc>
            </a:pPr>
            <a:r>
              <a:rPr lang="fr-FR" sz="1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NO CT : immunoscore bas (n=145)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xmlns="" id="{C4503CFB-A433-A848-8AAC-8A2A2F4523A5}"/>
              </a:ext>
            </a:extLst>
          </p:cNvPr>
          <p:cNvSpPr txBox="1"/>
          <p:nvPr/>
        </p:nvSpPr>
        <p:spPr>
          <a:xfrm>
            <a:off x="5904467" y="2183559"/>
            <a:ext cx="2435203" cy="194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60"/>
              </a:lnSpc>
            </a:pPr>
            <a:r>
              <a:rPr lang="fr-FR" sz="1000" dirty="0">
                <a:solidFill>
                  <a:srgbClr val="A36FAA"/>
                </a:solidFill>
              </a:rPr>
              <a:t>NO CT : immunoscore élevé (n=454)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xmlns="" id="{A2596356-5EA6-C942-9D88-CFE63BC78458}"/>
              </a:ext>
            </a:extLst>
          </p:cNvPr>
          <p:cNvSpPr txBox="1"/>
          <p:nvPr/>
        </p:nvSpPr>
        <p:spPr>
          <a:xfrm>
            <a:off x="2202971" y="3489802"/>
            <a:ext cx="1963390" cy="194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60"/>
              </a:lnSpc>
            </a:pPr>
            <a:r>
              <a:rPr lang="fr-FR" sz="1000" dirty="0">
                <a:solidFill>
                  <a:schemeClr val="accent1"/>
                </a:solidFill>
              </a:rPr>
              <a:t>CT :  immunoscore élevé</a:t>
            </a:r>
            <a:endParaRPr lang="fr-FR" sz="1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xmlns="" id="{19E2FE25-4199-154D-81BC-353015B388EE}"/>
              </a:ext>
            </a:extLst>
          </p:cNvPr>
          <p:cNvSpPr txBox="1"/>
          <p:nvPr/>
        </p:nvSpPr>
        <p:spPr>
          <a:xfrm>
            <a:off x="4106023" y="3489802"/>
            <a:ext cx="2435203" cy="194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60"/>
              </a:lnSpc>
            </a:pPr>
            <a:r>
              <a:rPr lang="fr-FR" sz="1000" dirty="0">
                <a:solidFill>
                  <a:srgbClr val="A36FAA"/>
                </a:solidFill>
              </a:rPr>
              <a:t>NO CT : immunoscore élevé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xmlns="" id="{E643C0E2-532E-294D-AA19-B145B1C7F943}"/>
              </a:ext>
            </a:extLst>
          </p:cNvPr>
          <p:cNvSpPr txBox="1"/>
          <p:nvPr/>
        </p:nvSpPr>
        <p:spPr>
          <a:xfrm>
            <a:off x="3627918" y="3489802"/>
            <a:ext cx="533722" cy="20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60"/>
              </a:lnSpc>
            </a:pPr>
            <a:r>
              <a:rPr lang="fr-FR" sz="1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versus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xmlns="" id="{76F42AFE-1C1B-1B4E-A7A7-3F45C8F06B06}"/>
              </a:ext>
            </a:extLst>
          </p:cNvPr>
          <p:cNvSpPr txBox="1"/>
          <p:nvPr/>
        </p:nvSpPr>
        <p:spPr>
          <a:xfrm>
            <a:off x="2202970" y="3693165"/>
            <a:ext cx="2455829" cy="194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60"/>
              </a:lnSpc>
            </a:pPr>
            <a:r>
              <a:rPr lang="fr-FR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HR=2,12 (IC 95% 1,1-4,11) ; </a:t>
            </a:r>
            <a:r>
              <a:rPr lang="fr-FR" sz="1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</a:t>
            </a:r>
            <a:r>
              <a:rPr lang="fr-FR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=0,022</a:t>
            </a:r>
          </a:p>
        </p:txBody>
      </p:sp>
      <p:sp>
        <p:nvSpPr>
          <p:cNvPr id="2" name="Forme libre 1">
            <a:extLst>
              <a:ext uri="{FF2B5EF4-FFF2-40B4-BE49-F238E27FC236}">
                <a16:creationId xmlns:a16="http://schemas.microsoft.com/office/drawing/2014/main" xmlns="" id="{89EAD481-4AD7-A241-93C5-0540CCCB3E20}"/>
              </a:ext>
            </a:extLst>
          </p:cNvPr>
          <p:cNvSpPr/>
          <p:nvPr/>
        </p:nvSpPr>
        <p:spPr>
          <a:xfrm>
            <a:off x="2079744" y="2052244"/>
            <a:ext cx="3083522" cy="556890"/>
          </a:xfrm>
          <a:custGeom>
            <a:avLst/>
            <a:gdLst>
              <a:gd name="connsiteX0" fmla="*/ 3083522 w 3083522"/>
              <a:gd name="connsiteY0" fmla="*/ 556890 h 556890"/>
              <a:gd name="connsiteX1" fmla="*/ 2134746 w 3083522"/>
              <a:gd name="connsiteY1" fmla="*/ 556890 h 556890"/>
              <a:gd name="connsiteX2" fmla="*/ 2134746 w 3083522"/>
              <a:gd name="connsiteY2" fmla="*/ 556890 h 556890"/>
              <a:gd name="connsiteX3" fmla="*/ 2103808 w 3083522"/>
              <a:gd name="connsiteY3" fmla="*/ 536264 h 556890"/>
              <a:gd name="connsiteX4" fmla="*/ 1918178 w 3083522"/>
              <a:gd name="connsiteY4" fmla="*/ 536264 h 556890"/>
              <a:gd name="connsiteX5" fmla="*/ 1897552 w 3083522"/>
              <a:gd name="connsiteY5" fmla="*/ 515638 h 556890"/>
              <a:gd name="connsiteX6" fmla="*/ 1478166 w 3083522"/>
              <a:gd name="connsiteY6" fmla="*/ 515638 h 556890"/>
              <a:gd name="connsiteX7" fmla="*/ 1454103 w 3083522"/>
              <a:gd name="connsiteY7" fmla="*/ 474388 h 556890"/>
              <a:gd name="connsiteX8" fmla="*/ 1330349 w 3083522"/>
              <a:gd name="connsiteY8" fmla="*/ 474388 h 556890"/>
              <a:gd name="connsiteX9" fmla="*/ 1323474 w 3083522"/>
              <a:gd name="connsiteY9" fmla="*/ 446887 h 556890"/>
              <a:gd name="connsiteX10" fmla="*/ 1323474 w 3083522"/>
              <a:gd name="connsiteY10" fmla="*/ 446887 h 556890"/>
              <a:gd name="connsiteX11" fmla="*/ 1285661 w 3083522"/>
              <a:gd name="connsiteY11" fmla="*/ 409074 h 556890"/>
              <a:gd name="connsiteX12" fmla="*/ 1199721 w 3083522"/>
              <a:gd name="connsiteY12" fmla="*/ 409074 h 556890"/>
              <a:gd name="connsiteX13" fmla="*/ 1172220 w 3083522"/>
              <a:gd name="connsiteY13" fmla="*/ 374697 h 556890"/>
              <a:gd name="connsiteX14" fmla="*/ 1120656 w 3083522"/>
              <a:gd name="connsiteY14" fmla="*/ 374697 h 556890"/>
              <a:gd name="connsiteX15" fmla="*/ 1103468 w 3083522"/>
              <a:gd name="connsiteY15" fmla="*/ 354072 h 556890"/>
              <a:gd name="connsiteX16" fmla="*/ 1045029 w 3083522"/>
              <a:gd name="connsiteY16" fmla="*/ 354072 h 556890"/>
              <a:gd name="connsiteX17" fmla="*/ 1027841 w 3083522"/>
              <a:gd name="connsiteY17" fmla="*/ 340321 h 556890"/>
              <a:gd name="connsiteX18" fmla="*/ 962527 w 3083522"/>
              <a:gd name="connsiteY18" fmla="*/ 340321 h 556890"/>
              <a:gd name="connsiteX19" fmla="*/ 941901 w 3083522"/>
              <a:gd name="connsiteY19" fmla="*/ 319696 h 556890"/>
              <a:gd name="connsiteX20" fmla="*/ 842211 w 3083522"/>
              <a:gd name="connsiteY20" fmla="*/ 319696 h 556890"/>
              <a:gd name="connsiteX21" fmla="*/ 790647 w 3083522"/>
              <a:gd name="connsiteY21" fmla="*/ 285320 h 556890"/>
              <a:gd name="connsiteX22" fmla="*/ 666894 w 3083522"/>
              <a:gd name="connsiteY22" fmla="*/ 285320 h 556890"/>
              <a:gd name="connsiteX23" fmla="*/ 635955 w 3083522"/>
              <a:gd name="connsiteY23" fmla="*/ 271570 h 556890"/>
              <a:gd name="connsiteX24" fmla="*/ 560328 w 3083522"/>
              <a:gd name="connsiteY24" fmla="*/ 271570 h 556890"/>
              <a:gd name="connsiteX25" fmla="*/ 546578 w 3083522"/>
              <a:gd name="connsiteY25" fmla="*/ 254382 h 556890"/>
              <a:gd name="connsiteX26" fmla="*/ 519077 w 3083522"/>
              <a:gd name="connsiteY26" fmla="*/ 244069 h 556890"/>
              <a:gd name="connsiteX27" fmla="*/ 498451 w 3083522"/>
              <a:gd name="connsiteY27" fmla="*/ 209693 h 556890"/>
              <a:gd name="connsiteX28" fmla="*/ 453763 w 3083522"/>
              <a:gd name="connsiteY28" fmla="*/ 202818 h 556890"/>
              <a:gd name="connsiteX29" fmla="*/ 453763 w 3083522"/>
              <a:gd name="connsiteY29" fmla="*/ 202818 h 556890"/>
              <a:gd name="connsiteX30" fmla="*/ 415949 w 3083522"/>
              <a:gd name="connsiteY30" fmla="*/ 175317 h 556890"/>
              <a:gd name="connsiteX31" fmla="*/ 347197 w 3083522"/>
              <a:gd name="connsiteY31" fmla="*/ 154691 h 556890"/>
              <a:gd name="connsiteX32" fmla="*/ 299071 w 3083522"/>
              <a:gd name="connsiteY32" fmla="*/ 144379 h 556890"/>
              <a:gd name="connsiteX33" fmla="*/ 261258 w 3083522"/>
              <a:gd name="connsiteY33" fmla="*/ 127191 h 556890"/>
              <a:gd name="connsiteX34" fmla="*/ 250945 w 3083522"/>
              <a:gd name="connsiteY34" fmla="*/ 89377 h 556890"/>
              <a:gd name="connsiteX35" fmla="*/ 216569 w 3083522"/>
              <a:gd name="connsiteY35" fmla="*/ 89377 h 556890"/>
              <a:gd name="connsiteX36" fmla="*/ 171880 w 3083522"/>
              <a:gd name="connsiteY36" fmla="*/ 51564 h 556890"/>
              <a:gd name="connsiteX37" fmla="*/ 120316 w 3083522"/>
              <a:gd name="connsiteY37" fmla="*/ 34376 h 556890"/>
              <a:gd name="connsiteX38" fmla="*/ 65315 w 3083522"/>
              <a:gd name="connsiteY38" fmla="*/ 27500 h 556890"/>
              <a:gd name="connsiteX39" fmla="*/ 65315 w 3083522"/>
              <a:gd name="connsiteY39" fmla="*/ 27500 h 556890"/>
              <a:gd name="connsiteX40" fmla="*/ 0 w 3083522"/>
              <a:gd name="connsiteY40" fmla="*/ 0 h 556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083522" h="556890">
                <a:moveTo>
                  <a:pt x="3083522" y="556890"/>
                </a:moveTo>
                <a:lnTo>
                  <a:pt x="2134746" y="556890"/>
                </a:lnTo>
                <a:lnTo>
                  <a:pt x="2134746" y="556890"/>
                </a:lnTo>
                <a:lnTo>
                  <a:pt x="2103808" y="536264"/>
                </a:lnTo>
                <a:lnTo>
                  <a:pt x="1918178" y="536264"/>
                </a:lnTo>
                <a:lnTo>
                  <a:pt x="1897552" y="515638"/>
                </a:lnTo>
                <a:lnTo>
                  <a:pt x="1478166" y="515638"/>
                </a:lnTo>
                <a:lnTo>
                  <a:pt x="1454103" y="474388"/>
                </a:lnTo>
                <a:lnTo>
                  <a:pt x="1330349" y="474388"/>
                </a:lnTo>
                <a:lnTo>
                  <a:pt x="1323474" y="446887"/>
                </a:lnTo>
                <a:lnTo>
                  <a:pt x="1323474" y="446887"/>
                </a:lnTo>
                <a:lnTo>
                  <a:pt x="1285661" y="409074"/>
                </a:lnTo>
                <a:lnTo>
                  <a:pt x="1199721" y="409074"/>
                </a:lnTo>
                <a:lnTo>
                  <a:pt x="1172220" y="374697"/>
                </a:lnTo>
                <a:lnTo>
                  <a:pt x="1120656" y="374697"/>
                </a:lnTo>
                <a:lnTo>
                  <a:pt x="1103468" y="354072"/>
                </a:lnTo>
                <a:lnTo>
                  <a:pt x="1045029" y="354072"/>
                </a:lnTo>
                <a:lnTo>
                  <a:pt x="1027841" y="340321"/>
                </a:lnTo>
                <a:lnTo>
                  <a:pt x="962527" y="340321"/>
                </a:lnTo>
                <a:lnTo>
                  <a:pt x="941901" y="319696"/>
                </a:lnTo>
                <a:lnTo>
                  <a:pt x="842211" y="319696"/>
                </a:lnTo>
                <a:lnTo>
                  <a:pt x="790647" y="285320"/>
                </a:lnTo>
                <a:lnTo>
                  <a:pt x="666894" y="285320"/>
                </a:lnTo>
                <a:lnTo>
                  <a:pt x="635955" y="271570"/>
                </a:lnTo>
                <a:lnTo>
                  <a:pt x="560328" y="271570"/>
                </a:lnTo>
                <a:lnTo>
                  <a:pt x="546578" y="254382"/>
                </a:lnTo>
                <a:lnTo>
                  <a:pt x="519077" y="244069"/>
                </a:lnTo>
                <a:lnTo>
                  <a:pt x="498451" y="209693"/>
                </a:lnTo>
                <a:lnTo>
                  <a:pt x="453763" y="202818"/>
                </a:lnTo>
                <a:lnTo>
                  <a:pt x="453763" y="202818"/>
                </a:lnTo>
                <a:lnTo>
                  <a:pt x="415949" y="175317"/>
                </a:lnTo>
                <a:lnTo>
                  <a:pt x="347197" y="154691"/>
                </a:lnTo>
                <a:lnTo>
                  <a:pt x="299071" y="144379"/>
                </a:lnTo>
                <a:lnTo>
                  <a:pt x="261258" y="127191"/>
                </a:lnTo>
                <a:lnTo>
                  <a:pt x="250945" y="89377"/>
                </a:lnTo>
                <a:lnTo>
                  <a:pt x="216569" y="89377"/>
                </a:lnTo>
                <a:lnTo>
                  <a:pt x="171880" y="51564"/>
                </a:lnTo>
                <a:lnTo>
                  <a:pt x="120316" y="34376"/>
                </a:lnTo>
                <a:lnTo>
                  <a:pt x="65315" y="27500"/>
                </a:lnTo>
                <a:lnTo>
                  <a:pt x="65315" y="27500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Forme libre 2">
            <a:extLst>
              <a:ext uri="{FF2B5EF4-FFF2-40B4-BE49-F238E27FC236}">
                <a16:creationId xmlns:a16="http://schemas.microsoft.com/office/drawing/2014/main" xmlns="" id="{03888FE6-FAF8-7246-86E9-C3911544AF5C}"/>
              </a:ext>
            </a:extLst>
          </p:cNvPr>
          <p:cNvSpPr/>
          <p:nvPr/>
        </p:nvSpPr>
        <p:spPr>
          <a:xfrm>
            <a:off x="2072869" y="2052244"/>
            <a:ext cx="3478845" cy="440012"/>
          </a:xfrm>
          <a:custGeom>
            <a:avLst/>
            <a:gdLst>
              <a:gd name="connsiteX0" fmla="*/ 3478845 w 3478845"/>
              <a:gd name="connsiteY0" fmla="*/ 440012 h 440012"/>
              <a:gd name="connsiteX1" fmla="*/ 842211 w 3478845"/>
              <a:gd name="connsiteY1" fmla="*/ 440012 h 440012"/>
              <a:gd name="connsiteX2" fmla="*/ 842211 w 3478845"/>
              <a:gd name="connsiteY2" fmla="*/ 364385 h 440012"/>
              <a:gd name="connsiteX3" fmla="*/ 550015 w 3478845"/>
              <a:gd name="connsiteY3" fmla="*/ 364385 h 440012"/>
              <a:gd name="connsiteX4" fmla="*/ 550015 w 3478845"/>
              <a:gd name="connsiteY4" fmla="*/ 292195 h 440012"/>
              <a:gd name="connsiteX5" fmla="*/ 539702 w 3478845"/>
              <a:gd name="connsiteY5" fmla="*/ 226881 h 440012"/>
              <a:gd name="connsiteX6" fmla="*/ 491576 w 3478845"/>
              <a:gd name="connsiteY6" fmla="*/ 202818 h 440012"/>
              <a:gd name="connsiteX7" fmla="*/ 446887 w 3478845"/>
              <a:gd name="connsiteY7" fmla="*/ 192505 h 440012"/>
              <a:gd name="connsiteX8" fmla="*/ 446887 w 3478845"/>
              <a:gd name="connsiteY8" fmla="*/ 154691 h 440012"/>
              <a:gd name="connsiteX9" fmla="*/ 347197 w 3478845"/>
              <a:gd name="connsiteY9" fmla="*/ 154691 h 440012"/>
              <a:gd name="connsiteX10" fmla="*/ 347197 w 3478845"/>
              <a:gd name="connsiteY10" fmla="*/ 79064 h 440012"/>
              <a:gd name="connsiteX11" fmla="*/ 154692 w 3478845"/>
              <a:gd name="connsiteY11" fmla="*/ 79064 h 440012"/>
              <a:gd name="connsiteX12" fmla="*/ 154692 w 3478845"/>
              <a:gd name="connsiteY12" fmla="*/ 10312 h 440012"/>
              <a:gd name="connsiteX13" fmla="*/ 0 w 3478845"/>
              <a:gd name="connsiteY13" fmla="*/ 0 h 440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478845" h="440012">
                <a:moveTo>
                  <a:pt x="3478845" y="440012"/>
                </a:moveTo>
                <a:lnTo>
                  <a:pt x="842211" y="440012"/>
                </a:lnTo>
                <a:lnTo>
                  <a:pt x="842211" y="364385"/>
                </a:lnTo>
                <a:lnTo>
                  <a:pt x="550015" y="364385"/>
                </a:lnTo>
                <a:lnTo>
                  <a:pt x="550015" y="292195"/>
                </a:lnTo>
                <a:lnTo>
                  <a:pt x="539702" y="226881"/>
                </a:lnTo>
                <a:lnTo>
                  <a:pt x="491576" y="202818"/>
                </a:lnTo>
                <a:lnTo>
                  <a:pt x="446887" y="192505"/>
                </a:lnTo>
                <a:lnTo>
                  <a:pt x="446887" y="154691"/>
                </a:lnTo>
                <a:lnTo>
                  <a:pt x="347197" y="154691"/>
                </a:lnTo>
                <a:lnTo>
                  <a:pt x="347197" y="79064"/>
                </a:lnTo>
                <a:lnTo>
                  <a:pt x="154692" y="79064"/>
                </a:lnTo>
                <a:lnTo>
                  <a:pt x="154692" y="10312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orme libre 4">
            <a:extLst>
              <a:ext uri="{FF2B5EF4-FFF2-40B4-BE49-F238E27FC236}">
                <a16:creationId xmlns:a16="http://schemas.microsoft.com/office/drawing/2014/main" xmlns="" id="{05F90DAE-8845-E24D-A130-20C9F257BD47}"/>
              </a:ext>
            </a:extLst>
          </p:cNvPr>
          <p:cNvSpPr/>
          <p:nvPr/>
        </p:nvSpPr>
        <p:spPr>
          <a:xfrm>
            <a:off x="2065994" y="2055681"/>
            <a:ext cx="3482283" cy="495014"/>
          </a:xfrm>
          <a:custGeom>
            <a:avLst/>
            <a:gdLst>
              <a:gd name="connsiteX0" fmla="*/ 3482283 w 3482283"/>
              <a:gd name="connsiteY0" fmla="*/ 495014 h 495014"/>
              <a:gd name="connsiteX1" fmla="*/ 2062556 w 3482283"/>
              <a:gd name="connsiteY1" fmla="*/ 495014 h 495014"/>
              <a:gd name="connsiteX2" fmla="*/ 2062556 w 3482283"/>
              <a:gd name="connsiteY2" fmla="*/ 429699 h 495014"/>
              <a:gd name="connsiteX3" fmla="*/ 1048466 w 3482283"/>
              <a:gd name="connsiteY3" fmla="*/ 429699 h 495014"/>
              <a:gd name="connsiteX4" fmla="*/ 1048466 w 3482283"/>
              <a:gd name="connsiteY4" fmla="*/ 391886 h 495014"/>
              <a:gd name="connsiteX5" fmla="*/ 756271 w 3482283"/>
              <a:gd name="connsiteY5" fmla="*/ 391886 h 495014"/>
              <a:gd name="connsiteX6" fmla="*/ 756271 w 3482283"/>
              <a:gd name="connsiteY6" fmla="*/ 347197 h 495014"/>
              <a:gd name="connsiteX7" fmla="*/ 605017 w 3482283"/>
              <a:gd name="connsiteY7" fmla="*/ 347197 h 495014"/>
              <a:gd name="connsiteX8" fmla="*/ 605017 w 3482283"/>
              <a:gd name="connsiteY8" fmla="*/ 302508 h 495014"/>
              <a:gd name="connsiteX9" fmla="*/ 543140 w 3482283"/>
              <a:gd name="connsiteY9" fmla="*/ 302508 h 495014"/>
              <a:gd name="connsiteX10" fmla="*/ 543140 w 3482283"/>
              <a:gd name="connsiteY10" fmla="*/ 209693 h 495014"/>
              <a:gd name="connsiteX11" fmla="*/ 433137 w 3482283"/>
              <a:gd name="connsiteY11" fmla="*/ 209693 h 495014"/>
              <a:gd name="connsiteX12" fmla="*/ 433137 w 3482283"/>
              <a:gd name="connsiteY12" fmla="*/ 165005 h 495014"/>
              <a:gd name="connsiteX13" fmla="*/ 360947 w 3482283"/>
              <a:gd name="connsiteY13" fmla="*/ 165005 h 495014"/>
              <a:gd name="connsiteX14" fmla="*/ 360947 w 3482283"/>
              <a:gd name="connsiteY14" fmla="*/ 120316 h 495014"/>
              <a:gd name="connsiteX15" fmla="*/ 209693 w 3482283"/>
              <a:gd name="connsiteY15" fmla="*/ 120316 h 495014"/>
              <a:gd name="connsiteX16" fmla="*/ 209693 w 3482283"/>
              <a:gd name="connsiteY16" fmla="*/ 82502 h 495014"/>
              <a:gd name="connsiteX17" fmla="*/ 182192 w 3482283"/>
              <a:gd name="connsiteY17" fmla="*/ 44689 h 495014"/>
              <a:gd name="connsiteX18" fmla="*/ 89377 w 3482283"/>
              <a:gd name="connsiteY18" fmla="*/ 44689 h 495014"/>
              <a:gd name="connsiteX19" fmla="*/ 58439 w 3482283"/>
              <a:gd name="connsiteY19" fmla="*/ 0 h 495014"/>
              <a:gd name="connsiteX20" fmla="*/ 0 w 3482283"/>
              <a:gd name="connsiteY20" fmla="*/ 0 h 495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482283" h="495014">
                <a:moveTo>
                  <a:pt x="3482283" y="495014"/>
                </a:moveTo>
                <a:lnTo>
                  <a:pt x="2062556" y="495014"/>
                </a:lnTo>
                <a:lnTo>
                  <a:pt x="2062556" y="429699"/>
                </a:lnTo>
                <a:lnTo>
                  <a:pt x="1048466" y="429699"/>
                </a:lnTo>
                <a:lnTo>
                  <a:pt x="1048466" y="391886"/>
                </a:lnTo>
                <a:lnTo>
                  <a:pt x="756271" y="391886"/>
                </a:lnTo>
                <a:lnTo>
                  <a:pt x="756271" y="347197"/>
                </a:lnTo>
                <a:lnTo>
                  <a:pt x="605017" y="347197"/>
                </a:lnTo>
                <a:lnTo>
                  <a:pt x="605017" y="302508"/>
                </a:lnTo>
                <a:lnTo>
                  <a:pt x="543140" y="302508"/>
                </a:lnTo>
                <a:lnTo>
                  <a:pt x="543140" y="209693"/>
                </a:lnTo>
                <a:lnTo>
                  <a:pt x="433137" y="209693"/>
                </a:lnTo>
                <a:lnTo>
                  <a:pt x="433137" y="165005"/>
                </a:lnTo>
                <a:lnTo>
                  <a:pt x="360947" y="165005"/>
                </a:lnTo>
                <a:lnTo>
                  <a:pt x="360947" y="120316"/>
                </a:lnTo>
                <a:lnTo>
                  <a:pt x="209693" y="120316"/>
                </a:lnTo>
                <a:lnTo>
                  <a:pt x="209693" y="82502"/>
                </a:lnTo>
                <a:lnTo>
                  <a:pt x="182192" y="44689"/>
                </a:lnTo>
                <a:lnTo>
                  <a:pt x="89377" y="44689"/>
                </a:lnTo>
                <a:lnTo>
                  <a:pt x="58439" y="0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Forme libre 48">
            <a:extLst>
              <a:ext uri="{FF2B5EF4-FFF2-40B4-BE49-F238E27FC236}">
                <a16:creationId xmlns:a16="http://schemas.microsoft.com/office/drawing/2014/main" xmlns="" id="{360A3BAB-B938-CA4C-B307-A5CF68491D3B}"/>
              </a:ext>
            </a:extLst>
          </p:cNvPr>
          <p:cNvSpPr/>
          <p:nvPr/>
        </p:nvSpPr>
        <p:spPr>
          <a:xfrm>
            <a:off x="2052244" y="2048806"/>
            <a:ext cx="3496033" cy="278445"/>
          </a:xfrm>
          <a:custGeom>
            <a:avLst/>
            <a:gdLst>
              <a:gd name="connsiteX0" fmla="*/ 3496033 w 3496033"/>
              <a:gd name="connsiteY0" fmla="*/ 278445 h 278445"/>
              <a:gd name="connsiteX1" fmla="*/ 2990706 w 3496033"/>
              <a:gd name="connsiteY1" fmla="*/ 278445 h 278445"/>
              <a:gd name="connsiteX2" fmla="*/ 2973518 w 3496033"/>
              <a:gd name="connsiteY2" fmla="*/ 257820 h 278445"/>
              <a:gd name="connsiteX3" fmla="*/ 2585070 w 3496033"/>
              <a:gd name="connsiteY3" fmla="*/ 257820 h 278445"/>
              <a:gd name="connsiteX4" fmla="*/ 2585070 w 3496033"/>
              <a:gd name="connsiteY4" fmla="*/ 257820 h 278445"/>
              <a:gd name="connsiteX5" fmla="*/ 2409753 w 3496033"/>
              <a:gd name="connsiteY5" fmla="*/ 240632 h 278445"/>
              <a:gd name="connsiteX6" fmla="*/ 2227561 w 3496033"/>
              <a:gd name="connsiteY6" fmla="*/ 247507 h 278445"/>
              <a:gd name="connsiteX7" fmla="*/ 2186309 w 3496033"/>
              <a:gd name="connsiteY7" fmla="*/ 237194 h 278445"/>
              <a:gd name="connsiteX8" fmla="*/ 1680983 w 3496033"/>
              <a:gd name="connsiteY8" fmla="*/ 237194 h 278445"/>
              <a:gd name="connsiteX9" fmla="*/ 1608794 w 3496033"/>
              <a:gd name="connsiteY9" fmla="*/ 223444 h 278445"/>
              <a:gd name="connsiteX10" fmla="*/ 1464415 w 3496033"/>
              <a:gd name="connsiteY10" fmla="*/ 223444 h 278445"/>
              <a:gd name="connsiteX11" fmla="*/ 1385350 w 3496033"/>
              <a:gd name="connsiteY11" fmla="*/ 209693 h 278445"/>
              <a:gd name="connsiteX12" fmla="*/ 1295973 w 3496033"/>
              <a:gd name="connsiteY12" fmla="*/ 192505 h 278445"/>
              <a:gd name="connsiteX13" fmla="*/ 1185970 w 3496033"/>
              <a:gd name="connsiteY13" fmla="*/ 185630 h 278445"/>
              <a:gd name="connsiteX14" fmla="*/ 1051903 w 3496033"/>
              <a:gd name="connsiteY14" fmla="*/ 178755 h 278445"/>
              <a:gd name="connsiteX15" fmla="*/ 972839 w 3496033"/>
              <a:gd name="connsiteY15" fmla="*/ 151254 h 278445"/>
              <a:gd name="connsiteX16" fmla="*/ 855961 w 3496033"/>
              <a:gd name="connsiteY16" fmla="*/ 151254 h 278445"/>
              <a:gd name="connsiteX17" fmla="*/ 835335 w 3496033"/>
              <a:gd name="connsiteY17" fmla="*/ 130629 h 278445"/>
              <a:gd name="connsiteX18" fmla="*/ 739082 w 3496033"/>
              <a:gd name="connsiteY18" fmla="*/ 123753 h 278445"/>
              <a:gd name="connsiteX19" fmla="*/ 653142 w 3496033"/>
              <a:gd name="connsiteY19" fmla="*/ 106565 h 278445"/>
              <a:gd name="connsiteX20" fmla="*/ 525951 w 3496033"/>
              <a:gd name="connsiteY20" fmla="*/ 96253 h 278445"/>
              <a:gd name="connsiteX21" fmla="*/ 446887 w 3496033"/>
              <a:gd name="connsiteY21" fmla="*/ 72189 h 278445"/>
              <a:gd name="connsiteX22" fmla="*/ 385010 w 3496033"/>
              <a:gd name="connsiteY22" fmla="*/ 44689 h 278445"/>
              <a:gd name="connsiteX23" fmla="*/ 340321 w 3496033"/>
              <a:gd name="connsiteY23" fmla="*/ 41251 h 278445"/>
              <a:gd name="connsiteX24" fmla="*/ 237194 w 3496033"/>
              <a:gd name="connsiteY24" fmla="*/ 30938 h 278445"/>
              <a:gd name="connsiteX25" fmla="*/ 182192 w 3496033"/>
              <a:gd name="connsiteY25" fmla="*/ 3438 h 278445"/>
              <a:gd name="connsiteX26" fmla="*/ 0 w 3496033"/>
              <a:gd name="connsiteY26" fmla="*/ 0 h 278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496033" h="278445">
                <a:moveTo>
                  <a:pt x="3496033" y="278445"/>
                </a:moveTo>
                <a:lnTo>
                  <a:pt x="2990706" y="278445"/>
                </a:lnTo>
                <a:lnTo>
                  <a:pt x="2973518" y="257820"/>
                </a:lnTo>
                <a:lnTo>
                  <a:pt x="2585070" y="257820"/>
                </a:lnTo>
                <a:lnTo>
                  <a:pt x="2585070" y="257820"/>
                </a:lnTo>
                <a:lnTo>
                  <a:pt x="2409753" y="240632"/>
                </a:lnTo>
                <a:lnTo>
                  <a:pt x="2227561" y="247507"/>
                </a:lnTo>
                <a:lnTo>
                  <a:pt x="2186309" y="237194"/>
                </a:lnTo>
                <a:lnTo>
                  <a:pt x="1680983" y="237194"/>
                </a:lnTo>
                <a:lnTo>
                  <a:pt x="1608794" y="223444"/>
                </a:lnTo>
                <a:lnTo>
                  <a:pt x="1464415" y="223444"/>
                </a:lnTo>
                <a:lnTo>
                  <a:pt x="1385350" y="209693"/>
                </a:lnTo>
                <a:lnTo>
                  <a:pt x="1295973" y="192505"/>
                </a:lnTo>
                <a:lnTo>
                  <a:pt x="1185970" y="185630"/>
                </a:lnTo>
                <a:lnTo>
                  <a:pt x="1051903" y="178755"/>
                </a:lnTo>
                <a:lnTo>
                  <a:pt x="972839" y="151254"/>
                </a:lnTo>
                <a:lnTo>
                  <a:pt x="855961" y="151254"/>
                </a:lnTo>
                <a:lnTo>
                  <a:pt x="835335" y="130629"/>
                </a:lnTo>
                <a:lnTo>
                  <a:pt x="739082" y="123753"/>
                </a:lnTo>
                <a:lnTo>
                  <a:pt x="653142" y="106565"/>
                </a:lnTo>
                <a:lnTo>
                  <a:pt x="525951" y="96253"/>
                </a:lnTo>
                <a:lnTo>
                  <a:pt x="446887" y="72189"/>
                </a:lnTo>
                <a:lnTo>
                  <a:pt x="385010" y="44689"/>
                </a:lnTo>
                <a:lnTo>
                  <a:pt x="340321" y="41251"/>
                </a:lnTo>
                <a:lnTo>
                  <a:pt x="237194" y="30938"/>
                </a:lnTo>
                <a:lnTo>
                  <a:pt x="182192" y="3438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A36FA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xmlns="" id="{E11AE55E-4FEE-4945-8A5E-CDDAD703F6D4}"/>
              </a:ext>
            </a:extLst>
          </p:cNvPr>
          <p:cNvSpPr txBox="1"/>
          <p:nvPr/>
        </p:nvSpPr>
        <p:spPr>
          <a:xfrm>
            <a:off x="5904467" y="2527531"/>
            <a:ext cx="2246140" cy="194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60"/>
              </a:lnSpc>
            </a:pPr>
            <a:r>
              <a:rPr lang="fr-FR" sz="1000" dirty="0">
                <a:solidFill>
                  <a:schemeClr val="accent6"/>
                </a:solidFill>
              </a:rPr>
              <a:t>CT :       immunoscore bas (n=29)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xmlns="" id="{B1E5B6A8-5112-F04B-8543-22C10392400B}"/>
              </a:ext>
            </a:extLst>
          </p:cNvPr>
          <p:cNvSpPr txBox="1"/>
          <p:nvPr/>
        </p:nvSpPr>
        <p:spPr>
          <a:xfrm>
            <a:off x="5103662" y="2159678"/>
            <a:ext cx="873627" cy="20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60"/>
              </a:lnSpc>
            </a:pPr>
            <a:r>
              <a:rPr lang="fr-FR" sz="800" dirty="0">
                <a:solidFill>
                  <a:srgbClr val="A36FAA"/>
                </a:solidFill>
              </a:rPr>
              <a:t>NO25-100%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xmlns="" id="{F3D451BD-6F68-2B4D-AAB6-A0CB5970AE8F}"/>
              </a:ext>
            </a:extLst>
          </p:cNvPr>
          <p:cNvSpPr txBox="1"/>
          <p:nvPr/>
        </p:nvSpPr>
        <p:spPr>
          <a:xfrm>
            <a:off x="5103662" y="2283718"/>
            <a:ext cx="873627" cy="20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60"/>
              </a:lnSpc>
            </a:pPr>
            <a:r>
              <a:rPr lang="fr-FR" sz="800" dirty="0">
                <a:solidFill>
                  <a:schemeClr val="accent6"/>
                </a:solidFill>
              </a:rPr>
              <a:t>YES50-75%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xmlns="" id="{61E26813-5E93-E847-A341-52DAB2395B30}"/>
              </a:ext>
            </a:extLst>
          </p:cNvPr>
          <p:cNvSpPr txBox="1"/>
          <p:nvPr/>
        </p:nvSpPr>
        <p:spPr>
          <a:xfrm>
            <a:off x="5103662" y="2360539"/>
            <a:ext cx="873627" cy="20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60"/>
              </a:lnSpc>
            </a:pPr>
            <a:r>
              <a:rPr lang="fr-FR" sz="800" dirty="0">
                <a:solidFill>
                  <a:schemeClr val="accent1"/>
                </a:solidFill>
              </a:rPr>
              <a:t>YES25-100%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xmlns="" id="{0C357DFF-3059-DD4A-8AB4-7D2F2A4675E9}"/>
              </a:ext>
            </a:extLst>
          </p:cNvPr>
          <p:cNvSpPr txBox="1"/>
          <p:nvPr/>
        </p:nvSpPr>
        <p:spPr>
          <a:xfrm>
            <a:off x="5103662" y="2571750"/>
            <a:ext cx="873627" cy="20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60"/>
              </a:lnSpc>
            </a:pPr>
            <a:r>
              <a:rPr lang="fr-FR" sz="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NO0-25%</a:t>
            </a:r>
          </a:p>
        </p:txBody>
      </p:sp>
      <p:sp>
        <p:nvSpPr>
          <p:cNvPr id="56" name="Parenthèse fermante 55">
            <a:extLst>
              <a:ext uri="{FF2B5EF4-FFF2-40B4-BE49-F238E27FC236}">
                <a16:creationId xmlns:a16="http://schemas.microsoft.com/office/drawing/2014/main" xmlns="" id="{4539152F-9803-D147-B504-86D57BFC3412}"/>
              </a:ext>
            </a:extLst>
          </p:cNvPr>
          <p:cNvSpPr/>
          <p:nvPr/>
        </p:nvSpPr>
        <p:spPr>
          <a:xfrm>
            <a:off x="8052826" y="2230053"/>
            <a:ext cx="57752" cy="341697"/>
          </a:xfrm>
          <a:prstGeom prst="rightBracket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xmlns="" id="{2E3004B0-A176-3745-81F2-C8A627EDF455}"/>
              </a:ext>
            </a:extLst>
          </p:cNvPr>
          <p:cNvSpPr txBox="1"/>
          <p:nvPr/>
        </p:nvSpPr>
        <p:spPr>
          <a:xfrm>
            <a:off x="8150607" y="2280179"/>
            <a:ext cx="1079024" cy="20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60"/>
              </a:lnSpc>
            </a:pPr>
            <a:r>
              <a:rPr lang="fr-FR" sz="1000" i="1" dirty="0">
                <a:solidFill>
                  <a:schemeClr val="accent1"/>
                </a:solidFill>
              </a:rPr>
              <a:t>p</a:t>
            </a:r>
            <a:r>
              <a:rPr lang="fr-FR" sz="1000" dirty="0">
                <a:solidFill>
                  <a:schemeClr val="accent1"/>
                </a:solidFill>
              </a:rPr>
              <a:t>=0,022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C7A25E3C-DF70-4749-AE4C-1F5BB50B1A0B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963751" y="2818919"/>
            <a:ext cx="13080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Délai</a:t>
            </a:r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 de </a:t>
            </a:r>
            <a:r>
              <a:rPr lang="en-US" altLang="en-US" sz="9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récidive</a:t>
            </a:r>
            <a:endParaRPr lang="en-US" altLang="en-US" sz="900" dirty="0">
              <a:solidFill>
                <a:prstClr val="black">
                  <a:lumMod val="50000"/>
                  <a:lumOff val="50000"/>
                </a:prstClr>
              </a:solidFill>
              <a:latin typeface="Calibri" panose="020F0502020204030204" pitchFamily="34" charset="0"/>
            </a:endParaRPr>
          </a:p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Patient sans </a:t>
            </a:r>
            <a:r>
              <a:rPr lang="en-US" altLang="en-US" sz="9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évènement</a:t>
            </a:r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 (%)</a:t>
            </a:r>
          </a:p>
        </p:txBody>
      </p:sp>
    </p:spTree>
    <p:extLst>
      <p:ext uri="{BB962C8B-B14F-4D97-AF65-F5344CB8AC3E}">
        <p14:creationId xmlns:p14="http://schemas.microsoft.com/office/powerpoint/2010/main" val="166132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Immunoscore et cancer du côlon stade II haut risque</a:t>
            </a:r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xmlns="" id="{D2B1421D-B929-D247-8F41-4AF4AAB483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1176"/>
              </a:spcBef>
            </a:pPr>
            <a:r>
              <a:rPr lang="fr-FR" dirty="0"/>
              <a:t>En conclusion </a:t>
            </a:r>
          </a:p>
          <a:p>
            <a:pPr lvl="1">
              <a:spcBef>
                <a:spcPts val="1176"/>
              </a:spcBef>
            </a:pPr>
            <a:r>
              <a:rPr lang="fr-FR" sz="1800" b="1" dirty="0"/>
              <a:t>Les cancers du côlon de stade II haut risque avec un immunoscore élevé (69,5%) non traités par chimiothérapie adjuvante ont un risque de récidive similaire :</a:t>
            </a:r>
          </a:p>
          <a:p>
            <a:pPr lvl="2">
              <a:spcBef>
                <a:spcPts val="1176"/>
              </a:spcBef>
            </a:pPr>
            <a:r>
              <a:rPr lang="fr-FR" sz="1600" b="1" dirty="0"/>
              <a:t>Aux stades II bas risque (87,4 </a:t>
            </a:r>
            <a:r>
              <a:rPr lang="fr-FR" sz="1600" b="1" i="1" dirty="0"/>
              <a:t>vs</a:t>
            </a:r>
            <a:r>
              <a:rPr lang="fr-FR" sz="1600" b="1" dirty="0"/>
              <a:t> 89,1% ; p=0,42) </a:t>
            </a:r>
          </a:p>
          <a:p>
            <a:pPr lvl="2">
              <a:spcBef>
                <a:spcPts val="1176"/>
              </a:spcBef>
            </a:pPr>
            <a:r>
              <a:rPr lang="fr-FR" sz="1600" b="1" dirty="0"/>
              <a:t>Aux stades II haut risque traités par chimiothérapie (87,4 </a:t>
            </a:r>
            <a:r>
              <a:rPr lang="fr-FR" sz="1600" b="1" i="1" dirty="0"/>
              <a:t>vs</a:t>
            </a:r>
            <a:r>
              <a:rPr lang="fr-FR" sz="1600" b="1" dirty="0"/>
              <a:t> 83,4% ; p=0,37)</a:t>
            </a:r>
          </a:p>
          <a:p>
            <a:pPr lvl="2">
              <a:spcBef>
                <a:spcPts val="1176"/>
              </a:spcBef>
            </a:pPr>
            <a:endParaRPr lang="fr-FR" sz="1600" b="1" dirty="0"/>
          </a:p>
          <a:p>
            <a:pPr marL="585788" lvl="1" indent="-285750" defTabSz="914400">
              <a:spcBef>
                <a:spcPts val="0"/>
              </a:spcBef>
              <a:defRPr/>
            </a:pPr>
            <a:r>
              <a:rPr lang="fr-FR" sz="1800" b="1" dirty="0"/>
              <a:t>Intégration de l’</a:t>
            </a:r>
            <a:r>
              <a:rPr lang="fr-FR" sz="1800" b="1" dirty="0" err="1"/>
              <a:t>immunoscore</a:t>
            </a:r>
            <a:r>
              <a:rPr lang="fr-FR" sz="1800" b="1" dirty="0"/>
              <a:t> en RCP pour la décision de Chimiothérapie</a:t>
            </a:r>
          </a:p>
          <a:p>
            <a:pPr marL="585788" lvl="1" indent="-285750" defTabSz="914400">
              <a:spcBef>
                <a:spcPts val="0"/>
              </a:spcBef>
              <a:defRPr/>
            </a:pPr>
            <a:r>
              <a:rPr lang="fr-FR" sz="1800" b="1" dirty="0"/>
              <a:t>Concurrence avec la recherche de l’ADN c ?</a:t>
            </a:r>
          </a:p>
        </p:txBody>
      </p:sp>
      <p:sp>
        <p:nvSpPr>
          <p:cNvPr id="8" name="ZoneTexte 3">
            <a:extLst>
              <a:ext uri="{FF2B5EF4-FFF2-40B4-BE49-F238E27FC236}">
                <a16:creationId xmlns:a16="http://schemas.microsoft.com/office/drawing/2014/main" xmlns="" id="{526CDC24-1222-254A-BE76-7E93C680E3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97438"/>
            <a:ext cx="87852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J Galon</a:t>
            </a:r>
            <a:r>
              <a:rPr kumimoji="0" lang="ro-RO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 et al., ASCO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GI</a:t>
            </a:r>
            <a:r>
              <a:rPr kumimoji="0" lang="ro-RO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20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19</a:t>
            </a:r>
            <a:r>
              <a:rPr kumimoji="0" lang="ro-RO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, 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rPr>
              <a:t>abs 487</a:t>
            </a:r>
            <a:endParaRPr kumimoji="0" lang="nl-NL" altLang="fr-FR" sz="100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53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Immunoscore et cancer du côlon stade II haut risque</a:t>
            </a:r>
          </a:p>
        </p:txBody>
      </p:sp>
      <p:sp>
        <p:nvSpPr>
          <p:cNvPr id="5" name="ZoneTexte 3">
            <a:extLst>
              <a:ext uri="{FF2B5EF4-FFF2-40B4-BE49-F238E27FC236}">
                <a16:creationId xmlns:a16="http://schemas.microsoft.com/office/drawing/2014/main" xmlns="" id="{34776596-F481-5B40-82B0-5D735BE4A6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97438"/>
            <a:ext cx="87852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J Galon</a:t>
            </a:r>
            <a:r>
              <a:rPr kumimoji="0" lang="ro-RO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 et al., ASCO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GI</a:t>
            </a:r>
            <a:r>
              <a:rPr kumimoji="0" lang="ro-RO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20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19</a:t>
            </a:r>
            <a:r>
              <a:rPr kumimoji="0" lang="ro-RO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, 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rPr>
              <a:t>abs 487</a:t>
            </a:r>
            <a:endParaRPr kumimoji="0" lang="nl-NL" altLang="fr-FR" sz="100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cxnSp>
        <p:nvCxnSpPr>
          <p:cNvPr id="6" name="Straight Arrow Connector 35">
            <a:extLst>
              <a:ext uri="{FF2B5EF4-FFF2-40B4-BE49-F238E27FC236}">
                <a16:creationId xmlns:a16="http://schemas.microsoft.com/office/drawing/2014/main" xmlns="" id="{C15687AA-70A8-2549-B6CC-CCA9685DAE2A}"/>
              </a:ext>
            </a:extLst>
          </p:cNvPr>
          <p:cNvCxnSpPr>
            <a:cxnSpLocks/>
          </p:cNvCxnSpPr>
          <p:nvPr/>
        </p:nvCxnSpPr>
        <p:spPr>
          <a:xfrm rot="5400000" flipV="1">
            <a:off x="4291100" y="1497776"/>
            <a:ext cx="571157" cy="0"/>
          </a:xfrm>
          <a:prstGeom prst="straightConnector1">
            <a:avLst/>
          </a:prstGeom>
          <a:ln w="19050">
            <a:solidFill>
              <a:schemeClr val="tx2"/>
            </a:solidFill>
            <a:headEnd type="none" w="med" len="med"/>
            <a:tailEnd type="triangle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xmlns="" id="{9A63B468-2203-834D-AA98-E3DDFFEAD11B}"/>
              </a:ext>
            </a:extLst>
          </p:cNvPr>
          <p:cNvSpPr/>
          <p:nvPr/>
        </p:nvSpPr>
        <p:spPr>
          <a:xfrm>
            <a:off x="3265594" y="1086727"/>
            <a:ext cx="2652139" cy="444645"/>
          </a:xfrm>
          <a:prstGeom prst="roundRect">
            <a:avLst/>
          </a:prstGeom>
          <a:solidFill>
            <a:schemeClr val="tx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kern="600" spc="23" dirty="0"/>
              <a:t>Cancer du </a:t>
            </a:r>
            <a:r>
              <a:rPr lang="en-US" sz="1400" b="1" kern="600" spc="23" dirty="0" err="1"/>
              <a:t>côlon</a:t>
            </a:r>
            <a:endParaRPr lang="en-US" sz="1400" b="1" kern="600" spc="23" dirty="0"/>
          </a:p>
        </p:txBody>
      </p:sp>
      <p:sp>
        <p:nvSpPr>
          <p:cNvPr id="8" name="Rectangle: Rounded Corners 4">
            <a:extLst>
              <a:ext uri="{FF2B5EF4-FFF2-40B4-BE49-F238E27FC236}">
                <a16:creationId xmlns:a16="http://schemas.microsoft.com/office/drawing/2014/main" xmlns="" id="{487CA7E7-A3AF-6C4B-B936-C4949C5BC766}"/>
              </a:ext>
            </a:extLst>
          </p:cNvPr>
          <p:cNvSpPr/>
          <p:nvPr/>
        </p:nvSpPr>
        <p:spPr>
          <a:xfrm>
            <a:off x="3535135" y="2824355"/>
            <a:ext cx="2048370" cy="444645"/>
          </a:xfrm>
          <a:prstGeom prst="roundRect">
            <a:avLst/>
          </a:prstGeom>
          <a:solidFill>
            <a:schemeClr val="tx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kern="600" spc="23" dirty="0"/>
              <a:t>Stade II </a:t>
            </a:r>
            <a:r>
              <a:rPr lang="en-US" sz="1400" b="1" kern="600" spc="23" dirty="0" err="1"/>
              <a:t>Haut</a:t>
            </a:r>
            <a:r>
              <a:rPr lang="en-US" sz="1400" b="1" kern="600" spc="23" dirty="0"/>
              <a:t> </a:t>
            </a:r>
            <a:r>
              <a:rPr lang="en-US" sz="1400" b="1" kern="600" spc="23" dirty="0" err="1"/>
              <a:t>risque</a:t>
            </a:r>
            <a:endParaRPr lang="en-US" sz="1400" b="1" kern="600" spc="23" dirty="0"/>
          </a:p>
        </p:txBody>
      </p:sp>
      <p:sp>
        <p:nvSpPr>
          <p:cNvPr id="9" name="Rectangle: Rounded Corners 4">
            <a:extLst>
              <a:ext uri="{FF2B5EF4-FFF2-40B4-BE49-F238E27FC236}">
                <a16:creationId xmlns:a16="http://schemas.microsoft.com/office/drawing/2014/main" xmlns="" id="{B74AAAA4-8125-914B-BE92-A5F551822412}"/>
              </a:ext>
            </a:extLst>
          </p:cNvPr>
          <p:cNvSpPr/>
          <p:nvPr/>
        </p:nvSpPr>
        <p:spPr>
          <a:xfrm>
            <a:off x="2415930" y="3563080"/>
            <a:ext cx="1872000" cy="444645"/>
          </a:xfrm>
          <a:prstGeom prst="roundRect">
            <a:avLst/>
          </a:prstGeom>
          <a:solidFill>
            <a:schemeClr val="tx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kern="600" spc="23" dirty="0"/>
              <a:t>Immunoscore bas</a:t>
            </a:r>
          </a:p>
        </p:txBody>
      </p:sp>
      <p:sp>
        <p:nvSpPr>
          <p:cNvPr id="10" name="Rectangle: Rounded Corners 4">
            <a:extLst>
              <a:ext uri="{FF2B5EF4-FFF2-40B4-BE49-F238E27FC236}">
                <a16:creationId xmlns:a16="http://schemas.microsoft.com/office/drawing/2014/main" xmlns="" id="{D9C988A5-B463-3E48-B931-24AF61528A79}"/>
              </a:ext>
            </a:extLst>
          </p:cNvPr>
          <p:cNvSpPr/>
          <p:nvPr/>
        </p:nvSpPr>
        <p:spPr>
          <a:xfrm>
            <a:off x="4390053" y="3563080"/>
            <a:ext cx="1872000" cy="444645"/>
          </a:xfrm>
          <a:prstGeom prst="roundRect">
            <a:avLst/>
          </a:prstGeom>
          <a:solidFill>
            <a:schemeClr val="tx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kern="600" spc="23" dirty="0"/>
              <a:t>Immunoscore </a:t>
            </a:r>
            <a:r>
              <a:rPr lang="en-US" sz="1400" b="1" kern="600" spc="23" dirty="0" err="1"/>
              <a:t>élevé</a:t>
            </a:r>
            <a:endParaRPr lang="en-US" sz="1400" b="1" kern="600" spc="23" dirty="0"/>
          </a:p>
        </p:txBody>
      </p:sp>
      <p:sp>
        <p:nvSpPr>
          <p:cNvPr id="11" name="Rectangle: Rounded Corners 4">
            <a:extLst>
              <a:ext uri="{FF2B5EF4-FFF2-40B4-BE49-F238E27FC236}">
                <a16:creationId xmlns:a16="http://schemas.microsoft.com/office/drawing/2014/main" xmlns="" id="{CA5FB1C4-3FF1-2C4F-B911-0DD6D84261CF}"/>
              </a:ext>
            </a:extLst>
          </p:cNvPr>
          <p:cNvSpPr/>
          <p:nvPr/>
        </p:nvSpPr>
        <p:spPr>
          <a:xfrm>
            <a:off x="6602016" y="3563080"/>
            <a:ext cx="1872000" cy="444645"/>
          </a:xfrm>
          <a:prstGeom prst="roundRect">
            <a:avLst/>
          </a:prstGeom>
          <a:solidFill>
            <a:schemeClr val="tx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kern="600" spc="23" dirty="0"/>
              <a:t>Immunoscore </a:t>
            </a:r>
            <a:r>
              <a:rPr lang="en-US" sz="1400" b="1" kern="600" spc="23" dirty="0" err="1"/>
              <a:t>élevé</a:t>
            </a:r>
            <a:endParaRPr lang="en-US" sz="1400" b="1" kern="600" spc="23" dirty="0"/>
          </a:p>
        </p:txBody>
      </p:sp>
      <p:cxnSp>
        <p:nvCxnSpPr>
          <p:cNvPr id="12" name="Straight Arrow Connector 35">
            <a:extLst>
              <a:ext uri="{FF2B5EF4-FFF2-40B4-BE49-F238E27FC236}">
                <a16:creationId xmlns:a16="http://schemas.microsoft.com/office/drawing/2014/main" xmlns="" id="{D54BFC36-CF90-7643-A465-060DD2B14E9F}"/>
              </a:ext>
            </a:extLst>
          </p:cNvPr>
          <p:cNvCxnSpPr>
            <a:cxnSpLocks/>
          </p:cNvCxnSpPr>
          <p:nvPr/>
        </p:nvCxnSpPr>
        <p:spPr>
          <a:xfrm>
            <a:off x="4576680" y="2387153"/>
            <a:ext cx="0" cy="323706"/>
          </a:xfrm>
          <a:prstGeom prst="straightConnector1">
            <a:avLst/>
          </a:prstGeom>
          <a:ln w="19050">
            <a:solidFill>
              <a:schemeClr val="tx2"/>
            </a:solidFill>
            <a:headEnd type="none" w="med" len="med"/>
            <a:tailEnd type="triangle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7E0010E6-1303-8F4A-B675-1BDE58CD859F}"/>
              </a:ext>
            </a:extLst>
          </p:cNvPr>
          <p:cNvSpPr txBox="1"/>
          <p:nvPr/>
        </p:nvSpPr>
        <p:spPr>
          <a:xfrm>
            <a:off x="4062201" y="1755972"/>
            <a:ext cx="10519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accent1"/>
                </a:solidFill>
              </a:rPr>
              <a:t>Chirurgie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92B8BAB5-98FE-564D-928D-0922DF46E28B}"/>
              </a:ext>
            </a:extLst>
          </p:cNvPr>
          <p:cNvSpPr txBox="1"/>
          <p:nvPr/>
        </p:nvSpPr>
        <p:spPr>
          <a:xfrm>
            <a:off x="814571" y="2809700"/>
            <a:ext cx="2292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accent1"/>
                </a:solidFill>
              </a:rPr>
              <a:t>Évaluation </a:t>
            </a:r>
            <a:r>
              <a:rPr lang="fr-FR" sz="1400" b="1" dirty="0" err="1">
                <a:solidFill>
                  <a:schemeClr val="accent1"/>
                </a:solidFill>
              </a:rPr>
              <a:t>anatomoclinique</a:t>
            </a:r>
            <a:r>
              <a:rPr lang="fr-FR" sz="1400" b="1" dirty="0">
                <a:solidFill>
                  <a:schemeClr val="accent1"/>
                </a:solidFill>
              </a:rPr>
              <a:t> des risques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BD48C4A6-226C-9949-86C3-1C64C30BD88C}"/>
              </a:ext>
            </a:extLst>
          </p:cNvPr>
          <p:cNvSpPr txBox="1"/>
          <p:nvPr/>
        </p:nvSpPr>
        <p:spPr>
          <a:xfrm>
            <a:off x="6381336" y="2809700"/>
            <a:ext cx="22927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accent1"/>
                </a:solidFill>
              </a:rPr>
              <a:t>Patients ≥ 70 ans</a:t>
            </a:r>
          </a:p>
        </p:txBody>
      </p:sp>
      <p:cxnSp>
        <p:nvCxnSpPr>
          <p:cNvPr id="17" name="Straight Arrow Connector 35">
            <a:extLst>
              <a:ext uri="{FF2B5EF4-FFF2-40B4-BE49-F238E27FC236}">
                <a16:creationId xmlns:a16="http://schemas.microsoft.com/office/drawing/2014/main" xmlns="" id="{5638049D-9D8E-F544-BEA2-B742D101A7F9}"/>
              </a:ext>
            </a:extLst>
          </p:cNvPr>
          <p:cNvCxnSpPr>
            <a:cxnSpLocks/>
          </p:cNvCxnSpPr>
          <p:nvPr/>
        </p:nvCxnSpPr>
        <p:spPr>
          <a:xfrm>
            <a:off x="7524328" y="3075806"/>
            <a:ext cx="0" cy="323706"/>
          </a:xfrm>
          <a:prstGeom prst="straightConnector1">
            <a:avLst/>
          </a:prstGeom>
          <a:ln w="19050">
            <a:solidFill>
              <a:schemeClr val="tx2"/>
            </a:solidFill>
            <a:headEnd type="none" w="med" len="med"/>
            <a:tailEnd type="triangle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1DAC59F2-087C-DF4A-BB43-FBA243F8D5D0}"/>
              </a:ext>
            </a:extLst>
          </p:cNvPr>
          <p:cNvSpPr txBox="1"/>
          <p:nvPr/>
        </p:nvSpPr>
        <p:spPr>
          <a:xfrm>
            <a:off x="814571" y="3610812"/>
            <a:ext cx="22927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accent1"/>
                </a:solidFill>
              </a:rPr>
              <a:t>Immunoscore</a:t>
            </a:r>
          </a:p>
        </p:txBody>
      </p:sp>
      <p:cxnSp>
        <p:nvCxnSpPr>
          <p:cNvPr id="19" name="Straight Arrow Connector 35">
            <a:extLst>
              <a:ext uri="{FF2B5EF4-FFF2-40B4-BE49-F238E27FC236}">
                <a16:creationId xmlns:a16="http://schemas.microsoft.com/office/drawing/2014/main" xmlns="" id="{40C19E70-7982-D244-8FBB-45E0332E543C}"/>
              </a:ext>
            </a:extLst>
          </p:cNvPr>
          <p:cNvCxnSpPr>
            <a:cxnSpLocks/>
          </p:cNvCxnSpPr>
          <p:nvPr/>
        </p:nvCxnSpPr>
        <p:spPr>
          <a:xfrm rot="2700000">
            <a:off x="4221359" y="3253011"/>
            <a:ext cx="0" cy="323706"/>
          </a:xfrm>
          <a:prstGeom prst="straightConnector1">
            <a:avLst/>
          </a:prstGeom>
          <a:ln w="19050">
            <a:solidFill>
              <a:schemeClr val="tx2"/>
            </a:solidFill>
            <a:headEnd type="none" w="med" len="med"/>
            <a:tailEnd type="triangle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35">
            <a:extLst>
              <a:ext uri="{FF2B5EF4-FFF2-40B4-BE49-F238E27FC236}">
                <a16:creationId xmlns:a16="http://schemas.microsoft.com/office/drawing/2014/main" xmlns="" id="{13A924AB-D56E-0D48-8759-7DE5F699E082}"/>
              </a:ext>
            </a:extLst>
          </p:cNvPr>
          <p:cNvCxnSpPr>
            <a:cxnSpLocks/>
          </p:cNvCxnSpPr>
          <p:nvPr/>
        </p:nvCxnSpPr>
        <p:spPr>
          <a:xfrm rot="-2700000">
            <a:off x="4833744" y="3253013"/>
            <a:ext cx="0" cy="323706"/>
          </a:xfrm>
          <a:prstGeom prst="straightConnector1">
            <a:avLst/>
          </a:prstGeom>
          <a:ln w="19050">
            <a:solidFill>
              <a:schemeClr val="tx2"/>
            </a:solidFill>
            <a:headEnd type="none" w="med" len="med"/>
            <a:tailEnd type="triangle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A0DC5818-36FB-EF44-84E7-BCE685C78D81}"/>
              </a:ext>
            </a:extLst>
          </p:cNvPr>
          <p:cNvSpPr txBox="1"/>
          <p:nvPr/>
        </p:nvSpPr>
        <p:spPr>
          <a:xfrm>
            <a:off x="5333250" y="1901863"/>
            <a:ext cx="2831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>
                <a:solidFill>
                  <a:srgbClr val="A470AA"/>
                </a:solidFill>
              </a:rPr>
              <a:t>Immunopathologie</a:t>
            </a:r>
            <a:r>
              <a:rPr lang="fr-FR" sz="1400" dirty="0">
                <a:solidFill>
                  <a:srgbClr val="A470AA"/>
                </a:solidFill>
              </a:rPr>
              <a:t> : immunoscore</a:t>
            </a:r>
          </a:p>
          <a:p>
            <a:r>
              <a:rPr lang="fr-FR" sz="1400" dirty="0">
                <a:solidFill>
                  <a:srgbClr val="A470AA"/>
                </a:solidFill>
              </a:rPr>
              <a:t>I-TNM classification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xmlns="" id="{EA04C6C0-2C31-4846-8933-EF067C15258E}"/>
              </a:ext>
            </a:extLst>
          </p:cNvPr>
          <p:cNvSpPr txBox="1"/>
          <p:nvPr/>
        </p:nvSpPr>
        <p:spPr>
          <a:xfrm>
            <a:off x="813601" y="4169982"/>
            <a:ext cx="1814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A470AA"/>
                </a:solidFill>
              </a:rPr>
              <a:t>Recommandation pour chimiothérapie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xmlns="" id="{68120354-1026-DB4C-8DA1-8B2FBB60DDED}"/>
              </a:ext>
            </a:extLst>
          </p:cNvPr>
          <p:cNvSpPr txBox="1"/>
          <p:nvPr/>
        </p:nvSpPr>
        <p:spPr>
          <a:xfrm>
            <a:off x="2306209" y="4181138"/>
            <a:ext cx="20914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A470AA"/>
                </a:solidFill>
              </a:rPr>
              <a:t>Envisager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xmlns="" id="{178B31CB-A0D7-2A44-92EF-299E784F860C}"/>
              </a:ext>
            </a:extLst>
          </p:cNvPr>
          <p:cNvSpPr txBox="1"/>
          <p:nvPr/>
        </p:nvSpPr>
        <p:spPr>
          <a:xfrm>
            <a:off x="4283968" y="4169982"/>
            <a:ext cx="20914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A470AA"/>
                </a:solidFill>
              </a:rPr>
              <a:t>Envisager abstention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B6FE66E2-2697-8244-B25D-EAE03609691B}"/>
              </a:ext>
            </a:extLst>
          </p:cNvPr>
          <p:cNvSpPr txBox="1"/>
          <p:nvPr/>
        </p:nvSpPr>
        <p:spPr>
          <a:xfrm>
            <a:off x="6300192" y="4169982"/>
            <a:ext cx="20914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A470AA"/>
                </a:solidFill>
              </a:rPr>
              <a:t>Envisager abstention</a:t>
            </a:r>
          </a:p>
          <a:p>
            <a:pPr algn="ctr"/>
            <a:r>
              <a:rPr lang="fr-FR" sz="1400" dirty="0">
                <a:solidFill>
                  <a:srgbClr val="A470AA"/>
                </a:solidFill>
              </a:rPr>
              <a:t>(potentiellement  </a:t>
            </a:r>
          </a:p>
          <a:p>
            <a:pPr algn="ctr"/>
            <a:r>
              <a:rPr lang="fr-FR" sz="1400" dirty="0">
                <a:solidFill>
                  <a:srgbClr val="A470AA"/>
                </a:solidFill>
              </a:rPr>
              <a:t>délétère)</a:t>
            </a:r>
          </a:p>
        </p:txBody>
      </p:sp>
      <p:sp>
        <p:nvSpPr>
          <p:cNvPr id="27" name="Flèche vers la droite 26">
            <a:extLst>
              <a:ext uri="{FF2B5EF4-FFF2-40B4-BE49-F238E27FC236}">
                <a16:creationId xmlns:a16="http://schemas.microsoft.com/office/drawing/2014/main" xmlns="" id="{0615AD84-A0CD-1A44-8B3B-B13C722BA43F}"/>
              </a:ext>
            </a:extLst>
          </p:cNvPr>
          <p:cNvSpPr/>
          <p:nvPr/>
        </p:nvSpPr>
        <p:spPr>
          <a:xfrm>
            <a:off x="4798577" y="2071561"/>
            <a:ext cx="558350" cy="339866"/>
          </a:xfrm>
          <a:prstGeom prst="rightArrow">
            <a:avLst/>
          </a:prstGeom>
          <a:solidFill>
            <a:srgbClr val="A470A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986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idx="1"/>
          </p:nvPr>
        </p:nvSpPr>
        <p:spPr>
          <a:xfrm>
            <a:off x="827773" y="3522845"/>
            <a:ext cx="7772400" cy="1125140"/>
          </a:xfrm>
        </p:spPr>
        <p:txBody>
          <a:bodyPr/>
          <a:lstStyle/>
          <a:p>
            <a:r>
              <a:rPr lang="fr-FR" sz="1200" dirty="0" err="1">
                <a:solidFill>
                  <a:srgbClr val="FFFFFF"/>
                </a:solidFill>
                <a:latin typeface="Calibri" panose="020F0502020204030204" pitchFamily="34" charset="0"/>
                <a:ea typeface="Geneva"/>
                <a:cs typeface="Calibri" panose="020F0502020204030204" pitchFamily="34" charset="0"/>
              </a:rPr>
              <a:t>Schimanski</a:t>
            </a:r>
            <a:r>
              <a:rPr lang="fr-FR" sz="1200" dirty="0">
                <a:solidFill>
                  <a:srgbClr val="FFFFFF"/>
                </a:solidFill>
                <a:latin typeface="Calibri" panose="020F0502020204030204" pitchFamily="34" charset="0"/>
                <a:ea typeface="Geneva"/>
                <a:cs typeface="Calibri" panose="020F0502020204030204" pitchFamily="34" charset="0"/>
              </a:rPr>
              <a:t> C et al., ASCO GI 2019, </a:t>
            </a:r>
            <a:r>
              <a:rPr lang="fr-FR" sz="1200" dirty="0" err="1">
                <a:solidFill>
                  <a:srgbClr val="FFFFFF"/>
                </a:solidFill>
                <a:latin typeface="Calibri" panose="020F0502020204030204" pitchFamily="34" charset="0"/>
                <a:ea typeface="Geneva"/>
                <a:cs typeface="Calibri" panose="020F0502020204030204" pitchFamily="34" charset="0"/>
              </a:rPr>
              <a:t>abstr</a:t>
            </a:r>
            <a:r>
              <a:rPr lang="fr-FR" sz="1200" dirty="0">
                <a:solidFill>
                  <a:srgbClr val="FFFFFF"/>
                </a:solidFill>
                <a:latin typeface="Calibri" panose="020F0502020204030204" pitchFamily="34" charset="0"/>
                <a:ea typeface="Geneva"/>
                <a:cs typeface="Calibri" panose="020F0502020204030204" pitchFamily="34" charset="0"/>
              </a:rPr>
              <a:t> 480</a:t>
            </a: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1800" dirty="0">
                <a:solidFill>
                  <a:srgbClr val="FFFFFF"/>
                </a:solidFill>
                <a:ea typeface="Geneva"/>
                <a:cs typeface="Calibri" panose="020F0502020204030204" pitchFamily="34" charset="0"/>
              </a:rPr>
              <a:t>A </a:t>
            </a:r>
            <a:r>
              <a:rPr lang="fr-FR" sz="1800" dirty="0" err="1">
                <a:solidFill>
                  <a:srgbClr val="FFFFFF"/>
                </a:solidFill>
                <a:ea typeface="Geneva"/>
                <a:cs typeface="Calibri" panose="020F0502020204030204" pitchFamily="34" charset="0"/>
              </a:rPr>
              <a:t>randomized</a:t>
            </a:r>
            <a:r>
              <a:rPr lang="fr-FR" sz="1800" dirty="0">
                <a:solidFill>
                  <a:srgbClr val="FFFFFF"/>
                </a:solidFill>
                <a:ea typeface="Geneva"/>
                <a:cs typeface="Calibri" panose="020F0502020204030204" pitchFamily="34" charset="0"/>
              </a:rPr>
              <a:t>, double-</a:t>
            </a:r>
            <a:r>
              <a:rPr lang="fr-FR" sz="1800" dirty="0" err="1">
                <a:solidFill>
                  <a:srgbClr val="FFFFFF"/>
                </a:solidFill>
                <a:ea typeface="Geneva"/>
                <a:cs typeface="Calibri" panose="020F0502020204030204" pitchFamily="34" charset="0"/>
              </a:rPr>
              <a:t>blinded</a:t>
            </a:r>
            <a:r>
              <a:rPr lang="fr-FR" sz="1800" dirty="0">
                <a:solidFill>
                  <a:srgbClr val="FFFFFF"/>
                </a:solidFill>
                <a:ea typeface="Geneva"/>
                <a:cs typeface="Calibri" panose="020F0502020204030204" pitchFamily="34" charset="0"/>
              </a:rPr>
              <a:t>, placebo-</a:t>
            </a:r>
            <a:r>
              <a:rPr lang="fr-FR" sz="1800" dirty="0" err="1">
                <a:solidFill>
                  <a:srgbClr val="FFFFFF"/>
                </a:solidFill>
                <a:ea typeface="Geneva"/>
                <a:cs typeface="Calibri" panose="020F0502020204030204" pitchFamily="34" charset="0"/>
              </a:rPr>
              <a:t>controlled</a:t>
            </a:r>
            <a:r>
              <a:rPr lang="fr-FR" sz="1800" dirty="0">
                <a:solidFill>
                  <a:srgbClr val="FFFFFF"/>
                </a:solidFill>
                <a:ea typeface="Geneva"/>
                <a:cs typeface="Calibri" panose="020F0502020204030204" pitchFamily="34" charset="0"/>
              </a:rPr>
              <a:t> </a:t>
            </a:r>
            <a:r>
              <a:rPr lang="fr-FR" sz="1800" dirty="0" err="1">
                <a:solidFill>
                  <a:srgbClr val="FFFFFF"/>
                </a:solidFill>
                <a:ea typeface="Geneva"/>
                <a:cs typeface="Calibri" panose="020F0502020204030204" pitchFamily="34" charset="0"/>
              </a:rPr>
              <a:t>multicenter</a:t>
            </a:r>
            <a:r>
              <a:rPr lang="fr-FR" sz="1800" dirty="0">
                <a:solidFill>
                  <a:srgbClr val="FFFFFF"/>
                </a:solidFill>
                <a:ea typeface="Geneva"/>
                <a:cs typeface="Calibri" panose="020F0502020204030204" pitchFamily="34" charset="0"/>
              </a:rPr>
              <a:t> phase II trial of adjuvant </a:t>
            </a:r>
            <a:r>
              <a:rPr lang="fr-FR" sz="1800" dirty="0" err="1">
                <a:solidFill>
                  <a:srgbClr val="FFFFFF"/>
                </a:solidFill>
                <a:ea typeface="Geneva"/>
                <a:cs typeface="Calibri" panose="020F0502020204030204" pitchFamily="34" charset="0"/>
              </a:rPr>
              <a:t>immunotherapy</a:t>
            </a:r>
            <a:r>
              <a:rPr lang="fr-FR" sz="1800" dirty="0">
                <a:solidFill>
                  <a:srgbClr val="FFFFFF"/>
                </a:solidFill>
                <a:ea typeface="Geneva"/>
                <a:cs typeface="Calibri" panose="020F0502020204030204" pitchFamily="34" charset="0"/>
              </a:rPr>
              <a:t> </a:t>
            </a:r>
            <a:r>
              <a:rPr lang="fr-FR" sz="1800" dirty="0" err="1">
                <a:solidFill>
                  <a:srgbClr val="FFFFFF"/>
                </a:solidFill>
                <a:ea typeface="Geneva"/>
                <a:cs typeface="Calibri" panose="020F0502020204030204" pitchFamily="34" charset="0"/>
              </a:rPr>
              <a:t>with</a:t>
            </a:r>
            <a:r>
              <a:rPr lang="fr-FR" sz="1800" dirty="0">
                <a:solidFill>
                  <a:srgbClr val="FFFFFF"/>
                </a:solidFill>
                <a:ea typeface="Geneva"/>
                <a:cs typeface="Calibri" panose="020F0502020204030204" pitchFamily="34" charset="0"/>
              </a:rPr>
              <a:t> </a:t>
            </a:r>
            <a:r>
              <a:rPr lang="fr-FR" sz="1800" dirty="0" err="1">
                <a:solidFill>
                  <a:srgbClr val="FFFFFF"/>
                </a:solidFill>
                <a:ea typeface="Geneva"/>
                <a:cs typeface="Calibri" panose="020F0502020204030204" pitchFamily="34" charset="0"/>
              </a:rPr>
              <a:t>tecemotide</a:t>
            </a:r>
            <a:r>
              <a:rPr lang="fr-FR" sz="1800" dirty="0">
                <a:solidFill>
                  <a:srgbClr val="FFFFFF"/>
                </a:solidFill>
                <a:ea typeface="Geneva"/>
                <a:cs typeface="Calibri" panose="020F0502020204030204" pitchFamily="34" charset="0"/>
              </a:rPr>
              <a:t> (L-BLP25) </a:t>
            </a:r>
            <a:r>
              <a:rPr lang="fr-FR" sz="1800" dirty="0" err="1">
                <a:solidFill>
                  <a:srgbClr val="FFFFFF"/>
                </a:solidFill>
                <a:ea typeface="Geneva"/>
                <a:cs typeface="Calibri" panose="020F0502020204030204" pitchFamily="34" charset="0"/>
              </a:rPr>
              <a:t>after</a:t>
            </a:r>
            <a:r>
              <a:rPr lang="fr-FR" sz="1800" dirty="0">
                <a:solidFill>
                  <a:srgbClr val="FFFFFF"/>
                </a:solidFill>
                <a:ea typeface="Geneva"/>
                <a:cs typeface="Calibri" panose="020F0502020204030204" pitchFamily="34" charset="0"/>
              </a:rPr>
              <a:t> R0/R1 </a:t>
            </a:r>
            <a:r>
              <a:rPr lang="fr-FR" sz="1800" dirty="0" err="1">
                <a:solidFill>
                  <a:srgbClr val="FFFFFF"/>
                </a:solidFill>
                <a:ea typeface="Geneva"/>
                <a:cs typeface="Calibri" panose="020F0502020204030204" pitchFamily="34" charset="0"/>
              </a:rPr>
              <a:t>hepatic</a:t>
            </a:r>
            <a:r>
              <a:rPr lang="fr-FR" sz="1800" dirty="0">
                <a:solidFill>
                  <a:srgbClr val="FFFFFF"/>
                </a:solidFill>
                <a:ea typeface="Geneva"/>
                <a:cs typeface="Calibri" panose="020F0502020204030204" pitchFamily="34" charset="0"/>
              </a:rPr>
              <a:t> colorectal cancer </a:t>
            </a:r>
            <a:r>
              <a:rPr lang="fr-FR" sz="1800" dirty="0" err="1">
                <a:solidFill>
                  <a:srgbClr val="FFFFFF"/>
                </a:solidFill>
                <a:ea typeface="Geneva"/>
                <a:cs typeface="Calibri" panose="020F0502020204030204" pitchFamily="34" charset="0"/>
              </a:rPr>
              <a:t>metastasectomy</a:t>
            </a:r>
            <a:r>
              <a:rPr lang="fr-FR" sz="1800" dirty="0">
                <a:solidFill>
                  <a:srgbClr val="FFFFFF"/>
                </a:solidFill>
                <a:ea typeface="Geneva"/>
                <a:cs typeface="Calibri" panose="020F0502020204030204" pitchFamily="34" charset="0"/>
              </a:rPr>
              <a:t> (LICC): </a:t>
            </a:r>
            <a:br>
              <a:rPr lang="fr-FR" sz="1800" dirty="0">
                <a:solidFill>
                  <a:srgbClr val="FFFFFF"/>
                </a:solidFill>
                <a:ea typeface="Geneva"/>
                <a:cs typeface="Calibri" panose="020F0502020204030204" pitchFamily="34" charset="0"/>
              </a:rPr>
            </a:br>
            <a:r>
              <a:rPr lang="fr-FR" sz="1800" dirty="0">
                <a:solidFill>
                  <a:srgbClr val="FFFFFF"/>
                </a:solidFill>
                <a:ea typeface="Geneva"/>
                <a:cs typeface="Calibri" panose="020F0502020204030204" pitchFamily="34" charset="0"/>
              </a:rPr>
              <a:t>Final </a:t>
            </a:r>
            <a:r>
              <a:rPr lang="fr-FR" sz="1800" dirty="0" err="1">
                <a:solidFill>
                  <a:srgbClr val="FFFFFF"/>
                </a:solidFill>
                <a:ea typeface="Geneva"/>
                <a:cs typeface="Calibri" panose="020F0502020204030204" pitchFamily="34" charset="0"/>
              </a:rPr>
              <a:t>results</a:t>
            </a:r>
            <a:endParaRPr lang="fr-FR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41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Immunothérapie adjuvante après résection des métastases hépatiques d’origine colorectale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41520" y="3755594"/>
            <a:ext cx="3228506" cy="1007349"/>
          </a:xfrm>
        </p:spPr>
        <p:txBody>
          <a:bodyPr>
            <a:normAutofit/>
          </a:bodyPr>
          <a:lstStyle/>
          <a:p>
            <a:r>
              <a:rPr lang="fr-FR" dirty="0"/>
              <a:t>Objectifs </a:t>
            </a:r>
            <a:r>
              <a:rPr lang="fr-FR" dirty="0" err="1"/>
              <a:t>coprimaires</a:t>
            </a:r>
            <a:endParaRPr lang="fr-FR" dirty="0"/>
          </a:p>
          <a:p>
            <a:pPr lvl="1"/>
            <a:r>
              <a:rPr lang="fr-FR" dirty="0"/>
              <a:t>Survie sans récidive</a:t>
            </a:r>
          </a:p>
          <a:p>
            <a:pPr lvl="1"/>
            <a:r>
              <a:rPr lang="fr-FR" dirty="0"/>
              <a:t>Taux de survie à 3 ans</a:t>
            </a:r>
          </a:p>
        </p:txBody>
      </p:sp>
      <p:sp>
        <p:nvSpPr>
          <p:cNvPr id="4" name="Rectangle à coins arrondis 3"/>
          <p:cNvSpPr/>
          <p:nvPr/>
        </p:nvSpPr>
        <p:spPr>
          <a:xfrm>
            <a:off x="1372901" y="1872342"/>
            <a:ext cx="1716040" cy="1554820"/>
          </a:xfrm>
          <a:prstGeom prst="round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fr-FR" sz="1200" b="1" dirty="0">
                <a:solidFill>
                  <a:prstClr val="white"/>
                </a:solidFill>
                <a:latin typeface="Calibri"/>
              </a:rPr>
              <a:t>Métastases hépatiques d’origine colorectale</a:t>
            </a:r>
          </a:p>
          <a:p>
            <a:pPr algn="ctr" defTabSz="342900">
              <a:defRPr/>
            </a:pPr>
            <a:r>
              <a:rPr lang="fr-FR" sz="1200" b="1" dirty="0">
                <a:solidFill>
                  <a:prstClr val="white"/>
                </a:solidFill>
                <a:latin typeface="Calibri"/>
              </a:rPr>
              <a:t>Résection R0/R1</a:t>
            </a:r>
          </a:p>
          <a:p>
            <a:pPr algn="ctr" defTabSz="342900">
              <a:defRPr/>
            </a:pPr>
            <a:r>
              <a:rPr lang="fr-FR" sz="1200" b="1" dirty="0">
                <a:solidFill>
                  <a:prstClr val="white"/>
                </a:solidFill>
                <a:latin typeface="Calibri"/>
              </a:rPr>
              <a:t>PS 0-1</a:t>
            </a:r>
          </a:p>
          <a:p>
            <a:pPr algn="ctr" defTabSz="342900">
              <a:defRPr/>
            </a:pPr>
            <a:r>
              <a:rPr lang="fr-FR" sz="1200" b="1" dirty="0">
                <a:solidFill>
                  <a:prstClr val="white"/>
                </a:solidFill>
                <a:latin typeface="Calibri"/>
              </a:rPr>
              <a:t>(n=121)</a:t>
            </a:r>
          </a:p>
        </p:txBody>
      </p:sp>
      <p:sp>
        <p:nvSpPr>
          <p:cNvPr id="5" name="Ellipse 4"/>
          <p:cNvSpPr/>
          <p:nvPr/>
        </p:nvSpPr>
        <p:spPr>
          <a:xfrm>
            <a:off x="3177915" y="2288417"/>
            <a:ext cx="697042" cy="711714"/>
          </a:xfrm>
          <a:prstGeom prst="ellipse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fr-FR" sz="1350" dirty="0">
                <a:solidFill>
                  <a:prstClr val="white"/>
                </a:solidFill>
                <a:latin typeface="Calibri"/>
              </a:rPr>
              <a:t>R 2:1</a:t>
            </a:r>
          </a:p>
        </p:txBody>
      </p:sp>
      <p:sp>
        <p:nvSpPr>
          <p:cNvPr id="6" name="Rectangle 5"/>
          <p:cNvSpPr/>
          <p:nvPr/>
        </p:nvSpPr>
        <p:spPr>
          <a:xfrm>
            <a:off x="4024962" y="2058479"/>
            <a:ext cx="837493" cy="47082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342900">
              <a:defRPr/>
            </a:pPr>
            <a:r>
              <a:rPr lang="fr-FR" sz="1100" dirty="0" err="1">
                <a:solidFill>
                  <a:prstClr val="white"/>
                </a:solidFill>
                <a:latin typeface="Calibri"/>
              </a:rPr>
              <a:t>Cyclophos-phamide</a:t>
            </a:r>
            <a:r>
              <a:rPr lang="fr-FR" sz="1100" dirty="0">
                <a:solidFill>
                  <a:prstClr val="white"/>
                </a:solidFill>
                <a:latin typeface="Calibri"/>
              </a:rPr>
              <a:t> 5FU</a:t>
            </a:r>
          </a:p>
        </p:txBody>
      </p:sp>
      <p:sp>
        <p:nvSpPr>
          <p:cNvPr id="7" name="Rectangle 6"/>
          <p:cNvSpPr/>
          <p:nvPr/>
        </p:nvSpPr>
        <p:spPr>
          <a:xfrm>
            <a:off x="4976753" y="2058479"/>
            <a:ext cx="1864484" cy="47082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fr-FR" sz="1100" dirty="0" err="1">
                <a:solidFill>
                  <a:prstClr val="white"/>
                </a:solidFill>
                <a:latin typeface="Calibri"/>
              </a:rPr>
              <a:t>Tecemotide</a:t>
            </a:r>
            <a:r>
              <a:rPr lang="fr-FR" sz="1100" dirty="0">
                <a:solidFill>
                  <a:prstClr val="white"/>
                </a:solidFill>
                <a:latin typeface="Calibri"/>
              </a:rPr>
              <a:t>  (n=79)</a:t>
            </a:r>
          </a:p>
        </p:txBody>
      </p:sp>
      <p:sp>
        <p:nvSpPr>
          <p:cNvPr id="8" name="Rectangle 7"/>
          <p:cNvSpPr/>
          <p:nvPr/>
        </p:nvSpPr>
        <p:spPr>
          <a:xfrm>
            <a:off x="4024962" y="2713662"/>
            <a:ext cx="837493" cy="470826"/>
          </a:xfrm>
          <a:prstGeom prst="rect">
            <a:avLst/>
          </a:prstGeom>
          <a:solidFill>
            <a:srgbClr val="A470A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fr-FR" sz="1100" dirty="0">
                <a:solidFill>
                  <a:prstClr val="white"/>
                </a:solidFill>
                <a:latin typeface="Calibri"/>
              </a:rPr>
              <a:t>Sérum salé</a:t>
            </a:r>
          </a:p>
        </p:txBody>
      </p:sp>
      <p:sp>
        <p:nvSpPr>
          <p:cNvPr id="9" name="Rectangle 8"/>
          <p:cNvSpPr/>
          <p:nvPr/>
        </p:nvSpPr>
        <p:spPr>
          <a:xfrm>
            <a:off x="4976753" y="2713662"/>
            <a:ext cx="1864484" cy="470826"/>
          </a:xfrm>
          <a:prstGeom prst="rect">
            <a:avLst/>
          </a:prstGeom>
          <a:solidFill>
            <a:srgbClr val="A470A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fr-FR" sz="1100" dirty="0">
                <a:solidFill>
                  <a:prstClr val="white"/>
                </a:solidFill>
                <a:latin typeface="Calibri"/>
              </a:rPr>
              <a:t>Placebo </a:t>
            </a:r>
            <a:r>
              <a:rPr lang="fr-FR" sz="1100" dirty="0" err="1">
                <a:solidFill>
                  <a:prstClr val="white"/>
                </a:solidFill>
                <a:latin typeface="Calibri"/>
              </a:rPr>
              <a:t>liposomal</a:t>
            </a:r>
            <a:r>
              <a:rPr lang="fr-FR" sz="1100" dirty="0">
                <a:solidFill>
                  <a:prstClr val="white"/>
                </a:solidFill>
                <a:latin typeface="Calibri"/>
              </a:rPr>
              <a:t>  (n=42)</a:t>
            </a:r>
          </a:p>
        </p:txBody>
      </p:sp>
      <p:sp>
        <p:nvSpPr>
          <p:cNvPr id="10" name="Rectangle 9"/>
          <p:cNvSpPr/>
          <p:nvPr/>
        </p:nvSpPr>
        <p:spPr>
          <a:xfrm>
            <a:off x="7054068" y="2058479"/>
            <a:ext cx="837493" cy="1126009"/>
          </a:xfrm>
          <a:prstGeom prst="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fr-FR" sz="1200" dirty="0">
                <a:solidFill>
                  <a:prstClr val="white"/>
                </a:solidFill>
                <a:latin typeface="Calibri"/>
              </a:rPr>
              <a:t>Suivi</a:t>
            </a:r>
          </a:p>
        </p:txBody>
      </p:sp>
      <p:cxnSp>
        <p:nvCxnSpPr>
          <p:cNvPr id="12" name="Connecteur droit 11"/>
          <p:cNvCxnSpPr>
            <a:cxnSpLocks/>
            <a:stCxn id="4" idx="3"/>
            <a:endCxn id="5" idx="2"/>
          </p:cNvCxnSpPr>
          <p:nvPr/>
        </p:nvCxnSpPr>
        <p:spPr>
          <a:xfrm flipV="1">
            <a:off x="3088941" y="2644274"/>
            <a:ext cx="88974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>
            <a:cxnSpLocks/>
            <a:stCxn id="5" idx="7"/>
            <a:endCxn id="6" idx="1"/>
          </p:cNvCxnSpPr>
          <p:nvPr/>
        </p:nvCxnSpPr>
        <p:spPr>
          <a:xfrm flipV="1">
            <a:off x="3772878" y="2293892"/>
            <a:ext cx="252084" cy="98753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>
            <a:cxnSpLocks/>
            <a:stCxn id="5" idx="5"/>
            <a:endCxn id="8" idx="1"/>
          </p:cNvCxnSpPr>
          <p:nvPr/>
        </p:nvCxnSpPr>
        <p:spPr>
          <a:xfrm>
            <a:off x="3772878" y="2895903"/>
            <a:ext cx="252084" cy="53172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>
            <a:stCxn id="7" idx="3"/>
          </p:cNvCxnSpPr>
          <p:nvPr/>
        </p:nvCxnSpPr>
        <p:spPr>
          <a:xfrm flipV="1">
            <a:off x="6841237" y="2288417"/>
            <a:ext cx="212831" cy="5475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>
            <a:stCxn id="9" idx="3"/>
          </p:cNvCxnSpPr>
          <p:nvPr/>
        </p:nvCxnSpPr>
        <p:spPr>
          <a:xfrm>
            <a:off x="6841237" y="2949075"/>
            <a:ext cx="212831" cy="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Flèche vers la droite 20"/>
          <p:cNvSpPr/>
          <p:nvPr/>
        </p:nvSpPr>
        <p:spPr>
          <a:xfrm>
            <a:off x="4024962" y="1292045"/>
            <a:ext cx="837493" cy="667903"/>
          </a:xfrm>
          <a:prstGeom prst="rightArrow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342900">
              <a:defRPr/>
            </a:pPr>
            <a:r>
              <a:rPr lang="fr-FR" sz="800" dirty="0">
                <a:solidFill>
                  <a:prstClr val="white"/>
                </a:solidFill>
                <a:latin typeface="Calibri"/>
              </a:rPr>
              <a:t>Prétraitement</a:t>
            </a:r>
          </a:p>
        </p:txBody>
      </p:sp>
      <p:sp>
        <p:nvSpPr>
          <p:cNvPr id="23" name="Flèche vers la droite 22"/>
          <p:cNvSpPr/>
          <p:nvPr/>
        </p:nvSpPr>
        <p:spPr>
          <a:xfrm>
            <a:off x="4976753" y="1292045"/>
            <a:ext cx="1864484" cy="667903"/>
          </a:xfrm>
          <a:prstGeom prst="rightArrow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342900">
              <a:defRPr/>
            </a:pPr>
            <a:r>
              <a:rPr lang="fr-FR" sz="800" dirty="0">
                <a:solidFill>
                  <a:prstClr val="white"/>
                </a:solidFill>
                <a:latin typeface="Calibri"/>
              </a:rPr>
              <a:t>Traitement initial hebdomadaire puis</a:t>
            </a:r>
          </a:p>
          <a:p>
            <a:pPr algn="ctr" defTabSz="342900">
              <a:defRPr/>
            </a:pPr>
            <a:r>
              <a:rPr lang="fr-FR" sz="800" dirty="0">
                <a:solidFill>
                  <a:prstClr val="white"/>
                </a:solidFill>
                <a:latin typeface="Calibri"/>
              </a:rPr>
              <a:t>traitement d’entretien tous les 6 s. 2 ans</a:t>
            </a:r>
          </a:p>
        </p:txBody>
      </p:sp>
      <p:sp>
        <p:nvSpPr>
          <p:cNvPr id="24" name="Espace réservé du contenu 2"/>
          <p:cNvSpPr txBox="1">
            <a:spLocks/>
          </p:cNvSpPr>
          <p:nvPr/>
        </p:nvSpPr>
        <p:spPr>
          <a:xfrm>
            <a:off x="4507241" y="3765127"/>
            <a:ext cx="3857272" cy="100734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A370A9"/>
              </a:buClr>
              <a:buFont typeface="Wingdings" pitchFamily="2" charset="2"/>
              <a:buChar char="§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2881" indent="-192881" defTabSz="257175">
              <a:defRPr/>
            </a:pPr>
            <a:r>
              <a:rPr lang="fr-FR" sz="1800" dirty="0" err="1">
                <a:solidFill>
                  <a:srgbClr val="1F497D"/>
                </a:solidFill>
                <a:latin typeface="Calibri"/>
              </a:rPr>
              <a:t>Tecemotide</a:t>
            </a:r>
            <a:r>
              <a:rPr lang="fr-FR" sz="1800" dirty="0">
                <a:solidFill>
                  <a:srgbClr val="1F497D"/>
                </a:solidFill>
                <a:latin typeface="Calibri"/>
              </a:rPr>
              <a:t> : lipopeptide permettant une immunothérapie anti MUC1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90A3ED37-EBC9-7D47-B588-79BE54F56B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483" y="4845691"/>
            <a:ext cx="87852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dirty="0" err="1">
                <a:solidFill>
                  <a:srgbClr val="4D4D4D"/>
                </a:solidFill>
                <a:latin typeface="Calibri"/>
              </a:rPr>
              <a:t>Schimanski</a:t>
            </a:r>
            <a:r>
              <a:rPr lang="fr-FR" sz="1000" dirty="0">
                <a:solidFill>
                  <a:srgbClr val="4D4D4D"/>
                </a:solidFill>
                <a:latin typeface="Calibri"/>
              </a:rPr>
              <a:t> C et al., ASCO GI 2019, abs 480</a:t>
            </a:r>
          </a:p>
        </p:txBody>
      </p:sp>
    </p:spTree>
    <p:extLst>
      <p:ext uri="{BB962C8B-B14F-4D97-AF65-F5344CB8AC3E}">
        <p14:creationId xmlns:p14="http://schemas.microsoft.com/office/powerpoint/2010/main" val="128584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Immunothérapie adjuvante après résection des métastases hépatiques d’origine colorectale : survie sans progression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5B044DD8-E9F2-9B49-A52A-4400A488A1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5002" y="4897279"/>
            <a:ext cx="87852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Schimanski</a:t>
            </a:r>
            <a:r>
              <a:rPr 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 C et al., ASCO GI 2019, abs 480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1CE20D56-7FD6-4440-A682-208573CFD596}"/>
              </a:ext>
            </a:extLst>
          </p:cNvPr>
          <p:cNvSpPr txBox="1"/>
          <p:nvPr/>
        </p:nvSpPr>
        <p:spPr>
          <a:xfrm>
            <a:off x="4452311" y="1532399"/>
            <a:ext cx="2331087" cy="1308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342900">
              <a:defRPr/>
            </a:pPr>
            <a:r>
              <a:rPr lang="fr-FR" sz="1600" b="1" u="sng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Médiane </a:t>
            </a:r>
          </a:p>
          <a:p>
            <a:pPr defTabSz="342900">
              <a:defRPr/>
            </a:pPr>
            <a:r>
              <a:rPr lang="fr-FR" sz="1050" dirty="0">
                <a:solidFill>
                  <a:schemeClr val="accent1"/>
                </a:solidFill>
                <a:latin typeface="Calibri"/>
              </a:rPr>
              <a:t>	</a:t>
            </a:r>
            <a:r>
              <a:rPr lang="fr-FR" sz="1050" dirty="0">
                <a:solidFill>
                  <a:schemeClr val="accent1"/>
                </a:solidFill>
              </a:rPr>
              <a:t> </a:t>
            </a:r>
            <a:r>
              <a:rPr lang="fr-FR" sz="1400" b="1" dirty="0">
                <a:solidFill>
                  <a:schemeClr val="accent1"/>
                </a:solidFill>
              </a:rPr>
              <a:t>placebo 11,4 mois (NS)</a:t>
            </a:r>
          </a:p>
          <a:p>
            <a:pPr defTabSz="342900">
              <a:defRPr/>
            </a:pPr>
            <a:r>
              <a:rPr lang="fr-FR" sz="1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</a:rPr>
              <a:t>          </a:t>
            </a:r>
          </a:p>
          <a:p>
            <a:pPr defTabSz="342900">
              <a:defRPr/>
            </a:pPr>
            <a:r>
              <a:rPr lang="fr-FR" sz="1400" b="1" dirty="0">
                <a:solidFill>
                  <a:srgbClr val="A46DAB"/>
                </a:solidFill>
                <a:latin typeface="Calibri"/>
              </a:rPr>
              <a:t>                    </a:t>
            </a:r>
            <a:r>
              <a:rPr lang="fr-FR" sz="1400" b="1" dirty="0" err="1">
                <a:solidFill>
                  <a:srgbClr val="A46DAB"/>
                </a:solidFill>
                <a:latin typeface="Calibri"/>
              </a:rPr>
              <a:t>Tecemotide</a:t>
            </a:r>
            <a:r>
              <a:rPr lang="fr-FR" sz="1400" b="1" dirty="0">
                <a:solidFill>
                  <a:srgbClr val="A46DAB"/>
                </a:solidFill>
                <a:latin typeface="Calibri"/>
              </a:rPr>
              <a:t>	6,1 m</a:t>
            </a:r>
          </a:p>
          <a:p>
            <a:pPr defTabSz="342900">
              <a:defRPr/>
            </a:pPr>
            <a:endParaRPr lang="fr-FR" sz="1050" dirty="0">
              <a:solidFill>
                <a:prstClr val="black"/>
              </a:solidFill>
              <a:latin typeface="Calibri"/>
            </a:endParaRPr>
          </a:p>
          <a:p>
            <a:pPr defTabSz="342900">
              <a:defRPr/>
            </a:pPr>
            <a:r>
              <a:rPr lang="fr-FR" sz="1050" dirty="0">
                <a:solidFill>
                  <a:prstClr val="black"/>
                </a:solidFill>
                <a:latin typeface="Calibri"/>
              </a:rPr>
              <a:t>	</a:t>
            </a:r>
            <a:endParaRPr lang="fr-FR" sz="1400" b="1" dirty="0">
              <a:solidFill>
                <a:srgbClr val="FF0000"/>
              </a:solidFill>
              <a:latin typeface="Calibri"/>
            </a:endParaRP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xmlns="" id="{459CC264-F07B-8C4B-A070-9445EF11AFE9}"/>
              </a:ext>
            </a:extLst>
          </p:cNvPr>
          <p:cNvCxnSpPr/>
          <p:nvPr/>
        </p:nvCxnSpPr>
        <p:spPr>
          <a:xfrm flipH="1">
            <a:off x="4908883" y="2444901"/>
            <a:ext cx="400656" cy="514566"/>
          </a:xfrm>
          <a:prstGeom prst="straightConnector1">
            <a:avLst/>
          </a:prstGeom>
          <a:ln>
            <a:solidFill>
              <a:srgbClr val="A46DAB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xmlns="" id="{5932C183-4FD2-D040-8746-0D3E8C22DCB2}"/>
              </a:ext>
            </a:extLst>
          </p:cNvPr>
          <p:cNvCxnSpPr/>
          <p:nvPr/>
        </p:nvCxnSpPr>
        <p:spPr>
          <a:xfrm flipH="1">
            <a:off x="4452311" y="2050412"/>
            <a:ext cx="456572" cy="591109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3DB8D25-0E15-504C-8A40-01F7D08E1B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5326" y="3615031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6FE59F11-8299-CD4E-A181-2CABCEF490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1657" y="3615031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7A3B55E-E225-A04B-8B7B-08AF71DBF1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6397" y="1469109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1,0</a:t>
            </a:r>
          </a:p>
        </p:txBody>
      </p:sp>
      <p:sp>
        <p:nvSpPr>
          <p:cNvPr id="17" name="Freeform 35">
            <a:extLst>
              <a:ext uri="{FF2B5EF4-FFF2-40B4-BE49-F238E27FC236}">
                <a16:creationId xmlns:a16="http://schemas.microsoft.com/office/drawing/2014/main" xmlns="" id="{3918CC31-0728-0641-9CE1-6A1F8016E021}"/>
              </a:ext>
            </a:extLst>
          </p:cNvPr>
          <p:cNvSpPr>
            <a:spLocks noEditPoints="1"/>
          </p:cNvSpPr>
          <p:nvPr/>
        </p:nvSpPr>
        <p:spPr bwMode="auto">
          <a:xfrm>
            <a:off x="2274477" y="1525772"/>
            <a:ext cx="45719" cy="2037309"/>
          </a:xfrm>
          <a:custGeom>
            <a:avLst/>
            <a:gdLst>
              <a:gd name="T0" fmla="*/ 13 w 13"/>
              <a:gd name="T1" fmla="*/ 938 h 938"/>
              <a:gd name="T2" fmla="*/ 13 w 13"/>
              <a:gd name="T3" fmla="*/ 0 h 938"/>
              <a:gd name="T4" fmla="*/ 13 w 13"/>
              <a:gd name="T5" fmla="*/ 935 h 938"/>
              <a:gd name="T6" fmla="*/ 0 w 13"/>
              <a:gd name="T7" fmla="*/ 935 h 938"/>
              <a:gd name="T8" fmla="*/ 13 w 13"/>
              <a:gd name="T9" fmla="*/ 843 h 938"/>
              <a:gd name="T10" fmla="*/ 0 w 13"/>
              <a:gd name="T11" fmla="*/ 843 h 938"/>
              <a:gd name="T12" fmla="*/ 13 w 13"/>
              <a:gd name="T13" fmla="*/ 750 h 938"/>
              <a:gd name="T14" fmla="*/ 0 w 13"/>
              <a:gd name="T15" fmla="*/ 750 h 938"/>
              <a:gd name="T16" fmla="*/ 13 w 13"/>
              <a:gd name="T17" fmla="*/ 657 h 938"/>
              <a:gd name="T18" fmla="*/ 0 w 13"/>
              <a:gd name="T19" fmla="*/ 657 h 938"/>
              <a:gd name="T20" fmla="*/ 13 w 13"/>
              <a:gd name="T21" fmla="*/ 564 h 938"/>
              <a:gd name="T22" fmla="*/ 0 w 13"/>
              <a:gd name="T23" fmla="*/ 564 h 938"/>
              <a:gd name="T24" fmla="*/ 13 w 13"/>
              <a:gd name="T25" fmla="*/ 471 h 938"/>
              <a:gd name="T26" fmla="*/ 0 w 13"/>
              <a:gd name="T27" fmla="*/ 471 h 938"/>
              <a:gd name="T28" fmla="*/ 13 w 13"/>
              <a:gd name="T29" fmla="*/ 379 h 938"/>
              <a:gd name="T30" fmla="*/ 0 w 13"/>
              <a:gd name="T31" fmla="*/ 379 h 938"/>
              <a:gd name="T32" fmla="*/ 13 w 13"/>
              <a:gd name="T33" fmla="*/ 286 h 938"/>
              <a:gd name="T34" fmla="*/ 0 w 13"/>
              <a:gd name="T35" fmla="*/ 286 h 938"/>
              <a:gd name="T36" fmla="*/ 13 w 13"/>
              <a:gd name="T37" fmla="*/ 193 h 938"/>
              <a:gd name="T38" fmla="*/ 0 w 13"/>
              <a:gd name="T39" fmla="*/ 193 h 938"/>
              <a:gd name="T40" fmla="*/ 13 w 13"/>
              <a:gd name="T41" fmla="*/ 100 h 938"/>
              <a:gd name="T42" fmla="*/ 0 w 13"/>
              <a:gd name="T43" fmla="*/ 100 h 938"/>
              <a:gd name="T44" fmla="*/ 13 w 13"/>
              <a:gd name="T45" fmla="*/ 7 h 938"/>
              <a:gd name="T46" fmla="*/ 0 w 13"/>
              <a:gd name="T47" fmla="*/ 7 h 9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3" h="938">
                <a:moveTo>
                  <a:pt x="13" y="938"/>
                </a:moveTo>
                <a:lnTo>
                  <a:pt x="13" y="0"/>
                </a:lnTo>
                <a:moveTo>
                  <a:pt x="13" y="935"/>
                </a:moveTo>
                <a:lnTo>
                  <a:pt x="0" y="935"/>
                </a:lnTo>
                <a:moveTo>
                  <a:pt x="13" y="843"/>
                </a:moveTo>
                <a:lnTo>
                  <a:pt x="0" y="843"/>
                </a:lnTo>
                <a:moveTo>
                  <a:pt x="13" y="750"/>
                </a:moveTo>
                <a:lnTo>
                  <a:pt x="0" y="750"/>
                </a:lnTo>
                <a:moveTo>
                  <a:pt x="13" y="657"/>
                </a:moveTo>
                <a:lnTo>
                  <a:pt x="0" y="657"/>
                </a:lnTo>
                <a:moveTo>
                  <a:pt x="13" y="564"/>
                </a:moveTo>
                <a:lnTo>
                  <a:pt x="0" y="564"/>
                </a:lnTo>
                <a:moveTo>
                  <a:pt x="13" y="471"/>
                </a:moveTo>
                <a:lnTo>
                  <a:pt x="0" y="471"/>
                </a:lnTo>
                <a:moveTo>
                  <a:pt x="13" y="379"/>
                </a:moveTo>
                <a:lnTo>
                  <a:pt x="0" y="379"/>
                </a:lnTo>
                <a:moveTo>
                  <a:pt x="13" y="286"/>
                </a:moveTo>
                <a:lnTo>
                  <a:pt x="0" y="286"/>
                </a:lnTo>
                <a:moveTo>
                  <a:pt x="13" y="193"/>
                </a:moveTo>
                <a:lnTo>
                  <a:pt x="0" y="193"/>
                </a:lnTo>
                <a:moveTo>
                  <a:pt x="13" y="100"/>
                </a:moveTo>
                <a:lnTo>
                  <a:pt x="0" y="100"/>
                </a:lnTo>
                <a:moveTo>
                  <a:pt x="13" y="7"/>
                </a:moveTo>
                <a:lnTo>
                  <a:pt x="0" y="7"/>
                </a:lnTo>
              </a:path>
            </a:pathLst>
          </a:custGeom>
          <a:noFill/>
          <a:ln w="12700" cap="flat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xmlns="" id="{0C87BEE5-6A9D-7D4D-A9F5-4BF40E932BA8}"/>
              </a:ext>
            </a:extLst>
          </p:cNvPr>
          <p:cNvCxnSpPr>
            <a:cxnSpLocks/>
          </p:cNvCxnSpPr>
          <p:nvPr/>
        </p:nvCxnSpPr>
        <p:spPr>
          <a:xfrm>
            <a:off x="2318167" y="3555162"/>
            <a:ext cx="5187807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xmlns="" id="{ECC46130-A682-874D-8CA3-5FAE3593EE80}"/>
              </a:ext>
            </a:extLst>
          </p:cNvPr>
          <p:cNvCxnSpPr>
            <a:cxnSpLocks/>
          </p:cNvCxnSpPr>
          <p:nvPr/>
        </p:nvCxnSpPr>
        <p:spPr>
          <a:xfrm rot="5400000">
            <a:off x="3113162" y="3580435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07DA889A-6CE9-2C4B-B8EC-5F6767FDFC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1179" y="3615031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12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xmlns="" id="{F7BA7811-EFE0-B94F-91E9-67D6710D7D83}"/>
              </a:ext>
            </a:extLst>
          </p:cNvPr>
          <p:cNvCxnSpPr>
            <a:cxnSpLocks/>
          </p:cNvCxnSpPr>
          <p:nvPr/>
        </p:nvCxnSpPr>
        <p:spPr>
          <a:xfrm rot="5400000">
            <a:off x="3948338" y="3580435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4E0CD3F5-EC3A-FF4E-B211-2CF057D9C0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4069" y="3615031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18</a:t>
            </a: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xmlns="" id="{3627A71B-2513-2F46-80F7-8A8ED337064F}"/>
              </a:ext>
            </a:extLst>
          </p:cNvPr>
          <p:cNvCxnSpPr>
            <a:cxnSpLocks/>
          </p:cNvCxnSpPr>
          <p:nvPr/>
        </p:nvCxnSpPr>
        <p:spPr>
          <a:xfrm rot="5400000">
            <a:off x="4791228" y="3580435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6C57AF93-0189-A442-9847-96A4E72159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6397" y="1869369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0,8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562716CF-6E14-F445-A5AE-3FAE561021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6397" y="2281868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0,6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4974192F-E5DB-4248-89C6-0A919B1265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6397" y="2681530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0,4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78E65788-0965-764D-9C33-B4170A623F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6397" y="3289331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3DEE3E21-6C9F-914F-A889-5C1E775BE7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6397" y="3086480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0,2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E971F6D6-CE41-8540-BC76-4BC053A12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6397" y="2879790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0,3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9D3900F4-213F-0545-960B-39D3086C2C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6397" y="2477253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0,5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4290F83A-71D4-E348-ABEE-26B059D69D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6397" y="2074656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0,7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9DB282C1-12B8-5740-B8F3-A1C53F8D3E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6397" y="1670434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0,9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B18C6AE7-DDFA-4042-AEEE-6EC4AD773940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1337215" y="2470754"/>
            <a:ext cx="968215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Probabilité</a:t>
            </a:r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 de </a:t>
            </a:r>
            <a:r>
              <a:rPr lang="en-US" altLang="en-US" sz="9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survie</a:t>
            </a:r>
            <a:endParaRPr lang="en-US" altLang="en-US" sz="900" dirty="0">
              <a:solidFill>
                <a:prstClr val="black">
                  <a:lumMod val="50000"/>
                  <a:lumOff val="50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D2BF4282-7ECA-1846-88B2-1CA5C72CC4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5820" y="3615031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24</a:t>
            </a:r>
          </a:p>
        </p:txBody>
      </p: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xmlns="" id="{CAD43769-63BF-7A4D-AC82-9B54477C6B37}"/>
              </a:ext>
            </a:extLst>
          </p:cNvPr>
          <p:cNvCxnSpPr>
            <a:cxnSpLocks/>
          </p:cNvCxnSpPr>
          <p:nvPr/>
        </p:nvCxnSpPr>
        <p:spPr>
          <a:xfrm rot="5400000">
            <a:off x="5632979" y="3580435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40D434A8-9D50-0B4A-AFEA-37B36CBC19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1406" y="3615031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30</a:t>
            </a:r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xmlns="" id="{A405FBBB-E049-D744-BBF8-ADA1FE6029E1}"/>
              </a:ext>
            </a:extLst>
          </p:cNvPr>
          <p:cNvCxnSpPr>
            <a:cxnSpLocks/>
          </p:cNvCxnSpPr>
          <p:nvPr/>
        </p:nvCxnSpPr>
        <p:spPr>
          <a:xfrm rot="5400000">
            <a:off x="6478565" y="3580435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573D63B7-7D52-AE4A-A7F5-4A2D270F85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6397" y="3484766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0,0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3407883D-926B-9A45-AF91-9A4981F9DF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4633" y="3795684"/>
            <a:ext cx="1716817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Temps de </a:t>
            </a:r>
            <a:r>
              <a:rPr lang="en-US" altLang="en-US" sz="9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survie</a:t>
            </a:r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 sans </a:t>
            </a:r>
            <a:r>
              <a:rPr lang="en-US" altLang="en-US" sz="9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récidive</a:t>
            </a:r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 (</a:t>
            </a:r>
            <a:r>
              <a:rPr lang="en-US" altLang="en-US" sz="9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mois</a:t>
            </a:r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xmlns="" id="{09C756C0-E0EB-E145-8A77-275B78E054B2}"/>
              </a:ext>
            </a:extLst>
          </p:cNvPr>
          <p:cNvSpPr txBox="1"/>
          <p:nvPr/>
        </p:nvSpPr>
        <p:spPr>
          <a:xfrm>
            <a:off x="6823221" y="1486985"/>
            <a:ext cx="1091469" cy="196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60"/>
              </a:lnSpc>
            </a:pPr>
            <a:r>
              <a:rPr lang="fr-FR" sz="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Censored</a:t>
            </a:r>
            <a:endParaRPr lang="fr-FR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xmlns="" id="{F6DEB8AA-95EC-A042-88AF-C9F8FC9597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6516" y="4352483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1100" dirty="0">
                <a:solidFill>
                  <a:schemeClr val="accent1"/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A32A67DC-C201-114C-8EE6-ECDEE5D9D9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5716" y="4352483"/>
            <a:ext cx="144271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1100" dirty="0">
                <a:solidFill>
                  <a:schemeClr val="accent1"/>
                </a:solidFill>
                <a:latin typeface="Calibri" panose="020F0502020204030204" pitchFamily="34" charset="0"/>
              </a:rPr>
              <a:t>79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xmlns="" id="{1F909825-3DF6-1849-AF9F-7D021143B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3596" y="4504580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1100" dirty="0">
                <a:solidFill>
                  <a:srgbClr val="A36FAA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ECB9C1C5-93D3-D240-A09E-518D2DBDE5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5716" y="4504580"/>
            <a:ext cx="144271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1100" dirty="0">
                <a:solidFill>
                  <a:srgbClr val="A36FAA"/>
                </a:solidFill>
                <a:latin typeface="Calibri" panose="020F0502020204030204" pitchFamily="34" charset="0"/>
              </a:rPr>
              <a:t>42</a:t>
            </a:r>
          </a:p>
        </p:txBody>
      </p:sp>
      <p:cxnSp>
        <p:nvCxnSpPr>
          <p:cNvPr id="74" name="Connecteur droit 73">
            <a:extLst>
              <a:ext uri="{FF2B5EF4-FFF2-40B4-BE49-F238E27FC236}">
                <a16:creationId xmlns:a16="http://schemas.microsoft.com/office/drawing/2014/main" xmlns="" id="{B83BBFC2-0E6B-6549-A097-7D30625DEA65}"/>
              </a:ext>
            </a:extLst>
          </p:cNvPr>
          <p:cNvCxnSpPr>
            <a:cxnSpLocks/>
          </p:cNvCxnSpPr>
          <p:nvPr/>
        </p:nvCxnSpPr>
        <p:spPr>
          <a:xfrm rot="5400000">
            <a:off x="2293067" y="3580435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FCBCA96D-9A02-DA45-8F70-4FD977A503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830" y="4352483"/>
            <a:ext cx="144271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1100" dirty="0">
                <a:solidFill>
                  <a:schemeClr val="accent1"/>
                </a:solidFill>
                <a:latin typeface="Calibri" panose="020F0502020204030204" pitchFamily="34" charset="0"/>
              </a:rPr>
              <a:t>40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D1A73C2F-BB9C-CB48-9E7C-EF4048E937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830" y="4504580"/>
            <a:ext cx="144271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1100" dirty="0">
                <a:solidFill>
                  <a:srgbClr val="A36FAA"/>
                </a:solidFill>
                <a:latin typeface="Calibri" panose="020F0502020204030204" pitchFamily="34" charset="0"/>
              </a:rPr>
              <a:t>26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F2F1EC23-E727-0644-928C-186AAEADEC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1101" y="4352483"/>
            <a:ext cx="144271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1100" dirty="0">
                <a:solidFill>
                  <a:schemeClr val="accent1"/>
                </a:solidFill>
                <a:latin typeface="Calibri" panose="020F0502020204030204" pitchFamily="34" charset="0"/>
              </a:rPr>
              <a:t>24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xmlns="" id="{DB8AE1CF-FFE1-614F-A0D5-A32E11509E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1101" y="4504580"/>
            <a:ext cx="144271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1100" dirty="0">
                <a:solidFill>
                  <a:srgbClr val="A36FAA"/>
                </a:solidFill>
                <a:latin typeface="Calibri" panose="020F0502020204030204" pitchFamily="34" charset="0"/>
              </a:rPr>
              <a:t>18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xmlns="" id="{9717D7E0-5150-524C-9513-4ED2926788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9253" y="4352483"/>
            <a:ext cx="144271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1100" dirty="0">
                <a:solidFill>
                  <a:schemeClr val="accent1"/>
                </a:solidFill>
                <a:latin typeface="Calibri" panose="020F0502020204030204" pitchFamily="34" charset="0"/>
              </a:rPr>
              <a:t>22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xmlns="" id="{0C48455D-F939-B448-84F4-AD3620B0F4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9253" y="4504580"/>
            <a:ext cx="144271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1100" dirty="0">
                <a:solidFill>
                  <a:srgbClr val="A36FAA"/>
                </a:solidFill>
                <a:latin typeface="Calibri" panose="020F0502020204030204" pitchFamily="34" charset="0"/>
              </a:rPr>
              <a:t>17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xmlns="" id="{B6D7BF41-E4AE-8949-875E-749B0AEE66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2012" y="4352483"/>
            <a:ext cx="144271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1100" dirty="0">
                <a:solidFill>
                  <a:schemeClr val="accent1"/>
                </a:solidFill>
                <a:latin typeface="Calibri" panose="020F0502020204030204" pitchFamily="34" charset="0"/>
              </a:rPr>
              <a:t>18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xmlns="" id="{727D0B6F-92EB-E145-A33C-4D8DDCB66B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2012" y="4504580"/>
            <a:ext cx="144271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1100" dirty="0">
                <a:solidFill>
                  <a:srgbClr val="A36FAA"/>
                </a:solidFill>
                <a:latin typeface="Calibri" panose="020F0502020204030204" pitchFamily="34" charset="0"/>
              </a:rPr>
              <a:t>14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DABED498-4334-4D40-B0CC-98CC369482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6214" y="4352483"/>
            <a:ext cx="144271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1100" dirty="0">
                <a:solidFill>
                  <a:schemeClr val="accent1"/>
                </a:solidFill>
                <a:latin typeface="Calibri" panose="020F0502020204030204" pitchFamily="34" charset="0"/>
              </a:rPr>
              <a:t>16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xmlns="" id="{EDD897FD-2ADF-E743-B370-05569EC84E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6214" y="4504580"/>
            <a:ext cx="144271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1100" dirty="0">
                <a:solidFill>
                  <a:srgbClr val="A36FAA"/>
                </a:solidFill>
                <a:latin typeface="Calibri" panose="020F0502020204030204" pitchFamily="34" charset="0"/>
              </a:rPr>
              <a:t>12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D03BA4DE-FB04-2945-A484-02A21238BF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9302" y="3615031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36</a:t>
            </a:r>
          </a:p>
        </p:txBody>
      </p:sp>
      <p:cxnSp>
        <p:nvCxnSpPr>
          <p:cNvPr id="87" name="Connecteur droit 86">
            <a:extLst>
              <a:ext uri="{FF2B5EF4-FFF2-40B4-BE49-F238E27FC236}">
                <a16:creationId xmlns:a16="http://schemas.microsoft.com/office/drawing/2014/main" xmlns="" id="{0C293A04-FE6A-5F42-8AD1-6AF4ED8E568E}"/>
              </a:ext>
            </a:extLst>
          </p:cNvPr>
          <p:cNvCxnSpPr>
            <a:cxnSpLocks/>
          </p:cNvCxnSpPr>
          <p:nvPr/>
        </p:nvCxnSpPr>
        <p:spPr>
          <a:xfrm rot="5400000">
            <a:off x="7306461" y="3580435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Forme libre 87">
            <a:extLst>
              <a:ext uri="{FF2B5EF4-FFF2-40B4-BE49-F238E27FC236}">
                <a16:creationId xmlns:a16="http://schemas.microsoft.com/office/drawing/2014/main" xmlns="" id="{36052542-4BE1-D84C-9C15-978B7805ECD0}"/>
              </a:ext>
            </a:extLst>
          </p:cNvPr>
          <p:cNvSpPr/>
          <p:nvPr/>
        </p:nvSpPr>
        <p:spPr>
          <a:xfrm>
            <a:off x="2328985" y="1543538"/>
            <a:ext cx="5017477" cy="1586524"/>
          </a:xfrm>
          <a:custGeom>
            <a:avLst/>
            <a:gdLst>
              <a:gd name="connsiteX0" fmla="*/ 5017477 w 5017477"/>
              <a:gd name="connsiteY0" fmla="*/ 1606062 h 1606062"/>
              <a:gd name="connsiteX1" fmla="*/ 4716584 w 5017477"/>
              <a:gd name="connsiteY1" fmla="*/ 1606062 h 1606062"/>
              <a:gd name="connsiteX2" fmla="*/ 4716584 w 5017477"/>
              <a:gd name="connsiteY2" fmla="*/ 1606062 h 1606062"/>
              <a:gd name="connsiteX3" fmla="*/ 4704861 w 5017477"/>
              <a:gd name="connsiteY3" fmla="*/ 1574800 h 1606062"/>
              <a:gd name="connsiteX4" fmla="*/ 3950677 w 5017477"/>
              <a:gd name="connsiteY4" fmla="*/ 1574800 h 1606062"/>
              <a:gd name="connsiteX5" fmla="*/ 3950677 w 5017477"/>
              <a:gd name="connsiteY5" fmla="*/ 1574800 h 1606062"/>
              <a:gd name="connsiteX6" fmla="*/ 3915507 w 5017477"/>
              <a:gd name="connsiteY6" fmla="*/ 1551354 h 1606062"/>
              <a:gd name="connsiteX7" fmla="*/ 3188677 w 5017477"/>
              <a:gd name="connsiteY7" fmla="*/ 1551354 h 1606062"/>
              <a:gd name="connsiteX8" fmla="*/ 3188677 w 5017477"/>
              <a:gd name="connsiteY8" fmla="*/ 1551354 h 1606062"/>
              <a:gd name="connsiteX9" fmla="*/ 3188677 w 5017477"/>
              <a:gd name="connsiteY9" fmla="*/ 1551354 h 1606062"/>
              <a:gd name="connsiteX10" fmla="*/ 3165230 w 5017477"/>
              <a:gd name="connsiteY10" fmla="*/ 1527908 h 1606062"/>
              <a:gd name="connsiteX11" fmla="*/ 3122246 w 5017477"/>
              <a:gd name="connsiteY11" fmla="*/ 1527908 h 1606062"/>
              <a:gd name="connsiteX12" fmla="*/ 3122246 w 5017477"/>
              <a:gd name="connsiteY12" fmla="*/ 1527908 h 1606062"/>
              <a:gd name="connsiteX13" fmla="*/ 3090984 w 5017477"/>
              <a:gd name="connsiteY13" fmla="*/ 1492738 h 1606062"/>
              <a:gd name="connsiteX14" fmla="*/ 2907323 w 5017477"/>
              <a:gd name="connsiteY14" fmla="*/ 1492738 h 1606062"/>
              <a:gd name="connsiteX15" fmla="*/ 2876061 w 5017477"/>
              <a:gd name="connsiteY15" fmla="*/ 1473200 h 1606062"/>
              <a:gd name="connsiteX16" fmla="*/ 2575169 w 5017477"/>
              <a:gd name="connsiteY16" fmla="*/ 1473200 h 1606062"/>
              <a:gd name="connsiteX17" fmla="*/ 2555630 w 5017477"/>
              <a:gd name="connsiteY17" fmla="*/ 1445846 h 1606062"/>
              <a:gd name="connsiteX18" fmla="*/ 2379784 w 5017477"/>
              <a:gd name="connsiteY18" fmla="*/ 1445846 h 1606062"/>
              <a:gd name="connsiteX19" fmla="*/ 2379784 w 5017477"/>
              <a:gd name="connsiteY19" fmla="*/ 1445846 h 1606062"/>
              <a:gd name="connsiteX20" fmla="*/ 2379784 w 5017477"/>
              <a:gd name="connsiteY20" fmla="*/ 1445846 h 1606062"/>
              <a:gd name="connsiteX21" fmla="*/ 2352430 w 5017477"/>
              <a:gd name="connsiteY21" fmla="*/ 1418492 h 1606062"/>
              <a:gd name="connsiteX22" fmla="*/ 2352430 w 5017477"/>
              <a:gd name="connsiteY22" fmla="*/ 1418492 h 1606062"/>
              <a:gd name="connsiteX23" fmla="*/ 2301630 w 5017477"/>
              <a:gd name="connsiteY23" fmla="*/ 1395046 h 1606062"/>
              <a:gd name="connsiteX24" fmla="*/ 1582615 w 5017477"/>
              <a:gd name="connsiteY24" fmla="*/ 1395046 h 1606062"/>
              <a:gd name="connsiteX25" fmla="*/ 1570892 w 5017477"/>
              <a:gd name="connsiteY25" fmla="*/ 1355969 h 1606062"/>
              <a:gd name="connsiteX26" fmla="*/ 1570892 w 5017477"/>
              <a:gd name="connsiteY26" fmla="*/ 1312985 h 1606062"/>
              <a:gd name="connsiteX27" fmla="*/ 1543538 w 5017477"/>
              <a:gd name="connsiteY27" fmla="*/ 1266092 h 1606062"/>
              <a:gd name="connsiteX28" fmla="*/ 1453661 w 5017477"/>
              <a:gd name="connsiteY28" fmla="*/ 1266092 h 1606062"/>
              <a:gd name="connsiteX29" fmla="*/ 1453661 w 5017477"/>
              <a:gd name="connsiteY29" fmla="*/ 1266092 h 1606062"/>
              <a:gd name="connsiteX30" fmla="*/ 1422400 w 5017477"/>
              <a:gd name="connsiteY30" fmla="*/ 1238738 h 1606062"/>
              <a:gd name="connsiteX31" fmla="*/ 1230923 w 5017477"/>
              <a:gd name="connsiteY31" fmla="*/ 1238738 h 1606062"/>
              <a:gd name="connsiteX32" fmla="*/ 1191846 w 5017477"/>
              <a:gd name="connsiteY32" fmla="*/ 1141046 h 1606062"/>
              <a:gd name="connsiteX33" fmla="*/ 1176215 w 5017477"/>
              <a:gd name="connsiteY33" fmla="*/ 1105877 h 1606062"/>
              <a:gd name="connsiteX34" fmla="*/ 1168400 w 5017477"/>
              <a:gd name="connsiteY34" fmla="*/ 1066800 h 1606062"/>
              <a:gd name="connsiteX35" fmla="*/ 898769 w 5017477"/>
              <a:gd name="connsiteY35" fmla="*/ 1066800 h 1606062"/>
              <a:gd name="connsiteX36" fmla="*/ 894861 w 5017477"/>
              <a:gd name="connsiteY36" fmla="*/ 1023815 h 1606062"/>
              <a:gd name="connsiteX37" fmla="*/ 832338 w 5017477"/>
              <a:gd name="connsiteY37" fmla="*/ 1023815 h 1606062"/>
              <a:gd name="connsiteX38" fmla="*/ 808892 w 5017477"/>
              <a:gd name="connsiteY38" fmla="*/ 965200 h 1606062"/>
              <a:gd name="connsiteX39" fmla="*/ 797169 w 5017477"/>
              <a:gd name="connsiteY39" fmla="*/ 906585 h 1606062"/>
              <a:gd name="connsiteX40" fmla="*/ 773723 w 5017477"/>
              <a:gd name="connsiteY40" fmla="*/ 816708 h 1606062"/>
              <a:gd name="connsiteX41" fmla="*/ 676030 w 5017477"/>
              <a:gd name="connsiteY41" fmla="*/ 816708 h 1606062"/>
              <a:gd name="connsiteX42" fmla="*/ 656492 w 5017477"/>
              <a:gd name="connsiteY42" fmla="*/ 789354 h 1606062"/>
              <a:gd name="connsiteX43" fmla="*/ 593969 w 5017477"/>
              <a:gd name="connsiteY43" fmla="*/ 789354 h 1606062"/>
              <a:gd name="connsiteX44" fmla="*/ 593969 w 5017477"/>
              <a:gd name="connsiteY44" fmla="*/ 738554 h 1606062"/>
              <a:gd name="connsiteX45" fmla="*/ 570523 w 5017477"/>
              <a:gd name="connsiteY45" fmla="*/ 711200 h 1606062"/>
              <a:gd name="connsiteX46" fmla="*/ 504092 w 5017477"/>
              <a:gd name="connsiteY46" fmla="*/ 711200 h 1606062"/>
              <a:gd name="connsiteX47" fmla="*/ 488461 w 5017477"/>
              <a:gd name="connsiteY47" fmla="*/ 656492 h 1606062"/>
              <a:gd name="connsiteX48" fmla="*/ 433753 w 5017477"/>
              <a:gd name="connsiteY48" fmla="*/ 656492 h 1606062"/>
              <a:gd name="connsiteX49" fmla="*/ 429846 w 5017477"/>
              <a:gd name="connsiteY49" fmla="*/ 570523 h 1606062"/>
              <a:gd name="connsiteX50" fmla="*/ 410307 w 5017477"/>
              <a:gd name="connsiteY50" fmla="*/ 449385 h 1606062"/>
              <a:gd name="connsiteX51" fmla="*/ 410307 w 5017477"/>
              <a:gd name="connsiteY51" fmla="*/ 300892 h 1606062"/>
              <a:gd name="connsiteX52" fmla="*/ 363415 w 5017477"/>
              <a:gd name="connsiteY52" fmla="*/ 273538 h 1606062"/>
              <a:gd name="connsiteX53" fmla="*/ 300892 w 5017477"/>
              <a:gd name="connsiteY53" fmla="*/ 214923 h 1606062"/>
              <a:gd name="connsiteX54" fmla="*/ 265723 w 5017477"/>
              <a:gd name="connsiteY54" fmla="*/ 207108 h 1606062"/>
              <a:gd name="connsiteX55" fmla="*/ 246184 w 5017477"/>
              <a:gd name="connsiteY55" fmla="*/ 191477 h 1606062"/>
              <a:gd name="connsiteX56" fmla="*/ 230553 w 5017477"/>
              <a:gd name="connsiteY56" fmla="*/ 125046 h 1606062"/>
              <a:gd name="connsiteX57" fmla="*/ 199292 w 5017477"/>
              <a:gd name="connsiteY57" fmla="*/ 66431 h 1606062"/>
              <a:gd name="connsiteX58" fmla="*/ 164123 w 5017477"/>
              <a:gd name="connsiteY58" fmla="*/ 0 h 1606062"/>
              <a:gd name="connsiteX59" fmla="*/ 0 w 5017477"/>
              <a:gd name="connsiteY59" fmla="*/ 0 h 1606062"/>
              <a:gd name="connsiteX0" fmla="*/ 5017477 w 5017477"/>
              <a:gd name="connsiteY0" fmla="*/ 1606062 h 1606062"/>
              <a:gd name="connsiteX1" fmla="*/ 4716584 w 5017477"/>
              <a:gd name="connsiteY1" fmla="*/ 1606062 h 1606062"/>
              <a:gd name="connsiteX2" fmla="*/ 4716584 w 5017477"/>
              <a:gd name="connsiteY2" fmla="*/ 1606062 h 1606062"/>
              <a:gd name="connsiteX3" fmla="*/ 4704861 w 5017477"/>
              <a:gd name="connsiteY3" fmla="*/ 1574800 h 1606062"/>
              <a:gd name="connsiteX4" fmla="*/ 3950677 w 5017477"/>
              <a:gd name="connsiteY4" fmla="*/ 1574800 h 1606062"/>
              <a:gd name="connsiteX5" fmla="*/ 3950677 w 5017477"/>
              <a:gd name="connsiteY5" fmla="*/ 1574800 h 1606062"/>
              <a:gd name="connsiteX6" fmla="*/ 3915507 w 5017477"/>
              <a:gd name="connsiteY6" fmla="*/ 1551354 h 1606062"/>
              <a:gd name="connsiteX7" fmla="*/ 3188677 w 5017477"/>
              <a:gd name="connsiteY7" fmla="*/ 1551354 h 1606062"/>
              <a:gd name="connsiteX8" fmla="*/ 3188677 w 5017477"/>
              <a:gd name="connsiteY8" fmla="*/ 1551354 h 1606062"/>
              <a:gd name="connsiteX9" fmla="*/ 3188677 w 5017477"/>
              <a:gd name="connsiteY9" fmla="*/ 1551354 h 1606062"/>
              <a:gd name="connsiteX10" fmla="*/ 3165230 w 5017477"/>
              <a:gd name="connsiteY10" fmla="*/ 1527908 h 1606062"/>
              <a:gd name="connsiteX11" fmla="*/ 3122246 w 5017477"/>
              <a:gd name="connsiteY11" fmla="*/ 1527908 h 1606062"/>
              <a:gd name="connsiteX12" fmla="*/ 3122246 w 5017477"/>
              <a:gd name="connsiteY12" fmla="*/ 1527908 h 1606062"/>
              <a:gd name="connsiteX13" fmla="*/ 3090984 w 5017477"/>
              <a:gd name="connsiteY13" fmla="*/ 1492738 h 1606062"/>
              <a:gd name="connsiteX14" fmla="*/ 2907323 w 5017477"/>
              <a:gd name="connsiteY14" fmla="*/ 1492738 h 1606062"/>
              <a:gd name="connsiteX15" fmla="*/ 2876061 w 5017477"/>
              <a:gd name="connsiteY15" fmla="*/ 1473200 h 1606062"/>
              <a:gd name="connsiteX16" fmla="*/ 2575169 w 5017477"/>
              <a:gd name="connsiteY16" fmla="*/ 1473200 h 1606062"/>
              <a:gd name="connsiteX17" fmla="*/ 2555630 w 5017477"/>
              <a:gd name="connsiteY17" fmla="*/ 1445846 h 1606062"/>
              <a:gd name="connsiteX18" fmla="*/ 2379784 w 5017477"/>
              <a:gd name="connsiteY18" fmla="*/ 1445846 h 1606062"/>
              <a:gd name="connsiteX19" fmla="*/ 2379784 w 5017477"/>
              <a:gd name="connsiteY19" fmla="*/ 1445846 h 1606062"/>
              <a:gd name="connsiteX20" fmla="*/ 2379784 w 5017477"/>
              <a:gd name="connsiteY20" fmla="*/ 1445846 h 1606062"/>
              <a:gd name="connsiteX21" fmla="*/ 2352430 w 5017477"/>
              <a:gd name="connsiteY21" fmla="*/ 1418492 h 1606062"/>
              <a:gd name="connsiteX22" fmla="*/ 2352430 w 5017477"/>
              <a:gd name="connsiteY22" fmla="*/ 1418492 h 1606062"/>
              <a:gd name="connsiteX23" fmla="*/ 2301630 w 5017477"/>
              <a:gd name="connsiteY23" fmla="*/ 1395046 h 1606062"/>
              <a:gd name="connsiteX24" fmla="*/ 1582615 w 5017477"/>
              <a:gd name="connsiteY24" fmla="*/ 1395046 h 1606062"/>
              <a:gd name="connsiteX25" fmla="*/ 1570892 w 5017477"/>
              <a:gd name="connsiteY25" fmla="*/ 1355969 h 1606062"/>
              <a:gd name="connsiteX26" fmla="*/ 1570892 w 5017477"/>
              <a:gd name="connsiteY26" fmla="*/ 1312985 h 1606062"/>
              <a:gd name="connsiteX27" fmla="*/ 1543538 w 5017477"/>
              <a:gd name="connsiteY27" fmla="*/ 1266092 h 1606062"/>
              <a:gd name="connsiteX28" fmla="*/ 1453661 w 5017477"/>
              <a:gd name="connsiteY28" fmla="*/ 1266092 h 1606062"/>
              <a:gd name="connsiteX29" fmla="*/ 1453661 w 5017477"/>
              <a:gd name="connsiteY29" fmla="*/ 1266092 h 1606062"/>
              <a:gd name="connsiteX30" fmla="*/ 1422400 w 5017477"/>
              <a:gd name="connsiteY30" fmla="*/ 1238738 h 1606062"/>
              <a:gd name="connsiteX31" fmla="*/ 1230923 w 5017477"/>
              <a:gd name="connsiteY31" fmla="*/ 1238738 h 1606062"/>
              <a:gd name="connsiteX32" fmla="*/ 1191846 w 5017477"/>
              <a:gd name="connsiteY32" fmla="*/ 1141046 h 1606062"/>
              <a:gd name="connsiteX33" fmla="*/ 1176215 w 5017477"/>
              <a:gd name="connsiteY33" fmla="*/ 1105877 h 1606062"/>
              <a:gd name="connsiteX34" fmla="*/ 1168400 w 5017477"/>
              <a:gd name="connsiteY34" fmla="*/ 1066800 h 1606062"/>
              <a:gd name="connsiteX35" fmla="*/ 898769 w 5017477"/>
              <a:gd name="connsiteY35" fmla="*/ 1066800 h 1606062"/>
              <a:gd name="connsiteX36" fmla="*/ 894861 w 5017477"/>
              <a:gd name="connsiteY36" fmla="*/ 1023815 h 1606062"/>
              <a:gd name="connsiteX37" fmla="*/ 832338 w 5017477"/>
              <a:gd name="connsiteY37" fmla="*/ 1023815 h 1606062"/>
              <a:gd name="connsiteX38" fmla="*/ 808892 w 5017477"/>
              <a:gd name="connsiteY38" fmla="*/ 965200 h 1606062"/>
              <a:gd name="connsiteX39" fmla="*/ 797169 w 5017477"/>
              <a:gd name="connsiteY39" fmla="*/ 906585 h 1606062"/>
              <a:gd name="connsiteX40" fmla="*/ 773723 w 5017477"/>
              <a:gd name="connsiteY40" fmla="*/ 816708 h 1606062"/>
              <a:gd name="connsiteX41" fmla="*/ 676030 w 5017477"/>
              <a:gd name="connsiteY41" fmla="*/ 816708 h 1606062"/>
              <a:gd name="connsiteX42" fmla="*/ 656492 w 5017477"/>
              <a:gd name="connsiteY42" fmla="*/ 789354 h 1606062"/>
              <a:gd name="connsiteX43" fmla="*/ 593969 w 5017477"/>
              <a:gd name="connsiteY43" fmla="*/ 789354 h 1606062"/>
              <a:gd name="connsiteX44" fmla="*/ 593969 w 5017477"/>
              <a:gd name="connsiteY44" fmla="*/ 738554 h 1606062"/>
              <a:gd name="connsiteX45" fmla="*/ 570523 w 5017477"/>
              <a:gd name="connsiteY45" fmla="*/ 711200 h 1606062"/>
              <a:gd name="connsiteX46" fmla="*/ 504092 w 5017477"/>
              <a:gd name="connsiteY46" fmla="*/ 711200 h 1606062"/>
              <a:gd name="connsiteX47" fmla="*/ 488461 w 5017477"/>
              <a:gd name="connsiteY47" fmla="*/ 656492 h 1606062"/>
              <a:gd name="connsiteX48" fmla="*/ 433753 w 5017477"/>
              <a:gd name="connsiteY48" fmla="*/ 656492 h 1606062"/>
              <a:gd name="connsiteX49" fmla="*/ 429846 w 5017477"/>
              <a:gd name="connsiteY49" fmla="*/ 570523 h 1606062"/>
              <a:gd name="connsiteX50" fmla="*/ 410307 w 5017477"/>
              <a:gd name="connsiteY50" fmla="*/ 449385 h 1606062"/>
              <a:gd name="connsiteX51" fmla="*/ 410307 w 5017477"/>
              <a:gd name="connsiteY51" fmla="*/ 300892 h 1606062"/>
              <a:gd name="connsiteX52" fmla="*/ 363415 w 5017477"/>
              <a:gd name="connsiteY52" fmla="*/ 273538 h 1606062"/>
              <a:gd name="connsiteX53" fmla="*/ 300892 w 5017477"/>
              <a:gd name="connsiteY53" fmla="*/ 214923 h 1606062"/>
              <a:gd name="connsiteX54" fmla="*/ 265723 w 5017477"/>
              <a:gd name="connsiteY54" fmla="*/ 207108 h 1606062"/>
              <a:gd name="connsiteX55" fmla="*/ 246184 w 5017477"/>
              <a:gd name="connsiteY55" fmla="*/ 191477 h 1606062"/>
              <a:gd name="connsiteX56" fmla="*/ 230553 w 5017477"/>
              <a:gd name="connsiteY56" fmla="*/ 125046 h 1606062"/>
              <a:gd name="connsiteX57" fmla="*/ 199292 w 5017477"/>
              <a:gd name="connsiteY57" fmla="*/ 66431 h 1606062"/>
              <a:gd name="connsiteX58" fmla="*/ 160215 w 5017477"/>
              <a:gd name="connsiteY58" fmla="*/ 19538 h 1606062"/>
              <a:gd name="connsiteX59" fmla="*/ 0 w 5017477"/>
              <a:gd name="connsiteY59" fmla="*/ 0 h 1606062"/>
              <a:gd name="connsiteX0" fmla="*/ 5017477 w 5017477"/>
              <a:gd name="connsiteY0" fmla="*/ 1586524 h 1586524"/>
              <a:gd name="connsiteX1" fmla="*/ 4716584 w 5017477"/>
              <a:gd name="connsiteY1" fmla="*/ 1586524 h 1586524"/>
              <a:gd name="connsiteX2" fmla="*/ 4716584 w 5017477"/>
              <a:gd name="connsiteY2" fmla="*/ 1586524 h 1586524"/>
              <a:gd name="connsiteX3" fmla="*/ 4704861 w 5017477"/>
              <a:gd name="connsiteY3" fmla="*/ 1555262 h 1586524"/>
              <a:gd name="connsiteX4" fmla="*/ 3950677 w 5017477"/>
              <a:gd name="connsiteY4" fmla="*/ 1555262 h 1586524"/>
              <a:gd name="connsiteX5" fmla="*/ 3950677 w 5017477"/>
              <a:gd name="connsiteY5" fmla="*/ 1555262 h 1586524"/>
              <a:gd name="connsiteX6" fmla="*/ 3915507 w 5017477"/>
              <a:gd name="connsiteY6" fmla="*/ 1531816 h 1586524"/>
              <a:gd name="connsiteX7" fmla="*/ 3188677 w 5017477"/>
              <a:gd name="connsiteY7" fmla="*/ 1531816 h 1586524"/>
              <a:gd name="connsiteX8" fmla="*/ 3188677 w 5017477"/>
              <a:gd name="connsiteY8" fmla="*/ 1531816 h 1586524"/>
              <a:gd name="connsiteX9" fmla="*/ 3188677 w 5017477"/>
              <a:gd name="connsiteY9" fmla="*/ 1531816 h 1586524"/>
              <a:gd name="connsiteX10" fmla="*/ 3165230 w 5017477"/>
              <a:gd name="connsiteY10" fmla="*/ 1508370 h 1586524"/>
              <a:gd name="connsiteX11" fmla="*/ 3122246 w 5017477"/>
              <a:gd name="connsiteY11" fmla="*/ 1508370 h 1586524"/>
              <a:gd name="connsiteX12" fmla="*/ 3122246 w 5017477"/>
              <a:gd name="connsiteY12" fmla="*/ 1508370 h 1586524"/>
              <a:gd name="connsiteX13" fmla="*/ 3090984 w 5017477"/>
              <a:gd name="connsiteY13" fmla="*/ 1473200 h 1586524"/>
              <a:gd name="connsiteX14" fmla="*/ 2907323 w 5017477"/>
              <a:gd name="connsiteY14" fmla="*/ 1473200 h 1586524"/>
              <a:gd name="connsiteX15" fmla="*/ 2876061 w 5017477"/>
              <a:gd name="connsiteY15" fmla="*/ 1453662 h 1586524"/>
              <a:gd name="connsiteX16" fmla="*/ 2575169 w 5017477"/>
              <a:gd name="connsiteY16" fmla="*/ 1453662 h 1586524"/>
              <a:gd name="connsiteX17" fmla="*/ 2555630 w 5017477"/>
              <a:gd name="connsiteY17" fmla="*/ 1426308 h 1586524"/>
              <a:gd name="connsiteX18" fmla="*/ 2379784 w 5017477"/>
              <a:gd name="connsiteY18" fmla="*/ 1426308 h 1586524"/>
              <a:gd name="connsiteX19" fmla="*/ 2379784 w 5017477"/>
              <a:gd name="connsiteY19" fmla="*/ 1426308 h 1586524"/>
              <a:gd name="connsiteX20" fmla="*/ 2379784 w 5017477"/>
              <a:gd name="connsiteY20" fmla="*/ 1426308 h 1586524"/>
              <a:gd name="connsiteX21" fmla="*/ 2352430 w 5017477"/>
              <a:gd name="connsiteY21" fmla="*/ 1398954 h 1586524"/>
              <a:gd name="connsiteX22" fmla="*/ 2352430 w 5017477"/>
              <a:gd name="connsiteY22" fmla="*/ 1398954 h 1586524"/>
              <a:gd name="connsiteX23" fmla="*/ 2301630 w 5017477"/>
              <a:gd name="connsiteY23" fmla="*/ 1375508 h 1586524"/>
              <a:gd name="connsiteX24" fmla="*/ 1582615 w 5017477"/>
              <a:gd name="connsiteY24" fmla="*/ 1375508 h 1586524"/>
              <a:gd name="connsiteX25" fmla="*/ 1570892 w 5017477"/>
              <a:gd name="connsiteY25" fmla="*/ 1336431 h 1586524"/>
              <a:gd name="connsiteX26" fmla="*/ 1570892 w 5017477"/>
              <a:gd name="connsiteY26" fmla="*/ 1293447 h 1586524"/>
              <a:gd name="connsiteX27" fmla="*/ 1543538 w 5017477"/>
              <a:gd name="connsiteY27" fmla="*/ 1246554 h 1586524"/>
              <a:gd name="connsiteX28" fmla="*/ 1453661 w 5017477"/>
              <a:gd name="connsiteY28" fmla="*/ 1246554 h 1586524"/>
              <a:gd name="connsiteX29" fmla="*/ 1453661 w 5017477"/>
              <a:gd name="connsiteY29" fmla="*/ 1246554 h 1586524"/>
              <a:gd name="connsiteX30" fmla="*/ 1422400 w 5017477"/>
              <a:gd name="connsiteY30" fmla="*/ 1219200 h 1586524"/>
              <a:gd name="connsiteX31" fmla="*/ 1230923 w 5017477"/>
              <a:gd name="connsiteY31" fmla="*/ 1219200 h 1586524"/>
              <a:gd name="connsiteX32" fmla="*/ 1191846 w 5017477"/>
              <a:gd name="connsiteY32" fmla="*/ 1121508 h 1586524"/>
              <a:gd name="connsiteX33" fmla="*/ 1176215 w 5017477"/>
              <a:gd name="connsiteY33" fmla="*/ 1086339 h 1586524"/>
              <a:gd name="connsiteX34" fmla="*/ 1168400 w 5017477"/>
              <a:gd name="connsiteY34" fmla="*/ 1047262 h 1586524"/>
              <a:gd name="connsiteX35" fmla="*/ 898769 w 5017477"/>
              <a:gd name="connsiteY35" fmla="*/ 1047262 h 1586524"/>
              <a:gd name="connsiteX36" fmla="*/ 894861 w 5017477"/>
              <a:gd name="connsiteY36" fmla="*/ 1004277 h 1586524"/>
              <a:gd name="connsiteX37" fmla="*/ 832338 w 5017477"/>
              <a:gd name="connsiteY37" fmla="*/ 1004277 h 1586524"/>
              <a:gd name="connsiteX38" fmla="*/ 808892 w 5017477"/>
              <a:gd name="connsiteY38" fmla="*/ 945662 h 1586524"/>
              <a:gd name="connsiteX39" fmla="*/ 797169 w 5017477"/>
              <a:gd name="connsiteY39" fmla="*/ 887047 h 1586524"/>
              <a:gd name="connsiteX40" fmla="*/ 773723 w 5017477"/>
              <a:gd name="connsiteY40" fmla="*/ 797170 h 1586524"/>
              <a:gd name="connsiteX41" fmla="*/ 676030 w 5017477"/>
              <a:gd name="connsiteY41" fmla="*/ 797170 h 1586524"/>
              <a:gd name="connsiteX42" fmla="*/ 656492 w 5017477"/>
              <a:gd name="connsiteY42" fmla="*/ 769816 h 1586524"/>
              <a:gd name="connsiteX43" fmla="*/ 593969 w 5017477"/>
              <a:gd name="connsiteY43" fmla="*/ 769816 h 1586524"/>
              <a:gd name="connsiteX44" fmla="*/ 593969 w 5017477"/>
              <a:gd name="connsiteY44" fmla="*/ 719016 h 1586524"/>
              <a:gd name="connsiteX45" fmla="*/ 570523 w 5017477"/>
              <a:gd name="connsiteY45" fmla="*/ 691662 h 1586524"/>
              <a:gd name="connsiteX46" fmla="*/ 504092 w 5017477"/>
              <a:gd name="connsiteY46" fmla="*/ 691662 h 1586524"/>
              <a:gd name="connsiteX47" fmla="*/ 488461 w 5017477"/>
              <a:gd name="connsiteY47" fmla="*/ 636954 h 1586524"/>
              <a:gd name="connsiteX48" fmla="*/ 433753 w 5017477"/>
              <a:gd name="connsiteY48" fmla="*/ 636954 h 1586524"/>
              <a:gd name="connsiteX49" fmla="*/ 429846 w 5017477"/>
              <a:gd name="connsiteY49" fmla="*/ 550985 h 1586524"/>
              <a:gd name="connsiteX50" fmla="*/ 410307 w 5017477"/>
              <a:gd name="connsiteY50" fmla="*/ 429847 h 1586524"/>
              <a:gd name="connsiteX51" fmla="*/ 410307 w 5017477"/>
              <a:gd name="connsiteY51" fmla="*/ 281354 h 1586524"/>
              <a:gd name="connsiteX52" fmla="*/ 363415 w 5017477"/>
              <a:gd name="connsiteY52" fmla="*/ 254000 h 1586524"/>
              <a:gd name="connsiteX53" fmla="*/ 300892 w 5017477"/>
              <a:gd name="connsiteY53" fmla="*/ 195385 h 1586524"/>
              <a:gd name="connsiteX54" fmla="*/ 265723 w 5017477"/>
              <a:gd name="connsiteY54" fmla="*/ 187570 h 1586524"/>
              <a:gd name="connsiteX55" fmla="*/ 246184 w 5017477"/>
              <a:gd name="connsiteY55" fmla="*/ 171939 h 1586524"/>
              <a:gd name="connsiteX56" fmla="*/ 230553 w 5017477"/>
              <a:gd name="connsiteY56" fmla="*/ 105508 h 1586524"/>
              <a:gd name="connsiteX57" fmla="*/ 199292 w 5017477"/>
              <a:gd name="connsiteY57" fmla="*/ 46893 h 1586524"/>
              <a:gd name="connsiteX58" fmla="*/ 160215 w 5017477"/>
              <a:gd name="connsiteY58" fmla="*/ 0 h 1586524"/>
              <a:gd name="connsiteX59" fmla="*/ 0 w 5017477"/>
              <a:gd name="connsiteY59" fmla="*/ 0 h 1586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5017477" h="1586524">
                <a:moveTo>
                  <a:pt x="5017477" y="1586524"/>
                </a:moveTo>
                <a:lnTo>
                  <a:pt x="4716584" y="1586524"/>
                </a:lnTo>
                <a:lnTo>
                  <a:pt x="4716584" y="1586524"/>
                </a:lnTo>
                <a:lnTo>
                  <a:pt x="4704861" y="1555262"/>
                </a:lnTo>
                <a:lnTo>
                  <a:pt x="3950677" y="1555262"/>
                </a:lnTo>
                <a:lnTo>
                  <a:pt x="3950677" y="1555262"/>
                </a:lnTo>
                <a:lnTo>
                  <a:pt x="3915507" y="1531816"/>
                </a:lnTo>
                <a:lnTo>
                  <a:pt x="3188677" y="1531816"/>
                </a:lnTo>
                <a:lnTo>
                  <a:pt x="3188677" y="1531816"/>
                </a:lnTo>
                <a:lnTo>
                  <a:pt x="3188677" y="1531816"/>
                </a:lnTo>
                <a:lnTo>
                  <a:pt x="3165230" y="1508370"/>
                </a:lnTo>
                <a:lnTo>
                  <a:pt x="3122246" y="1508370"/>
                </a:lnTo>
                <a:lnTo>
                  <a:pt x="3122246" y="1508370"/>
                </a:lnTo>
                <a:lnTo>
                  <a:pt x="3090984" y="1473200"/>
                </a:lnTo>
                <a:lnTo>
                  <a:pt x="2907323" y="1473200"/>
                </a:lnTo>
                <a:lnTo>
                  <a:pt x="2876061" y="1453662"/>
                </a:lnTo>
                <a:lnTo>
                  <a:pt x="2575169" y="1453662"/>
                </a:lnTo>
                <a:lnTo>
                  <a:pt x="2555630" y="1426308"/>
                </a:lnTo>
                <a:lnTo>
                  <a:pt x="2379784" y="1426308"/>
                </a:lnTo>
                <a:lnTo>
                  <a:pt x="2379784" y="1426308"/>
                </a:lnTo>
                <a:lnTo>
                  <a:pt x="2379784" y="1426308"/>
                </a:lnTo>
                <a:lnTo>
                  <a:pt x="2352430" y="1398954"/>
                </a:lnTo>
                <a:lnTo>
                  <a:pt x="2352430" y="1398954"/>
                </a:lnTo>
                <a:lnTo>
                  <a:pt x="2301630" y="1375508"/>
                </a:lnTo>
                <a:lnTo>
                  <a:pt x="1582615" y="1375508"/>
                </a:lnTo>
                <a:lnTo>
                  <a:pt x="1570892" y="1336431"/>
                </a:lnTo>
                <a:lnTo>
                  <a:pt x="1570892" y="1293447"/>
                </a:lnTo>
                <a:lnTo>
                  <a:pt x="1543538" y="1246554"/>
                </a:lnTo>
                <a:lnTo>
                  <a:pt x="1453661" y="1246554"/>
                </a:lnTo>
                <a:lnTo>
                  <a:pt x="1453661" y="1246554"/>
                </a:lnTo>
                <a:lnTo>
                  <a:pt x="1422400" y="1219200"/>
                </a:lnTo>
                <a:lnTo>
                  <a:pt x="1230923" y="1219200"/>
                </a:lnTo>
                <a:lnTo>
                  <a:pt x="1191846" y="1121508"/>
                </a:lnTo>
                <a:lnTo>
                  <a:pt x="1176215" y="1086339"/>
                </a:lnTo>
                <a:lnTo>
                  <a:pt x="1168400" y="1047262"/>
                </a:lnTo>
                <a:lnTo>
                  <a:pt x="898769" y="1047262"/>
                </a:lnTo>
                <a:lnTo>
                  <a:pt x="894861" y="1004277"/>
                </a:lnTo>
                <a:lnTo>
                  <a:pt x="832338" y="1004277"/>
                </a:lnTo>
                <a:lnTo>
                  <a:pt x="808892" y="945662"/>
                </a:lnTo>
                <a:lnTo>
                  <a:pt x="797169" y="887047"/>
                </a:lnTo>
                <a:lnTo>
                  <a:pt x="773723" y="797170"/>
                </a:lnTo>
                <a:lnTo>
                  <a:pt x="676030" y="797170"/>
                </a:lnTo>
                <a:lnTo>
                  <a:pt x="656492" y="769816"/>
                </a:lnTo>
                <a:lnTo>
                  <a:pt x="593969" y="769816"/>
                </a:lnTo>
                <a:lnTo>
                  <a:pt x="593969" y="719016"/>
                </a:lnTo>
                <a:lnTo>
                  <a:pt x="570523" y="691662"/>
                </a:lnTo>
                <a:lnTo>
                  <a:pt x="504092" y="691662"/>
                </a:lnTo>
                <a:lnTo>
                  <a:pt x="488461" y="636954"/>
                </a:lnTo>
                <a:lnTo>
                  <a:pt x="433753" y="636954"/>
                </a:lnTo>
                <a:lnTo>
                  <a:pt x="429846" y="550985"/>
                </a:lnTo>
                <a:lnTo>
                  <a:pt x="410307" y="429847"/>
                </a:lnTo>
                <a:lnTo>
                  <a:pt x="410307" y="281354"/>
                </a:lnTo>
                <a:lnTo>
                  <a:pt x="363415" y="254000"/>
                </a:lnTo>
                <a:lnTo>
                  <a:pt x="300892" y="195385"/>
                </a:lnTo>
                <a:lnTo>
                  <a:pt x="265723" y="187570"/>
                </a:lnTo>
                <a:lnTo>
                  <a:pt x="246184" y="171939"/>
                </a:lnTo>
                <a:lnTo>
                  <a:pt x="230553" y="105508"/>
                </a:lnTo>
                <a:cubicBezTo>
                  <a:pt x="220133" y="85970"/>
                  <a:pt x="211015" y="64478"/>
                  <a:pt x="199292" y="46893"/>
                </a:cubicBezTo>
                <a:cubicBezTo>
                  <a:pt x="187569" y="29308"/>
                  <a:pt x="173241" y="15631"/>
                  <a:pt x="160215" y="0"/>
                </a:cubicBezTo>
                <a:lnTo>
                  <a:pt x="0" y="0"/>
                </a:lnTo>
              </a:path>
            </a:pathLst>
          </a:custGeom>
          <a:noFill/>
          <a:ln w="25400">
            <a:solidFill>
              <a:srgbClr val="A46DA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Forme libre 88">
            <a:extLst>
              <a:ext uri="{FF2B5EF4-FFF2-40B4-BE49-F238E27FC236}">
                <a16:creationId xmlns:a16="http://schemas.microsoft.com/office/drawing/2014/main" xmlns="" id="{D6132B0B-1003-A14D-8233-E0B24A217E81}"/>
              </a:ext>
            </a:extLst>
          </p:cNvPr>
          <p:cNvSpPr/>
          <p:nvPr/>
        </p:nvSpPr>
        <p:spPr>
          <a:xfrm>
            <a:off x="2325077" y="1535723"/>
            <a:ext cx="5025292" cy="1391139"/>
          </a:xfrm>
          <a:custGeom>
            <a:avLst/>
            <a:gdLst>
              <a:gd name="connsiteX0" fmla="*/ 5025292 w 5025292"/>
              <a:gd name="connsiteY0" fmla="*/ 1383323 h 1391139"/>
              <a:gd name="connsiteX1" fmla="*/ 4161692 w 5025292"/>
              <a:gd name="connsiteY1" fmla="*/ 1391139 h 1391139"/>
              <a:gd name="connsiteX2" fmla="*/ 4157785 w 5025292"/>
              <a:gd name="connsiteY2" fmla="*/ 1320800 h 1391139"/>
              <a:gd name="connsiteX3" fmla="*/ 2950308 w 5025292"/>
              <a:gd name="connsiteY3" fmla="*/ 1332523 h 1391139"/>
              <a:gd name="connsiteX4" fmla="*/ 2946400 w 5025292"/>
              <a:gd name="connsiteY4" fmla="*/ 1277815 h 1391139"/>
              <a:gd name="connsiteX5" fmla="*/ 2821354 w 5025292"/>
              <a:gd name="connsiteY5" fmla="*/ 1277815 h 1391139"/>
              <a:gd name="connsiteX6" fmla="*/ 2817446 w 5025292"/>
              <a:gd name="connsiteY6" fmla="*/ 1219200 h 1391139"/>
              <a:gd name="connsiteX7" fmla="*/ 2762738 w 5025292"/>
              <a:gd name="connsiteY7" fmla="*/ 1227015 h 1391139"/>
              <a:gd name="connsiteX8" fmla="*/ 2754923 w 5025292"/>
              <a:gd name="connsiteY8" fmla="*/ 1176215 h 1391139"/>
              <a:gd name="connsiteX9" fmla="*/ 2411046 w 5025292"/>
              <a:gd name="connsiteY9" fmla="*/ 1184031 h 1391139"/>
              <a:gd name="connsiteX10" fmla="*/ 2411046 w 5025292"/>
              <a:gd name="connsiteY10" fmla="*/ 1129323 h 1391139"/>
              <a:gd name="connsiteX11" fmla="*/ 1602154 w 5025292"/>
              <a:gd name="connsiteY11" fmla="*/ 1133231 h 1391139"/>
              <a:gd name="connsiteX12" fmla="*/ 1582615 w 5025292"/>
              <a:gd name="connsiteY12" fmla="*/ 1066800 h 1391139"/>
              <a:gd name="connsiteX13" fmla="*/ 1574800 w 5025292"/>
              <a:gd name="connsiteY13" fmla="*/ 980831 h 1391139"/>
              <a:gd name="connsiteX14" fmla="*/ 1496646 w 5025292"/>
              <a:gd name="connsiteY14" fmla="*/ 976923 h 1391139"/>
              <a:gd name="connsiteX15" fmla="*/ 1477108 w 5025292"/>
              <a:gd name="connsiteY15" fmla="*/ 933939 h 1391139"/>
              <a:gd name="connsiteX16" fmla="*/ 1242646 w 5025292"/>
              <a:gd name="connsiteY16" fmla="*/ 930031 h 1391139"/>
              <a:gd name="connsiteX17" fmla="*/ 1234831 w 5025292"/>
              <a:gd name="connsiteY17" fmla="*/ 836246 h 1391139"/>
              <a:gd name="connsiteX18" fmla="*/ 1191846 w 5025292"/>
              <a:gd name="connsiteY18" fmla="*/ 844062 h 1391139"/>
              <a:gd name="connsiteX19" fmla="*/ 1160585 w 5025292"/>
              <a:gd name="connsiteY19" fmla="*/ 734646 h 1391139"/>
              <a:gd name="connsiteX20" fmla="*/ 668215 w 5025292"/>
              <a:gd name="connsiteY20" fmla="*/ 738554 h 1391139"/>
              <a:gd name="connsiteX21" fmla="*/ 676031 w 5025292"/>
              <a:gd name="connsiteY21" fmla="*/ 691662 h 1391139"/>
              <a:gd name="connsiteX22" fmla="*/ 492369 w 5025292"/>
              <a:gd name="connsiteY22" fmla="*/ 695569 h 1391139"/>
              <a:gd name="connsiteX23" fmla="*/ 492369 w 5025292"/>
              <a:gd name="connsiteY23" fmla="*/ 539262 h 1391139"/>
              <a:gd name="connsiteX24" fmla="*/ 453292 w 5025292"/>
              <a:gd name="connsiteY24" fmla="*/ 547077 h 1391139"/>
              <a:gd name="connsiteX25" fmla="*/ 449385 w 5025292"/>
              <a:gd name="connsiteY25" fmla="*/ 488462 h 1391139"/>
              <a:gd name="connsiteX26" fmla="*/ 422031 w 5025292"/>
              <a:gd name="connsiteY26" fmla="*/ 453292 h 1391139"/>
              <a:gd name="connsiteX27" fmla="*/ 418123 w 5025292"/>
              <a:gd name="connsiteY27" fmla="*/ 359508 h 1391139"/>
              <a:gd name="connsiteX28" fmla="*/ 375138 w 5025292"/>
              <a:gd name="connsiteY28" fmla="*/ 316523 h 1391139"/>
              <a:gd name="connsiteX29" fmla="*/ 363415 w 5025292"/>
              <a:gd name="connsiteY29" fmla="*/ 199292 h 1391139"/>
              <a:gd name="connsiteX30" fmla="*/ 308708 w 5025292"/>
              <a:gd name="connsiteY30" fmla="*/ 199292 h 1391139"/>
              <a:gd name="connsiteX31" fmla="*/ 281354 w 5025292"/>
              <a:gd name="connsiteY31" fmla="*/ 97692 h 1391139"/>
              <a:gd name="connsiteX32" fmla="*/ 222738 w 5025292"/>
              <a:gd name="connsiteY32" fmla="*/ 97692 h 1391139"/>
              <a:gd name="connsiteX33" fmla="*/ 222738 w 5025292"/>
              <a:gd name="connsiteY33" fmla="*/ 50800 h 1391139"/>
              <a:gd name="connsiteX34" fmla="*/ 171938 w 5025292"/>
              <a:gd name="connsiteY34" fmla="*/ 54708 h 1391139"/>
              <a:gd name="connsiteX35" fmla="*/ 175846 w 5025292"/>
              <a:gd name="connsiteY35" fmla="*/ 11723 h 1391139"/>
              <a:gd name="connsiteX36" fmla="*/ 0 w 5025292"/>
              <a:gd name="connsiteY36" fmla="*/ 0 h 1391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025292" h="1391139">
                <a:moveTo>
                  <a:pt x="5025292" y="1383323"/>
                </a:moveTo>
                <a:lnTo>
                  <a:pt x="4161692" y="1391139"/>
                </a:lnTo>
                <a:lnTo>
                  <a:pt x="4157785" y="1320800"/>
                </a:lnTo>
                <a:lnTo>
                  <a:pt x="2950308" y="1332523"/>
                </a:lnTo>
                <a:lnTo>
                  <a:pt x="2946400" y="1277815"/>
                </a:lnTo>
                <a:lnTo>
                  <a:pt x="2821354" y="1277815"/>
                </a:lnTo>
                <a:lnTo>
                  <a:pt x="2817446" y="1219200"/>
                </a:lnTo>
                <a:lnTo>
                  <a:pt x="2762738" y="1227015"/>
                </a:lnTo>
                <a:lnTo>
                  <a:pt x="2754923" y="1176215"/>
                </a:lnTo>
                <a:lnTo>
                  <a:pt x="2411046" y="1184031"/>
                </a:lnTo>
                <a:lnTo>
                  <a:pt x="2411046" y="1129323"/>
                </a:lnTo>
                <a:lnTo>
                  <a:pt x="1602154" y="1133231"/>
                </a:lnTo>
                <a:lnTo>
                  <a:pt x="1582615" y="1066800"/>
                </a:lnTo>
                <a:lnTo>
                  <a:pt x="1574800" y="980831"/>
                </a:lnTo>
                <a:lnTo>
                  <a:pt x="1496646" y="976923"/>
                </a:lnTo>
                <a:lnTo>
                  <a:pt x="1477108" y="933939"/>
                </a:lnTo>
                <a:lnTo>
                  <a:pt x="1242646" y="930031"/>
                </a:lnTo>
                <a:lnTo>
                  <a:pt x="1234831" y="836246"/>
                </a:lnTo>
                <a:lnTo>
                  <a:pt x="1191846" y="844062"/>
                </a:lnTo>
                <a:lnTo>
                  <a:pt x="1160585" y="734646"/>
                </a:lnTo>
                <a:lnTo>
                  <a:pt x="668215" y="738554"/>
                </a:lnTo>
                <a:lnTo>
                  <a:pt x="676031" y="691662"/>
                </a:lnTo>
                <a:lnTo>
                  <a:pt x="492369" y="695569"/>
                </a:lnTo>
                <a:lnTo>
                  <a:pt x="492369" y="539262"/>
                </a:lnTo>
                <a:lnTo>
                  <a:pt x="453292" y="547077"/>
                </a:lnTo>
                <a:lnTo>
                  <a:pt x="449385" y="488462"/>
                </a:lnTo>
                <a:lnTo>
                  <a:pt x="422031" y="453292"/>
                </a:lnTo>
                <a:lnTo>
                  <a:pt x="418123" y="359508"/>
                </a:lnTo>
                <a:lnTo>
                  <a:pt x="375138" y="316523"/>
                </a:lnTo>
                <a:lnTo>
                  <a:pt x="363415" y="199292"/>
                </a:lnTo>
                <a:lnTo>
                  <a:pt x="308708" y="199292"/>
                </a:lnTo>
                <a:lnTo>
                  <a:pt x="281354" y="97692"/>
                </a:lnTo>
                <a:lnTo>
                  <a:pt x="222738" y="97692"/>
                </a:lnTo>
                <a:lnTo>
                  <a:pt x="222738" y="50800"/>
                </a:lnTo>
                <a:lnTo>
                  <a:pt x="171938" y="54708"/>
                </a:lnTo>
                <a:lnTo>
                  <a:pt x="175846" y="11723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3" name="Groupe 92">
            <a:extLst>
              <a:ext uri="{FF2B5EF4-FFF2-40B4-BE49-F238E27FC236}">
                <a16:creationId xmlns:a16="http://schemas.microsoft.com/office/drawing/2014/main" xmlns="" id="{8B4BDC22-97E1-DE48-8C27-842580463FD6}"/>
              </a:ext>
            </a:extLst>
          </p:cNvPr>
          <p:cNvGrpSpPr/>
          <p:nvPr/>
        </p:nvGrpSpPr>
        <p:grpSpPr>
          <a:xfrm>
            <a:off x="7303478" y="3083170"/>
            <a:ext cx="78154" cy="78154"/>
            <a:chOff x="5927969" y="3216030"/>
            <a:chExt cx="78154" cy="78154"/>
          </a:xfrm>
        </p:grpSpPr>
        <p:cxnSp>
          <p:nvCxnSpPr>
            <p:cNvPr id="91" name="Connecteur droit 90">
              <a:extLst>
                <a:ext uri="{FF2B5EF4-FFF2-40B4-BE49-F238E27FC236}">
                  <a16:creationId xmlns:a16="http://schemas.microsoft.com/office/drawing/2014/main" xmlns="" id="{F330DE5B-BD29-DF44-B989-6F6FDD0A7A32}"/>
                </a:ext>
              </a:extLst>
            </p:cNvPr>
            <p:cNvCxnSpPr/>
            <p:nvPr/>
          </p:nvCxnSpPr>
          <p:spPr>
            <a:xfrm>
              <a:off x="5963138" y="3216030"/>
              <a:ext cx="0" cy="78154"/>
            </a:xfrm>
            <a:prstGeom prst="line">
              <a:avLst/>
            </a:prstGeom>
            <a:ln w="12700">
              <a:solidFill>
                <a:srgbClr val="A46DA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necteur droit 91">
              <a:extLst>
                <a:ext uri="{FF2B5EF4-FFF2-40B4-BE49-F238E27FC236}">
                  <a16:creationId xmlns:a16="http://schemas.microsoft.com/office/drawing/2014/main" xmlns="" id="{671530AA-EF8D-C24D-83C6-70C143A7318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67046" y="3219937"/>
              <a:ext cx="0" cy="78154"/>
            </a:xfrm>
            <a:prstGeom prst="line">
              <a:avLst/>
            </a:prstGeom>
            <a:ln w="12700">
              <a:solidFill>
                <a:srgbClr val="A46DA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4" name="Groupe 93">
            <a:extLst>
              <a:ext uri="{FF2B5EF4-FFF2-40B4-BE49-F238E27FC236}">
                <a16:creationId xmlns:a16="http://schemas.microsoft.com/office/drawing/2014/main" xmlns="" id="{AA9084A0-411E-EC4E-B8E9-F5FC8AAE695E}"/>
              </a:ext>
            </a:extLst>
          </p:cNvPr>
          <p:cNvGrpSpPr/>
          <p:nvPr/>
        </p:nvGrpSpPr>
        <p:grpSpPr>
          <a:xfrm>
            <a:off x="6454794" y="3056268"/>
            <a:ext cx="78154" cy="78154"/>
            <a:chOff x="5927969" y="3216030"/>
            <a:chExt cx="78154" cy="78154"/>
          </a:xfrm>
        </p:grpSpPr>
        <p:cxnSp>
          <p:nvCxnSpPr>
            <p:cNvPr id="95" name="Connecteur droit 94">
              <a:extLst>
                <a:ext uri="{FF2B5EF4-FFF2-40B4-BE49-F238E27FC236}">
                  <a16:creationId xmlns:a16="http://schemas.microsoft.com/office/drawing/2014/main" xmlns="" id="{9BCCE26D-0726-D147-9EFF-4E60B737850A}"/>
                </a:ext>
              </a:extLst>
            </p:cNvPr>
            <p:cNvCxnSpPr/>
            <p:nvPr/>
          </p:nvCxnSpPr>
          <p:spPr>
            <a:xfrm>
              <a:off x="5963138" y="3216030"/>
              <a:ext cx="0" cy="78154"/>
            </a:xfrm>
            <a:prstGeom prst="line">
              <a:avLst/>
            </a:prstGeom>
            <a:ln w="12700">
              <a:solidFill>
                <a:srgbClr val="A46DA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cteur droit 95">
              <a:extLst>
                <a:ext uri="{FF2B5EF4-FFF2-40B4-BE49-F238E27FC236}">
                  <a16:creationId xmlns:a16="http://schemas.microsoft.com/office/drawing/2014/main" xmlns="" id="{05835DD1-E9D0-B24B-B11A-B225890F306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67046" y="3219937"/>
              <a:ext cx="0" cy="78154"/>
            </a:xfrm>
            <a:prstGeom prst="line">
              <a:avLst/>
            </a:prstGeom>
            <a:ln w="12700">
              <a:solidFill>
                <a:srgbClr val="A46DA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" name="Groupe 96">
            <a:extLst>
              <a:ext uri="{FF2B5EF4-FFF2-40B4-BE49-F238E27FC236}">
                <a16:creationId xmlns:a16="http://schemas.microsoft.com/office/drawing/2014/main" xmlns="" id="{235F84C0-0F24-C647-A4DA-168545F168C1}"/>
              </a:ext>
            </a:extLst>
          </p:cNvPr>
          <p:cNvGrpSpPr/>
          <p:nvPr/>
        </p:nvGrpSpPr>
        <p:grpSpPr>
          <a:xfrm>
            <a:off x="2828564" y="2192667"/>
            <a:ext cx="78154" cy="78154"/>
            <a:chOff x="5927969" y="3216030"/>
            <a:chExt cx="78154" cy="78154"/>
          </a:xfrm>
        </p:grpSpPr>
        <p:cxnSp>
          <p:nvCxnSpPr>
            <p:cNvPr id="98" name="Connecteur droit 97">
              <a:extLst>
                <a:ext uri="{FF2B5EF4-FFF2-40B4-BE49-F238E27FC236}">
                  <a16:creationId xmlns:a16="http://schemas.microsoft.com/office/drawing/2014/main" xmlns="" id="{31BA8006-5422-6F43-BE37-2389EAA67CB3}"/>
                </a:ext>
              </a:extLst>
            </p:cNvPr>
            <p:cNvCxnSpPr/>
            <p:nvPr/>
          </p:nvCxnSpPr>
          <p:spPr>
            <a:xfrm>
              <a:off x="5963138" y="3216030"/>
              <a:ext cx="0" cy="78154"/>
            </a:xfrm>
            <a:prstGeom prst="line">
              <a:avLst/>
            </a:prstGeom>
            <a:ln w="12700">
              <a:solidFill>
                <a:srgbClr val="A46DA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necteur droit 98">
              <a:extLst>
                <a:ext uri="{FF2B5EF4-FFF2-40B4-BE49-F238E27FC236}">
                  <a16:creationId xmlns:a16="http://schemas.microsoft.com/office/drawing/2014/main" xmlns="" id="{51F5964E-29AD-E849-97B0-67DFB950CDB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67046" y="3219937"/>
              <a:ext cx="0" cy="78154"/>
            </a:xfrm>
            <a:prstGeom prst="line">
              <a:avLst/>
            </a:prstGeom>
            <a:ln w="12700">
              <a:solidFill>
                <a:srgbClr val="A46DA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e 99">
            <a:extLst>
              <a:ext uri="{FF2B5EF4-FFF2-40B4-BE49-F238E27FC236}">
                <a16:creationId xmlns:a16="http://schemas.microsoft.com/office/drawing/2014/main" xmlns="" id="{41535781-76B4-4545-B294-9B787951AACE}"/>
              </a:ext>
            </a:extLst>
          </p:cNvPr>
          <p:cNvGrpSpPr/>
          <p:nvPr/>
        </p:nvGrpSpPr>
        <p:grpSpPr>
          <a:xfrm>
            <a:off x="2285045" y="1491630"/>
            <a:ext cx="78154" cy="78154"/>
            <a:chOff x="5927969" y="3216030"/>
            <a:chExt cx="78154" cy="78154"/>
          </a:xfrm>
        </p:grpSpPr>
        <p:cxnSp>
          <p:nvCxnSpPr>
            <p:cNvPr id="101" name="Connecteur droit 100">
              <a:extLst>
                <a:ext uri="{FF2B5EF4-FFF2-40B4-BE49-F238E27FC236}">
                  <a16:creationId xmlns:a16="http://schemas.microsoft.com/office/drawing/2014/main" xmlns="" id="{DF24362F-2AA1-F948-B2B0-F9BA6DD0CA51}"/>
                </a:ext>
              </a:extLst>
            </p:cNvPr>
            <p:cNvCxnSpPr/>
            <p:nvPr/>
          </p:nvCxnSpPr>
          <p:spPr>
            <a:xfrm>
              <a:off x="5963138" y="3216030"/>
              <a:ext cx="0" cy="78154"/>
            </a:xfrm>
            <a:prstGeom prst="line">
              <a:avLst/>
            </a:prstGeom>
            <a:ln w="12700">
              <a:solidFill>
                <a:srgbClr val="A46DA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cteur droit 101">
              <a:extLst>
                <a:ext uri="{FF2B5EF4-FFF2-40B4-BE49-F238E27FC236}">
                  <a16:creationId xmlns:a16="http://schemas.microsoft.com/office/drawing/2014/main" xmlns="" id="{914B90CD-2C5F-9D4B-84C8-9E370D7F658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67046" y="3219937"/>
              <a:ext cx="0" cy="78154"/>
            </a:xfrm>
            <a:prstGeom prst="line">
              <a:avLst/>
            </a:prstGeom>
            <a:ln w="12700">
              <a:solidFill>
                <a:srgbClr val="A46DA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" name="Groupe 102">
            <a:extLst>
              <a:ext uri="{FF2B5EF4-FFF2-40B4-BE49-F238E27FC236}">
                <a16:creationId xmlns:a16="http://schemas.microsoft.com/office/drawing/2014/main" xmlns="" id="{D869C014-E647-6E4E-B353-4A92E1701623}"/>
              </a:ext>
            </a:extLst>
          </p:cNvPr>
          <p:cNvGrpSpPr/>
          <p:nvPr/>
        </p:nvGrpSpPr>
        <p:grpSpPr>
          <a:xfrm>
            <a:off x="2335844" y="1491630"/>
            <a:ext cx="78154" cy="78154"/>
            <a:chOff x="5927969" y="3216030"/>
            <a:chExt cx="78154" cy="78154"/>
          </a:xfrm>
        </p:grpSpPr>
        <p:cxnSp>
          <p:nvCxnSpPr>
            <p:cNvPr id="104" name="Connecteur droit 103">
              <a:extLst>
                <a:ext uri="{FF2B5EF4-FFF2-40B4-BE49-F238E27FC236}">
                  <a16:creationId xmlns:a16="http://schemas.microsoft.com/office/drawing/2014/main" xmlns="" id="{C2403FA8-815D-D049-BB02-D1BD82AA185B}"/>
                </a:ext>
              </a:extLst>
            </p:cNvPr>
            <p:cNvCxnSpPr/>
            <p:nvPr/>
          </p:nvCxnSpPr>
          <p:spPr>
            <a:xfrm>
              <a:off x="5963138" y="3216030"/>
              <a:ext cx="0" cy="78154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necteur droit 104">
              <a:extLst>
                <a:ext uri="{FF2B5EF4-FFF2-40B4-BE49-F238E27FC236}">
                  <a16:creationId xmlns:a16="http://schemas.microsoft.com/office/drawing/2014/main" xmlns="" id="{E09220FF-C394-1D42-BAEE-25564DB4808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67046" y="3219937"/>
              <a:ext cx="0" cy="78154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Groupe 105">
            <a:extLst>
              <a:ext uri="{FF2B5EF4-FFF2-40B4-BE49-F238E27FC236}">
                <a16:creationId xmlns:a16="http://schemas.microsoft.com/office/drawing/2014/main" xmlns="" id="{579B34EC-6153-6642-B998-EE3DFD44D2F7}"/>
              </a:ext>
            </a:extLst>
          </p:cNvPr>
          <p:cNvGrpSpPr/>
          <p:nvPr/>
        </p:nvGrpSpPr>
        <p:grpSpPr>
          <a:xfrm>
            <a:off x="5912797" y="2818467"/>
            <a:ext cx="78154" cy="78154"/>
            <a:chOff x="5927969" y="3216030"/>
            <a:chExt cx="78154" cy="78154"/>
          </a:xfrm>
        </p:grpSpPr>
        <p:cxnSp>
          <p:nvCxnSpPr>
            <p:cNvPr id="107" name="Connecteur droit 106">
              <a:extLst>
                <a:ext uri="{FF2B5EF4-FFF2-40B4-BE49-F238E27FC236}">
                  <a16:creationId xmlns:a16="http://schemas.microsoft.com/office/drawing/2014/main" xmlns="" id="{C7D50E28-51A5-A44B-98FC-C3DFC28C42C4}"/>
                </a:ext>
              </a:extLst>
            </p:cNvPr>
            <p:cNvCxnSpPr/>
            <p:nvPr/>
          </p:nvCxnSpPr>
          <p:spPr>
            <a:xfrm>
              <a:off x="5963138" y="3216030"/>
              <a:ext cx="0" cy="78154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cteur droit 107">
              <a:extLst>
                <a:ext uri="{FF2B5EF4-FFF2-40B4-BE49-F238E27FC236}">
                  <a16:creationId xmlns:a16="http://schemas.microsoft.com/office/drawing/2014/main" xmlns="" id="{31A70B1D-88AE-454B-AE3C-7B7346688AE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67046" y="3219937"/>
              <a:ext cx="0" cy="78154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" name="Groupe 108">
            <a:extLst>
              <a:ext uri="{FF2B5EF4-FFF2-40B4-BE49-F238E27FC236}">
                <a16:creationId xmlns:a16="http://schemas.microsoft.com/office/drawing/2014/main" xmlns="" id="{D47E0B37-539D-F840-9EDC-4EDFFA93916F}"/>
              </a:ext>
            </a:extLst>
          </p:cNvPr>
          <p:cNvGrpSpPr/>
          <p:nvPr/>
        </p:nvGrpSpPr>
        <p:grpSpPr>
          <a:xfrm>
            <a:off x="6644069" y="2880990"/>
            <a:ext cx="78154" cy="78154"/>
            <a:chOff x="5927969" y="3216030"/>
            <a:chExt cx="78154" cy="78154"/>
          </a:xfrm>
        </p:grpSpPr>
        <p:cxnSp>
          <p:nvCxnSpPr>
            <p:cNvPr id="110" name="Connecteur droit 109">
              <a:extLst>
                <a:ext uri="{FF2B5EF4-FFF2-40B4-BE49-F238E27FC236}">
                  <a16:creationId xmlns:a16="http://schemas.microsoft.com/office/drawing/2014/main" xmlns="" id="{9C3832E9-0F43-9648-BB51-ED24BE47AAA4}"/>
                </a:ext>
              </a:extLst>
            </p:cNvPr>
            <p:cNvCxnSpPr/>
            <p:nvPr/>
          </p:nvCxnSpPr>
          <p:spPr>
            <a:xfrm>
              <a:off x="5963138" y="3216030"/>
              <a:ext cx="0" cy="78154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necteur droit 110">
              <a:extLst>
                <a:ext uri="{FF2B5EF4-FFF2-40B4-BE49-F238E27FC236}">
                  <a16:creationId xmlns:a16="http://schemas.microsoft.com/office/drawing/2014/main" xmlns="" id="{0429750B-CDA0-DF43-866A-E89CE3E8893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67046" y="3219937"/>
              <a:ext cx="0" cy="78154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" name="Groupe 111">
            <a:extLst>
              <a:ext uri="{FF2B5EF4-FFF2-40B4-BE49-F238E27FC236}">
                <a16:creationId xmlns:a16="http://schemas.microsoft.com/office/drawing/2014/main" xmlns="" id="{5EBD8963-44AC-E74C-ADD5-272AB1E12014}"/>
              </a:ext>
            </a:extLst>
          </p:cNvPr>
          <p:cNvGrpSpPr/>
          <p:nvPr/>
        </p:nvGrpSpPr>
        <p:grpSpPr>
          <a:xfrm>
            <a:off x="7306636" y="2880990"/>
            <a:ext cx="78154" cy="78154"/>
            <a:chOff x="5927969" y="3216030"/>
            <a:chExt cx="78154" cy="78154"/>
          </a:xfrm>
        </p:grpSpPr>
        <p:cxnSp>
          <p:nvCxnSpPr>
            <p:cNvPr id="113" name="Connecteur droit 112">
              <a:extLst>
                <a:ext uri="{FF2B5EF4-FFF2-40B4-BE49-F238E27FC236}">
                  <a16:creationId xmlns:a16="http://schemas.microsoft.com/office/drawing/2014/main" xmlns="" id="{B34098E8-B439-A644-A431-2D951E8E9995}"/>
                </a:ext>
              </a:extLst>
            </p:cNvPr>
            <p:cNvCxnSpPr/>
            <p:nvPr/>
          </p:nvCxnSpPr>
          <p:spPr>
            <a:xfrm>
              <a:off x="5963138" y="3216030"/>
              <a:ext cx="0" cy="78154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necteur droit 113">
              <a:extLst>
                <a:ext uri="{FF2B5EF4-FFF2-40B4-BE49-F238E27FC236}">
                  <a16:creationId xmlns:a16="http://schemas.microsoft.com/office/drawing/2014/main" xmlns="" id="{564EC5F7-86AD-4040-A51D-C4C30040D73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67046" y="3219937"/>
              <a:ext cx="0" cy="78154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" name="Groupe 114">
            <a:extLst>
              <a:ext uri="{FF2B5EF4-FFF2-40B4-BE49-F238E27FC236}">
                <a16:creationId xmlns:a16="http://schemas.microsoft.com/office/drawing/2014/main" xmlns="" id="{45A08180-81BD-7A40-9EBA-DA0F4B66501C}"/>
              </a:ext>
            </a:extLst>
          </p:cNvPr>
          <p:cNvGrpSpPr/>
          <p:nvPr/>
        </p:nvGrpSpPr>
        <p:grpSpPr>
          <a:xfrm>
            <a:off x="6804248" y="1534614"/>
            <a:ext cx="78154" cy="78154"/>
            <a:chOff x="5927969" y="3216030"/>
            <a:chExt cx="78154" cy="78154"/>
          </a:xfrm>
        </p:grpSpPr>
        <p:cxnSp>
          <p:nvCxnSpPr>
            <p:cNvPr id="116" name="Connecteur droit 115">
              <a:extLst>
                <a:ext uri="{FF2B5EF4-FFF2-40B4-BE49-F238E27FC236}">
                  <a16:creationId xmlns:a16="http://schemas.microsoft.com/office/drawing/2014/main" xmlns="" id="{8BA917AC-7049-E949-A23B-8FB9F53C0EE6}"/>
                </a:ext>
              </a:extLst>
            </p:cNvPr>
            <p:cNvCxnSpPr/>
            <p:nvPr/>
          </p:nvCxnSpPr>
          <p:spPr>
            <a:xfrm>
              <a:off x="5963138" y="3216030"/>
              <a:ext cx="0" cy="78154"/>
            </a:xfrm>
            <a:prstGeom prst="line">
              <a:avLst/>
            </a:prstGeom>
            <a:ln w="1270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necteur droit 116">
              <a:extLst>
                <a:ext uri="{FF2B5EF4-FFF2-40B4-BE49-F238E27FC236}">
                  <a16:creationId xmlns:a16="http://schemas.microsoft.com/office/drawing/2014/main" xmlns="" id="{0BA7B6CA-B2B3-7B4A-93BE-4EC114B3489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67046" y="3219937"/>
              <a:ext cx="0" cy="78154"/>
            </a:xfrm>
            <a:prstGeom prst="line">
              <a:avLst/>
            </a:prstGeom>
            <a:ln w="1270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8" name="Rectangle 117">
            <a:extLst>
              <a:ext uri="{FF2B5EF4-FFF2-40B4-BE49-F238E27FC236}">
                <a16:creationId xmlns:a16="http://schemas.microsoft.com/office/drawing/2014/main" xmlns="" id="{18825C20-5EFB-814D-A3B7-B793B99DB4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7232" y="4352483"/>
            <a:ext cx="144271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1100" dirty="0">
                <a:solidFill>
                  <a:schemeClr val="accent1"/>
                </a:solidFill>
                <a:latin typeface="Calibri" panose="020F0502020204030204" pitchFamily="34" charset="0"/>
              </a:rPr>
              <a:t>15</a:t>
            </a: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xmlns="" id="{78D8DBF3-6DB2-7C4E-91B9-3064DDF49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7232" y="4504580"/>
            <a:ext cx="144271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1100" dirty="0">
                <a:solidFill>
                  <a:srgbClr val="A36FAA"/>
                </a:solidFill>
                <a:latin typeface="Calibri" panose="020F0502020204030204" pitchFamily="34" charset="0"/>
              </a:rPr>
              <a:t>11</a:t>
            </a:r>
          </a:p>
        </p:txBody>
      </p:sp>
      <p:sp>
        <p:nvSpPr>
          <p:cNvPr id="120" name="ZoneTexte 119">
            <a:extLst>
              <a:ext uri="{FF2B5EF4-FFF2-40B4-BE49-F238E27FC236}">
                <a16:creationId xmlns:a16="http://schemas.microsoft.com/office/drawing/2014/main" xmlns="" id="{E0C8EB65-807B-E64A-B945-83F83069FC9A}"/>
              </a:ext>
            </a:extLst>
          </p:cNvPr>
          <p:cNvSpPr txBox="1"/>
          <p:nvPr/>
        </p:nvSpPr>
        <p:spPr>
          <a:xfrm>
            <a:off x="4074455" y="3989058"/>
            <a:ext cx="1611325" cy="196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60"/>
              </a:lnSpc>
            </a:pPr>
            <a:r>
              <a:rPr lang="fr-FR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1: L-BLP25 + </a:t>
            </a:r>
            <a:r>
              <a:rPr lang="fr-FR" sz="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cyclophosphamide</a:t>
            </a:r>
            <a:endParaRPr lang="fr-FR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21" name="Connecteur droit 120">
            <a:extLst>
              <a:ext uri="{FF2B5EF4-FFF2-40B4-BE49-F238E27FC236}">
                <a16:creationId xmlns:a16="http://schemas.microsoft.com/office/drawing/2014/main" xmlns="" id="{9AB65194-C0D0-934D-B763-EBA547A27A27}"/>
              </a:ext>
            </a:extLst>
          </p:cNvPr>
          <p:cNvCxnSpPr>
            <a:cxnSpLocks/>
          </p:cNvCxnSpPr>
          <p:nvPr/>
        </p:nvCxnSpPr>
        <p:spPr>
          <a:xfrm>
            <a:off x="3937670" y="4090266"/>
            <a:ext cx="180000" cy="0"/>
          </a:xfrm>
          <a:prstGeom prst="line">
            <a:avLst/>
          </a:prstGeom>
          <a:ln w="12700">
            <a:solidFill>
              <a:srgbClr val="A46DA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2" name="ZoneTexte 121">
            <a:extLst>
              <a:ext uri="{FF2B5EF4-FFF2-40B4-BE49-F238E27FC236}">
                <a16:creationId xmlns:a16="http://schemas.microsoft.com/office/drawing/2014/main" xmlns="" id="{8CA16A94-1CCC-5F4D-AC23-78A7BA646321}"/>
              </a:ext>
            </a:extLst>
          </p:cNvPr>
          <p:cNvSpPr txBox="1"/>
          <p:nvPr/>
        </p:nvSpPr>
        <p:spPr>
          <a:xfrm>
            <a:off x="5775510" y="3989058"/>
            <a:ext cx="1091469" cy="196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60"/>
              </a:lnSpc>
            </a:pPr>
            <a:r>
              <a:rPr lang="fr-FR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2: placebo + saline</a:t>
            </a:r>
          </a:p>
        </p:txBody>
      </p:sp>
      <p:cxnSp>
        <p:nvCxnSpPr>
          <p:cNvPr id="123" name="Connecteur droit 122">
            <a:extLst>
              <a:ext uri="{FF2B5EF4-FFF2-40B4-BE49-F238E27FC236}">
                <a16:creationId xmlns:a16="http://schemas.microsoft.com/office/drawing/2014/main" xmlns="" id="{C5BFA578-23D3-724B-BB66-4EC3317592F4}"/>
              </a:ext>
            </a:extLst>
          </p:cNvPr>
          <p:cNvCxnSpPr>
            <a:cxnSpLocks/>
          </p:cNvCxnSpPr>
          <p:nvPr/>
        </p:nvCxnSpPr>
        <p:spPr>
          <a:xfrm>
            <a:off x="5638725" y="4090266"/>
            <a:ext cx="180000" cy="0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4" name="ZoneTexte 123">
            <a:extLst>
              <a:ext uri="{FF2B5EF4-FFF2-40B4-BE49-F238E27FC236}">
                <a16:creationId xmlns:a16="http://schemas.microsoft.com/office/drawing/2014/main" xmlns="" id="{9B83CDC3-7E60-5E42-8755-B8AB44C02EA1}"/>
              </a:ext>
            </a:extLst>
          </p:cNvPr>
          <p:cNvSpPr txBox="1"/>
          <p:nvPr/>
        </p:nvSpPr>
        <p:spPr>
          <a:xfrm>
            <a:off x="3014246" y="3989058"/>
            <a:ext cx="945862" cy="196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60"/>
              </a:lnSpc>
            </a:pPr>
            <a:r>
              <a:rPr lang="fr-FR" sz="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Treatment</a:t>
            </a:r>
            <a:r>
              <a:rPr lang="fr-FR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arm</a:t>
            </a:r>
          </a:p>
        </p:txBody>
      </p:sp>
    </p:spTree>
    <p:extLst>
      <p:ext uri="{BB962C8B-B14F-4D97-AF65-F5344CB8AC3E}">
        <p14:creationId xmlns:p14="http://schemas.microsoft.com/office/powerpoint/2010/main" val="246174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Immunothérapie adjuvante après résection des métastases hépatiques d’origine colorectale: survie globale</a:t>
            </a:r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/>
          </p:nvPr>
        </p:nvGraphicFramePr>
        <p:xfrm>
          <a:off x="1287643" y="1559915"/>
          <a:ext cx="6312370" cy="12432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907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5664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5664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14415">
                <a:tc>
                  <a:txBody>
                    <a:bodyPr/>
                    <a:lstStyle/>
                    <a:p>
                      <a:endParaRPr lang="fr-FR" sz="18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err="1"/>
                        <a:t>Tecemotide</a:t>
                      </a:r>
                      <a:endParaRPr lang="fr-FR" sz="18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Placebo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4415">
                <a:tc>
                  <a:txBody>
                    <a:bodyPr/>
                    <a:lstStyle/>
                    <a:p>
                      <a:r>
                        <a:rPr lang="fr-FR" sz="1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Survie globale médiane (m)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62,8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Non atteinte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14415">
                <a:tc>
                  <a:txBody>
                    <a:bodyPr/>
                    <a:lstStyle/>
                    <a:p>
                      <a:r>
                        <a:rPr lang="fr-FR" sz="1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Taux de survie à 3 ans (%)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69,1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79,1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xmlns="" id="{A8987F46-A85E-A045-86E2-397680F7CFB5}"/>
              </a:ext>
            </a:extLst>
          </p:cNvPr>
          <p:cNvSpPr txBox="1">
            <a:spLocks/>
          </p:cNvSpPr>
          <p:nvPr/>
        </p:nvSpPr>
        <p:spPr>
          <a:xfrm>
            <a:off x="457200" y="3216328"/>
            <a:ext cx="8229600" cy="1355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92881" indent="-192881" algn="l" defTabSz="257175" rtl="0" eaLnBrk="1" latinLnBrk="0" hangingPunct="1">
              <a:spcBef>
                <a:spcPct val="20000"/>
              </a:spcBef>
              <a:buClr>
                <a:srgbClr val="A370A9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17910" indent="-160735" algn="l" defTabSz="25717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642938" indent="-128588" algn="l" defTabSz="257175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00113" indent="-128588" algn="l" defTabSz="257175" rtl="0" eaLnBrk="1" latinLnBrk="0" hangingPunct="1">
              <a:spcBef>
                <a:spcPct val="20000"/>
              </a:spcBef>
              <a:buFont typeface="Arial"/>
              <a:buChar char="–"/>
              <a:defRPr sz="1125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57288" indent="-128588" algn="l" defTabSz="257175" rtl="0" eaLnBrk="1" latinLnBrk="0" hangingPunct="1">
              <a:spcBef>
                <a:spcPct val="20000"/>
              </a:spcBef>
              <a:buFont typeface="Arial"/>
              <a:buChar char="»"/>
              <a:defRPr sz="1125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414463" indent="-128588" algn="l" defTabSz="257175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257175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257175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257175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Etude négative sur les deux objectifs </a:t>
            </a:r>
            <a:r>
              <a:rPr lang="fr-FR" dirty="0" err="1"/>
              <a:t>coprimaires</a:t>
            </a:r>
            <a:r>
              <a:rPr lang="fr-FR" dirty="0"/>
              <a:t> (survie sans récidive et survie à </a:t>
            </a:r>
            <a:br>
              <a:rPr lang="fr-FR" dirty="0"/>
            </a:br>
            <a:r>
              <a:rPr lang="fr-FR" dirty="0"/>
              <a:t>3 ans)</a:t>
            </a:r>
          </a:p>
          <a:p>
            <a:endParaRPr lang="fr-FR" dirty="0"/>
          </a:p>
          <a:p>
            <a:r>
              <a:rPr lang="fr-FR" dirty="0"/>
              <a:t>L’expression de MUC1 n’est pas associée aux résultats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FC0A34B3-6C69-3D4E-98DC-21C36E522B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483" y="4845691"/>
            <a:ext cx="87852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dirty="0" err="1">
                <a:solidFill>
                  <a:srgbClr val="4D4D4D"/>
                </a:solidFill>
                <a:latin typeface="Calibri"/>
              </a:rPr>
              <a:t>Schimanski</a:t>
            </a:r>
            <a:r>
              <a:rPr lang="fr-FR" sz="1000" dirty="0">
                <a:solidFill>
                  <a:srgbClr val="4D4D4D"/>
                </a:solidFill>
                <a:latin typeface="Calibri"/>
              </a:rPr>
              <a:t> C et al., ASCO GI 2019, abs 480</a:t>
            </a:r>
          </a:p>
        </p:txBody>
      </p:sp>
    </p:spTree>
    <p:extLst>
      <p:ext uri="{BB962C8B-B14F-4D97-AF65-F5344CB8AC3E}">
        <p14:creationId xmlns:p14="http://schemas.microsoft.com/office/powerpoint/2010/main" val="81486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xmlns="" id="{D11110D5-9095-234B-967B-BD6D8C5D37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4501" y="3517946"/>
            <a:ext cx="7660212" cy="1125140"/>
          </a:xfrm>
        </p:spPr>
        <p:txBody>
          <a:bodyPr/>
          <a:lstStyle/>
          <a:p>
            <a:r>
              <a:rPr lang="fr-FR" dirty="0" err="1">
                <a:solidFill>
                  <a:schemeClr val="bg1"/>
                </a:solidFill>
              </a:rPr>
              <a:t>Xueyu</a:t>
            </a:r>
            <a:r>
              <a:rPr lang="fr-FR" dirty="0">
                <a:solidFill>
                  <a:schemeClr val="bg1"/>
                </a:solidFill>
              </a:rPr>
              <a:t> Chen E et al. ASCO GI 2019, </a:t>
            </a:r>
            <a:r>
              <a:rPr lang="fr-FR" dirty="0" err="1">
                <a:solidFill>
                  <a:schemeClr val="bg1"/>
                </a:solidFill>
              </a:rPr>
              <a:t>abstr</a:t>
            </a:r>
            <a:r>
              <a:rPr lang="fr-FR" dirty="0">
                <a:solidFill>
                  <a:schemeClr val="bg1"/>
                </a:solidFill>
              </a:rPr>
              <a:t> 481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xmlns="" id="{F8B90FEF-C984-E148-BBE3-3754C5C30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773" y="2207894"/>
            <a:ext cx="7560652" cy="1314951"/>
          </a:xfrm>
        </p:spPr>
        <p:txBody>
          <a:bodyPr>
            <a:noAutofit/>
          </a:bodyPr>
          <a:lstStyle/>
          <a:p>
            <a:r>
              <a:rPr lang="fr-FR" sz="2000" dirty="0">
                <a:solidFill>
                  <a:schemeClr val="bg1"/>
                </a:solidFill>
              </a:rPr>
              <a:t>Cancer colorectal métastatique et Immunothérapie au-delà de la 2</a:t>
            </a:r>
            <a:r>
              <a:rPr lang="fr-FR" sz="2000" cap="none" baseline="30000" dirty="0">
                <a:solidFill>
                  <a:schemeClr val="bg1"/>
                </a:solidFill>
              </a:rPr>
              <a:t>ème</a:t>
            </a:r>
            <a:r>
              <a:rPr lang="fr-FR" sz="2000" dirty="0">
                <a:solidFill>
                  <a:schemeClr val="bg1"/>
                </a:solidFill>
              </a:rPr>
              <a:t> ligne : étude de phase II randomisée </a:t>
            </a:r>
            <a:br>
              <a:rPr lang="fr-FR" sz="2000" dirty="0">
                <a:solidFill>
                  <a:schemeClr val="bg1"/>
                </a:solidFill>
              </a:rPr>
            </a:br>
            <a:r>
              <a:rPr lang="fr-FR" sz="2000" dirty="0">
                <a:solidFill>
                  <a:schemeClr val="bg1"/>
                </a:solidFill>
              </a:rPr>
              <a:t>Durvalumab + tremelimumab </a:t>
            </a:r>
            <a:r>
              <a:rPr lang="fr-FR" sz="2000" i="1" dirty="0">
                <a:solidFill>
                  <a:schemeClr val="bg1"/>
                </a:solidFill>
              </a:rPr>
              <a:t>vs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bsc</a:t>
            </a:r>
            <a:r>
              <a:rPr lang="fr-FR" sz="2000" dirty="0">
                <a:solidFill>
                  <a:schemeClr val="bg1"/>
                </a:solidFill>
              </a:rPr>
              <a:t> (CO.26)</a:t>
            </a:r>
          </a:p>
        </p:txBody>
      </p:sp>
    </p:spTree>
    <p:extLst>
      <p:ext uri="{BB962C8B-B14F-4D97-AF65-F5344CB8AC3E}">
        <p14:creationId xmlns:p14="http://schemas.microsoft.com/office/powerpoint/2010/main" val="403589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540986B-A941-D747-96FE-037955E51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Durvalumab + tremelimumab </a:t>
            </a:r>
            <a:r>
              <a:rPr lang="fr-FR" i="1" dirty="0"/>
              <a:t>vs</a:t>
            </a:r>
            <a:r>
              <a:rPr lang="fr-FR" dirty="0"/>
              <a:t> BSC</a:t>
            </a:r>
            <a:br>
              <a:rPr lang="fr-FR" dirty="0"/>
            </a:br>
            <a:r>
              <a:rPr lang="fr-FR" dirty="0"/>
              <a:t>CCR métastatique &gt; L2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F4D2F122-6BC4-B840-ABD9-28F4C3F446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30349"/>
            <a:ext cx="8229600" cy="1710573"/>
          </a:xfrm>
        </p:spPr>
        <p:txBody>
          <a:bodyPr>
            <a:normAutofit/>
          </a:bodyPr>
          <a:lstStyle/>
          <a:p>
            <a:r>
              <a:rPr lang="fr-FR" sz="1800" dirty="0"/>
              <a:t>Rationnel</a:t>
            </a:r>
          </a:p>
          <a:p>
            <a:pPr lvl="1"/>
            <a:r>
              <a:rPr lang="fr-FR" sz="1500" dirty="0"/>
              <a:t>Résultats encourageants nivolumab + ipilimumab </a:t>
            </a:r>
            <a:r>
              <a:rPr lang="fr-FR" sz="1500" dirty="0" err="1"/>
              <a:t>CCRm</a:t>
            </a:r>
            <a:r>
              <a:rPr lang="fr-FR" sz="1500" dirty="0"/>
              <a:t> MSI : taux de réponse 55%, </a:t>
            </a:r>
          </a:p>
          <a:p>
            <a:pPr marL="257175" lvl="1" indent="0">
              <a:buNone/>
            </a:pPr>
            <a:r>
              <a:rPr lang="fr-FR" sz="1500" dirty="0"/>
              <a:t>taux de PFS à 9 mois 76%, taux de PFS à 12 mois 71% </a:t>
            </a:r>
            <a:r>
              <a:rPr lang="fr-FR" sz="1100" dirty="0"/>
              <a:t>(</a:t>
            </a:r>
            <a:r>
              <a:rPr lang="fr-FR" sz="1100" dirty="0" err="1"/>
              <a:t>Overman</a:t>
            </a:r>
            <a:r>
              <a:rPr lang="fr-FR" sz="1100" dirty="0"/>
              <a:t> et al. J Clin </a:t>
            </a:r>
            <a:r>
              <a:rPr lang="fr-FR" sz="1100" dirty="0" err="1"/>
              <a:t>Oncol</a:t>
            </a:r>
            <a:r>
              <a:rPr lang="fr-FR" sz="1100" dirty="0"/>
              <a:t> 2018) </a:t>
            </a:r>
            <a:endParaRPr lang="fr-FR" sz="1500" dirty="0"/>
          </a:p>
          <a:p>
            <a:pPr lvl="1"/>
            <a:r>
              <a:rPr lang="fr-FR" sz="1500" dirty="0"/>
              <a:t>Phase Ib de faisabilité durvalumab (anti-PD-L1) + tremelimumab (anti-CTLA-4) </a:t>
            </a:r>
            <a:r>
              <a:rPr lang="fr-FR" sz="1100" dirty="0"/>
              <a:t>(Antonia et al. Lancet </a:t>
            </a:r>
            <a:r>
              <a:rPr lang="fr-FR" sz="1100" dirty="0" err="1"/>
              <a:t>Oncol</a:t>
            </a:r>
            <a:r>
              <a:rPr lang="fr-FR" sz="1100" dirty="0"/>
              <a:t> 2016)</a:t>
            </a:r>
            <a:endParaRPr lang="fr-FR" sz="1500" dirty="0"/>
          </a:p>
          <a:p>
            <a:pPr lvl="0"/>
            <a:r>
              <a:rPr lang="fr-FR" sz="1800" dirty="0">
                <a:solidFill>
                  <a:srgbClr val="1F497D"/>
                </a:solidFill>
              </a:rPr>
              <a:t>  design :  Stratification sur ECOG, latéralité du primitif  ; </a:t>
            </a:r>
          </a:p>
        </p:txBody>
      </p:sp>
      <p:sp>
        <p:nvSpPr>
          <p:cNvPr id="4" name="Rectangle à coins arrondis 3">
            <a:extLst>
              <a:ext uri="{FF2B5EF4-FFF2-40B4-BE49-F238E27FC236}">
                <a16:creationId xmlns:a16="http://schemas.microsoft.com/office/drawing/2014/main" xmlns="" id="{EE17CE49-B136-9C4F-AF15-68488CF630F7}"/>
              </a:ext>
            </a:extLst>
          </p:cNvPr>
          <p:cNvSpPr/>
          <p:nvPr/>
        </p:nvSpPr>
        <p:spPr>
          <a:xfrm>
            <a:off x="393012" y="3364411"/>
            <a:ext cx="1408785" cy="1283216"/>
          </a:xfrm>
          <a:prstGeom prst="roundRect">
            <a:avLst/>
          </a:prstGeom>
          <a:solidFill>
            <a:schemeClr val="tx2"/>
          </a:solidFill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fr-FR" sz="1100" b="1" dirty="0">
                <a:solidFill>
                  <a:prstClr val="white"/>
                </a:solidFill>
                <a:latin typeface="Calibri"/>
              </a:rPr>
              <a:t>180 Patients avec CCR avancé réfractaires à tous les traitements disponibles</a:t>
            </a:r>
          </a:p>
          <a:p>
            <a:pPr algn="ctr" defTabSz="342900">
              <a:defRPr/>
            </a:pPr>
            <a:r>
              <a:rPr lang="fr-FR" sz="1100" b="1" dirty="0">
                <a:solidFill>
                  <a:prstClr val="white"/>
                </a:solidFill>
                <a:latin typeface="Calibri"/>
              </a:rPr>
              <a:t>PS 0-1</a:t>
            </a:r>
            <a:endParaRPr lang="fr-FR" sz="11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à coins arrondis 5">
            <a:extLst>
              <a:ext uri="{FF2B5EF4-FFF2-40B4-BE49-F238E27FC236}">
                <a16:creationId xmlns:a16="http://schemas.microsoft.com/office/drawing/2014/main" xmlns="" id="{F7319485-3744-764A-AFB2-E8F543670802}"/>
              </a:ext>
            </a:extLst>
          </p:cNvPr>
          <p:cNvSpPr/>
          <p:nvPr/>
        </p:nvSpPr>
        <p:spPr>
          <a:xfrm>
            <a:off x="2735247" y="3099187"/>
            <a:ext cx="2144042" cy="998161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lnSpc>
                <a:spcPts val="1240"/>
              </a:lnSpc>
              <a:defRPr/>
            </a:pPr>
            <a:r>
              <a:rPr lang="fr-FR" sz="1200" dirty="0">
                <a:solidFill>
                  <a:prstClr val="white"/>
                </a:solidFill>
                <a:latin typeface="Calibri"/>
              </a:rPr>
              <a:t>Durvalumab: </a:t>
            </a:r>
            <a:br>
              <a:rPr lang="fr-FR" sz="1200" dirty="0">
                <a:solidFill>
                  <a:prstClr val="white"/>
                </a:solidFill>
                <a:latin typeface="Calibri"/>
              </a:rPr>
            </a:br>
            <a:r>
              <a:rPr lang="fr-FR" sz="1200" dirty="0">
                <a:solidFill>
                  <a:prstClr val="white"/>
                </a:solidFill>
                <a:latin typeface="Calibri"/>
              </a:rPr>
              <a:t>1500 mg IV q 28 jours</a:t>
            </a:r>
          </a:p>
          <a:p>
            <a:pPr algn="ctr" defTabSz="342900">
              <a:lnSpc>
                <a:spcPts val="1240"/>
              </a:lnSpc>
              <a:defRPr/>
            </a:pPr>
            <a:r>
              <a:rPr lang="fr-FR" sz="1200" dirty="0">
                <a:solidFill>
                  <a:prstClr val="white"/>
                </a:solidFill>
                <a:latin typeface="Calibri"/>
              </a:rPr>
              <a:t>Tremelimumab: </a:t>
            </a:r>
            <a:br>
              <a:rPr lang="fr-FR" sz="1200" dirty="0">
                <a:solidFill>
                  <a:prstClr val="white"/>
                </a:solidFill>
                <a:latin typeface="Calibri"/>
              </a:rPr>
            </a:br>
            <a:r>
              <a:rPr lang="fr-FR" sz="1200" dirty="0">
                <a:solidFill>
                  <a:prstClr val="white"/>
                </a:solidFill>
                <a:latin typeface="Calibri"/>
              </a:rPr>
              <a:t>75 mg IV q 28 jours, </a:t>
            </a:r>
            <a:br>
              <a:rPr lang="fr-FR" sz="1200" dirty="0">
                <a:solidFill>
                  <a:prstClr val="white"/>
                </a:solidFill>
                <a:latin typeface="Calibri"/>
              </a:rPr>
            </a:br>
            <a:r>
              <a:rPr lang="fr-FR" sz="1200" dirty="0">
                <a:solidFill>
                  <a:prstClr val="white"/>
                </a:solidFill>
                <a:latin typeface="Calibri"/>
              </a:rPr>
              <a:t>cycles 1-4 </a:t>
            </a:r>
            <a:br>
              <a:rPr lang="fr-FR" sz="1200" dirty="0">
                <a:solidFill>
                  <a:prstClr val="white"/>
                </a:solidFill>
                <a:latin typeface="Calibri"/>
              </a:rPr>
            </a:br>
            <a:r>
              <a:rPr lang="fr-FR" sz="1200" dirty="0">
                <a:solidFill>
                  <a:prstClr val="white"/>
                </a:solidFill>
                <a:latin typeface="Calibri"/>
              </a:rPr>
              <a:t>+ meilleurs soins de supports</a:t>
            </a:r>
          </a:p>
        </p:txBody>
      </p:sp>
      <p:sp>
        <p:nvSpPr>
          <p:cNvPr id="6" name="Rectangle à coins arrondis 6">
            <a:extLst>
              <a:ext uri="{FF2B5EF4-FFF2-40B4-BE49-F238E27FC236}">
                <a16:creationId xmlns:a16="http://schemas.microsoft.com/office/drawing/2014/main" xmlns="" id="{5182B3D9-5A22-C24C-8E93-A7B4A4CF9E2F}"/>
              </a:ext>
            </a:extLst>
          </p:cNvPr>
          <p:cNvSpPr/>
          <p:nvPr/>
        </p:nvSpPr>
        <p:spPr>
          <a:xfrm>
            <a:off x="2735247" y="4240364"/>
            <a:ext cx="2144042" cy="350382"/>
          </a:xfrm>
          <a:prstGeom prst="roundRect">
            <a:avLst/>
          </a:prstGeom>
          <a:solidFill>
            <a:srgbClr val="A470AA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lnSpc>
                <a:spcPts val="1240"/>
              </a:lnSpc>
              <a:defRPr/>
            </a:pPr>
            <a:r>
              <a:rPr lang="fr-FR" sz="1400" dirty="0">
                <a:solidFill>
                  <a:prstClr val="white"/>
                </a:solidFill>
              </a:rPr>
              <a:t>Meilleurs soins de supports (MSS)</a:t>
            </a:r>
          </a:p>
        </p:txBody>
      </p:sp>
      <p:sp>
        <p:nvSpPr>
          <p:cNvPr id="7" name="Rectangle à coins arrondis 7">
            <a:extLst>
              <a:ext uri="{FF2B5EF4-FFF2-40B4-BE49-F238E27FC236}">
                <a16:creationId xmlns:a16="http://schemas.microsoft.com/office/drawing/2014/main" xmlns="" id="{ABA1E737-A330-644F-AAD7-A63503CFDC76}"/>
              </a:ext>
            </a:extLst>
          </p:cNvPr>
          <p:cNvSpPr/>
          <p:nvPr/>
        </p:nvSpPr>
        <p:spPr>
          <a:xfrm>
            <a:off x="5264539" y="3364411"/>
            <a:ext cx="1960261" cy="1226337"/>
          </a:xfrm>
          <a:prstGeom prst="roundRect">
            <a:avLst/>
          </a:prstGeom>
          <a:solidFill>
            <a:schemeClr val="tx2"/>
          </a:solidFill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fr-FR" sz="1100" b="1" dirty="0">
                <a:solidFill>
                  <a:prstClr val="white"/>
                </a:solidFill>
                <a:latin typeface="Calibri"/>
              </a:rPr>
              <a:t>Critère principal : SG</a:t>
            </a:r>
          </a:p>
          <a:p>
            <a:pPr marL="128588" indent="-128588" defTabSz="342900">
              <a:buFont typeface="Arial"/>
              <a:buChar char="•"/>
              <a:defRPr/>
            </a:pPr>
            <a:r>
              <a:rPr lang="fr-FR" sz="1100" dirty="0">
                <a:solidFill>
                  <a:prstClr val="white"/>
                </a:solidFill>
                <a:latin typeface="Calibri"/>
              </a:rPr>
              <a:t>HR cible = 0,65</a:t>
            </a:r>
          </a:p>
          <a:p>
            <a:pPr marL="128588" indent="-128588" defTabSz="342900">
              <a:buFont typeface="Arial"/>
              <a:buChar char="•"/>
              <a:defRPr/>
            </a:pPr>
            <a:r>
              <a:rPr lang="fr-FR" sz="1100" dirty="0">
                <a:solidFill>
                  <a:prstClr val="white"/>
                </a:solidFill>
                <a:latin typeface="Calibri"/>
              </a:rPr>
              <a:t>SG médiane : 4,5 mois dans le bras MSS vs 6,9 dans le bras expérimental</a:t>
            </a:r>
          </a:p>
          <a:p>
            <a:pPr marL="128588" indent="-128588" defTabSz="342900">
              <a:buFont typeface="Arial"/>
              <a:buChar char="•"/>
              <a:defRPr/>
            </a:pPr>
            <a:r>
              <a:rPr lang="fr-FR" sz="1100" b="1" u="sng" dirty="0">
                <a:solidFill>
                  <a:prstClr val="white"/>
                </a:solidFill>
                <a:latin typeface="Calibri"/>
              </a:rPr>
              <a:t>2-sided 𝛂 = 0,10</a:t>
            </a:r>
          </a:p>
          <a:p>
            <a:pPr marL="128588" indent="-128588" defTabSz="342900">
              <a:buFont typeface="Arial"/>
              <a:buChar char="•"/>
              <a:defRPr/>
            </a:pPr>
            <a:r>
              <a:rPr lang="fr-FR" sz="1100" dirty="0">
                <a:solidFill>
                  <a:prstClr val="white"/>
                </a:solidFill>
                <a:latin typeface="Calibri"/>
              </a:rPr>
              <a:t>Puissance 80% 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xmlns="" id="{5C1C1290-815A-5346-8F43-FCC4E3A2B69A}"/>
              </a:ext>
            </a:extLst>
          </p:cNvPr>
          <p:cNvCxnSpPr>
            <a:cxnSpLocks/>
            <a:stCxn id="4" idx="3"/>
            <a:endCxn id="21" idx="2"/>
          </p:cNvCxnSpPr>
          <p:nvPr/>
        </p:nvCxnSpPr>
        <p:spPr>
          <a:xfrm flipV="1">
            <a:off x="1801797" y="3999845"/>
            <a:ext cx="357898" cy="6174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xmlns="" id="{E1CA39C6-3E67-D94B-B4A2-B9B574426143}"/>
              </a:ext>
            </a:extLst>
          </p:cNvPr>
          <p:cNvCxnSpPr>
            <a:cxnSpLocks/>
          </p:cNvCxnSpPr>
          <p:nvPr/>
        </p:nvCxnSpPr>
        <p:spPr>
          <a:xfrm flipV="1">
            <a:off x="2423318" y="3539601"/>
            <a:ext cx="287363" cy="437976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xmlns="" id="{8DAE23F8-C406-184D-8D16-BFEB5F241036}"/>
              </a:ext>
            </a:extLst>
          </p:cNvPr>
          <p:cNvCxnSpPr>
            <a:cxnSpLocks/>
          </p:cNvCxnSpPr>
          <p:nvPr/>
        </p:nvCxnSpPr>
        <p:spPr>
          <a:xfrm>
            <a:off x="2423318" y="3977578"/>
            <a:ext cx="287363" cy="437978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xmlns="" id="{572624DA-8573-704B-8416-33D74310126E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4879289" y="3598268"/>
            <a:ext cx="355826" cy="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xmlns="" id="{CD19BDDC-756A-7B47-B4DE-613C2B893DBF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4879289" y="4415555"/>
            <a:ext cx="385252" cy="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ZoneTexte 3">
            <a:extLst>
              <a:ext uri="{FF2B5EF4-FFF2-40B4-BE49-F238E27FC236}">
                <a16:creationId xmlns:a16="http://schemas.microsoft.com/office/drawing/2014/main" xmlns="" id="{50A442E8-F99A-CB44-8EED-8B73876D6A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97438"/>
            <a:ext cx="87852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E </a:t>
            </a:r>
            <a:r>
              <a:rPr kumimoji="0" lang="fr-FR" altLang="fr-FR" sz="100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Xueyu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Chen</a:t>
            </a:r>
            <a:r>
              <a:rPr kumimoji="0" lang="ro-RO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 et al., ASCO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GI</a:t>
            </a:r>
            <a:r>
              <a:rPr kumimoji="0" lang="ro-RO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20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19</a:t>
            </a:r>
            <a:r>
              <a:rPr kumimoji="0" lang="ro-RO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, 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rPr>
              <a:t>abs 481</a:t>
            </a:r>
            <a:endParaRPr kumimoji="0" lang="nl-NL" altLang="fr-FR" sz="100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21" name="Oval 5">
            <a:extLst>
              <a:ext uri="{FF2B5EF4-FFF2-40B4-BE49-F238E27FC236}">
                <a16:creationId xmlns:a16="http://schemas.microsoft.com/office/drawing/2014/main" xmlns="" id="{D1DC836E-B28F-084D-8819-2D4E90E2586A}"/>
              </a:ext>
            </a:extLst>
          </p:cNvPr>
          <p:cNvSpPr/>
          <p:nvPr/>
        </p:nvSpPr>
        <p:spPr>
          <a:xfrm>
            <a:off x="2159695" y="3769282"/>
            <a:ext cx="449205" cy="461126"/>
          </a:xfrm>
          <a:prstGeom prst="ellipse">
            <a:avLst/>
          </a:prstGeom>
          <a:solidFill>
            <a:schemeClr val="tx2"/>
          </a:solidFill>
          <a:ln w="63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ts val="1240"/>
              </a:lnSpc>
            </a:pPr>
            <a:r>
              <a:rPr lang="en-US" sz="1200" b="1" kern="600" spc="23" dirty="0"/>
              <a:t>R </a:t>
            </a:r>
          </a:p>
          <a:p>
            <a:pPr algn="ctr">
              <a:lnSpc>
                <a:spcPts val="1240"/>
              </a:lnSpc>
            </a:pPr>
            <a:r>
              <a:rPr lang="en-US" sz="1200" b="1" kern="600" spc="23" dirty="0"/>
              <a:t>2:1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xmlns="" id="{427DD87F-E273-0245-AE72-AA155E6DCBEA}"/>
              </a:ext>
            </a:extLst>
          </p:cNvPr>
          <p:cNvSpPr txBox="1"/>
          <p:nvPr/>
        </p:nvSpPr>
        <p:spPr>
          <a:xfrm>
            <a:off x="7260880" y="3660051"/>
            <a:ext cx="20646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sng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Hypothèses statistiques : 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↑</a:t>
            </a:r>
            <a:r>
              <a:rPr lang="fr-FR" sz="1200" dirty="0">
                <a:solidFill>
                  <a:schemeClr val="accent1"/>
                </a:solidFill>
                <a:latin typeface="Calibri"/>
              </a:rPr>
              <a:t>SG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médiane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 4,5 à </a:t>
            </a:r>
            <a:r>
              <a:rPr kumimoji="0" lang="fr-FR" sz="1200" b="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6,9 mois,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HR 0, 65</a:t>
            </a:r>
          </a:p>
        </p:txBody>
      </p:sp>
    </p:spTree>
    <p:extLst>
      <p:ext uri="{BB962C8B-B14F-4D97-AF65-F5344CB8AC3E}">
        <p14:creationId xmlns:p14="http://schemas.microsoft.com/office/powerpoint/2010/main" val="3219657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3">
            <a:extLst>
              <a:ext uri="{FF2B5EF4-FFF2-40B4-BE49-F238E27FC236}">
                <a16:creationId xmlns:a16="http://schemas.microsoft.com/office/drawing/2014/main" xmlns="" id="{7769EFD3-75B1-3549-B462-344F5D113C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97438"/>
            <a:ext cx="87852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E </a:t>
            </a:r>
            <a:r>
              <a:rPr kumimoji="0" lang="fr-FR" altLang="fr-FR" sz="100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Xueyu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Chen</a:t>
            </a:r>
            <a:r>
              <a:rPr kumimoji="0" lang="ro-RO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 et al., ASCO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GI</a:t>
            </a:r>
            <a:r>
              <a:rPr kumimoji="0" lang="ro-RO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20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19</a:t>
            </a:r>
            <a:r>
              <a:rPr kumimoji="0" lang="ro-RO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, 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rPr>
              <a:t>abs 481</a:t>
            </a:r>
            <a:endParaRPr kumimoji="0" lang="nl-NL" altLang="fr-FR" sz="100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xmlns="" id="{5CFEF2F4-D9E5-CA42-A423-3A3D2D063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Durvalumab + tremelimumab</a:t>
            </a:r>
            <a:br>
              <a:rPr lang="fr-FR" dirty="0"/>
            </a:br>
            <a:r>
              <a:rPr lang="fr-FR" dirty="0"/>
              <a:t>CCR métastatique &gt; L2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6A8710D4-0FB6-1B42-8EE0-B8AA1AAC1C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67531"/>
            <a:ext cx="8229600" cy="377364"/>
          </a:xfrm>
        </p:spPr>
        <p:txBody>
          <a:bodyPr>
            <a:normAutofit/>
          </a:bodyPr>
          <a:lstStyle/>
          <a:p>
            <a:r>
              <a:rPr lang="fr-FR" sz="1800" dirty="0"/>
              <a:t>Caractéristiques des patients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xmlns="" id="{3A3DB65F-6A7E-454B-9B88-00142C64A25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67545" y="1447969"/>
          <a:ext cx="8055222" cy="34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3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3630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438599">
                  <a:extLst>
                    <a:ext uri="{9D8B030D-6E8A-4147-A177-3AD203B41FA5}">
                      <a16:colId xmlns:a16="http://schemas.microsoft.com/office/drawing/2014/main" xmlns="" val="1428291516"/>
                    </a:ext>
                  </a:extLst>
                </a:gridCol>
              </a:tblGrid>
              <a:tr h="21238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9388" marR="0" indent="0" algn="l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Caractéristiques</a:t>
                      </a:r>
                      <a:endParaRPr lang="en-US" sz="1200" b="0" i="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Durvalumab + tremelimumab (n=119)</a:t>
                      </a:r>
                      <a:endParaRPr lang="en-US" sz="1200" b="0" i="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Meilleurs</a:t>
                      </a:r>
                      <a:r>
                        <a:rPr lang="en-US" sz="120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200" b="0" i="0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soins</a:t>
                      </a:r>
                      <a:r>
                        <a:rPr lang="en-US" sz="120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 de supports (n=61)</a:t>
                      </a:r>
                    </a:p>
                  </a:txBody>
                  <a:tcPr marL="36000" marR="36000" marT="36000" marB="3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6774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Age – </a:t>
                      </a:r>
                      <a:r>
                        <a:rPr lang="en-US" sz="1200" b="0" i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années</a:t>
                      </a:r>
                      <a:endParaRPr lang="en-US" sz="12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  <a:p>
                      <a:pPr marL="0" marR="0" indent="0" algn="l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     </a:t>
                      </a:r>
                      <a:r>
                        <a:rPr lang="en-US" sz="1200" b="0" i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Médiane</a:t>
                      </a:r>
                      <a:endParaRPr lang="en-US" sz="12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  <a:p>
                      <a:pPr marL="0" marR="0" indent="0" algn="l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     </a:t>
                      </a:r>
                      <a:r>
                        <a:rPr lang="en-US" sz="1200" b="0" i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Intervalle</a:t>
                      </a:r>
                      <a:endParaRPr lang="en-US" sz="12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65</a:t>
                      </a:r>
                    </a:p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39-87</a:t>
                      </a:r>
                    </a:p>
                  </a:txBody>
                  <a:tcPr marL="36000" marR="36000" marT="36000" marB="360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64</a:t>
                      </a:r>
                    </a:p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36-85</a:t>
                      </a:r>
                    </a:p>
                  </a:txBody>
                  <a:tcPr marL="36000" marR="36000" marT="36000" marB="360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6774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Sex – n (%)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     Homme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     Femme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74 (62)</a:t>
                      </a:r>
                    </a:p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45 (38)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47 (77)</a:t>
                      </a:r>
                    </a:p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14 (23)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019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kern="12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Calibri" panose="020F0502020204030204" pitchFamily="34" charset="0"/>
                        </a:rPr>
                        <a:t>Origine</a:t>
                      </a:r>
                      <a:r>
                        <a:rPr lang="en-US" sz="1200" b="0" i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Calibri" panose="020F0502020204030204" pitchFamily="34" charset="0"/>
                        </a:rPr>
                        <a:t> – n (%)</a:t>
                      </a:r>
                    </a:p>
                    <a:p>
                      <a:pPr marL="0" marR="0" indent="0" algn="l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Calibri" panose="020F0502020204030204" pitchFamily="34" charset="0"/>
                        </a:rPr>
                        <a:t>     </a:t>
                      </a:r>
                      <a:r>
                        <a:rPr lang="en-US" sz="1200" b="0" i="0" kern="12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Calibri" panose="020F0502020204030204" pitchFamily="34" charset="0"/>
                        </a:rPr>
                        <a:t>Caucasien</a:t>
                      </a:r>
                      <a:endParaRPr lang="en-US" sz="1200" b="0" i="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indent="0" algn="l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Calibri" panose="020F0502020204030204" pitchFamily="34" charset="0"/>
                        </a:rPr>
                        <a:t>     </a:t>
                      </a:r>
                      <a:r>
                        <a:rPr lang="en-US" sz="1200" b="0" i="0" kern="12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Calibri" panose="020F0502020204030204" pitchFamily="34" charset="0"/>
                        </a:rPr>
                        <a:t>Asiatique</a:t>
                      </a:r>
                      <a:endParaRPr lang="en-US" sz="1200" b="0" i="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indent="0" algn="l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Calibri" panose="020F0502020204030204" pitchFamily="34" charset="0"/>
                        </a:rPr>
                        <a:t>     </a:t>
                      </a:r>
                      <a:r>
                        <a:rPr lang="en-US" sz="1200" b="0" i="0" kern="12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Calibri" panose="020F0502020204030204" pitchFamily="34" charset="0"/>
                        </a:rPr>
                        <a:t>Autre</a:t>
                      </a:r>
                      <a:endParaRPr lang="en-US" sz="12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i="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Calibri" panose="020F0502020204030204" pitchFamily="34" charset="0"/>
                        </a:rPr>
                        <a:t>97 (82)</a:t>
                      </a:r>
                    </a:p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Calibri" panose="020F0502020204030204" pitchFamily="34" charset="0"/>
                        </a:rPr>
                        <a:t>16 (13)</a:t>
                      </a:r>
                    </a:p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Calibri" panose="020F0502020204030204" pitchFamily="34" charset="0"/>
                        </a:rPr>
                        <a:t>6 (5)</a:t>
                      </a:r>
                      <a:endParaRPr lang="en-US" sz="12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54 (89)</a:t>
                      </a:r>
                    </a:p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3 (5)</a:t>
                      </a:r>
                    </a:p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4 (6)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6774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kern="12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Calibri" panose="020F0502020204030204" pitchFamily="34" charset="0"/>
                        </a:rPr>
                        <a:t>Statut</a:t>
                      </a:r>
                      <a:r>
                        <a:rPr lang="en-US" sz="1200" b="0" i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Calibri" panose="020F0502020204030204" pitchFamily="34" charset="0"/>
                        </a:rPr>
                        <a:t> de performance ECOG – n (%)</a:t>
                      </a:r>
                    </a:p>
                    <a:p>
                      <a:pPr marL="0" marR="0" indent="0" algn="l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Calibri" panose="020F0502020204030204" pitchFamily="34" charset="0"/>
                        </a:rPr>
                        <a:t>     0</a:t>
                      </a:r>
                    </a:p>
                    <a:p>
                      <a:pPr marL="0" marR="0" indent="0" algn="l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Calibri" panose="020F0502020204030204" pitchFamily="34" charset="0"/>
                        </a:rPr>
                        <a:t>     1</a:t>
                      </a:r>
                      <a:endParaRPr lang="en-US" sz="12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Times New Roman"/>
                        <a:cs typeface="Calibri" panose="020F0502020204030204" pitchFamily="34" charset="0"/>
                      </a:endParaRPr>
                    </a:p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33 (28)</a:t>
                      </a:r>
                    </a:p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86 (72)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Times New Roman"/>
                        <a:cs typeface="Calibri" panose="020F0502020204030204" pitchFamily="34" charset="0"/>
                      </a:endParaRPr>
                    </a:p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17 (28)</a:t>
                      </a:r>
                    </a:p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44 (72)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xmlns="" val="1522650708"/>
                  </a:ext>
                </a:extLst>
              </a:tr>
              <a:tr h="467749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Présence</a:t>
                      </a:r>
                      <a:r>
                        <a:rPr lang="en-US" sz="1200" b="0" i="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 de metastases </a:t>
                      </a:r>
                      <a:r>
                        <a:rPr lang="en-US" sz="1200" b="0" i="0" baseline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hépatiques</a:t>
                      </a: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– n (%)</a:t>
                      </a:r>
                    </a:p>
                    <a:p>
                      <a:pPr marL="0" marR="0" indent="0" algn="l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     Yes</a:t>
                      </a:r>
                    </a:p>
                    <a:p>
                      <a:pPr marL="0" marR="0" indent="0" algn="l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     No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Times New Roman"/>
                        <a:cs typeface="Calibri" panose="020F0502020204030204" pitchFamily="34" charset="0"/>
                      </a:endParaRPr>
                    </a:p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80 (67)</a:t>
                      </a:r>
                    </a:p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39 (33)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Times New Roman"/>
                        <a:cs typeface="Calibri" panose="020F0502020204030204" pitchFamily="34" charset="0"/>
                      </a:endParaRPr>
                    </a:p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47 (77)</a:t>
                      </a:r>
                    </a:p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14 (23)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xmlns="" val="1397957850"/>
                  </a:ext>
                </a:extLst>
              </a:tr>
              <a:tr h="212384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Diarrhée</a:t>
                      </a:r>
                      <a:endParaRPr lang="en-US" sz="12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4 (13,3%)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6 (20,7%)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xmlns="" val="1831063430"/>
                  </a:ext>
                </a:extLst>
              </a:tr>
              <a:tr h="212384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Neuropathie</a:t>
                      </a:r>
                      <a:r>
                        <a:rPr lang="en-US" sz="1200" b="0" i="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200" b="0" i="0" baseline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sensorielle</a:t>
                      </a:r>
                      <a:endParaRPr lang="en-US" sz="12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3 (10,0%)</a:t>
                      </a:r>
                      <a:endParaRPr lang="en-US" sz="12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1 (3,4%)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xmlns="" val="19800305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544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Etude de phase III KEYNOTE-181</a:t>
            </a:r>
            <a:br>
              <a:rPr lang="fr-FR" dirty="0"/>
            </a:br>
            <a:r>
              <a:rPr lang="fr-FR" sz="1650" dirty="0"/>
              <a:t>Survie globale CPS ≥10 PD-L1</a:t>
            </a:r>
          </a:p>
        </p:txBody>
      </p:sp>
      <p:sp>
        <p:nvSpPr>
          <p:cNvPr id="4" name="Freeform 36">
            <a:extLst>
              <a:ext uri="{FF2B5EF4-FFF2-40B4-BE49-F238E27FC236}">
                <a16:creationId xmlns:a16="http://schemas.microsoft.com/office/drawing/2014/main" xmlns="" id="{C220AA7B-7A36-4A15-ACAD-60ADD33B8D58}"/>
              </a:ext>
            </a:extLst>
          </p:cNvPr>
          <p:cNvSpPr>
            <a:spLocks/>
          </p:cNvSpPr>
          <p:nvPr/>
        </p:nvSpPr>
        <p:spPr bwMode="auto">
          <a:xfrm>
            <a:off x="2507908" y="1126656"/>
            <a:ext cx="4679795" cy="2876698"/>
          </a:xfrm>
          <a:custGeom>
            <a:avLst/>
            <a:gdLst>
              <a:gd name="T0" fmla="*/ 7 w 1294"/>
              <a:gd name="T1" fmla="*/ 0 h 886"/>
              <a:gd name="T2" fmla="*/ 16 w 1294"/>
              <a:gd name="T3" fmla="*/ 16 h 886"/>
              <a:gd name="T4" fmla="*/ 22 w 1294"/>
              <a:gd name="T5" fmla="*/ 33 h 886"/>
              <a:gd name="T6" fmla="*/ 45 w 1294"/>
              <a:gd name="T7" fmla="*/ 40 h 886"/>
              <a:gd name="T8" fmla="*/ 51 w 1294"/>
              <a:gd name="T9" fmla="*/ 57 h 886"/>
              <a:gd name="T10" fmla="*/ 59 w 1294"/>
              <a:gd name="T11" fmla="*/ 73 h 886"/>
              <a:gd name="T12" fmla="*/ 72 w 1294"/>
              <a:gd name="T13" fmla="*/ 81 h 886"/>
              <a:gd name="T14" fmla="*/ 76 w 1294"/>
              <a:gd name="T15" fmla="*/ 97 h 886"/>
              <a:gd name="T16" fmla="*/ 87 w 1294"/>
              <a:gd name="T17" fmla="*/ 113 h 886"/>
              <a:gd name="T18" fmla="*/ 95 w 1294"/>
              <a:gd name="T19" fmla="*/ 121 h 886"/>
              <a:gd name="T20" fmla="*/ 96 w 1294"/>
              <a:gd name="T21" fmla="*/ 146 h 886"/>
              <a:gd name="T22" fmla="*/ 106 w 1294"/>
              <a:gd name="T23" fmla="*/ 162 h 886"/>
              <a:gd name="T24" fmla="*/ 113 w 1294"/>
              <a:gd name="T25" fmla="*/ 171 h 886"/>
              <a:gd name="T26" fmla="*/ 114 w 1294"/>
              <a:gd name="T27" fmla="*/ 187 h 886"/>
              <a:gd name="T28" fmla="*/ 120 w 1294"/>
              <a:gd name="T29" fmla="*/ 212 h 886"/>
              <a:gd name="T30" fmla="*/ 128 w 1294"/>
              <a:gd name="T31" fmla="*/ 220 h 886"/>
              <a:gd name="T32" fmla="*/ 132 w 1294"/>
              <a:gd name="T33" fmla="*/ 237 h 886"/>
              <a:gd name="T34" fmla="*/ 137 w 1294"/>
              <a:gd name="T35" fmla="*/ 253 h 886"/>
              <a:gd name="T36" fmla="*/ 141 w 1294"/>
              <a:gd name="T37" fmla="*/ 261 h 886"/>
              <a:gd name="T38" fmla="*/ 145 w 1294"/>
              <a:gd name="T39" fmla="*/ 286 h 886"/>
              <a:gd name="T40" fmla="*/ 160 w 1294"/>
              <a:gd name="T41" fmla="*/ 302 h 886"/>
              <a:gd name="T42" fmla="*/ 178 w 1294"/>
              <a:gd name="T43" fmla="*/ 311 h 886"/>
              <a:gd name="T44" fmla="*/ 189 w 1294"/>
              <a:gd name="T45" fmla="*/ 327 h 886"/>
              <a:gd name="T46" fmla="*/ 197 w 1294"/>
              <a:gd name="T47" fmla="*/ 360 h 886"/>
              <a:gd name="T48" fmla="*/ 209 w 1294"/>
              <a:gd name="T49" fmla="*/ 368 h 886"/>
              <a:gd name="T50" fmla="*/ 213 w 1294"/>
              <a:gd name="T51" fmla="*/ 385 h 886"/>
              <a:gd name="T52" fmla="*/ 234 w 1294"/>
              <a:gd name="T53" fmla="*/ 402 h 886"/>
              <a:gd name="T54" fmla="*/ 238 w 1294"/>
              <a:gd name="T55" fmla="*/ 410 h 886"/>
              <a:gd name="T56" fmla="*/ 247 w 1294"/>
              <a:gd name="T57" fmla="*/ 426 h 886"/>
              <a:gd name="T58" fmla="*/ 269 w 1294"/>
              <a:gd name="T59" fmla="*/ 442 h 886"/>
              <a:gd name="T60" fmla="*/ 276 w 1294"/>
              <a:gd name="T61" fmla="*/ 451 h 886"/>
              <a:gd name="T62" fmla="*/ 277 w 1294"/>
              <a:gd name="T63" fmla="*/ 467 h 886"/>
              <a:gd name="T64" fmla="*/ 285 w 1294"/>
              <a:gd name="T65" fmla="*/ 484 h 886"/>
              <a:gd name="T66" fmla="*/ 299 w 1294"/>
              <a:gd name="T67" fmla="*/ 492 h 886"/>
              <a:gd name="T68" fmla="*/ 300 w 1294"/>
              <a:gd name="T69" fmla="*/ 508 h 886"/>
              <a:gd name="T70" fmla="*/ 314 w 1294"/>
              <a:gd name="T71" fmla="*/ 525 h 886"/>
              <a:gd name="T72" fmla="*/ 333 w 1294"/>
              <a:gd name="T73" fmla="*/ 533 h 886"/>
              <a:gd name="T74" fmla="*/ 338 w 1294"/>
              <a:gd name="T75" fmla="*/ 550 h 886"/>
              <a:gd name="T76" fmla="*/ 342 w 1294"/>
              <a:gd name="T77" fmla="*/ 566 h 886"/>
              <a:gd name="T78" fmla="*/ 361 w 1294"/>
              <a:gd name="T79" fmla="*/ 574 h 886"/>
              <a:gd name="T80" fmla="*/ 364 w 1294"/>
              <a:gd name="T81" fmla="*/ 591 h 886"/>
              <a:gd name="T82" fmla="*/ 390 w 1294"/>
              <a:gd name="T83" fmla="*/ 607 h 886"/>
              <a:gd name="T84" fmla="*/ 398 w 1294"/>
              <a:gd name="T85" fmla="*/ 624 h 886"/>
              <a:gd name="T86" fmla="*/ 406 w 1294"/>
              <a:gd name="T87" fmla="*/ 656 h 886"/>
              <a:gd name="T88" fmla="*/ 413 w 1294"/>
              <a:gd name="T89" fmla="*/ 673 h 886"/>
              <a:gd name="T90" fmla="*/ 428 w 1294"/>
              <a:gd name="T91" fmla="*/ 681 h 886"/>
              <a:gd name="T92" fmla="*/ 439 w 1294"/>
              <a:gd name="T93" fmla="*/ 698 h 886"/>
              <a:gd name="T94" fmla="*/ 452 w 1294"/>
              <a:gd name="T95" fmla="*/ 714 h 886"/>
              <a:gd name="T96" fmla="*/ 458 w 1294"/>
              <a:gd name="T97" fmla="*/ 723 h 886"/>
              <a:gd name="T98" fmla="*/ 482 w 1294"/>
              <a:gd name="T99" fmla="*/ 739 h 886"/>
              <a:gd name="T100" fmla="*/ 521 w 1294"/>
              <a:gd name="T101" fmla="*/ 756 h 886"/>
              <a:gd name="T102" fmla="*/ 547 w 1294"/>
              <a:gd name="T103" fmla="*/ 764 h 886"/>
              <a:gd name="T104" fmla="*/ 597 w 1294"/>
              <a:gd name="T105" fmla="*/ 780 h 886"/>
              <a:gd name="T106" fmla="*/ 638 w 1294"/>
              <a:gd name="T107" fmla="*/ 797 h 886"/>
              <a:gd name="T108" fmla="*/ 645 w 1294"/>
              <a:gd name="T109" fmla="*/ 805 h 886"/>
              <a:gd name="T110" fmla="*/ 669 w 1294"/>
              <a:gd name="T111" fmla="*/ 821 h 886"/>
              <a:gd name="T112" fmla="*/ 690 w 1294"/>
              <a:gd name="T113" fmla="*/ 830 h 886"/>
              <a:gd name="T114" fmla="*/ 721 w 1294"/>
              <a:gd name="T115" fmla="*/ 830 h 886"/>
              <a:gd name="T116" fmla="*/ 737 w 1294"/>
              <a:gd name="T117" fmla="*/ 830 h 886"/>
              <a:gd name="T118" fmla="*/ 812 w 1294"/>
              <a:gd name="T119" fmla="*/ 844 h 886"/>
              <a:gd name="T120" fmla="*/ 818 w 1294"/>
              <a:gd name="T121" fmla="*/ 844 h 886"/>
              <a:gd name="T122" fmla="*/ 984 w 1294"/>
              <a:gd name="T123" fmla="*/ 844 h 886"/>
              <a:gd name="T124" fmla="*/ 1175 w 1294"/>
              <a:gd name="T125" fmla="*/ 886 h 8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294" h="886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7" y="0"/>
                </a:lnTo>
                <a:lnTo>
                  <a:pt x="7" y="8"/>
                </a:lnTo>
                <a:lnTo>
                  <a:pt x="7" y="8"/>
                </a:lnTo>
                <a:lnTo>
                  <a:pt x="16" y="8"/>
                </a:lnTo>
                <a:lnTo>
                  <a:pt x="16" y="16"/>
                </a:lnTo>
                <a:lnTo>
                  <a:pt x="16" y="16"/>
                </a:lnTo>
                <a:lnTo>
                  <a:pt x="21" y="16"/>
                </a:lnTo>
                <a:lnTo>
                  <a:pt x="21" y="24"/>
                </a:lnTo>
                <a:lnTo>
                  <a:pt x="21" y="24"/>
                </a:lnTo>
                <a:lnTo>
                  <a:pt x="22" y="24"/>
                </a:lnTo>
                <a:lnTo>
                  <a:pt x="22" y="33"/>
                </a:lnTo>
                <a:lnTo>
                  <a:pt x="22" y="33"/>
                </a:lnTo>
                <a:lnTo>
                  <a:pt x="32" y="33"/>
                </a:lnTo>
                <a:lnTo>
                  <a:pt x="32" y="40"/>
                </a:lnTo>
                <a:lnTo>
                  <a:pt x="32" y="40"/>
                </a:lnTo>
                <a:lnTo>
                  <a:pt x="45" y="40"/>
                </a:lnTo>
                <a:lnTo>
                  <a:pt x="45" y="49"/>
                </a:lnTo>
                <a:lnTo>
                  <a:pt x="45" y="49"/>
                </a:lnTo>
                <a:lnTo>
                  <a:pt x="51" y="49"/>
                </a:lnTo>
                <a:lnTo>
                  <a:pt x="51" y="57"/>
                </a:lnTo>
                <a:lnTo>
                  <a:pt x="51" y="57"/>
                </a:lnTo>
                <a:lnTo>
                  <a:pt x="53" y="57"/>
                </a:lnTo>
                <a:lnTo>
                  <a:pt x="53" y="65"/>
                </a:lnTo>
                <a:lnTo>
                  <a:pt x="53" y="65"/>
                </a:lnTo>
                <a:lnTo>
                  <a:pt x="59" y="65"/>
                </a:lnTo>
                <a:lnTo>
                  <a:pt x="59" y="73"/>
                </a:lnTo>
                <a:lnTo>
                  <a:pt x="59" y="73"/>
                </a:lnTo>
                <a:lnTo>
                  <a:pt x="68" y="73"/>
                </a:lnTo>
                <a:lnTo>
                  <a:pt x="68" y="81"/>
                </a:lnTo>
                <a:lnTo>
                  <a:pt x="68" y="81"/>
                </a:lnTo>
                <a:lnTo>
                  <a:pt x="72" y="81"/>
                </a:lnTo>
                <a:lnTo>
                  <a:pt x="72" y="89"/>
                </a:lnTo>
                <a:lnTo>
                  <a:pt x="72" y="89"/>
                </a:lnTo>
                <a:lnTo>
                  <a:pt x="76" y="89"/>
                </a:lnTo>
                <a:lnTo>
                  <a:pt x="76" y="97"/>
                </a:lnTo>
                <a:lnTo>
                  <a:pt x="76" y="97"/>
                </a:lnTo>
                <a:lnTo>
                  <a:pt x="80" y="97"/>
                </a:lnTo>
                <a:lnTo>
                  <a:pt x="80" y="105"/>
                </a:lnTo>
                <a:lnTo>
                  <a:pt x="80" y="105"/>
                </a:lnTo>
                <a:lnTo>
                  <a:pt x="87" y="105"/>
                </a:lnTo>
                <a:lnTo>
                  <a:pt x="87" y="113"/>
                </a:lnTo>
                <a:lnTo>
                  <a:pt x="87" y="113"/>
                </a:lnTo>
                <a:lnTo>
                  <a:pt x="90" y="113"/>
                </a:lnTo>
                <a:lnTo>
                  <a:pt x="90" y="121"/>
                </a:lnTo>
                <a:lnTo>
                  <a:pt x="91" y="121"/>
                </a:lnTo>
                <a:lnTo>
                  <a:pt x="95" y="121"/>
                </a:lnTo>
                <a:lnTo>
                  <a:pt x="95" y="129"/>
                </a:lnTo>
                <a:lnTo>
                  <a:pt x="95" y="129"/>
                </a:lnTo>
                <a:lnTo>
                  <a:pt x="96" y="129"/>
                </a:lnTo>
                <a:lnTo>
                  <a:pt x="96" y="146"/>
                </a:lnTo>
                <a:lnTo>
                  <a:pt x="96" y="146"/>
                </a:lnTo>
                <a:lnTo>
                  <a:pt x="102" y="146"/>
                </a:lnTo>
                <a:lnTo>
                  <a:pt x="102" y="154"/>
                </a:lnTo>
                <a:lnTo>
                  <a:pt x="102" y="154"/>
                </a:lnTo>
                <a:lnTo>
                  <a:pt x="106" y="154"/>
                </a:lnTo>
                <a:lnTo>
                  <a:pt x="106" y="162"/>
                </a:lnTo>
                <a:lnTo>
                  <a:pt x="106" y="162"/>
                </a:lnTo>
                <a:lnTo>
                  <a:pt x="109" y="162"/>
                </a:lnTo>
                <a:lnTo>
                  <a:pt x="109" y="171"/>
                </a:lnTo>
                <a:lnTo>
                  <a:pt x="109" y="171"/>
                </a:lnTo>
                <a:lnTo>
                  <a:pt x="113" y="171"/>
                </a:lnTo>
                <a:lnTo>
                  <a:pt x="113" y="179"/>
                </a:lnTo>
                <a:lnTo>
                  <a:pt x="113" y="179"/>
                </a:lnTo>
                <a:lnTo>
                  <a:pt x="114" y="179"/>
                </a:lnTo>
                <a:lnTo>
                  <a:pt x="114" y="187"/>
                </a:lnTo>
                <a:lnTo>
                  <a:pt x="114" y="187"/>
                </a:lnTo>
                <a:lnTo>
                  <a:pt x="116" y="187"/>
                </a:lnTo>
                <a:lnTo>
                  <a:pt x="116" y="204"/>
                </a:lnTo>
                <a:lnTo>
                  <a:pt x="116" y="204"/>
                </a:lnTo>
                <a:lnTo>
                  <a:pt x="120" y="204"/>
                </a:lnTo>
                <a:lnTo>
                  <a:pt x="120" y="212"/>
                </a:lnTo>
                <a:lnTo>
                  <a:pt x="120" y="212"/>
                </a:lnTo>
                <a:lnTo>
                  <a:pt x="123" y="212"/>
                </a:lnTo>
                <a:lnTo>
                  <a:pt x="123" y="220"/>
                </a:lnTo>
                <a:lnTo>
                  <a:pt x="123" y="220"/>
                </a:lnTo>
                <a:lnTo>
                  <a:pt x="128" y="220"/>
                </a:lnTo>
                <a:lnTo>
                  <a:pt x="128" y="229"/>
                </a:lnTo>
                <a:lnTo>
                  <a:pt x="128" y="229"/>
                </a:lnTo>
                <a:lnTo>
                  <a:pt x="132" y="229"/>
                </a:lnTo>
                <a:lnTo>
                  <a:pt x="132" y="237"/>
                </a:lnTo>
                <a:lnTo>
                  <a:pt x="132" y="237"/>
                </a:lnTo>
                <a:lnTo>
                  <a:pt x="133" y="237"/>
                </a:lnTo>
                <a:lnTo>
                  <a:pt x="133" y="245"/>
                </a:lnTo>
                <a:lnTo>
                  <a:pt x="133" y="245"/>
                </a:lnTo>
                <a:lnTo>
                  <a:pt x="137" y="245"/>
                </a:lnTo>
                <a:lnTo>
                  <a:pt x="137" y="253"/>
                </a:lnTo>
                <a:lnTo>
                  <a:pt x="137" y="253"/>
                </a:lnTo>
                <a:lnTo>
                  <a:pt x="140" y="253"/>
                </a:lnTo>
                <a:lnTo>
                  <a:pt x="140" y="261"/>
                </a:lnTo>
                <a:lnTo>
                  <a:pt x="140" y="261"/>
                </a:lnTo>
                <a:lnTo>
                  <a:pt x="141" y="261"/>
                </a:lnTo>
                <a:lnTo>
                  <a:pt x="141" y="278"/>
                </a:lnTo>
                <a:lnTo>
                  <a:pt x="141" y="278"/>
                </a:lnTo>
                <a:lnTo>
                  <a:pt x="145" y="278"/>
                </a:lnTo>
                <a:lnTo>
                  <a:pt x="145" y="286"/>
                </a:lnTo>
                <a:lnTo>
                  <a:pt x="145" y="286"/>
                </a:lnTo>
                <a:lnTo>
                  <a:pt x="155" y="286"/>
                </a:lnTo>
                <a:lnTo>
                  <a:pt x="155" y="294"/>
                </a:lnTo>
                <a:lnTo>
                  <a:pt x="155" y="294"/>
                </a:lnTo>
                <a:lnTo>
                  <a:pt x="160" y="294"/>
                </a:lnTo>
                <a:lnTo>
                  <a:pt x="160" y="302"/>
                </a:lnTo>
                <a:lnTo>
                  <a:pt x="160" y="302"/>
                </a:lnTo>
                <a:lnTo>
                  <a:pt x="170" y="302"/>
                </a:lnTo>
                <a:lnTo>
                  <a:pt x="170" y="311"/>
                </a:lnTo>
                <a:lnTo>
                  <a:pt x="170" y="311"/>
                </a:lnTo>
                <a:lnTo>
                  <a:pt x="178" y="311"/>
                </a:lnTo>
                <a:lnTo>
                  <a:pt x="178" y="319"/>
                </a:lnTo>
                <a:lnTo>
                  <a:pt x="178" y="319"/>
                </a:lnTo>
                <a:lnTo>
                  <a:pt x="189" y="319"/>
                </a:lnTo>
                <a:lnTo>
                  <a:pt x="189" y="327"/>
                </a:lnTo>
                <a:lnTo>
                  <a:pt x="189" y="327"/>
                </a:lnTo>
                <a:lnTo>
                  <a:pt x="193" y="327"/>
                </a:lnTo>
                <a:lnTo>
                  <a:pt x="193" y="344"/>
                </a:lnTo>
                <a:lnTo>
                  <a:pt x="193" y="344"/>
                </a:lnTo>
                <a:lnTo>
                  <a:pt x="197" y="344"/>
                </a:lnTo>
                <a:lnTo>
                  <a:pt x="197" y="360"/>
                </a:lnTo>
                <a:lnTo>
                  <a:pt x="197" y="360"/>
                </a:lnTo>
                <a:lnTo>
                  <a:pt x="205" y="360"/>
                </a:lnTo>
                <a:lnTo>
                  <a:pt x="205" y="368"/>
                </a:lnTo>
                <a:lnTo>
                  <a:pt x="205" y="368"/>
                </a:lnTo>
                <a:lnTo>
                  <a:pt x="209" y="368"/>
                </a:lnTo>
                <a:lnTo>
                  <a:pt x="209" y="377"/>
                </a:lnTo>
                <a:lnTo>
                  <a:pt x="209" y="377"/>
                </a:lnTo>
                <a:lnTo>
                  <a:pt x="213" y="377"/>
                </a:lnTo>
                <a:lnTo>
                  <a:pt x="213" y="385"/>
                </a:lnTo>
                <a:lnTo>
                  <a:pt x="213" y="385"/>
                </a:lnTo>
                <a:lnTo>
                  <a:pt x="229" y="385"/>
                </a:lnTo>
                <a:lnTo>
                  <a:pt x="229" y="393"/>
                </a:lnTo>
                <a:lnTo>
                  <a:pt x="229" y="393"/>
                </a:lnTo>
                <a:lnTo>
                  <a:pt x="234" y="393"/>
                </a:lnTo>
                <a:lnTo>
                  <a:pt x="234" y="402"/>
                </a:lnTo>
                <a:lnTo>
                  <a:pt x="234" y="402"/>
                </a:lnTo>
                <a:lnTo>
                  <a:pt x="235" y="402"/>
                </a:lnTo>
                <a:lnTo>
                  <a:pt x="235" y="410"/>
                </a:lnTo>
                <a:lnTo>
                  <a:pt x="235" y="410"/>
                </a:lnTo>
                <a:lnTo>
                  <a:pt x="238" y="410"/>
                </a:lnTo>
                <a:lnTo>
                  <a:pt x="238" y="418"/>
                </a:lnTo>
                <a:lnTo>
                  <a:pt x="238" y="418"/>
                </a:lnTo>
                <a:lnTo>
                  <a:pt x="247" y="418"/>
                </a:lnTo>
                <a:lnTo>
                  <a:pt x="247" y="426"/>
                </a:lnTo>
                <a:lnTo>
                  <a:pt x="247" y="426"/>
                </a:lnTo>
                <a:lnTo>
                  <a:pt x="262" y="426"/>
                </a:lnTo>
                <a:lnTo>
                  <a:pt x="262" y="434"/>
                </a:lnTo>
                <a:lnTo>
                  <a:pt x="262" y="434"/>
                </a:lnTo>
                <a:lnTo>
                  <a:pt x="269" y="434"/>
                </a:lnTo>
                <a:lnTo>
                  <a:pt x="269" y="442"/>
                </a:lnTo>
                <a:lnTo>
                  <a:pt x="269" y="442"/>
                </a:lnTo>
                <a:lnTo>
                  <a:pt x="270" y="442"/>
                </a:lnTo>
                <a:lnTo>
                  <a:pt x="270" y="451"/>
                </a:lnTo>
                <a:lnTo>
                  <a:pt x="270" y="451"/>
                </a:lnTo>
                <a:lnTo>
                  <a:pt x="276" y="451"/>
                </a:lnTo>
                <a:lnTo>
                  <a:pt x="276" y="459"/>
                </a:lnTo>
                <a:lnTo>
                  <a:pt x="276" y="459"/>
                </a:lnTo>
                <a:lnTo>
                  <a:pt x="277" y="459"/>
                </a:lnTo>
                <a:lnTo>
                  <a:pt x="277" y="467"/>
                </a:lnTo>
                <a:lnTo>
                  <a:pt x="277" y="467"/>
                </a:lnTo>
                <a:lnTo>
                  <a:pt x="284" y="467"/>
                </a:lnTo>
                <a:lnTo>
                  <a:pt x="284" y="475"/>
                </a:lnTo>
                <a:lnTo>
                  <a:pt x="284" y="475"/>
                </a:lnTo>
                <a:lnTo>
                  <a:pt x="285" y="475"/>
                </a:lnTo>
                <a:lnTo>
                  <a:pt x="285" y="484"/>
                </a:lnTo>
                <a:lnTo>
                  <a:pt x="285" y="484"/>
                </a:lnTo>
                <a:lnTo>
                  <a:pt x="292" y="484"/>
                </a:lnTo>
                <a:lnTo>
                  <a:pt x="292" y="492"/>
                </a:lnTo>
                <a:lnTo>
                  <a:pt x="292" y="492"/>
                </a:lnTo>
                <a:lnTo>
                  <a:pt x="299" y="492"/>
                </a:lnTo>
                <a:lnTo>
                  <a:pt x="299" y="500"/>
                </a:lnTo>
                <a:lnTo>
                  <a:pt x="299" y="500"/>
                </a:lnTo>
                <a:lnTo>
                  <a:pt x="300" y="500"/>
                </a:lnTo>
                <a:lnTo>
                  <a:pt x="300" y="508"/>
                </a:lnTo>
                <a:lnTo>
                  <a:pt x="300" y="508"/>
                </a:lnTo>
                <a:lnTo>
                  <a:pt x="312" y="508"/>
                </a:lnTo>
                <a:lnTo>
                  <a:pt x="312" y="517"/>
                </a:lnTo>
                <a:lnTo>
                  <a:pt x="312" y="517"/>
                </a:lnTo>
                <a:lnTo>
                  <a:pt x="314" y="517"/>
                </a:lnTo>
                <a:lnTo>
                  <a:pt x="314" y="525"/>
                </a:lnTo>
                <a:lnTo>
                  <a:pt x="314" y="525"/>
                </a:lnTo>
                <a:lnTo>
                  <a:pt x="326" y="525"/>
                </a:lnTo>
                <a:lnTo>
                  <a:pt x="326" y="533"/>
                </a:lnTo>
                <a:lnTo>
                  <a:pt x="326" y="533"/>
                </a:lnTo>
                <a:lnTo>
                  <a:pt x="333" y="533"/>
                </a:lnTo>
                <a:lnTo>
                  <a:pt x="333" y="541"/>
                </a:lnTo>
                <a:lnTo>
                  <a:pt x="333" y="541"/>
                </a:lnTo>
                <a:lnTo>
                  <a:pt x="338" y="541"/>
                </a:lnTo>
                <a:lnTo>
                  <a:pt x="338" y="550"/>
                </a:lnTo>
                <a:lnTo>
                  <a:pt x="338" y="550"/>
                </a:lnTo>
                <a:lnTo>
                  <a:pt x="341" y="550"/>
                </a:lnTo>
                <a:lnTo>
                  <a:pt x="341" y="558"/>
                </a:lnTo>
                <a:lnTo>
                  <a:pt x="341" y="558"/>
                </a:lnTo>
                <a:lnTo>
                  <a:pt x="342" y="558"/>
                </a:lnTo>
                <a:lnTo>
                  <a:pt x="342" y="566"/>
                </a:lnTo>
                <a:lnTo>
                  <a:pt x="342" y="566"/>
                </a:lnTo>
                <a:lnTo>
                  <a:pt x="357" y="566"/>
                </a:lnTo>
                <a:lnTo>
                  <a:pt x="357" y="574"/>
                </a:lnTo>
                <a:lnTo>
                  <a:pt x="357" y="574"/>
                </a:lnTo>
                <a:lnTo>
                  <a:pt x="361" y="574"/>
                </a:lnTo>
                <a:lnTo>
                  <a:pt x="361" y="583"/>
                </a:lnTo>
                <a:lnTo>
                  <a:pt x="361" y="583"/>
                </a:lnTo>
                <a:lnTo>
                  <a:pt x="364" y="583"/>
                </a:lnTo>
                <a:lnTo>
                  <a:pt x="364" y="591"/>
                </a:lnTo>
                <a:lnTo>
                  <a:pt x="364" y="591"/>
                </a:lnTo>
                <a:lnTo>
                  <a:pt x="386" y="591"/>
                </a:lnTo>
                <a:lnTo>
                  <a:pt x="386" y="599"/>
                </a:lnTo>
                <a:lnTo>
                  <a:pt x="386" y="599"/>
                </a:lnTo>
                <a:lnTo>
                  <a:pt x="390" y="599"/>
                </a:lnTo>
                <a:lnTo>
                  <a:pt x="390" y="607"/>
                </a:lnTo>
                <a:lnTo>
                  <a:pt x="390" y="607"/>
                </a:lnTo>
                <a:lnTo>
                  <a:pt x="397" y="607"/>
                </a:lnTo>
                <a:lnTo>
                  <a:pt x="397" y="624"/>
                </a:lnTo>
                <a:lnTo>
                  <a:pt x="397" y="624"/>
                </a:lnTo>
                <a:lnTo>
                  <a:pt x="398" y="624"/>
                </a:lnTo>
                <a:lnTo>
                  <a:pt x="398" y="640"/>
                </a:lnTo>
                <a:lnTo>
                  <a:pt x="398" y="640"/>
                </a:lnTo>
                <a:lnTo>
                  <a:pt x="406" y="640"/>
                </a:lnTo>
                <a:lnTo>
                  <a:pt x="406" y="656"/>
                </a:lnTo>
                <a:lnTo>
                  <a:pt x="406" y="656"/>
                </a:lnTo>
                <a:lnTo>
                  <a:pt x="409" y="656"/>
                </a:lnTo>
                <a:lnTo>
                  <a:pt x="409" y="665"/>
                </a:lnTo>
                <a:lnTo>
                  <a:pt x="409" y="665"/>
                </a:lnTo>
                <a:lnTo>
                  <a:pt x="413" y="665"/>
                </a:lnTo>
                <a:lnTo>
                  <a:pt x="413" y="673"/>
                </a:lnTo>
                <a:lnTo>
                  <a:pt x="413" y="673"/>
                </a:lnTo>
                <a:lnTo>
                  <a:pt x="422" y="673"/>
                </a:lnTo>
                <a:lnTo>
                  <a:pt x="422" y="681"/>
                </a:lnTo>
                <a:lnTo>
                  <a:pt x="422" y="681"/>
                </a:lnTo>
                <a:lnTo>
                  <a:pt x="428" y="681"/>
                </a:lnTo>
                <a:lnTo>
                  <a:pt x="428" y="690"/>
                </a:lnTo>
                <a:lnTo>
                  <a:pt x="428" y="690"/>
                </a:lnTo>
                <a:lnTo>
                  <a:pt x="439" y="690"/>
                </a:lnTo>
                <a:lnTo>
                  <a:pt x="439" y="698"/>
                </a:lnTo>
                <a:lnTo>
                  <a:pt x="439" y="698"/>
                </a:lnTo>
                <a:lnTo>
                  <a:pt x="440" y="698"/>
                </a:lnTo>
                <a:lnTo>
                  <a:pt x="440" y="706"/>
                </a:lnTo>
                <a:lnTo>
                  <a:pt x="440" y="706"/>
                </a:lnTo>
                <a:lnTo>
                  <a:pt x="452" y="706"/>
                </a:lnTo>
                <a:lnTo>
                  <a:pt x="452" y="714"/>
                </a:lnTo>
                <a:lnTo>
                  <a:pt x="452" y="714"/>
                </a:lnTo>
                <a:lnTo>
                  <a:pt x="456" y="714"/>
                </a:lnTo>
                <a:lnTo>
                  <a:pt x="456" y="723"/>
                </a:lnTo>
                <a:lnTo>
                  <a:pt x="456" y="723"/>
                </a:lnTo>
                <a:lnTo>
                  <a:pt x="458" y="723"/>
                </a:lnTo>
                <a:lnTo>
                  <a:pt x="458" y="731"/>
                </a:lnTo>
                <a:lnTo>
                  <a:pt x="458" y="731"/>
                </a:lnTo>
                <a:lnTo>
                  <a:pt x="482" y="731"/>
                </a:lnTo>
                <a:lnTo>
                  <a:pt x="482" y="739"/>
                </a:lnTo>
                <a:lnTo>
                  <a:pt x="482" y="739"/>
                </a:lnTo>
                <a:lnTo>
                  <a:pt x="512" y="739"/>
                </a:lnTo>
                <a:lnTo>
                  <a:pt x="512" y="747"/>
                </a:lnTo>
                <a:lnTo>
                  <a:pt x="512" y="747"/>
                </a:lnTo>
                <a:lnTo>
                  <a:pt x="521" y="747"/>
                </a:lnTo>
                <a:lnTo>
                  <a:pt x="521" y="756"/>
                </a:lnTo>
                <a:lnTo>
                  <a:pt x="521" y="756"/>
                </a:lnTo>
                <a:lnTo>
                  <a:pt x="543" y="756"/>
                </a:lnTo>
                <a:lnTo>
                  <a:pt x="543" y="764"/>
                </a:lnTo>
                <a:lnTo>
                  <a:pt x="543" y="764"/>
                </a:lnTo>
                <a:lnTo>
                  <a:pt x="547" y="764"/>
                </a:lnTo>
                <a:lnTo>
                  <a:pt x="547" y="772"/>
                </a:lnTo>
                <a:lnTo>
                  <a:pt x="547" y="772"/>
                </a:lnTo>
                <a:lnTo>
                  <a:pt x="597" y="772"/>
                </a:lnTo>
                <a:lnTo>
                  <a:pt x="597" y="780"/>
                </a:lnTo>
                <a:lnTo>
                  <a:pt x="597" y="780"/>
                </a:lnTo>
                <a:lnTo>
                  <a:pt x="610" y="780"/>
                </a:lnTo>
                <a:lnTo>
                  <a:pt x="610" y="788"/>
                </a:lnTo>
                <a:lnTo>
                  <a:pt x="610" y="788"/>
                </a:lnTo>
                <a:lnTo>
                  <a:pt x="638" y="788"/>
                </a:lnTo>
                <a:lnTo>
                  <a:pt x="638" y="797"/>
                </a:lnTo>
                <a:lnTo>
                  <a:pt x="638" y="797"/>
                </a:lnTo>
                <a:lnTo>
                  <a:pt x="639" y="797"/>
                </a:lnTo>
                <a:lnTo>
                  <a:pt x="639" y="805"/>
                </a:lnTo>
                <a:lnTo>
                  <a:pt x="639" y="805"/>
                </a:lnTo>
                <a:lnTo>
                  <a:pt x="645" y="805"/>
                </a:lnTo>
                <a:lnTo>
                  <a:pt x="645" y="813"/>
                </a:lnTo>
                <a:lnTo>
                  <a:pt x="645" y="813"/>
                </a:lnTo>
                <a:lnTo>
                  <a:pt x="669" y="813"/>
                </a:lnTo>
                <a:lnTo>
                  <a:pt x="669" y="821"/>
                </a:lnTo>
                <a:lnTo>
                  <a:pt x="669" y="821"/>
                </a:lnTo>
                <a:lnTo>
                  <a:pt x="674" y="821"/>
                </a:lnTo>
                <a:lnTo>
                  <a:pt x="674" y="821"/>
                </a:lnTo>
                <a:lnTo>
                  <a:pt x="674" y="821"/>
                </a:lnTo>
                <a:lnTo>
                  <a:pt x="690" y="821"/>
                </a:lnTo>
                <a:lnTo>
                  <a:pt x="690" y="830"/>
                </a:lnTo>
                <a:lnTo>
                  <a:pt x="690" y="830"/>
                </a:lnTo>
                <a:lnTo>
                  <a:pt x="719" y="830"/>
                </a:lnTo>
                <a:lnTo>
                  <a:pt x="719" y="830"/>
                </a:lnTo>
                <a:lnTo>
                  <a:pt x="719" y="830"/>
                </a:lnTo>
                <a:lnTo>
                  <a:pt x="721" y="830"/>
                </a:lnTo>
                <a:lnTo>
                  <a:pt x="721" y="830"/>
                </a:lnTo>
                <a:lnTo>
                  <a:pt x="721" y="830"/>
                </a:lnTo>
                <a:lnTo>
                  <a:pt x="737" y="830"/>
                </a:lnTo>
                <a:lnTo>
                  <a:pt x="737" y="830"/>
                </a:lnTo>
                <a:lnTo>
                  <a:pt x="737" y="830"/>
                </a:lnTo>
                <a:lnTo>
                  <a:pt x="770" y="830"/>
                </a:lnTo>
                <a:lnTo>
                  <a:pt x="770" y="830"/>
                </a:lnTo>
                <a:lnTo>
                  <a:pt x="770" y="830"/>
                </a:lnTo>
                <a:lnTo>
                  <a:pt x="812" y="830"/>
                </a:lnTo>
                <a:lnTo>
                  <a:pt x="812" y="844"/>
                </a:lnTo>
                <a:lnTo>
                  <a:pt x="812" y="844"/>
                </a:lnTo>
                <a:lnTo>
                  <a:pt x="816" y="844"/>
                </a:lnTo>
                <a:lnTo>
                  <a:pt x="816" y="844"/>
                </a:lnTo>
                <a:lnTo>
                  <a:pt x="816" y="844"/>
                </a:lnTo>
                <a:lnTo>
                  <a:pt x="818" y="844"/>
                </a:lnTo>
                <a:lnTo>
                  <a:pt x="818" y="844"/>
                </a:lnTo>
                <a:lnTo>
                  <a:pt x="818" y="844"/>
                </a:lnTo>
                <a:lnTo>
                  <a:pt x="984" y="844"/>
                </a:lnTo>
                <a:lnTo>
                  <a:pt x="984" y="844"/>
                </a:lnTo>
                <a:lnTo>
                  <a:pt x="984" y="844"/>
                </a:lnTo>
                <a:lnTo>
                  <a:pt x="1036" y="844"/>
                </a:lnTo>
                <a:lnTo>
                  <a:pt x="1036" y="844"/>
                </a:lnTo>
                <a:lnTo>
                  <a:pt x="1036" y="844"/>
                </a:lnTo>
                <a:lnTo>
                  <a:pt x="1175" y="844"/>
                </a:lnTo>
                <a:lnTo>
                  <a:pt x="1175" y="886"/>
                </a:lnTo>
                <a:lnTo>
                  <a:pt x="1175" y="886"/>
                </a:lnTo>
                <a:lnTo>
                  <a:pt x="1294" y="886"/>
                </a:lnTo>
                <a:lnTo>
                  <a:pt x="1294" y="886"/>
                </a:lnTo>
              </a:path>
            </a:pathLst>
          </a:custGeom>
          <a:noFill/>
          <a:ln w="2857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5" name="Freeform 47">
            <a:extLst>
              <a:ext uri="{FF2B5EF4-FFF2-40B4-BE49-F238E27FC236}">
                <a16:creationId xmlns:a16="http://schemas.microsoft.com/office/drawing/2014/main" xmlns="" id="{69EA4D1E-FBDC-415E-8BAC-0BDD5A7BA951}"/>
              </a:ext>
            </a:extLst>
          </p:cNvPr>
          <p:cNvSpPr>
            <a:spLocks/>
          </p:cNvSpPr>
          <p:nvPr/>
        </p:nvSpPr>
        <p:spPr bwMode="auto">
          <a:xfrm>
            <a:off x="2507908" y="1126657"/>
            <a:ext cx="4285594" cy="3013065"/>
          </a:xfrm>
          <a:custGeom>
            <a:avLst/>
            <a:gdLst>
              <a:gd name="T0" fmla="*/ 33 w 1185"/>
              <a:gd name="T1" fmla="*/ 0 h 928"/>
              <a:gd name="T2" fmla="*/ 42 w 1185"/>
              <a:gd name="T3" fmla="*/ 17 h 928"/>
              <a:gd name="T4" fmla="*/ 65 w 1185"/>
              <a:gd name="T5" fmla="*/ 44 h 928"/>
              <a:gd name="T6" fmla="*/ 80 w 1185"/>
              <a:gd name="T7" fmla="*/ 52 h 928"/>
              <a:gd name="T8" fmla="*/ 83 w 1185"/>
              <a:gd name="T9" fmla="*/ 70 h 928"/>
              <a:gd name="T10" fmla="*/ 90 w 1185"/>
              <a:gd name="T11" fmla="*/ 87 h 928"/>
              <a:gd name="T12" fmla="*/ 106 w 1185"/>
              <a:gd name="T13" fmla="*/ 96 h 928"/>
              <a:gd name="T14" fmla="*/ 117 w 1185"/>
              <a:gd name="T15" fmla="*/ 113 h 928"/>
              <a:gd name="T16" fmla="*/ 128 w 1185"/>
              <a:gd name="T17" fmla="*/ 130 h 928"/>
              <a:gd name="T18" fmla="*/ 135 w 1185"/>
              <a:gd name="T19" fmla="*/ 139 h 928"/>
              <a:gd name="T20" fmla="*/ 139 w 1185"/>
              <a:gd name="T21" fmla="*/ 156 h 928"/>
              <a:gd name="T22" fmla="*/ 143 w 1185"/>
              <a:gd name="T23" fmla="*/ 174 h 928"/>
              <a:gd name="T24" fmla="*/ 167 w 1185"/>
              <a:gd name="T25" fmla="*/ 182 h 928"/>
              <a:gd name="T26" fmla="*/ 175 w 1185"/>
              <a:gd name="T27" fmla="*/ 208 h 928"/>
              <a:gd name="T28" fmla="*/ 185 w 1185"/>
              <a:gd name="T29" fmla="*/ 226 h 928"/>
              <a:gd name="T30" fmla="*/ 190 w 1185"/>
              <a:gd name="T31" fmla="*/ 234 h 928"/>
              <a:gd name="T32" fmla="*/ 200 w 1185"/>
              <a:gd name="T33" fmla="*/ 252 h 928"/>
              <a:gd name="T34" fmla="*/ 206 w 1185"/>
              <a:gd name="T35" fmla="*/ 269 h 928"/>
              <a:gd name="T36" fmla="*/ 212 w 1185"/>
              <a:gd name="T37" fmla="*/ 278 h 928"/>
              <a:gd name="T38" fmla="*/ 215 w 1185"/>
              <a:gd name="T39" fmla="*/ 295 h 928"/>
              <a:gd name="T40" fmla="*/ 228 w 1185"/>
              <a:gd name="T41" fmla="*/ 312 h 928"/>
              <a:gd name="T42" fmla="*/ 242 w 1185"/>
              <a:gd name="T43" fmla="*/ 321 h 928"/>
              <a:gd name="T44" fmla="*/ 245 w 1185"/>
              <a:gd name="T45" fmla="*/ 339 h 928"/>
              <a:gd name="T46" fmla="*/ 257 w 1185"/>
              <a:gd name="T47" fmla="*/ 356 h 928"/>
              <a:gd name="T48" fmla="*/ 287 w 1185"/>
              <a:gd name="T49" fmla="*/ 373 h 928"/>
              <a:gd name="T50" fmla="*/ 288 w 1185"/>
              <a:gd name="T51" fmla="*/ 391 h 928"/>
              <a:gd name="T52" fmla="*/ 323 w 1185"/>
              <a:gd name="T53" fmla="*/ 408 h 928"/>
              <a:gd name="T54" fmla="*/ 336 w 1185"/>
              <a:gd name="T55" fmla="*/ 417 h 928"/>
              <a:gd name="T56" fmla="*/ 362 w 1185"/>
              <a:gd name="T57" fmla="*/ 434 h 928"/>
              <a:gd name="T58" fmla="*/ 371 w 1185"/>
              <a:gd name="T59" fmla="*/ 451 h 928"/>
              <a:gd name="T60" fmla="*/ 384 w 1185"/>
              <a:gd name="T61" fmla="*/ 460 h 928"/>
              <a:gd name="T62" fmla="*/ 398 w 1185"/>
              <a:gd name="T63" fmla="*/ 486 h 928"/>
              <a:gd name="T64" fmla="*/ 410 w 1185"/>
              <a:gd name="T65" fmla="*/ 503 h 928"/>
              <a:gd name="T66" fmla="*/ 426 w 1185"/>
              <a:gd name="T67" fmla="*/ 512 h 928"/>
              <a:gd name="T68" fmla="*/ 441 w 1185"/>
              <a:gd name="T69" fmla="*/ 521 h 928"/>
              <a:gd name="T70" fmla="*/ 502 w 1185"/>
              <a:gd name="T71" fmla="*/ 539 h 928"/>
              <a:gd name="T72" fmla="*/ 521 w 1185"/>
              <a:gd name="T73" fmla="*/ 556 h 928"/>
              <a:gd name="T74" fmla="*/ 524 w 1185"/>
              <a:gd name="T75" fmla="*/ 574 h 928"/>
              <a:gd name="T76" fmla="*/ 546 w 1185"/>
              <a:gd name="T77" fmla="*/ 592 h 928"/>
              <a:gd name="T78" fmla="*/ 557 w 1185"/>
              <a:gd name="T79" fmla="*/ 601 h 928"/>
              <a:gd name="T80" fmla="*/ 561 w 1185"/>
              <a:gd name="T81" fmla="*/ 618 h 928"/>
              <a:gd name="T82" fmla="*/ 570 w 1185"/>
              <a:gd name="T83" fmla="*/ 636 h 928"/>
              <a:gd name="T84" fmla="*/ 618 w 1185"/>
              <a:gd name="T85" fmla="*/ 645 h 928"/>
              <a:gd name="T86" fmla="*/ 657 w 1185"/>
              <a:gd name="T87" fmla="*/ 671 h 928"/>
              <a:gd name="T88" fmla="*/ 672 w 1185"/>
              <a:gd name="T89" fmla="*/ 680 h 928"/>
              <a:gd name="T90" fmla="*/ 685 w 1185"/>
              <a:gd name="T91" fmla="*/ 680 h 928"/>
              <a:gd name="T92" fmla="*/ 690 w 1185"/>
              <a:gd name="T93" fmla="*/ 690 h 928"/>
              <a:gd name="T94" fmla="*/ 745 w 1185"/>
              <a:gd name="T95" fmla="*/ 700 h 928"/>
              <a:gd name="T96" fmla="*/ 752 w 1185"/>
              <a:gd name="T97" fmla="*/ 721 h 928"/>
              <a:gd name="T98" fmla="*/ 771 w 1185"/>
              <a:gd name="T99" fmla="*/ 733 h 928"/>
              <a:gd name="T100" fmla="*/ 812 w 1185"/>
              <a:gd name="T101" fmla="*/ 744 h 928"/>
              <a:gd name="T102" fmla="*/ 818 w 1185"/>
              <a:gd name="T103" fmla="*/ 744 h 928"/>
              <a:gd name="T104" fmla="*/ 828 w 1185"/>
              <a:gd name="T105" fmla="*/ 744 h 928"/>
              <a:gd name="T106" fmla="*/ 870 w 1185"/>
              <a:gd name="T107" fmla="*/ 744 h 928"/>
              <a:gd name="T108" fmla="*/ 939 w 1185"/>
              <a:gd name="T109" fmla="*/ 744 h 928"/>
              <a:gd name="T110" fmla="*/ 943 w 1185"/>
              <a:gd name="T111" fmla="*/ 744 h 928"/>
              <a:gd name="T112" fmla="*/ 969 w 1185"/>
              <a:gd name="T113" fmla="*/ 770 h 928"/>
              <a:gd name="T114" fmla="*/ 1067 w 1185"/>
              <a:gd name="T115" fmla="*/ 770 h 928"/>
              <a:gd name="T116" fmla="*/ 1109 w 1185"/>
              <a:gd name="T117" fmla="*/ 770 h 928"/>
              <a:gd name="T118" fmla="*/ 1185 w 1185"/>
              <a:gd name="T119" fmla="*/ 928 h 9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185" h="928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33" y="0"/>
                </a:lnTo>
                <a:lnTo>
                  <a:pt x="33" y="9"/>
                </a:lnTo>
                <a:lnTo>
                  <a:pt x="33" y="9"/>
                </a:lnTo>
                <a:lnTo>
                  <a:pt x="42" y="9"/>
                </a:lnTo>
                <a:lnTo>
                  <a:pt x="42" y="17"/>
                </a:lnTo>
                <a:lnTo>
                  <a:pt x="42" y="17"/>
                </a:lnTo>
                <a:lnTo>
                  <a:pt x="59" y="17"/>
                </a:lnTo>
                <a:lnTo>
                  <a:pt x="59" y="26"/>
                </a:lnTo>
                <a:lnTo>
                  <a:pt x="59" y="26"/>
                </a:lnTo>
                <a:lnTo>
                  <a:pt x="65" y="26"/>
                </a:lnTo>
                <a:lnTo>
                  <a:pt x="65" y="44"/>
                </a:lnTo>
                <a:lnTo>
                  <a:pt x="65" y="44"/>
                </a:lnTo>
                <a:lnTo>
                  <a:pt x="67" y="44"/>
                </a:lnTo>
                <a:lnTo>
                  <a:pt x="67" y="52"/>
                </a:lnTo>
                <a:lnTo>
                  <a:pt x="67" y="52"/>
                </a:lnTo>
                <a:lnTo>
                  <a:pt x="80" y="52"/>
                </a:lnTo>
                <a:lnTo>
                  <a:pt x="80" y="61"/>
                </a:lnTo>
                <a:lnTo>
                  <a:pt x="80" y="61"/>
                </a:lnTo>
                <a:lnTo>
                  <a:pt x="83" y="61"/>
                </a:lnTo>
                <a:lnTo>
                  <a:pt x="83" y="70"/>
                </a:lnTo>
                <a:lnTo>
                  <a:pt x="83" y="70"/>
                </a:lnTo>
                <a:lnTo>
                  <a:pt x="88" y="70"/>
                </a:lnTo>
                <a:lnTo>
                  <a:pt x="88" y="78"/>
                </a:lnTo>
                <a:lnTo>
                  <a:pt x="88" y="78"/>
                </a:lnTo>
                <a:lnTo>
                  <a:pt x="90" y="78"/>
                </a:lnTo>
                <a:lnTo>
                  <a:pt x="90" y="87"/>
                </a:lnTo>
                <a:lnTo>
                  <a:pt x="90" y="87"/>
                </a:lnTo>
                <a:lnTo>
                  <a:pt x="99" y="87"/>
                </a:lnTo>
                <a:lnTo>
                  <a:pt x="99" y="96"/>
                </a:lnTo>
                <a:lnTo>
                  <a:pt x="99" y="96"/>
                </a:lnTo>
                <a:lnTo>
                  <a:pt x="106" y="96"/>
                </a:lnTo>
                <a:lnTo>
                  <a:pt x="106" y="104"/>
                </a:lnTo>
                <a:lnTo>
                  <a:pt x="106" y="104"/>
                </a:lnTo>
                <a:lnTo>
                  <a:pt x="117" y="104"/>
                </a:lnTo>
                <a:lnTo>
                  <a:pt x="117" y="113"/>
                </a:lnTo>
                <a:lnTo>
                  <a:pt x="117" y="113"/>
                </a:lnTo>
                <a:lnTo>
                  <a:pt x="126" y="113"/>
                </a:lnTo>
                <a:lnTo>
                  <a:pt x="126" y="122"/>
                </a:lnTo>
                <a:lnTo>
                  <a:pt x="126" y="122"/>
                </a:lnTo>
                <a:lnTo>
                  <a:pt x="128" y="122"/>
                </a:lnTo>
                <a:lnTo>
                  <a:pt x="128" y="130"/>
                </a:lnTo>
                <a:lnTo>
                  <a:pt x="128" y="130"/>
                </a:lnTo>
                <a:lnTo>
                  <a:pt x="133" y="130"/>
                </a:lnTo>
                <a:lnTo>
                  <a:pt x="133" y="139"/>
                </a:lnTo>
                <a:lnTo>
                  <a:pt x="133" y="139"/>
                </a:lnTo>
                <a:lnTo>
                  <a:pt x="135" y="139"/>
                </a:lnTo>
                <a:lnTo>
                  <a:pt x="135" y="148"/>
                </a:lnTo>
                <a:lnTo>
                  <a:pt x="135" y="148"/>
                </a:lnTo>
                <a:lnTo>
                  <a:pt x="139" y="148"/>
                </a:lnTo>
                <a:lnTo>
                  <a:pt x="139" y="156"/>
                </a:lnTo>
                <a:lnTo>
                  <a:pt x="139" y="156"/>
                </a:lnTo>
                <a:lnTo>
                  <a:pt x="141" y="156"/>
                </a:lnTo>
                <a:lnTo>
                  <a:pt x="141" y="165"/>
                </a:lnTo>
                <a:lnTo>
                  <a:pt x="141" y="165"/>
                </a:lnTo>
                <a:lnTo>
                  <a:pt x="143" y="165"/>
                </a:lnTo>
                <a:lnTo>
                  <a:pt x="143" y="174"/>
                </a:lnTo>
                <a:lnTo>
                  <a:pt x="143" y="174"/>
                </a:lnTo>
                <a:lnTo>
                  <a:pt x="154" y="174"/>
                </a:lnTo>
                <a:lnTo>
                  <a:pt x="154" y="182"/>
                </a:lnTo>
                <a:lnTo>
                  <a:pt x="154" y="182"/>
                </a:lnTo>
                <a:lnTo>
                  <a:pt x="167" y="182"/>
                </a:lnTo>
                <a:lnTo>
                  <a:pt x="167" y="200"/>
                </a:lnTo>
                <a:lnTo>
                  <a:pt x="167" y="200"/>
                </a:lnTo>
                <a:lnTo>
                  <a:pt x="175" y="200"/>
                </a:lnTo>
                <a:lnTo>
                  <a:pt x="175" y="208"/>
                </a:lnTo>
                <a:lnTo>
                  <a:pt x="175" y="208"/>
                </a:lnTo>
                <a:lnTo>
                  <a:pt x="177" y="208"/>
                </a:lnTo>
                <a:lnTo>
                  <a:pt x="177" y="217"/>
                </a:lnTo>
                <a:lnTo>
                  <a:pt x="177" y="217"/>
                </a:lnTo>
                <a:lnTo>
                  <a:pt x="185" y="217"/>
                </a:lnTo>
                <a:lnTo>
                  <a:pt x="185" y="226"/>
                </a:lnTo>
                <a:lnTo>
                  <a:pt x="185" y="226"/>
                </a:lnTo>
                <a:lnTo>
                  <a:pt x="189" y="226"/>
                </a:lnTo>
                <a:lnTo>
                  <a:pt x="189" y="234"/>
                </a:lnTo>
                <a:lnTo>
                  <a:pt x="189" y="234"/>
                </a:lnTo>
                <a:lnTo>
                  <a:pt x="190" y="234"/>
                </a:lnTo>
                <a:lnTo>
                  <a:pt x="190" y="243"/>
                </a:lnTo>
                <a:lnTo>
                  <a:pt x="190" y="243"/>
                </a:lnTo>
                <a:lnTo>
                  <a:pt x="200" y="243"/>
                </a:lnTo>
                <a:lnTo>
                  <a:pt x="200" y="252"/>
                </a:lnTo>
                <a:lnTo>
                  <a:pt x="200" y="252"/>
                </a:lnTo>
                <a:lnTo>
                  <a:pt x="204" y="252"/>
                </a:lnTo>
                <a:lnTo>
                  <a:pt x="204" y="260"/>
                </a:lnTo>
                <a:lnTo>
                  <a:pt x="204" y="260"/>
                </a:lnTo>
                <a:lnTo>
                  <a:pt x="206" y="260"/>
                </a:lnTo>
                <a:lnTo>
                  <a:pt x="206" y="269"/>
                </a:lnTo>
                <a:lnTo>
                  <a:pt x="206" y="269"/>
                </a:lnTo>
                <a:lnTo>
                  <a:pt x="211" y="269"/>
                </a:lnTo>
                <a:lnTo>
                  <a:pt x="211" y="278"/>
                </a:lnTo>
                <a:lnTo>
                  <a:pt x="211" y="278"/>
                </a:lnTo>
                <a:lnTo>
                  <a:pt x="212" y="278"/>
                </a:lnTo>
                <a:lnTo>
                  <a:pt x="212" y="286"/>
                </a:lnTo>
                <a:lnTo>
                  <a:pt x="212" y="286"/>
                </a:lnTo>
                <a:lnTo>
                  <a:pt x="215" y="286"/>
                </a:lnTo>
                <a:lnTo>
                  <a:pt x="215" y="295"/>
                </a:lnTo>
                <a:lnTo>
                  <a:pt x="215" y="295"/>
                </a:lnTo>
                <a:lnTo>
                  <a:pt x="226" y="295"/>
                </a:lnTo>
                <a:lnTo>
                  <a:pt x="226" y="304"/>
                </a:lnTo>
                <a:lnTo>
                  <a:pt x="226" y="304"/>
                </a:lnTo>
                <a:lnTo>
                  <a:pt x="228" y="304"/>
                </a:lnTo>
                <a:lnTo>
                  <a:pt x="228" y="312"/>
                </a:lnTo>
                <a:lnTo>
                  <a:pt x="228" y="312"/>
                </a:lnTo>
                <a:lnTo>
                  <a:pt x="229" y="312"/>
                </a:lnTo>
                <a:lnTo>
                  <a:pt x="229" y="321"/>
                </a:lnTo>
                <a:lnTo>
                  <a:pt x="229" y="321"/>
                </a:lnTo>
                <a:lnTo>
                  <a:pt x="242" y="321"/>
                </a:lnTo>
                <a:lnTo>
                  <a:pt x="242" y="330"/>
                </a:lnTo>
                <a:lnTo>
                  <a:pt x="242" y="330"/>
                </a:lnTo>
                <a:lnTo>
                  <a:pt x="245" y="330"/>
                </a:lnTo>
                <a:lnTo>
                  <a:pt x="245" y="339"/>
                </a:lnTo>
                <a:lnTo>
                  <a:pt x="245" y="339"/>
                </a:lnTo>
                <a:lnTo>
                  <a:pt x="253" y="339"/>
                </a:lnTo>
                <a:lnTo>
                  <a:pt x="253" y="347"/>
                </a:lnTo>
                <a:lnTo>
                  <a:pt x="253" y="347"/>
                </a:lnTo>
                <a:lnTo>
                  <a:pt x="257" y="347"/>
                </a:lnTo>
                <a:lnTo>
                  <a:pt x="257" y="356"/>
                </a:lnTo>
                <a:lnTo>
                  <a:pt x="257" y="356"/>
                </a:lnTo>
                <a:lnTo>
                  <a:pt x="272" y="356"/>
                </a:lnTo>
                <a:lnTo>
                  <a:pt x="272" y="373"/>
                </a:lnTo>
                <a:lnTo>
                  <a:pt x="272" y="373"/>
                </a:lnTo>
                <a:lnTo>
                  <a:pt x="287" y="373"/>
                </a:lnTo>
                <a:lnTo>
                  <a:pt x="287" y="382"/>
                </a:lnTo>
                <a:lnTo>
                  <a:pt x="287" y="382"/>
                </a:lnTo>
                <a:lnTo>
                  <a:pt x="288" y="382"/>
                </a:lnTo>
                <a:lnTo>
                  <a:pt x="288" y="391"/>
                </a:lnTo>
                <a:lnTo>
                  <a:pt x="288" y="391"/>
                </a:lnTo>
                <a:lnTo>
                  <a:pt x="322" y="391"/>
                </a:lnTo>
                <a:lnTo>
                  <a:pt x="322" y="399"/>
                </a:lnTo>
                <a:lnTo>
                  <a:pt x="322" y="399"/>
                </a:lnTo>
                <a:lnTo>
                  <a:pt x="323" y="399"/>
                </a:lnTo>
                <a:lnTo>
                  <a:pt x="323" y="408"/>
                </a:lnTo>
                <a:lnTo>
                  <a:pt x="323" y="408"/>
                </a:lnTo>
                <a:lnTo>
                  <a:pt x="326" y="408"/>
                </a:lnTo>
                <a:lnTo>
                  <a:pt x="326" y="417"/>
                </a:lnTo>
                <a:lnTo>
                  <a:pt x="326" y="417"/>
                </a:lnTo>
                <a:lnTo>
                  <a:pt x="336" y="417"/>
                </a:lnTo>
                <a:lnTo>
                  <a:pt x="336" y="425"/>
                </a:lnTo>
                <a:lnTo>
                  <a:pt x="336" y="425"/>
                </a:lnTo>
                <a:lnTo>
                  <a:pt x="362" y="425"/>
                </a:lnTo>
                <a:lnTo>
                  <a:pt x="362" y="434"/>
                </a:lnTo>
                <a:lnTo>
                  <a:pt x="362" y="434"/>
                </a:lnTo>
                <a:lnTo>
                  <a:pt x="368" y="434"/>
                </a:lnTo>
                <a:lnTo>
                  <a:pt x="368" y="443"/>
                </a:lnTo>
                <a:lnTo>
                  <a:pt x="368" y="443"/>
                </a:lnTo>
                <a:lnTo>
                  <a:pt x="371" y="443"/>
                </a:lnTo>
                <a:lnTo>
                  <a:pt x="371" y="451"/>
                </a:lnTo>
                <a:lnTo>
                  <a:pt x="371" y="451"/>
                </a:lnTo>
                <a:lnTo>
                  <a:pt x="375" y="451"/>
                </a:lnTo>
                <a:lnTo>
                  <a:pt x="375" y="460"/>
                </a:lnTo>
                <a:lnTo>
                  <a:pt x="375" y="460"/>
                </a:lnTo>
                <a:lnTo>
                  <a:pt x="384" y="460"/>
                </a:lnTo>
                <a:lnTo>
                  <a:pt x="384" y="469"/>
                </a:lnTo>
                <a:lnTo>
                  <a:pt x="384" y="469"/>
                </a:lnTo>
                <a:lnTo>
                  <a:pt x="398" y="469"/>
                </a:lnTo>
                <a:lnTo>
                  <a:pt x="398" y="486"/>
                </a:lnTo>
                <a:lnTo>
                  <a:pt x="398" y="486"/>
                </a:lnTo>
                <a:lnTo>
                  <a:pt x="406" y="486"/>
                </a:lnTo>
                <a:lnTo>
                  <a:pt x="406" y="495"/>
                </a:lnTo>
                <a:lnTo>
                  <a:pt x="406" y="495"/>
                </a:lnTo>
                <a:lnTo>
                  <a:pt x="410" y="495"/>
                </a:lnTo>
                <a:lnTo>
                  <a:pt x="410" y="503"/>
                </a:lnTo>
                <a:lnTo>
                  <a:pt x="410" y="503"/>
                </a:lnTo>
                <a:lnTo>
                  <a:pt x="425" y="503"/>
                </a:lnTo>
                <a:lnTo>
                  <a:pt x="425" y="512"/>
                </a:lnTo>
                <a:lnTo>
                  <a:pt x="425" y="512"/>
                </a:lnTo>
                <a:lnTo>
                  <a:pt x="426" y="512"/>
                </a:lnTo>
                <a:lnTo>
                  <a:pt x="426" y="512"/>
                </a:lnTo>
                <a:lnTo>
                  <a:pt x="426" y="512"/>
                </a:lnTo>
                <a:lnTo>
                  <a:pt x="441" y="512"/>
                </a:lnTo>
                <a:lnTo>
                  <a:pt x="441" y="521"/>
                </a:lnTo>
                <a:lnTo>
                  <a:pt x="441" y="521"/>
                </a:lnTo>
                <a:lnTo>
                  <a:pt x="464" y="521"/>
                </a:lnTo>
                <a:lnTo>
                  <a:pt x="464" y="530"/>
                </a:lnTo>
                <a:lnTo>
                  <a:pt x="464" y="530"/>
                </a:lnTo>
                <a:lnTo>
                  <a:pt x="502" y="530"/>
                </a:lnTo>
                <a:lnTo>
                  <a:pt x="502" y="539"/>
                </a:lnTo>
                <a:lnTo>
                  <a:pt x="502" y="539"/>
                </a:lnTo>
                <a:lnTo>
                  <a:pt x="516" y="539"/>
                </a:lnTo>
                <a:lnTo>
                  <a:pt x="516" y="556"/>
                </a:lnTo>
                <a:lnTo>
                  <a:pt x="516" y="556"/>
                </a:lnTo>
                <a:lnTo>
                  <a:pt x="521" y="556"/>
                </a:lnTo>
                <a:lnTo>
                  <a:pt x="521" y="565"/>
                </a:lnTo>
                <a:lnTo>
                  <a:pt x="521" y="565"/>
                </a:lnTo>
                <a:lnTo>
                  <a:pt x="524" y="565"/>
                </a:lnTo>
                <a:lnTo>
                  <a:pt x="524" y="574"/>
                </a:lnTo>
                <a:lnTo>
                  <a:pt x="524" y="574"/>
                </a:lnTo>
                <a:lnTo>
                  <a:pt x="528" y="574"/>
                </a:lnTo>
                <a:lnTo>
                  <a:pt x="528" y="583"/>
                </a:lnTo>
                <a:lnTo>
                  <a:pt x="528" y="583"/>
                </a:lnTo>
                <a:lnTo>
                  <a:pt x="546" y="583"/>
                </a:lnTo>
                <a:lnTo>
                  <a:pt x="546" y="592"/>
                </a:lnTo>
                <a:lnTo>
                  <a:pt x="546" y="592"/>
                </a:lnTo>
                <a:lnTo>
                  <a:pt x="554" y="592"/>
                </a:lnTo>
                <a:lnTo>
                  <a:pt x="554" y="601"/>
                </a:lnTo>
                <a:lnTo>
                  <a:pt x="554" y="601"/>
                </a:lnTo>
                <a:lnTo>
                  <a:pt x="557" y="601"/>
                </a:lnTo>
                <a:lnTo>
                  <a:pt x="557" y="609"/>
                </a:lnTo>
                <a:lnTo>
                  <a:pt x="557" y="609"/>
                </a:lnTo>
                <a:lnTo>
                  <a:pt x="561" y="609"/>
                </a:lnTo>
                <a:lnTo>
                  <a:pt x="561" y="618"/>
                </a:lnTo>
                <a:lnTo>
                  <a:pt x="561" y="618"/>
                </a:lnTo>
                <a:lnTo>
                  <a:pt x="563" y="618"/>
                </a:lnTo>
                <a:lnTo>
                  <a:pt x="563" y="627"/>
                </a:lnTo>
                <a:lnTo>
                  <a:pt x="563" y="627"/>
                </a:lnTo>
                <a:lnTo>
                  <a:pt x="570" y="627"/>
                </a:lnTo>
                <a:lnTo>
                  <a:pt x="570" y="636"/>
                </a:lnTo>
                <a:lnTo>
                  <a:pt x="570" y="636"/>
                </a:lnTo>
                <a:lnTo>
                  <a:pt x="594" y="636"/>
                </a:lnTo>
                <a:lnTo>
                  <a:pt x="594" y="645"/>
                </a:lnTo>
                <a:lnTo>
                  <a:pt x="594" y="645"/>
                </a:lnTo>
                <a:lnTo>
                  <a:pt x="618" y="645"/>
                </a:lnTo>
                <a:lnTo>
                  <a:pt x="618" y="663"/>
                </a:lnTo>
                <a:lnTo>
                  <a:pt x="618" y="663"/>
                </a:lnTo>
                <a:lnTo>
                  <a:pt x="657" y="663"/>
                </a:lnTo>
                <a:lnTo>
                  <a:pt x="657" y="671"/>
                </a:lnTo>
                <a:lnTo>
                  <a:pt x="657" y="671"/>
                </a:lnTo>
                <a:lnTo>
                  <a:pt x="662" y="671"/>
                </a:lnTo>
                <a:lnTo>
                  <a:pt x="662" y="680"/>
                </a:lnTo>
                <a:lnTo>
                  <a:pt x="662" y="680"/>
                </a:lnTo>
                <a:lnTo>
                  <a:pt x="672" y="680"/>
                </a:lnTo>
                <a:lnTo>
                  <a:pt x="672" y="680"/>
                </a:lnTo>
                <a:lnTo>
                  <a:pt x="672" y="680"/>
                </a:lnTo>
                <a:lnTo>
                  <a:pt x="677" y="680"/>
                </a:lnTo>
                <a:lnTo>
                  <a:pt x="677" y="680"/>
                </a:lnTo>
                <a:lnTo>
                  <a:pt x="677" y="680"/>
                </a:lnTo>
                <a:lnTo>
                  <a:pt x="685" y="680"/>
                </a:lnTo>
                <a:lnTo>
                  <a:pt x="685" y="690"/>
                </a:lnTo>
                <a:lnTo>
                  <a:pt x="685" y="690"/>
                </a:lnTo>
                <a:lnTo>
                  <a:pt x="690" y="690"/>
                </a:lnTo>
                <a:lnTo>
                  <a:pt x="690" y="690"/>
                </a:lnTo>
                <a:lnTo>
                  <a:pt x="690" y="690"/>
                </a:lnTo>
                <a:lnTo>
                  <a:pt x="692" y="690"/>
                </a:lnTo>
                <a:lnTo>
                  <a:pt x="692" y="690"/>
                </a:lnTo>
                <a:lnTo>
                  <a:pt x="692" y="690"/>
                </a:lnTo>
                <a:lnTo>
                  <a:pt x="745" y="690"/>
                </a:lnTo>
                <a:lnTo>
                  <a:pt x="745" y="700"/>
                </a:lnTo>
                <a:lnTo>
                  <a:pt x="745" y="700"/>
                </a:lnTo>
                <a:lnTo>
                  <a:pt x="748" y="700"/>
                </a:lnTo>
                <a:lnTo>
                  <a:pt x="748" y="721"/>
                </a:lnTo>
                <a:lnTo>
                  <a:pt x="748" y="721"/>
                </a:lnTo>
                <a:lnTo>
                  <a:pt x="752" y="721"/>
                </a:lnTo>
                <a:lnTo>
                  <a:pt x="752" y="721"/>
                </a:lnTo>
                <a:lnTo>
                  <a:pt x="752" y="721"/>
                </a:lnTo>
                <a:lnTo>
                  <a:pt x="771" y="721"/>
                </a:lnTo>
                <a:lnTo>
                  <a:pt x="771" y="733"/>
                </a:lnTo>
                <a:lnTo>
                  <a:pt x="771" y="733"/>
                </a:lnTo>
                <a:lnTo>
                  <a:pt x="790" y="733"/>
                </a:lnTo>
                <a:lnTo>
                  <a:pt x="790" y="744"/>
                </a:lnTo>
                <a:lnTo>
                  <a:pt x="790" y="744"/>
                </a:lnTo>
                <a:lnTo>
                  <a:pt x="812" y="744"/>
                </a:lnTo>
                <a:lnTo>
                  <a:pt x="812" y="744"/>
                </a:lnTo>
                <a:lnTo>
                  <a:pt x="812" y="744"/>
                </a:lnTo>
                <a:lnTo>
                  <a:pt x="816" y="744"/>
                </a:lnTo>
                <a:lnTo>
                  <a:pt x="816" y="744"/>
                </a:lnTo>
                <a:lnTo>
                  <a:pt x="816" y="744"/>
                </a:lnTo>
                <a:lnTo>
                  <a:pt x="818" y="744"/>
                </a:lnTo>
                <a:lnTo>
                  <a:pt x="818" y="744"/>
                </a:lnTo>
                <a:lnTo>
                  <a:pt x="818" y="744"/>
                </a:lnTo>
                <a:lnTo>
                  <a:pt x="828" y="744"/>
                </a:lnTo>
                <a:lnTo>
                  <a:pt x="828" y="744"/>
                </a:lnTo>
                <a:lnTo>
                  <a:pt x="828" y="744"/>
                </a:lnTo>
                <a:lnTo>
                  <a:pt x="836" y="744"/>
                </a:lnTo>
                <a:lnTo>
                  <a:pt x="836" y="744"/>
                </a:lnTo>
                <a:lnTo>
                  <a:pt x="836" y="744"/>
                </a:lnTo>
                <a:lnTo>
                  <a:pt x="870" y="744"/>
                </a:lnTo>
                <a:lnTo>
                  <a:pt x="870" y="744"/>
                </a:lnTo>
                <a:lnTo>
                  <a:pt x="870" y="744"/>
                </a:lnTo>
                <a:lnTo>
                  <a:pt x="898" y="744"/>
                </a:lnTo>
                <a:lnTo>
                  <a:pt x="898" y="744"/>
                </a:lnTo>
                <a:lnTo>
                  <a:pt x="898" y="744"/>
                </a:lnTo>
                <a:lnTo>
                  <a:pt x="939" y="744"/>
                </a:lnTo>
                <a:lnTo>
                  <a:pt x="939" y="744"/>
                </a:lnTo>
                <a:lnTo>
                  <a:pt x="939" y="744"/>
                </a:lnTo>
                <a:lnTo>
                  <a:pt x="943" y="744"/>
                </a:lnTo>
                <a:lnTo>
                  <a:pt x="943" y="744"/>
                </a:lnTo>
                <a:lnTo>
                  <a:pt x="943" y="744"/>
                </a:lnTo>
                <a:lnTo>
                  <a:pt x="959" y="744"/>
                </a:lnTo>
                <a:lnTo>
                  <a:pt x="959" y="770"/>
                </a:lnTo>
                <a:lnTo>
                  <a:pt x="959" y="770"/>
                </a:lnTo>
                <a:lnTo>
                  <a:pt x="969" y="770"/>
                </a:lnTo>
                <a:lnTo>
                  <a:pt x="969" y="770"/>
                </a:lnTo>
                <a:lnTo>
                  <a:pt x="969" y="770"/>
                </a:lnTo>
                <a:lnTo>
                  <a:pt x="1026" y="770"/>
                </a:lnTo>
                <a:lnTo>
                  <a:pt x="1026" y="770"/>
                </a:lnTo>
                <a:lnTo>
                  <a:pt x="1026" y="770"/>
                </a:lnTo>
                <a:lnTo>
                  <a:pt x="1067" y="770"/>
                </a:lnTo>
                <a:lnTo>
                  <a:pt x="1067" y="770"/>
                </a:lnTo>
                <a:lnTo>
                  <a:pt x="1067" y="770"/>
                </a:lnTo>
                <a:lnTo>
                  <a:pt x="1109" y="770"/>
                </a:lnTo>
                <a:lnTo>
                  <a:pt x="1109" y="770"/>
                </a:lnTo>
                <a:lnTo>
                  <a:pt x="1109" y="770"/>
                </a:lnTo>
                <a:lnTo>
                  <a:pt x="1134" y="770"/>
                </a:lnTo>
                <a:lnTo>
                  <a:pt x="1134" y="770"/>
                </a:lnTo>
                <a:lnTo>
                  <a:pt x="1134" y="770"/>
                </a:lnTo>
                <a:lnTo>
                  <a:pt x="1185" y="770"/>
                </a:lnTo>
                <a:lnTo>
                  <a:pt x="1185" y="928"/>
                </a:lnTo>
              </a:path>
            </a:pathLst>
          </a:cu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graphicFrame>
        <p:nvGraphicFramePr>
          <p:cNvPr id="6" name="Table 142">
            <a:extLst>
              <a:ext uri="{FF2B5EF4-FFF2-40B4-BE49-F238E27FC236}">
                <a16:creationId xmlns:a16="http://schemas.microsoft.com/office/drawing/2014/main" xmlns="" id="{DD67484D-E91E-4569-9B8E-7515EF1258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0891902"/>
              </p:ext>
            </p:extLst>
          </p:nvPr>
        </p:nvGraphicFramePr>
        <p:xfrm>
          <a:off x="3896139" y="1082708"/>
          <a:ext cx="4230094" cy="12201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719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7397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3012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05231">
                  <a:extLst>
                    <a:ext uri="{9D8B030D-6E8A-4147-A177-3AD203B41FA5}">
                      <a16:colId xmlns:a16="http://schemas.microsoft.com/office/drawing/2014/main" xmlns="" val="3408974660"/>
                    </a:ext>
                  </a:extLst>
                </a:gridCol>
                <a:gridCol w="723569">
                  <a:extLst>
                    <a:ext uri="{9D8B030D-6E8A-4147-A177-3AD203B41FA5}">
                      <a16:colId xmlns:a16="http://schemas.microsoft.com/office/drawing/2014/main" xmlns="" val="3237804714"/>
                    </a:ext>
                  </a:extLst>
                </a:gridCol>
              </a:tblGrid>
              <a:tr h="4280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12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6858" marT="9144" marB="9144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200" dirty="0" err="1"/>
                        <a:t>Evén</a:t>
                      </a:r>
                      <a:r>
                        <a:rPr lang="en-US" sz="1200" dirty="0"/>
                        <a:t>., n</a:t>
                      </a:r>
                      <a:endParaRPr lang="en-US" sz="12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6858" marT="9144" marB="9144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200" dirty="0" err="1"/>
                        <a:t>HR</a:t>
                      </a:r>
                      <a:r>
                        <a:rPr lang="en-US" sz="1200" baseline="30000" dirty="0" err="1"/>
                        <a:t>a</a:t>
                      </a:r>
                      <a:r>
                        <a:rPr lang="en-US" sz="1200" dirty="0"/>
                        <a:t> </a:t>
                      </a:r>
                      <a:br>
                        <a:rPr lang="en-US" sz="1200" dirty="0"/>
                      </a:br>
                      <a:r>
                        <a:rPr lang="en-US" sz="1200" dirty="0"/>
                        <a:t>(IC 95%)</a:t>
                      </a:r>
                      <a:endParaRPr lang="en-US" sz="12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6858" marT="9144" marB="914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200" dirty="0" err="1"/>
                        <a:t>Médiane</a:t>
                      </a:r>
                      <a:r>
                        <a:rPr lang="en-US" sz="1200" dirty="0"/>
                        <a:t>, </a:t>
                      </a:r>
                      <a:r>
                        <a:rPr lang="en-US" sz="1200" dirty="0" err="1"/>
                        <a:t>mois</a:t>
                      </a:r>
                      <a:r>
                        <a:rPr lang="en-US" sz="1200" dirty="0"/>
                        <a:t> </a:t>
                      </a:r>
                      <a:br>
                        <a:rPr lang="en-US" sz="1200" dirty="0"/>
                      </a:br>
                      <a:r>
                        <a:rPr lang="en-US" sz="1200" dirty="0"/>
                        <a:t>(IC 95%)</a:t>
                      </a:r>
                      <a:endParaRPr lang="en-US" sz="12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6858" marT="9144" marB="914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200" dirty="0"/>
                        <a:t>p </a:t>
                      </a:r>
                      <a:endParaRPr lang="en-US" sz="12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6858" marT="9144" marB="9144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60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Pembro</a:t>
                      </a:r>
                      <a:endParaRPr lang="en-US" sz="12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0" marT="9144" marB="9144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107</a:t>
                      </a:r>
                      <a:endParaRPr lang="en-US" sz="12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6858" marT="9144" marB="9144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0,69 </a:t>
                      </a:r>
                      <a:b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</a:br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(0,52-0,93)</a:t>
                      </a:r>
                      <a:endParaRPr lang="en-US" sz="12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6858" marT="0" marB="914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9,3 </a:t>
                      </a:r>
                      <a:b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</a:br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(6,6-12,5)</a:t>
                      </a:r>
                      <a:endParaRPr lang="en-US" sz="12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6858" marT="9144" marB="9144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0,0074</a:t>
                      </a:r>
                      <a:endParaRPr lang="en-US" sz="12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6858" marT="9144" marB="9144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60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2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Chimio</a:t>
                      </a:r>
                      <a:endParaRPr lang="en-US" sz="12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0" marT="9144" marB="9144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115</a:t>
                      </a:r>
                      <a:endParaRPr lang="en-US" sz="12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6858" marT="9144" marB="914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-</a:t>
                      </a:r>
                    </a:p>
                  </a:txBody>
                  <a:tcPr marL="0" marR="6858" marT="9144" marB="9144" anchor="ctr"/>
                </a:tc>
                <a:tc>
                  <a:txBody>
                    <a:bodyPr/>
                    <a:lstStyle/>
                    <a:p>
                      <a:pPr marL="0" marR="0" lvl="0" indent="0" algn="ctr" defTabSz="342946" rtl="0" eaLnBrk="1" fontAlgn="auto" latinLnBrk="0" hangingPunct="1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6,7 </a:t>
                      </a:r>
                      <a:b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</a:br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(5,1-8,2)</a:t>
                      </a:r>
                      <a:endParaRPr lang="en-US" sz="12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6858" marT="9144" marB="9144"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342946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dirty="0">
                        <a:solidFill>
                          <a:srgbClr val="00877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9144" marT="9144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1D59D84-EC4E-43EE-AF01-85755F3FAB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1741" y="4201411"/>
            <a:ext cx="68930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B599AFE-CA5A-474B-ACFB-74411E7323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1914" y="4201411"/>
            <a:ext cx="68930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BEBD1D6-3EB7-4853-A04A-A46DADB819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8469" y="4201411"/>
            <a:ext cx="68930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795A1DA-E699-4F3A-9A3A-C4F3F72847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8642" y="4201411"/>
            <a:ext cx="68930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CDFB774-E852-4CCB-9612-A40431A5D5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5197" y="4201411"/>
            <a:ext cx="68930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8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A86E38D-282C-47B8-ACEF-9A3F3530DE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9205" y="4201411"/>
            <a:ext cx="137858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68B73B2-5B46-481B-83C4-F1DFB41FDC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9377" y="4201411"/>
            <a:ext cx="137858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E2D1FD4-36B8-4EC7-A4F5-5CF349CB6E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9548" y="4201411"/>
            <a:ext cx="137858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A774C34-9940-4F3A-B60D-A77F989CB2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6105" y="4201411"/>
            <a:ext cx="137858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16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3639B0-6649-410A-8E04-712541C545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6277" y="4201411"/>
            <a:ext cx="137858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18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123A519-2AFF-4484-8585-0F27E05914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2833" y="4201411"/>
            <a:ext cx="137858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20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2576EC3-E5C9-4313-BD42-90EAF67DA9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3005" y="4201411"/>
            <a:ext cx="137858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22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08DB352-5C3C-4FD4-AD05-5468911C7D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562" y="4201411"/>
            <a:ext cx="137858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24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C4E0BC21-D2AA-445F-98B5-89DE8A4FA6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9734" y="4201411"/>
            <a:ext cx="137858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26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C9650B92-CEE1-483B-8AC5-146B736A9F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9906" y="4201411"/>
            <a:ext cx="137858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28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4A1123C9-C371-477B-96F4-B15C5ACF3B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6462" y="4201411"/>
            <a:ext cx="137858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30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FD8CC8BD-EE38-4B29-B561-55A9F258A1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6633" y="4201411"/>
            <a:ext cx="137858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32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ADEAE852-174B-4F36-9A54-41B2432973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6807" y="4201411"/>
            <a:ext cx="137858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34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433BCDF7-2332-4F3A-9D4C-126CB7734F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0274" y="3766336"/>
            <a:ext cx="137858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10</a:t>
            </a:r>
          </a:p>
        </p:txBody>
      </p:sp>
      <p:sp>
        <p:nvSpPr>
          <p:cNvPr id="26" name="Freeform 23">
            <a:extLst>
              <a:ext uri="{FF2B5EF4-FFF2-40B4-BE49-F238E27FC236}">
                <a16:creationId xmlns:a16="http://schemas.microsoft.com/office/drawing/2014/main" xmlns="" id="{2C1C8B15-295A-4337-A3E6-1FB9C0C16839}"/>
              </a:ext>
            </a:extLst>
          </p:cNvPr>
          <p:cNvSpPr>
            <a:spLocks noEditPoints="1"/>
          </p:cNvSpPr>
          <p:nvPr/>
        </p:nvSpPr>
        <p:spPr bwMode="auto">
          <a:xfrm>
            <a:off x="2500674" y="4139723"/>
            <a:ext cx="5095696" cy="42209"/>
          </a:xfrm>
          <a:custGeom>
            <a:avLst/>
            <a:gdLst>
              <a:gd name="T0" fmla="*/ 0 w 1409"/>
              <a:gd name="T1" fmla="*/ 0 h 13"/>
              <a:gd name="T2" fmla="*/ 1409 w 1409"/>
              <a:gd name="T3" fmla="*/ 0 h 13"/>
              <a:gd name="T4" fmla="*/ 2 w 1409"/>
              <a:gd name="T5" fmla="*/ 0 h 13"/>
              <a:gd name="T6" fmla="*/ 2 w 1409"/>
              <a:gd name="T7" fmla="*/ 13 h 13"/>
              <a:gd name="T8" fmla="*/ 85 w 1409"/>
              <a:gd name="T9" fmla="*/ 0 h 13"/>
              <a:gd name="T10" fmla="*/ 85 w 1409"/>
              <a:gd name="T11" fmla="*/ 13 h 13"/>
              <a:gd name="T12" fmla="*/ 167 w 1409"/>
              <a:gd name="T13" fmla="*/ 0 h 13"/>
              <a:gd name="T14" fmla="*/ 167 w 1409"/>
              <a:gd name="T15" fmla="*/ 13 h 13"/>
              <a:gd name="T16" fmla="*/ 250 w 1409"/>
              <a:gd name="T17" fmla="*/ 0 h 13"/>
              <a:gd name="T18" fmla="*/ 250 w 1409"/>
              <a:gd name="T19" fmla="*/ 13 h 13"/>
              <a:gd name="T20" fmla="*/ 332 w 1409"/>
              <a:gd name="T21" fmla="*/ 0 h 13"/>
              <a:gd name="T22" fmla="*/ 332 w 1409"/>
              <a:gd name="T23" fmla="*/ 13 h 13"/>
              <a:gd name="T24" fmla="*/ 415 w 1409"/>
              <a:gd name="T25" fmla="*/ 0 h 13"/>
              <a:gd name="T26" fmla="*/ 415 w 1409"/>
              <a:gd name="T27" fmla="*/ 13 h 13"/>
              <a:gd name="T28" fmla="*/ 498 w 1409"/>
              <a:gd name="T29" fmla="*/ 0 h 13"/>
              <a:gd name="T30" fmla="*/ 498 w 1409"/>
              <a:gd name="T31" fmla="*/ 13 h 13"/>
              <a:gd name="T32" fmla="*/ 580 w 1409"/>
              <a:gd name="T33" fmla="*/ 0 h 13"/>
              <a:gd name="T34" fmla="*/ 580 w 1409"/>
              <a:gd name="T35" fmla="*/ 13 h 13"/>
              <a:gd name="T36" fmla="*/ 663 w 1409"/>
              <a:gd name="T37" fmla="*/ 0 h 13"/>
              <a:gd name="T38" fmla="*/ 663 w 1409"/>
              <a:gd name="T39" fmla="*/ 13 h 13"/>
              <a:gd name="T40" fmla="*/ 746 w 1409"/>
              <a:gd name="T41" fmla="*/ 0 h 13"/>
              <a:gd name="T42" fmla="*/ 746 w 1409"/>
              <a:gd name="T43" fmla="*/ 13 h 13"/>
              <a:gd name="T44" fmla="*/ 828 w 1409"/>
              <a:gd name="T45" fmla="*/ 0 h 13"/>
              <a:gd name="T46" fmla="*/ 828 w 1409"/>
              <a:gd name="T47" fmla="*/ 13 h 13"/>
              <a:gd name="T48" fmla="*/ 911 w 1409"/>
              <a:gd name="T49" fmla="*/ 0 h 13"/>
              <a:gd name="T50" fmla="*/ 911 w 1409"/>
              <a:gd name="T51" fmla="*/ 13 h 13"/>
              <a:gd name="T52" fmla="*/ 993 w 1409"/>
              <a:gd name="T53" fmla="*/ 0 h 13"/>
              <a:gd name="T54" fmla="*/ 993 w 1409"/>
              <a:gd name="T55" fmla="*/ 13 h 13"/>
              <a:gd name="T56" fmla="*/ 1076 w 1409"/>
              <a:gd name="T57" fmla="*/ 0 h 13"/>
              <a:gd name="T58" fmla="*/ 1076 w 1409"/>
              <a:gd name="T59" fmla="*/ 13 h 13"/>
              <a:gd name="T60" fmla="*/ 1158 w 1409"/>
              <a:gd name="T61" fmla="*/ 0 h 13"/>
              <a:gd name="T62" fmla="*/ 1158 w 1409"/>
              <a:gd name="T63" fmla="*/ 13 h 13"/>
              <a:gd name="T64" fmla="*/ 1241 w 1409"/>
              <a:gd name="T65" fmla="*/ 0 h 13"/>
              <a:gd name="T66" fmla="*/ 1241 w 1409"/>
              <a:gd name="T67" fmla="*/ 13 h 13"/>
              <a:gd name="T68" fmla="*/ 1324 w 1409"/>
              <a:gd name="T69" fmla="*/ 0 h 13"/>
              <a:gd name="T70" fmla="*/ 1324 w 1409"/>
              <a:gd name="T71" fmla="*/ 13 h 13"/>
              <a:gd name="T72" fmla="*/ 1406 w 1409"/>
              <a:gd name="T73" fmla="*/ 0 h 13"/>
              <a:gd name="T74" fmla="*/ 1406 w 1409"/>
              <a:gd name="T75" fmla="*/ 13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409" h="13">
                <a:moveTo>
                  <a:pt x="0" y="0"/>
                </a:moveTo>
                <a:lnTo>
                  <a:pt x="1409" y="0"/>
                </a:lnTo>
                <a:moveTo>
                  <a:pt x="2" y="0"/>
                </a:moveTo>
                <a:lnTo>
                  <a:pt x="2" y="13"/>
                </a:lnTo>
                <a:moveTo>
                  <a:pt x="85" y="0"/>
                </a:moveTo>
                <a:lnTo>
                  <a:pt x="85" y="13"/>
                </a:lnTo>
                <a:moveTo>
                  <a:pt x="167" y="0"/>
                </a:moveTo>
                <a:lnTo>
                  <a:pt x="167" y="13"/>
                </a:lnTo>
                <a:moveTo>
                  <a:pt x="250" y="0"/>
                </a:moveTo>
                <a:lnTo>
                  <a:pt x="250" y="13"/>
                </a:lnTo>
                <a:moveTo>
                  <a:pt x="332" y="0"/>
                </a:moveTo>
                <a:lnTo>
                  <a:pt x="332" y="13"/>
                </a:lnTo>
                <a:moveTo>
                  <a:pt x="415" y="0"/>
                </a:moveTo>
                <a:lnTo>
                  <a:pt x="415" y="13"/>
                </a:lnTo>
                <a:moveTo>
                  <a:pt x="498" y="0"/>
                </a:moveTo>
                <a:lnTo>
                  <a:pt x="498" y="13"/>
                </a:lnTo>
                <a:moveTo>
                  <a:pt x="580" y="0"/>
                </a:moveTo>
                <a:lnTo>
                  <a:pt x="580" y="13"/>
                </a:lnTo>
                <a:moveTo>
                  <a:pt x="663" y="0"/>
                </a:moveTo>
                <a:lnTo>
                  <a:pt x="663" y="13"/>
                </a:lnTo>
                <a:moveTo>
                  <a:pt x="746" y="0"/>
                </a:moveTo>
                <a:lnTo>
                  <a:pt x="746" y="13"/>
                </a:lnTo>
                <a:moveTo>
                  <a:pt x="828" y="0"/>
                </a:moveTo>
                <a:lnTo>
                  <a:pt x="828" y="13"/>
                </a:lnTo>
                <a:moveTo>
                  <a:pt x="911" y="0"/>
                </a:moveTo>
                <a:lnTo>
                  <a:pt x="911" y="13"/>
                </a:lnTo>
                <a:moveTo>
                  <a:pt x="993" y="0"/>
                </a:moveTo>
                <a:lnTo>
                  <a:pt x="993" y="13"/>
                </a:lnTo>
                <a:moveTo>
                  <a:pt x="1076" y="0"/>
                </a:moveTo>
                <a:lnTo>
                  <a:pt x="1076" y="13"/>
                </a:lnTo>
                <a:moveTo>
                  <a:pt x="1158" y="0"/>
                </a:moveTo>
                <a:lnTo>
                  <a:pt x="1158" y="13"/>
                </a:lnTo>
                <a:moveTo>
                  <a:pt x="1241" y="0"/>
                </a:moveTo>
                <a:lnTo>
                  <a:pt x="1241" y="13"/>
                </a:lnTo>
                <a:moveTo>
                  <a:pt x="1324" y="0"/>
                </a:moveTo>
                <a:lnTo>
                  <a:pt x="1324" y="13"/>
                </a:lnTo>
                <a:moveTo>
                  <a:pt x="1406" y="0"/>
                </a:moveTo>
                <a:lnTo>
                  <a:pt x="1406" y="13"/>
                </a:lnTo>
              </a:path>
            </a:pathLst>
          </a:custGeom>
          <a:noFill/>
          <a:ln w="12700" cap="flat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105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991C28C4-813C-4DFC-B50C-BB50AF78D6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0274" y="3464380"/>
            <a:ext cx="137858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20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13F1A694-8AF8-47BE-AF52-3D775728F3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0274" y="3165670"/>
            <a:ext cx="137858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30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3BC82417-F1D6-4C80-9C9B-2199277A33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0274" y="2863714"/>
            <a:ext cx="137858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40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AD139AB-9033-462E-991D-324B0ACD33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0274" y="2561759"/>
            <a:ext cx="137858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50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0E613C6F-8752-4687-B9BA-15A4794365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0274" y="2259802"/>
            <a:ext cx="137858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60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EDB5FE7A-A699-48EB-9EFB-CD54411EE5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0274" y="1957846"/>
            <a:ext cx="137858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70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BFBEC46A-84C4-47FA-994A-C000FE4F23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0274" y="1655892"/>
            <a:ext cx="137858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80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62D3F1F6-7991-44A0-A5FB-D08094FF70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0274" y="1357182"/>
            <a:ext cx="137858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90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E76A5807-641C-488C-B1D6-3465907B0A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7945" y="1055227"/>
            <a:ext cx="206788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100</a:t>
            </a:r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xmlns="" id="{4C76AACE-C45C-4844-A9CB-48BF88437120}"/>
              </a:ext>
            </a:extLst>
          </p:cNvPr>
          <p:cNvSpPr>
            <a:spLocks noEditPoints="1"/>
          </p:cNvSpPr>
          <p:nvPr/>
        </p:nvSpPr>
        <p:spPr bwMode="auto">
          <a:xfrm>
            <a:off x="2460892" y="1103928"/>
            <a:ext cx="47015" cy="3045534"/>
          </a:xfrm>
          <a:custGeom>
            <a:avLst/>
            <a:gdLst>
              <a:gd name="T0" fmla="*/ 13 w 13"/>
              <a:gd name="T1" fmla="*/ 938 h 938"/>
              <a:gd name="T2" fmla="*/ 13 w 13"/>
              <a:gd name="T3" fmla="*/ 0 h 938"/>
              <a:gd name="T4" fmla="*/ 13 w 13"/>
              <a:gd name="T5" fmla="*/ 935 h 938"/>
              <a:gd name="T6" fmla="*/ 0 w 13"/>
              <a:gd name="T7" fmla="*/ 935 h 938"/>
              <a:gd name="T8" fmla="*/ 13 w 13"/>
              <a:gd name="T9" fmla="*/ 843 h 938"/>
              <a:gd name="T10" fmla="*/ 0 w 13"/>
              <a:gd name="T11" fmla="*/ 843 h 938"/>
              <a:gd name="T12" fmla="*/ 13 w 13"/>
              <a:gd name="T13" fmla="*/ 750 h 938"/>
              <a:gd name="T14" fmla="*/ 0 w 13"/>
              <a:gd name="T15" fmla="*/ 750 h 938"/>
              <a:gd name="T16" fmla="*/ 13 w 13"/>
              <a:gd name="T17" fmla="*/ 657 h 938"/>
              <a:gd name="T18" fmla="*/ 0 w 13"/>
              <a:gd name="T19" fmla="*/ 657 h 938"/>
              <a:gd name="T20" fmla="*/ 13 w 13"/>
              <a:gd name="T21" fmla="*/ 564 h 938"/>
              <a:gd name="T22" fmla="*/ 0 w 13"/>
              <a:gd name="T23" fmla="*/ 564 h 938"/>
              <a:gd name="T24" fmla="*/ 13 w 13"/>
              <a:gd name="T25" fmla="*/ 471 h 938"/>
              <a:gd name="T26" fmla="*/ 0 w 13"/>
              <a:gd name="T27" fmla="*/ 471 h 938"/>
              <a:gd name="T28" fmla="*/ 13 w 13"/>
              <a:gd name="T29" fmla="*/ 379 h 938"/>
              <a:gd name="T30" fmla="*/ 0 w 13"/>
              <a:gd name="T31" fmla="*/ 379 h 938"/>
              <a:gd name="T32" fmla="*/ 13 w 13"/>
              <a:gd name="T33" fmla="*/ 286 h 938"/>
              <a:gd name="T34" fmla="*/ 0 w 13"/>
              <a:gd name="T35" fmla="*/ 286 h 938"/>
              <a:gd name="T36" fmla="*/ 13 w 13"/>
              <a:gd name="T37" fmla="*/ 193 h 938"/>
              <a:gd name="T38" fmla="*/ 0 w 13"/>
              <a:gd name="T39" fmla="*/ 193 h 938"/>
              <a:gd name="T40" fmla="*/ 13 w 13"/>
              <a:gd name="T41" fmla="*/ 100 h 938"/>
              <a:gd name="T42" fmla="*/ 0 w 13"/>
              <a:gd name="T43" fmla="*/ 100 h 938"/>
              <a:gd name="T44" fmla="*/ 13 w 13"/>
              <a:gd name="T45" fmla="*/ 7 h 938"/>
              <a:gd name="T46" fmla="*/ 0 w 13"/>
              <a:gd name="T47" fmla="*/ 7 h 9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3" h="938">
                <a:moveTo>
                  <a:pt x="13" y="938"/>
                </a:moveTo>
                <a:lnTo>
                  <a:pt x="13" y="0"/>
                </a:lnTo>
                <a:moveTo>
                  <a:pt x="13" y="935"/>
                </a:moveTo>
                <a:lnTo>
                  <a:pt x="0" y="935"/>
                </a:lnTo>
                <a:moveTo>
                  <a:pt x="13" y="843"/>
                </a:moveTo>
                <a:lnTo>
                  <a:pt x="0" y="843"/>
                </a:lnTo>
                <a:moveTo>
                  <a:pt x="13" y="750"/>
                </a:moveTo>
                <a:lnTo>
                  <a:pt x="0" y="750"/>
                </a:lnTo>
                <a:moveTo>
                  <a:pt x="13" y="657"/>
                </a:moveTo>
                <a:lnTo>
                  <a:pt x="0" y="657"/>
                </a:lnTo>
                <a:moveTo>
                  <a:pt x="13" y="564"/>
                </a:moveTo>
                <a:lnTo>
                  <a:pt x="0" y="564"/>
                </a:lnTo>
                <a:moveTo>
                  <a:pt x="13" y="471"/>
                </a:moveTo>
                <a:lnTo>
                  <a:pt x="0" y="471"/>
                </a:lnTo>
                <a:moveTo>
                  <a:pt x="13" y="379"/>
                </a:moveTo>
                <a:lnTo>
                  <a:pt x="0" y="379"/>
                </a:lnTo>
                <a:moveTo>
                  <a:pt x="13" y="286"/>
                </a:moveTo>
                <a:lnTo>
                  <a:pt x="0" y="286"/>
                </a:lnTo>
                <a:moveTo>
                  <a:pt x="13" y="193"/>
                </a:moveTo>
                <a:lnTo>
                  <a:pt x="0" y="193"/>
                </a:lnTo>
                <a:moveTo>
                  <a:pt x="13" y="100"/>
                </a:moveTo>
                <a:lnTo>
                  <a:pt x="0" y="100"/>
                </a:lnTo>
                <a:moveTo>
                  <a:pt x="13" y="7"/>
                </a:moveTo>
                <a:lnTo>
                  <a:pt x="0" y="7"/>
                </a:lnTo>
              </a:path>
            </a:pathLst>
          </a:custGeom>
          <a:noFill/>
          <a:ln w="12700" cap="flat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37" name="Line 37">
            <a:extLst>
              <a:ext uri="{FF2B5EF4-FFF2-40B4-BE49-F238E27FC236}">
                <a16:creationId xmlns:a16="http://schemas.microsoft.com/office/drawing/2014/main" xmlns="" id="{A9E1A843-91E0-4C13-AC76-19B20ACD99A6}"/>
              </a:ext>
            </a:extLst>
          </p:cNvPr>
          <p:cNvSpPr>
            <a:spLocks noChangeShapeType="1"/>
          </p:cNvSpPr>
          <p:nvPr/>
        </p:nvSpPr>
        <p:spPr bwMode="auto">
          <a:xfrm>
            <a:off x="2822546" y="1441600"/>
            <a:ext cx="0" cy="51949"/>
          </a:xfrm>
          <a:prstGeom prst="line">
            <a:avLst/>
          </a:prstGeom>
          <a:noFill/>
          <a:ln w="7938" cap="flat">
            <a:solidFill>
              <a:srgbClr val="66203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38" name="Line 38">
            <a:extLst>
              <a:ext uri="{FF2B5EF4-FFF2-40B4-BE49-F238E27FC236}">
                <a16:creationId xmlns:a16="http://schemas.microsoft.com/office/drawing/2014/main" xmlns="" id="{F50518B2-4D02-43F3-9801-AD7C8CE4516A}"/>
              </a:ext>
            </a:extLst>
          </p:cNvPr>
          <p:cNvSpPr>
            <a:spLocks noChangeShapeType="1"/>
          </p:cNvSpPr>
          <p:nvPr/>
        </p:nvSpPr>
        <p:spPr bwMode="auto">
          <a:xfrm>
            <a:off x="4945450" y="3740361"/>
            <a:ext cx="0" cy="51949"/>
          </a:xfrm>
          <a:prstGeom prst="line">
            <a:avLst/>
          </a:prstGeom>
          <a:noFill/>
          <a:ln w="2857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39" name="Line 39">
            <a:extLst>
              <a:ext uri="{FF2B5EF4-FFF2-40B4-BE49-F238E27FC236}">
                <a16:creationId xmlns:a16="http://schemas.microsoft.com/office/drawing/2014/main" xmlns="" id="{76036A3B-6F79-466B-96B0-476DF6FF4F99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8195" y="3769583"/>
            <a:ext cx="0" cy="51949"/>
          </a:xfrm>
          <a:prstGeom prst="line">
            <a:avLst/>
          </a:prstGeom>
          <a:noFill/>
          <a:ln w="2857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40" name="Line 40">
            <a:extLst>
              <a:ext uri="{FF2B5EF4-FFF2-40B4-BE49-F238E27FC236}">
                <a16:creationId xmlns:a16="http://schemas.microsoft.com/office/drawing/2014/main" xmlns="" id="{0CCE5CB5-E29E-417B-94F3-CC563A1BF7D5}"/>
              </a:ext>
            </a:extLst>
          </p:cNvPr>
          <p:cNvSpPr>
            <a:spLocks noChangeShapeType="1"/>
          </p:cNvSpPr>
          <p:nvPr/>
        </p:nvSpPr>
        <p:spPr bwMode="auto">
          <a:xfrm>
            <a:off x="5173292" y="3769583"/>
            <a:ext cx="0" cy="51949"/>
          </a:xfrm>
          <a:prstGeom prst="line">
            <a:avLst/>
          </a:prstGeom>
          <a:noFill/>
          <a:ln w="2857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41" name="Line 41">
            <a:extLst>
              <a:ext uri="{FF2B5EF4-FFF2-40B4-BE49-F238E27FC236}">
                <a16:creationId xmlns:a16="http://schemas.microsoft.com/office/drawing/2014/main" xmlns="" id="{C43B2043-0504-47DD-8351-710CCBF94DFD}"/>
              </a:ext>
            </a:extLst>
          </p:cNvPr>
          <p:cNvSpPr>
            <a:spLocks noChangeShapeType="1"/>
          </p:cNvSpPr>
          <p:nvPr/>
        </p:nvSpPr>
        <p:spPr bwMode="auto">
          <a:xfrm>
            <a:off x="5292638" y="3769583"/>
            <a:ext cx="0" cy="51949"/>
          </a:xfrm>
          <a:prstGeom prst="line">
            <a:avLst/>
          </a:prstGeom>
          <a:noFill/>
          <a:ln w="2857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42" name="Line 42">
            <a:extLst>
              <a:ext uri="{FF2B5EF4-FFF2-40B4-BE49-F238E27FC236}">
                <a16:creationId xmlns:a16="http://schemas.microsoft.com/office/drawing/2014/main" xmlns="" id="{B8AF81C9-0432-4013-A4F4-7496688B60AB}"/>
              </a:ext>
            </a:extLst>
          </p:cNvPr>
          <p:cNvSpPr>
            <a:spLocks noChangeShapeType="1"/>
          </p:cNvSpPr>
          <p:nvPr/>
        </p:nvSpPr>
        <p:spPr bwMode="auto">
          <a:xfrm>
            <a:off x="5458998" y="3815038"/>
            <a:ext cx="0" cy="51949"/>
          </a:xfrm>
          <a:prstGeom prst="line">
            <a:avLst/>
          </a:prstGeom>
          <a:noFill/>
          <a:ln w="2857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43" name="Line 43">
            <a:extLst>
              <a:ext uri="{FF2B5EF4-FFF2-40B4-BE49-F238E27FC236}">
                <a16:creationId xmlns:a16="http://schemas.microsoft.com/office/drawing/2014/main" xmlns="" id="{5DE18478-4E9D-4432-A8FD-D1827340384C}"/>
              </a:ext>
            </a:extLst>
          </p:cNvPr>
          <p:cNvSpPr>
            <a:spLocks noChangeShapeType="1"/>
          </p:cNvSpPr>
          <p:nvPr/>
        </p:nvSpPr>
        <p:spPr bwMode="auto">
          <a:xfrm>
            <a:off x="5466231" y="3815038"/>
            <a:ext cx="0" cy="51949"/>
          </a:xfrm>
          <a:prstGeom prst="line">
            <a:avLst/>
          </a:prstGeom>
          <a:noFill/>
          <a:ln w="2857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44" name="Line 44">
            <a:extLst>
              <a:ext uri="{FF2B5EF4-FFF2-40B4-BE49-F238E27FC236}">
                <a16:creationId xmlns:a16="http://schemas.microsoft.com/office/drawing/2014/main" xmlns="" id="{031D76E0-E6AE-4897-97E7-830BC6AF9073}"/>
              </a:ext>
            </a:extLst>
          </p:cNvPr>
          <p:cNvSpPr>
            <a:spLocks noChangeShapeType="1"/>
          </p:cNvSpPr>
          <p:nvPr/>
        </p:nvSpPr>
        <p:spPr bwMode="auto">
          <a:xfrm>
            <a:off x="6066577" y="3815038"/>
            <a:ext cx="0" cy="51949"/>
          </a:xfrm>
          <a:prstGeom prst="line">
            <a:avLst/>
          </a:prstGeom>
          <a:noFill/>
          <a:ln w="2857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45" name="Line 45">
            <a:extLst>
              <a:ext uri="{FF2B5EF4-FFF2-40B4-BE49-F238E27FC236}">
                <a16:creationId xmlns:a16="http://schemas.microsoft.com/office/drawing/2014/main" xmlns="" id="{D5157414-59C5-4FC0-9E03-03E6E4FA80EE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4637" y="3815038"/>
            <a:ext cx="0" cy="51949"/>
          </a:xfrm>
          <a:prstGeom prst="line">
            <a:avLst/>
          </a:prstGeom>
          <a:noFill/>
          <a:ln w="2857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46" name="Line 46">
            <a:extLst>
              <a:ext uri="{FF2B5EF4-FFF2-40B4-BE49-F238E27FC236}">
                <a16:creationId xmlns:a16="http://schemas.microsoft.com/office/drawing/2014/main" xmlns="" id="{784C65A6-BDF8-4E78-9735-4FB889A06B47}"/>
              </a:ext>
            </a:extLst>
          </p:cNvPr>
          <p:cNvSpPr>
            <a:spLocks noChangeShapeType="1"/>
          </p:cNvSpPr>
          <p:nvPr/>
        </p:nvSpPr>
        <p:spPr bwMode="auto">
          <a:xfrm>
            <a:off x="7187702" y="3951406"/>
            <a:ext cx="0" cy="51949"/>
          </a:xfrm>
          <a:prstGeom prst="line">
            <a:avLst/>
          </a:prstGeom>
          <a:noFill/>
          <a:ln w="12700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47" name="Line 48">
            <a:extLst>
              <a:ext uri="{FF2B5EF4-FFF2-40B4-BE49-F238E27FC236}">
                <a16:creationId xmlns:a16="http://schemas.microsoft.com/office/drawing/2014/main" xmlns="" id="{314170A3-E0E1-4BAE-B61B-B235CA56E78D}"/>
              </a:ext>
            </a:extLst>
          </p:cNvPr>
          <p:cNvSpPr>
            <a:spLocks noChangeShapeType="1"/>
          </p:cNvSpPr>
          <p:nvPr/>
        </p:nvSpPr>
        <p:spPr bwMode="auto">
          <a:xfrm>
            <a:off x="4938218" y="3282557"/>
            <a:ext cx="0" cy="51949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48" name="Line 49">
            <a:extLst>
              <a:ext uri="{FF2B5EF4-FFF2-40B4-BE49-F238E27FC236}">
                <a16:creationId xmlns:a16="http://schemas.microsoft.com/office/drawing/2014/main" xmlns="" id="{D63DB2AC-86BC-478B-9C85-F7AECEDB49CB}"/>
              </a:ext>
            </a:extLst>
          </p:cNvPr>
          <p:cNvSpPr>
            <a:spLocks noChangeShapeType="1"/>
          </p:cNvSpPr>
          <p:nvPr/>
        </p:nvSpPr>
        <p:spPr bwMode="auto">
          <a:xfrm>
            <a:off x="4956301" y="3282557"/>
            <a:ext cx="0" cy="51949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49" name="Line 50">
            <a:extLst>
              <a:ext uri="{FF2B5EF4-FFF2-40B4-BE49-F238E27FC236}">
                <a16:creationId xmlns:a16="http://schemas.microsoft.com/office/drawing/2014/main" xmlns="" id="{605C329D-7AD9-439E-997C-182340ECD1EF}"/>
              </a:ext>
            </a:extLst>
          </p:cNvPr>
          <p:cNvSpPr>
            <a:spLocks noChangeShapeType="1"/>
          </p:cNvSpPr>
          <p:nvPr/>
        </p:nvSpPr>
        <p:spPr bwMode="auto">
          <a:xfrm>
            <a:off x="5003315" y="3315026"/>
            <a:ext cx="0" cy="51949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50" name="Line 51">
            <a:extLst>
              <a:ext uri="{FF2B5EF4-FFF2-40B4-BE49-F238E27FC236}">
                <a16:creationId xmlns:a16="http://schemas.microsoft.com/office/drawing/2014/main" xmlns="" id="{24CA6964-C859-4E5A-AD6F-3191918D2101}"/>
              </a:ext>
            </a:extLst>
          </p:cNvPr>
          <p:cNvSpPr>
            <a:spLocks noChangeShapeType="1"/>
          </p:cNvSpPr>
          <p:nvPr/>
        </p:nvSpPr>
        <p:spPr bwMode="auto">
          <a:xfrm>
            <a:off x="5010548" y="3315026"/>
            <a:ext cx="0" cy="51949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51" name="Line 52">
            <a:extLst>
              <a:ext uri="{FF2B5EF4-FFF2-40B4-BE49-F238E27FC236}">
                <a16:creationId xmlns:a16="http://schemas.microsoft.com/office/drawing/2014/main" xmlns="" id="{6FB59104-6413-4188-8D6D-3114D21DAC05}"/>
              </a:ext>
            </a:extLst>
          </p:cNvPr>
          <p:cNvSpPr>
            <a:spLocks noChangeShapeType="1"/>
          </p:cNvSpPr>
          <p:nvPr/>
        </p:nvSpPr>
        <p:spPr bwMode="auto">
          <a:xfrm>
            <a:off x="5213075" y="3415678"/>
            <a:ext cx="0" cy="51949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52" name="Line 53">
            <a:extLst>
              <a:ext uri="{FF2B5EF4-FFF2-40B4-BE49-F238E27FC236}">
                <a16:creationId xmlns:a16="http://schemas.microsoft.com/office/drawing/2014/main" xmlns="" id="{63D752DB-BFBA-4B37-A1BE-BC03E619DCA6}"/>
              </a:ext>
            </a:extLst>
          </p:cNvPr>
          <p:cNvSpPr>
            <a:spLocks noChangeShapeType="1"/>
          </p:cNvSpPr>
          <p:nvPr/>
        </p:nvSpPr>
        <p:spPr bwMode="auto">
          <a:xfrm>
            <a:off x="5227540" y="3415678"/>
            <a:ext cx="0" cy="51949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53" name="Line 54">
            <a:extLst>
              <a:ext uri="{FF2B5EF4-FFF2-40B4-BE49-F238E27FC236}">
                <a16:creationId xmlns:a16="http://schemas.microsoft.com/office/drawing/2014/main" xmlns="" id="{75E5D847-477A-467D-942B-4028CD2F9F06}"/>
              </a:ext>
            </a:extLst>
          </p:cNvPr>
          <p:cNvSpPr>
            <a:spLocks noChangeShapeType="1"/>
          </p:cNvSpPr>
          <p:nvPr/>
        </p:nvSpPr>
        <p:spPr bwMode="auto">
          <a:xfrm>
            <a:off x="5444533" y="3490355"/>
            <a:ext cx="0" cy="51949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54" name="Line 55">
            <a:extLst>
              <a:ext uri="{FF2B5EF4-FFF2-40B4-BE49-F238E27FC236}">
                <a16:creationId xmlns:a16="http://schemas.microsoft.com/office/drawing/2014/main" xmlns="" id="{EBC66B11-BCDA-4A9A-8B59-F549D3BA5748}"/>
              </a:ext>
            </a:extLst>
          </p:cNvPr>
          <p:cNvSpPr>
            <a:spLocks noChangeShapeType="1"/>
          </p:cNvSpPr>
          <p:nvPr/>
        </p:nvSpPr>
        <p:spPr bwMode="auto">
          <a:xfrm>
            <a:off x="5458998" y="3490355"/>
            <a:ext cx="0" cy="51949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55" name="Line 56">
            <a:extLst>
              <a:ext uri="{FF2B5EF4-FFF2-40B4-BE49-F238E27FC236}">
                <a16:creationId xmlns:a16="http://schemas.microsoft.com/office/drawing/2014/main" xmlns="" id="{9D754443-2ABF-4541-BD5D-E5B25108095F}"/>
              </a:ext>
            </a:extLst>
          </p:cNvPr>
          <p:cNvSpPr>
            <a:spLocks noChangeShapeType="1"/>
          </p:cNvSpPr>
          <p:nvPr/>
        </p:nvSpPr>
        <p:spPr bwMode="auto">
          <a:xfrm>
            <a:off x="5466231" y="3490355"/>
            <a:ext cx="0" cy="51949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56" name="Line 57">
            <a:extLst>
              <a:ext uri="{FF2B5EF4-FFF2-40B4-BE49-F238E27FC236}">
                <a16:creationId xmlns:a16="http://schemas.microsoft.com/office/drawing/2014/main" xmlns="" id="{C4F0401F-3DAD-46EF-9FC4-11AEC6493C81}"/>
              </a:ext>
            </a:extLst>
          </p:cNvPr>
          <p:cNvSpPr>
            <a:spLocks noChangeShapeType="1"/>
          </p:cNvSpPr>
          <p:nvPr/>
        </p:nvSpPr>
        <p:spPr bwMode="auto">
          <a:xfrm>
            <a:off x="5502398" y="3490355"/>
            <a:ext cx="0" cy="51949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57" name="Line 58">
            <a:extLst>
              <a:ext uri="{FF2B5EF4-FFF2-40B4-BE49-F238E27FC236}">
                <a16:creationId xmlns:a16="http://schemas.microsoft.com/office/drawing/2014/main" xmlns="" id="{20624AE0-7EC3-4105-8766-2480778DEECD}"/>
              </a:ext>
            </a:extLst>
          </p:cNvPr>
          <p:cNvSpPr>
            <a:spLocks noChangeShapeType="1"/>
          </p:cNvSpPr>
          <p:nvPr/>
        </p:nvSpPr>
        <p:spPr bwMode="auto">
          <a:xfrm>
            <a:off x="5531330" y="3490355"/>
            <a:ext cx="0" cy="51949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58" name="Line 59">
            <a:extLst>
              <a:ext uri="{FF2B5EF4-FFF2-40B4-BE49-F238E27FC236}">
                <a16:creationId xmlns:a16="http://schemas.microsoft.com/office/drawing/2014/main" xmlns="" id="{D091BB2D-9C67-4E70-A9ED-C574A85CB99F}"/>
              </a:ext>
            </a:extLst>
          </p:cNvPr>
          <p:cNvSpPr>
            <a:spLocks noChangeShapeType="1"/>
          </p:cNvSpPr>
          <p:nvPr/>
        </p:nvSpPr>
        <p:spPr bwMode="auto">
          <a:xfrm>
            <a:off x="5654291" y="3490355"/>
            <a:ext cx="0" cy="51949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59" name="Line 60">
            <a:extLst>
              <a:ext uri="{FF2B5EF4-FFF2-40B4-BE49-F238E27FC236}">
                <a16:creationId xmlns:a16="http://schemas.microsoft.com/office/drawing/2014/main" xmlns="" id="{26E6E30E-112D-42AC-835A-1DD910FFDC94}"/>
              </a:ext>
            </a:extLst>
          </p:cNvPr>
          <p:cNvSpPr>
            <a:spLocks noChangeShapeType="1"/>
          </p:cNvSpPr>
          <p:nvPr/>
        </p:nvSpPr>
        <p:spPr bwMode="auto">
          <a:xfrm>
            <a:off x="5755554" y="3490355"/>
            <a:ext cx="0" cy="51949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60" name="Line 61">
            <a:extLst>
              <a:ext uri="{FF2B5EF4-FFF2-40B4-BE49-F238E27FC236}">
                <a16:creationId xmlns:a16="http://schemas.microsoft.com/office/drawing/2014/main" xmlns="" id="{57B14D17-7FF3-4D65-92E9-4C983E4C0C13}"/>
              </a:ext>
            </a:extLst>
          </p:cNvPr>
          <p:cNvSpPr>
            <a:spLocks noChangeShapeType="1"/>
          </p:cNvSpPr>
          <p:nvPr/>
        </p:nvSpPr>
        <p:spPr bwMode="auto">
          <a:xfrm>
            <a:off x="5903832" y="3490355"/>
            <a:ext cx="0" cy="51949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61" name="Line 62">
            <a:extLst>
              <a:ext uri="{FF2B5EF4-FFF2-40B4-BE49-F238E27FC236}">
                <a16:creationId xmlns:a16="http://schemas.microsoft.com/office/drawing/2014/main" xmlns="" id="{DC87275B-8E4A-412A-80B8-82659048856F}"/>
              </a:ext>
            </a:extLst>
          </p:cNvPr>
          <p:cNvSpPr>
            <a:spLocks noChangeShapeType="1"/>
          </p:cNvSpPr>
          <p:nvPr/>
        </p:nvSpPr>
        <p:spPr bwMode="auto">
          <a:xfrm>
            <a:off x="5918299" y="3490355"/>
            <a:ext cx="0" cy="51949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62" name="Line 63">
            <a:extLst>
              <a:ext uri="{FF2B5EF4-FFF2-40B4-BE49-F238E27FC236}">
                <a16:creationId xmlns:a16="http://schemas.microsoft.com/office/drawing/2014/main" xmlns="" id="{D722937E-EA08-42C4-BFE0-161A14BF6804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2328" y="3574773"/>
            <a:ext cx="0" cy="51949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63" name="Line 64">
            <a:extLst>
              <a:ext uri="{FF2B5EF4-FFF2-40B4-BE49-F238E27FC236}">
                <a16:creationId xmlns:a16="http://schemas.microsoft.com/office/drawing/2014/main" xmlns="" id="{A24A64E9-CF69-4E07-94A1-C215C52001A5}"/>
              </a:ext>
            </a:extLst>
          </p:cNvPr>
          <p:cNvSpPr>
            <a:spLocks noChangeShapeType="1"/>
          </p:cNvSpPr>
          <p:nvPr/>
        </p:nvSpPr>
        <p:spPr bwMode="auto">
          <a:xfrm>
            <a:off x="6218471" y="3574773"/>
            <a:ext cx="0" cy="51949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64" name="Line 65">
            <a:extLst>
              <a:ext uri="{FF2B5EF4-FFF2-40B4-BE49-F238E27FC236}">
                <a16:creationId xmlns:a16="http://schemas.microsoft.com/office/drawing/2014/main" xmlns="" id="{0E67D0FA-A8F0-456A-A170-15E7064E4476}"/>
              </a:ext>
            </a:extLst>
          </p:cNvPr>
          <p:cNvSpPr>
            <a:spLocks noChangeShapeType="1"/>
          </p:cNvSpPr>
          <p:nvPr/>
        </p:nvSpPr>
        <p:spPr bwMode="auto">
          <a:xfrm>
            <a:off x="6366749" y="3574773"/>
            <a:ext cx="0" cy="51949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65" name="Line 66">
            <a:extLst>
              <a:ext uri="{FF2B5EF4-FFF2-40B4-BE49-F238E27FC236}">
                <a16:creationId xmlns:a16="http://schemas.microsoft.com/office/drawing/2014/main" xmlns="" id="{08D0A39B-F1BA-4605-B7DD-1F101062A700}"/>
              </a:ext>
            </a:extLst>
          </p:cNvPr>
          <p:cNvSpPr>
            <a:spLocks noChangeShapeType="1"/>
          </p:cNvSpPr>
          <p:nvPr/>
        </p:nvSpPr>
        <p:spPr bwMode="auto">
          <a:xfrm>
            <a:off x="6518643" y="3574773"/>
            <a:ext cx="0" cy="51949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66" name="Line 67">
            <a:extLst>
              <a:ext uri="{FF2B5EF4-FFF2-40B4-BE49-F238E27FC236}">
                <a16:creationId xmlns:a16="http://schemas.microsoft.com/office/drawing/2014/main" xmlns="" id="{498210A7-A7C9-4404-ABD4-7B37996B5582}"/>
              </a:ext>
            </a:extLst>
          </p:cNvPr>
          <p:cNvSpPr>
            <a:spLocks noChangeShapeType="1"/>
          </p:cNvSpPr>
          <p:nvPr/>
        </p:nvSpPr>
        <p:spPr bwMode="auto">
          <a:xfrm>
            <a:off x="6609057" y="3574773"/>
            <a:ext cx="0" cy="51949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xmlns="" id="{8C64ED87-7655-4116-92A6-B9B44E1CE8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3145" y="4416618"/>
            <a:ext cx="689291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Temps, </a:t>
            </a:r>
            <a:r>
              <a:rPr lang="en-US" altLang="en-US" sz="105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mois</a:t>
            </a:r>
            <a:endParaRPr lang="en-US" altLang="en-US" sz="1050" dirty="0">
              <a:solidFill>
                <a:prstClr val="black">
                  <a:lumMod val="50000"/>
                  <a:lumOff val="50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xmlns="" id="{1BDA83F3-AF34-4732-BF2A-39C02E3C4E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4451" y="4449280"/>
            <a:ext cx="397545" cy="11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7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N </a:t>
            </a:r>
            <a:r>
              <a:rPr lang="en-US" altLang="en-US" sz="75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à</a:t>
            </a:r>
            <a:r>
              <a:rPr lang="en-US" altLang="en-US" sz="7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 </a:t>
            </a:r>
            <a:r>
              <a:rPr lang="en-US" altLang="en-US" sz="75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risque</a:t>
            </a:r>
            <a:endParaRPr lang="en-US" altLang="en-US" sz="750" dirty="0">
              <a:solidFill>
                <a:prstClr val="black">
                  <a:lumMod val="50000"/>
                  <a:lumOff val="50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xmlns="" id="{7435E779-FCFF-4A3D-97AC-4B395D4E72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4451" y="4662464"/>
            <a:ext cx="620363" cy="11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750" dirty="0">
                <a:solidFill>
                  <a:srgbClr val="4F81BD"/>
                </a:solidFill>
                <a:latin typeface="Calibri" panose="020F0502020204030204" pitchFamily="34" charset="0"/>
              </a:rPr>
              <a:t>Pembrolizumab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xmlns="" id="{2EE3A310-71D2-482D-9AEA-443A8EEF42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4451" y="4831298"/>
            <a:ext cx="609141" cy="11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750" dirty="0" err="1">
                <a:solidFill>
                  <a:srgbClr val="A470AA"/>
                </a:solidFill>
                <a:latin typeface="Calibri" panose="020F0502020204030204" pitchFamily="34" charset="0"/>
              </a:rPr>
              <a:t>Chimiothérapie</a:t>
            </a:r>
            <a:endParaRPr lang="en-US" altLang="en-US" sz="750" dirty="0">
              <a:solidFill>
                <a:srgbClr val="A470AA"/>
              </a:solidFill>
              <a:latin typeface="Calibri" panose="020F0502020204030204" pitchFamily="34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158B6702-7492-4BCB-B63B-97E96DDD80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3027" y="4662464"/>
            <a:ext cx="144270" cy="11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750" dirty="0">
                <a:solidFill>
                  <a:srgbClr val="4F81BD"/>
                </a:solidFill>
                <a:latin typeface="Calibri" panose="020F0502020204030204" pitchFamily="34" charset="0"/>
              </a:rPr>
              <a:t>107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xmlns="" id="{D16B94FF-481E-423D-9C10-F734A74ECA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6816" y="4662464"/>
            <a:ext cx="144270" cy="11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750" dirty="0">
                <a:solidFill>
                  <a:srgbClr val="4F81BD"/>
                </a:solidFill>
                <a:latin typeface="Calibri" panose="020F0502020204030204" pitchFamily="34" charset="0"/>
              </a:rPr>
              <a:t>100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32CCEF09-F696-4032-A81B-994390381C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0121" y="4662464"/>
            <a:ext cx="96180" cy="11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750" dirty="0">
                <a:solidFill>
                  <a:srgbClr val="4F81BD"/>
                </a:solidFill>
                <a:latin typeface="Calibri" panose="020F0502020204030204" pitchFamily="34" charset="0"/>
              </a:rPr>
              <a:t>86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E7759421-037C-4428-A22F-412DC6796A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8138" y="4662464"/>
            <a:ext cx="96180" cy="11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750" dirty="0">
                <a:solidFill>
                  <a:srgbClr val="4F81BD"/>
                </a:solidFill>
                <a:latin typeface="Calibri" panose="020F0502020204030204" pitchFamily="34" charset="0"/>
              </a:rPr>
              <a:t>68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1E895B3B-252A-4D9D-90D4-A90D6828BF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6610" y="4662464"/>
            <a:ext cx="96180" cy="11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750" dirty="0">
                <a:solidFill>
                  <a:srgbClr val="4F81BD"/>
                </a:solidFill>
                <a:latin typeface="Calibri" panose="020F0502020204030204" pitchFamily="34" charset="0"/>
              </a:rPr>
              <a:t>59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EAB32D40-4327-4A0E-B1CE-48D5115327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8244" y="4662464"/>
            <a:ext cx="96180" cy="11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750" dirty="0">
                <a:solidFill>
                  <a:srgbClr val="4F81BD"/>
                </a:solidFill>
                <a:latin typeface="Calibri" panose="020F0502020204030204" pitchFamily="34" charset="0"/>
              </a:rPr>
              <a:t>49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4FC9CB92-3C06-46F5-88EF-E8D5B4DC60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0332" y="4662464"/>
            <a:ext cx="96180" cy="11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750" dirty="0">
                <a:solidFill>
                  <a:srgbClr val="4F81BD"/>
                </a:solidFill>
                <a:latin typeface="Calibri" panose="020F0502020204030204" pitchFamily="34" charset="0"/>
              </a:rPr>
              <a:t>45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xmlns="" id="{A203AB9F-BC87-4184-A669-6EE63DB4B6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4016" y="4662464"/>
            <a:ext cx="96180" cy="11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750" dirty="0">
                <a:solidFill>
                  <a:srgbClr val="4F81BD"/>
                </a:solidFill>
                <a:latin typeface="Calibri" panose="020F0502020204030204" pitchFamily="34" charset="0"/>
              </a:rPr>
              <a:t>33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xmlns="" id="{EBF25F82-3BA4-4D0D-B3A8-7C88C266F3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7804" y="4662464"/>
            <a:ext cx="96180" cy="11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750" dirty="0">
                <a:solidFill>
                  <a:srgbClr val="4F81BD"/>
                </a:solidFill>
                <a:latin typeface="Calibri" panose="020F0502020204030204" pitchFamily="34" charset="0"/>
              </a:rPr>
              <a:t>29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xmlns="" id="{5CDFB238-0DCF-4888-8B65-1CA9721AAC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7127" y="4662464"/>
            <a:ext cx="96180" cy="11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750" dirty="0">
                <a:solidFill>
                  <a:srgbClr val="4F81BD"/>
                </a:solidFill>
                <a:latin typeface="Calibri" panose="020F0502020204030204" pitchFamily="34" charset="0"/>
              </a:rPr>
              <a:t>23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xmlns="" id="{C60163FA-A0B9-4ED4-9AB0-0CE64F879C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6232" y="4662464"/>
            <a:ext cx="96180" cy="11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750" dirty="0">
                <a:solidFill>
                  <a:srgbClr val="4F81BD"/>
                </a:solidFill>
                <a:latin typeface="Calibri" panose="020F0502020204030204" pitchFamily="34" charset="0"/>
              </a:rPr>
              <a:t>13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xmlns="" id="{1C0DB533-F3E9-4BB2-B853-DEEC9E68F1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7254" y="4662464"/>
            <a:ext cx="48090" cy="11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750" dirty="0">
                <a:solidFill>
                  <a:srgbClr val="4F81BD"/>
                </a:solidFill>
                <a:latin typeface="Calibri" panose="020F0502020204030204" pitchFamily="34" charset="0"/>
              </a:rPr>
              <a:t>9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6126BA05-F519-4DCA-AD62-F57B4105C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0193" y="4662464"/>
            <a:ext cx="48090" cy="11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750" dirty="0">
                <a:solidFill>
                  <a:srgbClr val="4F81BD"/>
                </a:solidFill>
                <a:latin typeface="Calibri" panose="020F0502020204030204" pitchFamily="34" charset="0"/>
              </a:rPr>
              <a:t>5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xmlns="" id="{354F45BA-3AA9-4A39-81B9-8CF37A0719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41432" y="4662464"/>
            <a:ext cx="48090" cy="11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750" dirty="0">
                <a:solidFill>
                  <a:srgbClr val="4F81BD"/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xmlns="" id="{840EB36A-A29D-482C-AF42-48440E9D8B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7771" y="4662464"/>
            <a:ext cx="48090" cy="11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750" dirty="0">
                <a:solidFill>
                  <a:srgbClr val="4F81BD"/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74435BAA-F484-4660-95BD-A0A8A246F8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6243" y="4662464"/>
            <a:ext cx="48090" cy="11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750" dirty="0">
                <a:solidFill>
                  <a:srgbClr val="4F81BD"/>
                </a:solidFill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xmlns="" id="{4FDE6901-511F-4419-96C5-3259EACE9A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8115" y="4662464"/>
            <a:ext cx="48090" cy="11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750" dirty="0">
                <a:solidFill>
                  <a:srgbClr val="4F81BD"/>
                </a:solidFill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xmlns="" id="{ABD01229-674F-428C-849F-47F3209938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4670" y="4662464"/>
            <a:ext cx="48090" cy="11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750" dirty="0">
                <a:solidFill>
                  <a:srgbClr val="4F81BD"/>
                </a:solidFill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xmlns="" id="{EA12426D-6797-4828-8DE2-ACC42DD2F5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9447" y="4831298"/>
            <a:ext cx="144270" cy="11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750" dirty="0">
                <a:solidFill>
                  <a:srgbClr val="A470AA"/>
                </a:solidFill>
                <a:latin typeface="Calibri" panose="020F0502020204030204" pitchFamily="34" charset="0"/>
              </a:rPr>
              <a:t>115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xmlns="" id="{BB2E933B-0671-49EE-AD49-FD718AFC42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0432" y="4831298"/>
            <a:ext cx="144270" cy="11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750" dirty="0">
                <a:solidFill>
                  <a:srgbClr val="A470AA"/>
                </a:solidFill>
                <a:latin typeface="Calibri" panose="020F0502020204030204" pitchFamily="34" charset="0"/>
              </a:rPr>
              <a:t>102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070F6FC8-FEB5-45F9-810E-C5DE3F0618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0121" y="4831298"/>
            <a:ext cx="96180" cy="11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750" dirty="0">
                <a:solidFill>
                  <a:srgbClr val="A470AA"/>
                </a:solidFill>
                <a:latin typeface="Calibri" panose="020F0502020204030204" pitchFamily="34" charset="0"/>
              </a:rPr>
              <a:t>76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xmlns="" id="{936D5C5F-B965-4E7E-8C89-C7C21469B0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1754" y="4831298"/>
            <a:ext cx="96180" cy="11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750" dirty="0">
                <a:solidFill>
                  <a:srgbClr val="A470AA"/>
                </a:solidFill>
                <a:latin typeface="Calibri" panose="020F0502020204030204" pitchFamily="34" charset="0"/>
              </a:rPr>
              <a:t>61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xmlns="" id="{C8DE31C6-AED3-41E7-8ED1-8859E57FDE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0227" y="4831298"/>
            <a:ext cx="96180" cy="11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750" dirty="0">
                <a:solidFill>
                  <a:srgbClr val="A470AA"/>
                </a:solidFill>
                <a:latin typeface="Calibri" panose="020F0502020204030204" pitchFamily="34" charset="0"/>
              </a:rPr>
              <a:t>48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xmlns="" id="{6016ADE8-95A6-4BD2-9D41-ECF44B01F4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8244" y="4831298"/>
            <a:ext cx="96180" cy="11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750" dirty="0">
                <a:solidFill>
                  <a:srgbClr val="A470AA"/>
                </a:solidFill>
                <a:latin typeface="Calibri" panose="020F0502020204030204" pitchFamily="34" charset="0"/>
              </a:rPr>
              <a:t>31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xmlns="" id="{ADFD1058-CE96-4C6E-BECC-CAA666C7F5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8993" y="4831298"/>
            <a:ext cx="96180" cy="11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750" dirty="0">
                <a:solidFill>
                  <a:srgbClr val="A470AA"/>
                </a:solidFill>
                <a:latin typeface="Calibri" panose="020F0502020204030204" pitchFamily="34" charset="0"/>
              </a:rPr>
              <a:t>23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xmlns="" id="{9BF65883-71C3-47B6-83BC-2B7C5BAF8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7632" y="4831298"/>
            <a:ext cx="96180" cy="11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750" dirty="0">
                <a:solidFill>
                  <a:srgbClr val="A470AA"/>
                </a:solidFill>
                <a:latin typeface="Calibri" panose="020F0502020204030204" pitchFamily="34" charset="0"/>
              </a:rPr>
              <a:t>19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xmlns="" id="{0E6C5C27-6703-44E2-A373-58998609A2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0693" y="4831298"/>
            <a:ext cx="96180" cy="11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750" dirty="0">
                <a:solidFill>
                  <a:srgbClr val="A470AA"/>
                </a:solidFill>
                <a:latin typeface="Calibri" panose="020F0502020204030204" pitchFamily="34" charset="0"/>
              </a:rPr>
              <a:t>14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xmlns="" id="{C9EBB65B-D027-4187-937F-8DB2301D16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3292" y="4831298"/>
            <a:ext cx="48090" cy="11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750" dirty="0">
                <a:solidFill>
                  <a:srgbClr val="A470AA"/>
                </a:solidFill>
                <a:latin typeface="Calibri" panose="020F0502020204030204" pitchFamily="34" charset="0"/>
              </a:rPr>
              <a:t>8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xmlns="" id="{5CEFAD97-AF11-4318-A081-A9754070F7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2398" y="4831298"/>
            <a:ext cx="48090" cy="11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750" dirty="0">
                <a:solidFill>
                  <a:srgbClr val="A470AA"/>
                </a:solidFill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xmlns="" id="{CC291160-7AB1-4F60-964D-7050CAE492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0870" y="4831298"/>
            <a:ext cx="48090" cy="11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750" dirty="0">
                <a:solidFill>
                  <a:srgbClr val="A470AA"/>
                </a:solidFill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xmlns="" id="{F0F8E7C7-6919-45B5-868D-9586784F4C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3810" y="4831298"/>
            <a:ext cx="48090" cy="11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750" dirty="0">
                <a:solidFill>
                  <a:srgbClr val="A470AA"/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xmlns="" id="{336B72E0-7559-4931-9E3C-C0BA123C65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45050" y="4831298"/>
            <a:ext cx="48090" cy="11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750" dirty="0">
                <a:solidFill>
                  <a:srgbClr val="A470AA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xmlns="" id="{D8CCE401-5192-46E1-8A16-159BFB756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1387" y="4831298"/>
            <a:ext cx="48090" cy="11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750" dirty="0">
                <a:solidFill>
                  <a:srgbClr val="A470AA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xmlns="" id="{E5C74819-E928-4BDA-B89D-ABA7EF3F6B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9860" y="4831298"/>
            <a:ext cx="48090" cy="11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750" dirty="0">
                <a:solidFill>
                  <a:srgbClr val="A470AA"/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xmlns="" id="{F578C7E8-EAB8-4446-B7B5-FA2B7044F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1733" y="4831298"/>
            <a:ext cx="48090" cy="11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750" dirty="0">
                <a:solidFill>
                  <a:srgbClr val="A470AA"/>
                </a:solidFill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xmlns="" id="{E0E49217-0984-4215-AC80-292201F835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4670" y="4831298"/>
            <a:ext cx="48090" cy="11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750" dirty="0">
                <a:solidFill>
                  <a:srgbClr val="A470AA"/>
                </a:solidFill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107" name="TextBox 140">
            <a:extLst>
              <a:ext uri="{FF2B5EF4-FFF2-40B4-BE49-F238E27FC236}">
                <a16:creationId xmlns:a16="http://schemas.microsoft.com/office/drawing/2014/main" xmlns="" id="{B0F99631-B5C6-45DB-BD59-B27429DF1DAB}"/>
              </a:ext>
            </a:extLst>
          </p:cNvPr>
          <p:cNvSpPr txBox="1"/>
          <p:nvPr/>
        </p:nvSpPr>
        <p:spPr>
          <a:xfrm>
            <a:off x="1999189" y="1693910"/>
            <a:ext cx="161583" cy="1400567"/>
          </a:xfrm>
          <a:prstGeom prst="rect">
            <a:avLst/>
          </a:prstGeom>
          <a:noFill/>
        </p:spPr>
        <p:txBody>
          <a:bodyPr vert="vert270" wrap="square" lIns="0" tIns="0" rIns="0" bIns="0" rtlCol="0" anchor="t" anchorCtr="0">
            <a:spAutoFit/>
          </a:bodyPr>
          <a:lstStyle/>
          <a:p>
            <a:pPr algn="ctr" defTabSz="457200"/>
            <a:r>
              <a:rPr lang="en-US" sz="1050" b="1" kern="600" spc="23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Survie</a:t>
            </a:r>
            <a:r>
              <a:rPr lang="en-US" sz="1050" b="1" kern="600" spc="23" dirty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en-US" sz="1050" b="1" kern="600" spc="23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globale</a:t>
            </a:r>
            <a:r>
              <a:rPr lang="en-US" sz="1050" b="1" kern="600" spc="23" dirty="0">
                <a:solidFill>
                  <a:prstClr val="black">
                    <a:lumMod val="50000"/>
                    <a:lumOff val="50000"/>
                  </a:prstClr>
                </a:solidFill>
              </a:rPr>
              <a:t>, %</a:t>
            </a:r>
          </a:p>
        </p:txBody>
      </p:sp>
      <p:cxnSp>
        <p:nvCxnSpPr>
          <p:cNvPr id="108" name="Straight Connector 152">
            <a:extLst>
              <a:ext uri="{FF2B5EF4-FFF2-40B4-BE49-F238E27FC236}">
                <a16:creationId xmlns:a16="http://schemas.microsoft.com/office/drawing/2014/main" xmlns="" id="{3A4E81EF-475A-4C78-A504-8FC2D55F8750}"/>
              </a:ext>
            </a:extLst>
          </p:cNvPr>
          <p:cNvCxnSpPr>
            <a:cxnSpLocks/>
          </p:cNvCxnSpPr>
          <p:nvPr/>
        </p:nvCxnSpPr>
        <p:spPr>
          <a:xfrm flipH="1" flipV="1">
            <a:off x="4284568" y="2407910"/>
            <a:ext cx="15371" cy="1730117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9" name="Rectangle 108">
            <a:extLst>
              <a:ext uri="{FF2B5EF4-FFF2-40B4-BE49-F238E27FC236}">
                <a16:creationId xmlns:a16="http://schemas.microsoft.com/office/drawing/2014/main" xmlns="" id="{7004EE1B-96F9-4B20-BB23-528DB35C7E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2605" y="4065010"/>
            <a:ext cx="68930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110" name="TextBox 2">
            <a:extLst>
              <a:ext uri="{FF2B5EF4-FFF2-40B4-BE49-F238E27FC236}">
                <a16:creationId xmlns:a16="http://schemas.microsoft.com/office/drawing/2014/main" xmlns="" id="{A61CCAC8-2B36-43A1-9EDC-9336C1447768}"/>
              </a:ext>
            </a:extLst>
          </p:cNvPr>
          <p:cNvSpPr txBox="1"/>
          <p:nvPr/>
        </p:nvSpPr>
        <p:spPr>
          <a:xfrm>
            <a:off x="4333714" y="2399341"/>
            <a:ext cx="323037" cy="43088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defTabSz="457200"/>
            <a:r>
              <a:rPr lang="en-US" sz="1400" b="1" kern="600" spc="23" dirty="0">
                <a:solidFill>
                  <a:srgbClr val="4F81BD"/>
                </a:solidFill>
              </a:rPr>
              <a:t>43%</a:t>
            </a:r>
          </a:p>
          <a:p>
            <a:pPr defTabSz="457200"/>
            <a:r>
              <a:rPr lang="en-US" sz="1400" b="1" kern="600" spc="23" dirty="0">
                <a:solidFill>
                  <a:srgbClr val="A470AA"/>
                </a:solidFill>
              </a:rPr>
              <a:t>20%</a:t>
            </a:r>
          </a:p>
        </p:txBody>
      </p:sp>
      <p:cxnSp>
        <p:nvCxnSpPr>
          <p:cNvPr id="111" name="Straight Connector 137">
            <a:extLst>
              <a:ext uri="{FF2B5EF4-FFF2-40B4-BE49-F238E27FC236}">
                <a16:creationId xmlns:a16="http://schemas.microsoft.com/office/drawing/2014/main" xmlns="" id="{D4A4ABA7-0712-45AF-924B-0807FF67C136}"/>
              </a:ext>
            </a:extLst>
          </p:cNvPr>
          <p:cNvCxnSpPr>
            <a:cxnSpLocks/>
          </p:cNvCxnSpPr>
          <p:nvPr/>
        </p:nvCxnSpPr>
        <p:spPr>
          <a:xfrm>
            <a:off x="5193599" y="3036426"/>
            <a:ext cx="2590" cy="1103296"/>
          </a:xfrm>
          <a:prstGeom prst="line">
            <a:avLst/>
          </a:prstGeom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2" name="TextBox 138">
            <a:extLst>
              <a:ext uri="{FF2B5EF4-FFF2-40B4-BE49-F238E27FC236}">
                <a16:creationId xmlns:a16="http://schemas.microsoft.com/office/drawing/2014/main" xmlns="" id="{DB15BE72-9A2D-4AF9-997A-F574756F76D3}"/>
              </a:ext>
            </a:extLst>
          </p:cNvPr>
          <p:cNvSpPr txBox="1"/>
          <p:nvPr/>
        </p:nvSpPr>
        <p:spPr>
          <a:xfrm>
            <a:off x="5248114" y="3007459"/>
            <a:ext cx="323037" cy="43088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defTabSz="457200"/>
            <a:r>
              <a:rPr lang="en-US" sz="1400" b="1" kern="600" spc="23" dirty="0">
                <a:solidFill>
                  <a:srgbClr val="4F81BD"/>
                </a:solidFill>
              </a:rPr>
              <a:t>26%</a:t>
            </a:r>
          </a:p>
          <a:p>
            <a:pPr defTabSz="457200"/>
            <a:r>
              <a:rPr lang="en-US" sz="1400" b="1" kern="600" spc="23" dirty="0">
                <a:solidFill>
                  <a:srgbClr val="A470AA"/>
                </a:solidFill>
              </a:rPr>
              <a:t>11%</a:t>
            </a:r>
          </a:p>
        </p:txBody>
      </p:sp>
      <p:sp>
        <p:nvSpPr>
          <p:cNvPr id="113" name="ZoneTexte 112">
            <a:extLst>
              <a:ext uri="{FF2B5EF4-FFF2-40B4-BE49-F238E27FC236}">
                <a16:creationId xmlns:a16="http://schemas.microsoft.com/office/drawing/2014/main" xmlns="" id="{1A1973CB-033F-BA4D-A991-88DA4D6F3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775" y="4940009"/>
            <a:ext cx="475525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dirty="0" err="1">
                <a:solidFill>
                  <a:srgbClr val="4D4D4D"/>
                </a:solidFill>
                <a:latin typeface="Calibri"/>
              </a:rPr>
              <a:t>Kojima</a:t>
            </a:r>
            <a:r>
              <a:rPr lang="fr-FR" sz="1000" dirty="0">
                <a:solidFill>
                  <a:srgbClr val="4D4D4D"/>
                </a:solidFill>
                <a:latin typeface="Calibri"/>
              </a:rPr>
              <a:t> </a:t>
            </a:r>
            <a:r>
              <a:rPr lang="fr-FR" sz="1000" dirty="0" err="1">
                <a:solidFill>
                  <a:srgbClr val="4D4D4D"/>
                </a:solidFill>
                <a:latin typeface="Calibri"/>
              </a:rPr>
              <a:t>T</a:t>
            </a:r>
            <a:r>
              <a:rPr lang="fr-FR" sz="1000" dirty="0">
                <a:solidFill>
                  <a:srgbClr val="4D4D4D"/>
                </a:solidFill>
                <a:latin typeface="Calibri"/>
              </a:rPr>
              <a:t> et al., </a:t>
            </a:r>
            <a:r>
              <a:rPr lang="ro-RO" altLang="fr-FR" sz="1000" dirty="0">
                <a:solidFill>
                  <a:srgbClr val="4D4D4D"/>
                </a:solidFill>
                <a:latin typeface="Calibri"/>
              </a:rPr>
              <a:t>ASCO</a:t>
            </a:r>
            <a:r>
              <a:rPr lang="fr-FR" altLang="fr-FR" sz="1000" dirty="0">
                <a:solidFill>
                  <a:srgbClr val="4D4D4D"/>
                </a:solidFill>
                <a:latin typeface="Calibri"/>
              </a:rPr>
              <a:t>GI</a:t>
            </a:r>
            <a:r>
              <a:rPr lang="ro-RO" altLang="fr-FR" sz="1000" dirty="0">
                <a:solidFill>
                  <a:srgbClr val="4D4D4D"/>
                </a:solidFill>
                <a:latin typeface="Calibri"/>
              </a:rPr>
              <a:t> 20</a:t>
            </a:r>
            <a:r>
              <a:rPr lang="fr-FR" altLang="fr-FR" sz="1000" dirty="0">
                <a:solidFill>
                  <a:srgbClr val="4D4D4D"/>
                </a:solidFill>
                <a:latin typeface="Calibri"/>
              </a:rPr>
              <a:t>19, </a:t>
            </a:r>
            <a:r>
              <a:rPr lang="fr-FR" sz="1000" dirty="0">
                <a:solidFill>
                  <a:srgbClr val="4D4D4D"/>
                </a:solidFill>
                <a:latin typeface="Calibri"/>
              </a:rPr>
              <a:t>abs 2</a:t>
            </a:r>
          </a:p>
        </p:txBody>
      </p:sp>
    </p:spTree>
    <p:extLst>
      <p:ext uri="{BB962C8B-B14F-4D97-AF65-F5344CB8AC3E}">
        <p14:creationId xmlns:p14="http://schemas.microsoft.com/office/powerpoint/2010/main" val="138562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3">
            <a:extLst>
              <a:ext uri="{FF2B5EF4-FFF2-40B4-BE49-F238E27FC236}">
                <a16:creationId xmlns:a16="http://schemas.microsoft.com/office/drawing/2014/main" xmlns="" id="{7769EFD3-75B1-3549-B462-344F5D113C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97438"/>
            <a:ext cx="87852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E </a:t>
            </a:r>
            <a:r>
              <a:rPr kumimoji="0" lang="fr-FR" altLang="fr-FR" sz="100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Xueyu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Chen</a:t>
            </a:r>
            <a:r>
              <a:rPr kumimoji="0" lang="ro-RO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 et al., ASCO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GI</a:t>
            </a:r>
            <a:r>
              <a:rPr kumimoji="0" lang="ro-RO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20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19</a:t>
            </a:r>
            <a:r>
              <a:rPr kumimoji="0" lang="ro-RO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, 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rPr>
              <a:t>abs 481</a:t>
            </a:r>
            <a:endParaRPr kumimoji="0" lang="nl-NL" altLang="fr-FR" sz="100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xmlns="" id="{5CFEF2F4-D9E5-CA42-A423-3A3D2D063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Durvalumab + tremelimumab</a:t>
            </a:r>
            <a:br>
              <a:rPr lang="fr-FR" dirty="0"/>
            </a:br>
            <a:r>
              <a:rPr lang="fr-FR" dirty="0"/>
              <a:t>CCR métastatique &gt; L2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6A8710D4-0FB6-1B42-8EE0-B8AA1AAC1C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67531"/>
            <a:ext cx="8229600" cy="377364"/>
          </a:xfrm>
        </p:spPr>
        <p:txBody>
          <a:bodyPr>
            <a:normAutofit/>
          </a:bodyPr>
          <a:lstStyle/>
          <a:p>
            <a:r>
              <a:rPr lang="fr-FR" sz="1800" dirty="0"/>
              <a:t>Traitements reçus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xmlns="" id="{3A3DB65F-6A7E-454B-9B88-00142C64A25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51520" y="1531731"/>
          <a:ext cx="8496943" cy="30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864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6605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32247">
                  <a:extLst>
                    <a:ext uri="{9D8B030D-6E8A-4147-A177-3AD203B41FA5}">
                      <a16:colId xmlns:a16="http://schemas.microsoft.com/office/drawing/2014/main" xmlns="" val="1428291516"/>
                    </a:ext>
                  </a:extLst>
                </a:gridCol>
              </a:tblGrid>
              <a:tr h="22819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9388" marR="0" indent="0" algn="l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Traitements</a:t>
                      </a:r>
                      <a:endParaRPr lang="en-US" sz="1200" b="0" i="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Durvalumab</a:t>
                      </a:r>
                      <a:r>
                        <a:rPr lang="en-US" sz="120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 + </a:t>
                      </a:r>
                      <a:r>
                        <a:rPr lang="en-US" sz="1200" b="0" i="0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tremelimumab</a:t>
                      </a:r>
                      <a:r>
                        <a:rPr lang="en-US" sz="120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 (n=119)</a:t>
                      </a:r>
                      <a:endParaRPr lang="en-US" sz="1200" b="0" i="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Meilleurs</a:t>
                      </a:r>
                      <a:r>
                        <a:rPr lang="en-US" sz="120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200" b="0" i="0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soins</a:t>
                      </a:r>
                      <a:r>
                        <a:rPr lang="en-US" sz="120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 de support(n=61)</a:t>
                      </a:r>
                    </a:p>
                  </a:txBody>
                  <a:tcPr marL="36000" marR="36000" marT="36000" marB="3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723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Au </a:t>
                      </a:r>
                      <a:r>
                        <a:rPr lang="en-US" sz="1200" b="0" i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moins</a:t>
                      </a: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 un</a:t>
                      </a:r>
                      <a:r>
                        <a:rPr lang="en-US" sz="1200" b="0" i="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200" b="0" i="0" baseline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traitement</a:t>
                      </a:r>
                      <a:r>
                        <a:rPr lang="en-US" sz="1200" b="0" i="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200" b="0" i="0" baseline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systémique</a:t>
                      </a:r>
                      <a:r>
                        <a:rPr lang="en-US" sz="1200" b="0" i="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200" b="0" i="0" baseline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antérieur</a:t>
                      </a: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 – n (%)</a:t>
                      </a:r>
                    </a:p>
                  </a:txBody>
                  <a:tcPr marL="36000" marR="36000" marT="36000" marB="360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119 (100)</a:t>
                      </a:r>
                      <a:endParaRPr lang="en-US" sz="1200" b="0" i="0" baseline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61 (100)</a:t>
                      </a:r>
                      <a:endParaRPr lang="en-US" sz="1200" b="0" i="0" baseline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8880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traitement</a:t>
                      </a: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200" b="0" i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antérieur</a:t>
                      </a:r>
                      <a:endParaRPr lang="en-US" sz="12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     Irinotecan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     Oxaliplatin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     5-FU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118 (99)</a:t>
                      </a:r>
                    </a:p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104 (87)</a:t>
                      </a:r>
                    </a:p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119 (100)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58 (95)</a:t>
                      </a:r>
                    </a:p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50 (82)</a:t>
                      </a:r>
                    </a:p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61 (100)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1681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kern="12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Calibri" panose="020F0502020204030204" pitchFamily="34" charset="0"/>
                        </a:rPr>
                        <a:t>Traitement</a:t>
                      </a:r>
                      <a:r>
                        <a:rPr lang="en-US" sz="1200" b="0" i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200" b="0" i="0" kern="12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Calibri" panose="020F0502020204030204" pitchFamily="34" charset="0"/>
                        </a:rPr>
                        <a:t>antérieur</a:t>
                      </a:r>
                      <a:r>
                        <a:rPr lang="en-US" sz="1200" b="0" i="0" kern="12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200" b="0" i="0" kern="12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Calibri" panose="020F0502020204030204" pitchFamily="34" charset="0"/>
                        </a:rPr>
                        <a:t>ciblant</a:t>
                      </a:r>
                      <a:r>
                        <a:rPr lang="en-US" sz="1200" b="0" i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Calibri" panose="020F0502020204030204" pitchFamily="34" charset="0"/>
                        </a:rPr>
                        <a:t> VEGF</a:t>
                      </a:r>
                      <a:endParaRPr lang="en-US" sz="12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/>
                          <a:ea typeface="+mn-ea"/>
                          <a:cs typeface="Calibri" panose="020F0502020204030204" pitchFamily="34" charset="0"/>
                        </a:rPr>
                        <a:t>103 (87)</a:t>
                      </a:r>
                      <a:endParaRPr lang="en-US" sz="12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52 (85)</a:t>
                      </a:r>
                      <a:endParaRPr lang="en-US" sz="12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7124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Calibri" panose="020F0502020204030204" pitchFamily="34" charset="0"/>
                        </a:rPr>
                        <a:t>RAS non </a:t>
                      </a:r>
                      <a:r>
                        <a:rPr lang="en-US" sz="1200" b="0" i="0" kern="12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Calibri" panose="020F0502020204030204" pitchFamily="34" charset="0"/>
                        </a:rPr>
                        <a:t>muté</a:t>
                      </a:r>
                      <a:endParaRPr lang="en-US" sz="1200" b="0" i="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indent="0" algn="l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Calibri" panose="020F0502020204030204" pitchFamily="34" charset="0"/>
                        </a:rPr>
                        <a:t>     Cetuximab / panitumumab</a:t>
                      </a:r>
                      <a:endParaRPr lang="en-US" sz="12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42 (35)</a:t>
                      </a:r>
                    </a:p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42 (100)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28 (46)</a:t>
                      </a:r>
                    </a:p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26 (83)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xmlns="" val="1522650708"/>
                  </a:ext>
                </a:extLst>
              </a:tr>
              <a:tr h="274183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Pas de TAS – 102 </a:t>
                      </a:r>
                      <a:r>
                        <a:rPr lang="en-US" sz="1200" b="0" i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antérieur</a:t>
                      </a:r>
                      <a:endParaRPr lang="en-US" sz="12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119 (100)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61 (100)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xmlns="" val="1397957850"/>
                  </a:ext>
                </a:extLst>
              </a:tr>
              <a:tr h="535269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Radiothérapie</a:t>
                      </a: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200" b="0" i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antérieure</a:t>
                      </a:r>
                      <a:endParaRPr lang="en-US" sz="12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  <a:p>
                      <a:pPr marL="0" marR="0" indent="0" algn="l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     Non</a:t>
                      </a:r>
                    </a:p>
                    <a:p>
                      <a:pPr marL="0" marR="0" indent="0" algn="l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     </a:t>
                      </a:r>
                      <a:r>
                        <a:rPr lang="en-US" sz="1200" b="0" i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Oui</a:t>
                      </a:r>
                      <a:endParaRPr lang="en-US" sz="12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Times New Roman"/>
                        <a:cs typeface="Calibri" panose="020F0502020204030204" pitchFamily="34" charset="0"/>
                      </a:endParaRPr>
                    </a:p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78 (66)</a:t>
                      </a:r>
                    </a:p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41 (34)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Times New Roman"/>
                        <a:cs typeface="Calibri" panose="020F0502020204030204" pitchFamily="34" charset="0"/>
                      </a:endParaRPr>
                    </a:p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37 (61)</a:t>
                      </a:r>
                    </a:p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24 (39)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xmlns="" val="1831063430"/>
                  </a:ext>
                </a:extLst>
              </a:tr>
              <a:tr h="228253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Régorafénib</a:t>
                      </a: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 27% </a:t>
                      </a:r>
                      <a:r>
                        <a:rPr lang="en-US" sz="1200" b="0" i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vs</a:t>
                      </a: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 25%</a:t>
                      </a:r>
                    </a:p>
                  </a:txBody>
                  <a:tcPr marL="36000" marR="36000" marT="36000" marB="3600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xmlns="" val="4352976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4422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Durvalumab</a:t>
            </a:r>
            <a:r>
              <a:rPr lang="fr-FR" dirty="0"/>
              <a:t> + </a:t>
            </a:r>
            <a:r>
              <a:rPr lang="fr-FR" dirty="0" err="1"/>
              <a:t>tremelimumab</a:t>
            </a:r>
            <a:r>
              <a:rPr lang="fr-FR" dirty="0"/>
              <a:t/>
            </a:r>
            <a:br>
              <a:rPr lang="fr-FR" dirty="0"/>
            </a:br>
            <a:r>
              <a:rPr lang="fr-FR" dirty="0"/>
              <a:t>CCR métastatique &gt; L2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7CB4994D-CF38-464B-8CA8-BF73FBDA1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3500547" cy="537907"/>
          </a:xfrm>
        </p:spPr>
        <p:txBody>
          <a:bodyPr>
            <a:normAutofit/>
          </a:bodyPr>
          <a:lstStyle/>
          <a:p>
            <a:r>
              <a:rPr lang="fr-FR" sz="2000" dirty="0"/>
              <a:t> Taux de réponse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3851920" y="987574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Traitements reçus</a:t>
            </a:r>
          </a:p>
        </p:txBody>
      </p:sp>
      <p:sp>
        <p:nvSpPr>
          <p:cNvPr id="9" name="ZoneTexte 3">
            <a:extLst>
              <a:ext uri="{FF2B5EF4-FFF2-40B4-BE49-F238E27FC236}">
                <a16:creationId xmlns:a16="http://schemas.microsoft.com/office/drawing/2014/main" xmlns="" id="{076CB439-B020-EB46-9BF3-88E8EF02AE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97438"/>
            <a:ext cx="87852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E </a:t>
            </a:r>
            <a:r>
              <a:rPr kumimoji="0" lang="fr-FR" altLang="fr-FR" sz="100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Xueyu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Chen</a:t>
            </a:r>
            <a:r>
              <a:rPr kumimoji="0" lang="ro-RO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 et al., ASCO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GI</a:t>
            </a:r>
            <a:r>
              <a:rPr kumimoji="0" lang="ro-RO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20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19</a:t>
            </a:r>
            <a:r>
              <a:rPr kumimoji="0" lang="ro-RO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, 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rPr>
              <a:t>abs 481</a:t>
            </a:r>
            <a:endParaRPr kumimoji="0" lang="nl-NL" altLang="fr-FR" sz="100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xmlns="" id="{9E8BCB4F-4214-EE4F-BE28-B53D89A73C25}"/>
              </a:ext>
            </a:extLst>
          </p:cNvPr>
          <p:cNvSpPr txBox="1">
            <a:spLocks/>
          </p:cNvSpPr>
          <p:nvPr/>
        </p:nvSpPr>
        <p:spPr>
          <a:xfrm>
            <a:off x="457200" y="3474757"/>
            <a:ext cx="3500547" cy="5379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A370A9"/>
              </a:buClr>
              <a:buFont typeface="Wingdings" pitchFamily="2" charset="2"/>
              <a:buChar char="§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/>
              <a:t>Survie sans progression </a:t>
            </a:r>
          </a:p>
        </p:txBody>
      </p:sp>
      <p:graphicFrame>
        <p:nvGraphicFramePr>
          <p:cNvPr id="12" name="Table 9">
            <a:extLst>
              <a:ext uri="{FF2B5EF4-FFF2-40B4-BE49-F238E27FC236}">
                <a16:creationId xmlns:a16="http://schemas.microsoft.com/office/drawing/2014/main" xmlns="" id="{3917636C-6782-A44B-B5B3-FD84FA52BD2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868843" y="1119904"/>
          <a:ext cx="6121595" cy="157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241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8963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19543">
                  <a:extLst>
                    <a:ext uri="{9D8B030D-6E8A-4147-A177-3AD203B41FA5}">
                      <a16:colId xmlns:a16="http://schemas.microsoft.com/office/drawing/2014/main" xmlns="" val="1428291516"/>
                    </a:ext>
                  </a:extLst>
                </a:gridCol>
              </a:tblGrid>
              <a:tr h="19432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9388" marR="0" indent="0" algn="l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i="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Durvalumab</a:t>
                      </a:r>
                      <a:r>
                        <a:rPr lang="en-US" sz="120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 + </a:t>
                      </a:r>
                      <a:r>
                        <a:rPr lang="en-US" sz="1200" b="0" i="0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tremelimumab</a:t>
                      </a:r>
                      <a:r>
                        <a:rPr lang="en-US" sz="120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 (n=119)</a:t>
                      </a:r>
                      <a:endParaRPr lang="en-US" sz="1200" b="0" i="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Best supportive care (n=61)</a:t>
                      </a:r>
                    </a:p>
                  </a:txBody>
                  <a:tcPr marL="36000" marR="36000" marT="36000" marB="3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432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Response – n (%)</a:t>
                      </a:r>
                    </a:p>
                  </a:txBody>
                  <a:tcPr marL="36000" marR="36000" marT="36000" marB="360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i="0" baseline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i="0" baseline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432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     Evaluable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103</a:t>
                      </a:r>
                      <a:endParaRPr lang="en-US" sz="12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46</a:t>
                      </a:r>
                      <a:endParaRPr lang="en-US" sz="12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432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Calibri" panose="020F0502020204030204" pitchFamily="34" charset="0"/>
                        </a:rPr>
                        <a:t>     Complete response</a:t>
                      </a:r>
                      <a:endParaRPr lang="en-US" sz="12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/>
                          <a:ea typeface="+mn-ea"/>
                          <a:cs typeface="Calibri" panose="020F0502020204030204" pitchFamily="34" charset="0"/>
                        </a:rPr>
                        <a:t>0</a:t>
                      </a:r>
                      <a:endParaRPr lang="en-US" sz="12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0</a:t>
                      </a:r>
                      <a:endParaRPr lang="en-US" sz="12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432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Calibri" panose="020F0502020204030204" pitchFamily="34" charset="0"/>
                        </a:rPr>
                        <a:t>     Partial response</a:t>
                      </a:r>
                      <a:endParaRPr lang="en-US" sz="12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1 (1)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xmlns="" val="1522650708"/>
                  </a:ext>
                </a:extLst>
              </a:tr>
              <a:tr h="194320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     Stable disease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26 (22)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4 (7)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xmlns="" val="1397957850"/>
                  </a:ext>
                </a:extLst>
              </a:tr>
              <a:tr h="206089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     Progressive disease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75 (63)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40 (66)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xmlns="" val="1831063430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032E811-5668-8048-AEDF-250C376B66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0376" y="4481916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332E4F4-AEA5-B84B-B0BE-06611A6C57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0062" y="4481916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CE97BFB-78A2-FB4B-8D40-B50486668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1447" y="2804560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1,0</a:t>
            </a:r>
          </a:p>
        </p:txBody>
      </p:sp>
      <p:sp>
        <p:nvSpPr>
          <p:cNvPr id="15" name="Freeform 35">
            <a:extLst>
              <a:ext uri="{FF2B5EF4-FFF2-40B4-BE49-F238E27FC236}">
                <a16:creationId xmlns:a16="http://schemas.microsoft.com/office/drawing/2014/main" xmlns="" id="{439248C3-0E24-6C42-92E1-20EF1A39986B}"/>
              </a:ext>
            </a:extLst>
          </p:cNvPr>
          <p:cNvSpPr>
            <a:spLocks noEditPoints="1"/>
          </p:cNvSpPr>
          <p:nvPr/>
        </p:nvSpPr>
        <p:spPr bwMode="auto">
          <a:xfrm>
            <a:off x="4089527" y="2861784"/>
            <a:ext cx="45719" cy="1568182"/>
          </a:xfrm>
          <a:custGeom>
            <a:avLst/>
            <a:gdLst>
              <a:gd name="T0" fmla="*/ 13 w 13"/>
              <a:gd name="T1" fmla="*/ 938 h 938"/>
              <a:gd name="T2" fmla="*/ 13 w 13"/>
              <a:gd name="T3" fmla="*/ 0 h 938"/>
              <a:gd name="T4" fmla="*/ 13 w 13"/>
              <a:gd name="T5" fmla="*/ 935 h 938"/>
              <a:gd name="T6" fmla="*/ 0 w 13"/>
              <a:gd name="T7" fmla="*/ 935 h 938"/>
              <a:gd name="T8" fmla="*/ 13 w 13"/>
              <a:gd name="T9" fmla="*/ 843 h 938"/>
              <a:gd name="T10" fmla="*/ 0 w 13"/>
              <a:gd name="T11" fmla="*/ 843 h 938"/>
              <a:gd name="T12" fmla="*/ 13 w 13"/>
              <a:gd name="T13" fmla="*/ 750 h 938"/>
              <a:gd name="T14" fmla="*/ 0 w 13"/>
              <a:gd name="T15" fmla="*/ 750 h 938"/>
              <a:gd name="T16" fmla="*/ 13 w 13"/>
              <a:gd name="T17" fmla="*/ 657 h 938"/>
              <a:gd name="T18" fmla="*/ 0 w 13"/>
              <a:gd name="T19" fmla="*/ 657 h 938"/>
              <a:gd name="T20" fmla="*/ 13 w 13"/>
              <a:gd name="T21" fmla="*/ 564 h 938"/>
              <a:gd name="T22" fmla="*/ 0 w 13"/>
              <a:gd name="T23" fmla="*/ 564 h 938"/>
              <a:gd name="T24" fmla="*/ 13 w 13"/>
              <a:gd name="T25" fmla="*/ 471 h 938"/>
              <a:gd name="T26" fmla="*/ 0 w 13"/>
              <a:gd name="T27" fmla="*/ 471 h 938"/>
              <a:gd name="T28" fmla="*/ 13 w 13"/>
              <a:gd name="T29" fmla="*/ 379 h 938"/>
              <a:gd name="T30" fmla="*/ 0 w 13"/>
              <a:gd name="T31" fmla="*/ 379 h 938"/>
              <a:gd name="T32" fmla="*/ 13 w 13"/>
              <a:gd name="T33" fmla="*/ 286 h 938"/>
              <a:gd name="T34" fmla="*/ 0 w 13"/>
              <a:gd name="T35" fmla="*/ 286 h 938"/>
              <a:gd name="T36" fmla="*/ 13 w 13"/>
              <a:gd name="T37" fmla="*/ 193 h 938"/>
              <a:gd name="T38" fmla="*/ 0 w 13"/>
              <a:gd name="T39" fmla="*/ 193 h 938"/>
              <a:gd name="T40" fmla="*/ 13 w 13"/>
              <a:gd name="T41" fmla="*/ 100 h 938"/>
              <a:gd name="T42" fmla="*/ 0 w 13"/>
              <a:gd name="T43" fmla="*/ 100 h 938"/>
              <a:gd name="T44" fmla="*/ 13 w 13"/>
              <a:gd name="T45" fmla="*/ 7 h 938"/>
              <a:gd name="T46" fmla="*/ 0 w 13"/>
              <a:gd name="T47" fmla="*/ 7 h 9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3" h="938">
                <a:moveTo>
                  <a:pt x="13" y="938"/>
                </a:moveTo>
                <a:lnTo>
                  <a:pt x="13" y="0"/>
                </a:lnTo>
                <a:moveTo>
                  <a:pt x="13" y="935"/>
                </a:moveTo>
                <a:lnTo>
                  <a:pt x="0" y="935"/>
                </a:lnTo>
                <a:moveTo>
                  <a:pt x="13" y="843"/>
                </a:moveTo>
                <a:lnTo>
                  <a:pt x="0" y="843"/>
                </a:lnTo>
                <a:moveTo>
                  <a:pt x="13" y="750"/>
                </a:moveTo>
                <a:lnTo>
                  <a:pt x="0" y="750"/>
                </a:lnTo>
                <a:moveTo>
                  <a:pt x="13" y="657"/>
                </a:moveTo>
                <a:lnTo>
                  <a:pt x="0" y="657"/>
                </a:lnTo>
                <a:moveTo>
                  <a:pt x="13" y="564"/>
                </a:moveTo>
                <a:lnTo>
                  <a:pt x="0" y="564"/>
                </a:lnTo>
                <a:moveTo>
                  <a:pt x="13" y="471"/>
                </a:moveTo>
                <a:lnTo>
                  <a:pt x="0" y="471"/>
                </a:lnTo>
                <a:moveTo>
                  <a:pt x="13" y="379"/>
                </a:moveTo>
                <a:lnTo>
                  <a:pt x="0" y="379"/>
                </a:lnTo>
                <a:moveTo>
                  <a:pt x="13" y="286"/>
                </a:moveTo>
                <a:lnTo>
                  <a:pt x="0" y="286"/>
                </a:lnTo>
                <a:moveTo>
                  <a:pt x="13" y="193"/>
                </a:moveTo>
                <a:lnTo>
                  <a:pt x="0" y="193"/>
                </a:lnTo>
                <a:moveTo>
                  <a:pt x="13" y="100"/>
                </a:moveTo>
                <a:lnTo>
                  <a:pt x="0" y="100"/>
                </a:lnTo>
                <a:moveTo>
                  <a:pt x="13" y="7"/>
                </a:moveTo>
                <a:lnTo>
                  <a:pt x="0" y="7"/>
                </a:lnTo>
              </a:path>
            </a:pathLst>
          </a:custGeom>
          <a:noFill/>
          <a:ln w="12700" cap="flat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xmlns="" id="{494D6139-8980-5943-971D-C95AA4F8E590}"/>
              </a:ext>
            </a:extLst>
          </p:cNvPr>
          <p:cNvCxnSpPr>
            <a:cxnSpLocks/>
          </p:cNvCxnSpPr>
          <p:nvPr/>
        </p:nvCxnSpPr>
        <p:spPr>
          <a:xfrm>
            <a:off x="4133217" y="4422047"/>
            <a:ext cx="4469422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xmlns="" id="{7000D4FB-A38A-154A-8EBB-FE69924E3BD4}"/>
              </a:ext>
            </a:extLst>
          </p:cNvPr>
          <p:cNvCxnSpPr>
            <a:cxnSpLocks/>
          </p:cNvCxnSpPr>
          <p:nvPr/>
        </p:nvCxnSpPr>
        <p:spPr>
          <a:xfrm rot="5400000">
            <a:off x="4591567" y="4447320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017D5CB-0A0F-F84D-9067-12E19AEBC6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2212" y="4481916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6</a:t>
            </a: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xmlns="" id="{827DCF4C-E215-8A40-B356-8C2D36A6CE3A}"/>
              </a:ext>
            </a:extLst>
          </p:cNvPr>
          <p:cNvCxnSpPr>
            <a:cxnSpLocks/>
          </p:cNvCxnSpPr>
          <p:nvPr/>
        </p:nvCxnSpPr>
        <p:spPr>
          <a:xfrm rot="5400000">
            <a:off x="5590517" y="4447320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CF9A1D5-BD09-C54F-9775-E4414ECFBF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0923" y="4481916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10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xmlns="" id="{D30EC94C-A1CC-5947-A1B0-4671807D6618}"/>
              </a:ext>
            </a:extLst>
          </p:cNvPr>
          <p:cNvCxnSpPr>
            <a:cxnSpLocks/>
          </p:cNvCxnSpPr>
          <p:nvPr/>
        </p:nvCxnSpPr>
        <p:spPr>
          <a:xfrm rot="5400000">
            <a:off x="6588082" y="4447320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8D5DAC96-9B3C-944D-9C9D-B6DA23E995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1447" y="3118385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0,8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FD6F71FA-88C1-9849-A014-033B1ECED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1447" y="3421702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0,6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F14BA1C4-DC38-6C45-8DA5-A62544B8BF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1447" y="3730381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0,4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4F9A1C92-398D-2C41-AB99-F1E805446B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1447" y="4206257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0,1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8E1EC359-48C5-D142-B067-373CF8C746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1447" y="4044348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0,2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F98CB03E-6766-E74C-A64D-5D3CEDB0C4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1447" y="3887698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5A25ACD2-6BB3-584D-AA20-0365D89B75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1447" y="3576144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0,5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E67AEA7D-76A6-684C-8815-B411160B73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1447" y="3273630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0,7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2597513D-E5B8-0144-B246-8391DF6DA0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1447" y="2960393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0,9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D7A43C32-715A-A34E-B996-62BB42482940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3327103" y="3560551"/>
            <a:ext cx="755015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Proportion alive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910A2ECF-FD09-6D4F-9A5C-8854AF2CE5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7348" y="4481916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14</a:t>
            </a:r>
          </a:p>
        </p:txBody>
      </p: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xmlns="" id="{D3A2D7F6-8D99-8B48-BBB6-30B12E936693}"/>
              </a:ext>
            </a:extLst>
          </p:cNvPr>
          <p:cNvCxnSpPr>
            <a:cxnSpLocks/>
          </p:cNvCxnSpPr>
          <p:nvPr/>
        </p:nvCxnSpPr>
        <p:spPr>
          <a:xfrm rot="5400000">
            <a:off x="7584507" y="4447320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15DE697C-B74B-6340-A6FA-613C340F37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2641" y="4481916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16</a:t>
            </a:r>
          </a:p>
        </p:txBody>
      </p: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xmlns="" id="{B0A6DCB2-3FD7-8841-B229-11B5A3F2E8A9}"/>
              </a:ext>
            </a:extLst>
          </p:cNvPr>
          <p:cNvCxnSpPr>
            <a:cxnSpLocks/>
          </p:cNvCxnSpPr>
          <p:nvPr/>
        </p:nvCxnSpPr>
        <p:spPr>
          <a:xfrm rot="5400000">
            <a:off x="8079800" y="4447320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6415E742-80AC-6441-AAAF-B33D2A44EA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1447" y="4351651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0,0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8CB2D95B-816B-2C4E-9346-27825A7A3C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0526" y="4603048"/>
            <a:ext cx="689291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Time (months)</a:t>
            </a:r>
          </a:p>
        </p:txBody>
      </p: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xmlns="" id="{3DBF8D5E-68DA-B842-B85D-8751FBB2BEED}"/>
              </a:ext>
            </a:extLst>
          </p:cNvPr>
          <p:cNvCxnSpPr>
            <a:cxnSpLocks/>
          </p:cNvCxnSpPr>
          <p:nvPr/>
        </p:nvCxnSpPr>
        <p:spPr>
          <a:xfrm rot="5400000">
            <a:off x="4108117" y="4447320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AD847FA1-F466-AE49-8249-DA1B40D373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52991" y="4481916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18</a:t>
            </a:r>
          </a:p>
        </p:txBody>
      </p: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xmlns="" id="{E192DE36-3F50-AA42-9BCB-FB3AF4CE6BC1}"/>
              </a:ext>
            </a:extLst>
          </p:cNvPr>
          <p:cNvCxnSpPr>
            <a:cxnSpLocks/>
          </p:cNvCxnSpPr>
          <p:nvPr/>
        </p:nvCxnSpPr>
        <p:spPr>
          <a:xfrm rot="5400000">
            <a:off x="8580150" y="4447320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C1207E17-CF29-8640-80C2-AD9F5FE8A5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5812" y="4481916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4</a:t>
            </a:r>
          </a:p>
        </p:txBody>
      </p: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xmlns="" id="{ACCD1D2A-5384-B646-9AE3-1CD432A4FBFE}"/>
              </a:ext>
            </a:extLst>
          </p:cNvPr>
          <p:cNvCxnSpPr>
            <a:cxnSpLocks/>
          </p:cNvCxnSpPr>
          <p:nvPr/>
        </p:nvCxnSpPr>
        <p:spPr>
          <a:xfrm rot="5400000">
            <a:off x="5097317" y="4447320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E2246FDF-61CA-4940-B290-C699F3E915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8225" y="4481916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12</a:t>
            </a:r>
          </a:p>
        </p:txBody>
      </p: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xmlns="" id="{D04488BD-F4C1-7948-8F85-A8F5118D85C5}"/>
              </a:ext>
            </a:extLst>
          </p:cNvPr>
          <p:cNvCxnSpPr>
            <a:cxnSpLocks/>
          </p:cNvCxnSpPr>
          <p:nvPr/>
        </p:nvCxnSpPr>
        <p:spPr>
          <a:xfrm rot="5400000">
            <a:off x="7085384" y="4447320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ECE588BC-9F32-2A44-9BA4-71B19272C7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4949" y="4481916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8</a:t>
            </a:r>
          </a:p>
        </p:txBody>
      </p: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xmlns="" id="{D1DC8E74-6E92-5043-BCC6-6A7E976329B5}"/>
              </a:ext>
            </a:extLst>
          </p:cNvPr>
          <p:cNvCxnSpPr>
            <a:cxnSpLocks/>
          </p:cNvCxnSpPr>
          <p:nvPr/>
        </p:nvCxnSpPr>
        <p:spPr>
          <a:xfrm rot="5400000">
            <a:off x="6083254" y="4447320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Forme libre 5">
            <a:extLst>
              <a:ext uri="{FF2B5EF4-FFF2-40B4-BE49-F238E27FC236}">
                <a16:creationId xmlns:a16="http://schemas.microsoft.com/office/drawing/2014/main" xmlns="" id="{56269582-8EF4-1A47-BC2D-3C84D6C37D2D}"/>
              </a:ext>
            </a:extLst>
          </p:cNvPr>
          <p:cNvSpPr/>
          <p:nvPr/>
        </p:nvSpPr>
        <p:spPr>
          <a:xfrm>
            <a:off x="4152762" y="2877517"/>
            <a:ext cx="3644396" cy="1544907"/>
          </a:xfrm>
          <a:custGeom>
            <a:avLst/>
            <a:gdLst>
              <a:gd name="connsiteX0" fmla="*/ 3644396 w 3644396"/>
              <a:gd name="connsiteY0" fmla="*/ 1544907 h 1544907"/>
              <a:gd name="connsiteX1" fmla="*/ 3644396 w 3644396"/>
              <a:gd name="connsiteY1" fmla="*/ 1515198 h 1544907"/>
              <a:gd name="connsiteX2" fmla="*/ 2508824 w 3644396"/>
              <a:gd name="connsiteY2" fmla="*/ 1515198 h 1544907"/>
              <a:gd name="connsiteX3" fmla="*/ 2508824 w 3644396"/>
              <a:gd name="connsiteY3" fmla="*/ 1482187 h 1544907"/>
              <a:gd name="connsiteX4" fmla="*/ 2109393 w 3644396"/>
              <a:gd name="connsiteY4" fmla="*/ 1482187 h 1544907"/>
              <a:gd name="connsiteX5" fmla="*/ 2109393 w 3644396"/>
              <a:gd name="connsiteY5" fmla="*/ 1482187 h 1544907"/>
              <a:gd name="connsiteX6" fmla="*/ 1343541 w 3644396"/>
              <a:gd name="connsiteY6" fmla="*/ 1482187 h 1544907"/>
              <a:gd name="connsiteX7" fmla="*/ 1343541 w 3644396"/>
              <a:gd name="connsiteY7" fmla="*/ 1435972 h 1544907"/>
              <a:gd name="connsiteX8" fmla="*/ 1284122 w 3644396"/>
              <a:gd name="connsiteY8" fmla="*/ 1435972 h 1544907"/>
              <a:gd name="connsiteX9" fmla="*/ 1284122 w 3644396"/>
              <a:gd name="connsiteY9" fmla="*/ 1399660 h 1544907"/>
              <a:gd name="connsiteX10" fmla="*/ 1000229 w 3644396"/>
              <a:gd name="connsiteY10" fmla="*/ 1399660 h 1544907"/>
              <a:gd name="connsiteX11" fmla="*/ 1000229 w 3644396"/>
              <a:gd name="connsiteY11" fmla="*/ 1399660 h 1544907"/>
              <a:gd name="connsiteX12" fmla="*/ 967218 w 3644396"/>
              <a:gd name="connsiteY12" fmla="*/ 1383154 h 1544907"/>
              <a:gd name="connsiteX13" fmla="*/ 878089 w 3644396"/>
              <a:gd name="connsiteY13" fmla="*/ 1383154 h 1544907"/>
              <a:gd name="connsiteX14" fmla="*/ 851680 w 3644396"/>
              <a:gd name="connsiteY14" fmla="*/ 1327036 h 1544907"/>
              <a:gd name="connsiteX15" fmla="*/ 851680 w 3644396"/>
              <a:gd name="connsiteY15" fmla="*/ 1270917 h 1544907"/>
              <a:gd name="connsiteX16" fmla="*/ 782357 w 3644396"/>
              <a:gd name="connsiteY16" fmla="*/ 1270917 h 1544907"/>
              <a:gd name="connsiteX17" fmla="*/ 782357 w 3644396"/>
              <a:gd name="connsiteY17" fmla="*/ 1247810 h 1544907"/>
              <a:gd name="connsiteX18" fmla="*/ 746045 w 3644396"/>
              <a:gd name="connsiteY18" fmla="*/ 1241208 h 1544907"/>
              <a:gd name="connsiteX19" fmla="*/ 726239 w 3644396"/>
              <a:gd name="connsiteY19" fmla="*/ 1188390 h 1544907"/>
              <a:gd name="connsiteX20" fmla="*/ 584292 w 3644396"/>
              <a:gd name="connsiteY20" fmla="*/ 1188390 h 1544907"/>
              <a:gd name="connsiteX21" fmla="*/ 584292 w 3644396"/>
              <a:gd name="connsiteY21" fmla="*/ 1142175 h 1544907"/>
              <a:gd name="connsiteX22" fmla="*/ 544679 w 3644396"/>
              <a:gd name="connsiteY22" fmla="*/ 1142175 h 1544907"/>
              <a:gd name="connsiteX23" fmla="*/ 544679 w 3644396"/>
              <a:gd name="connsiteY23" fmla="*/ 1086057 h 1544907"/>
              <a:gd name="connsiteX24" fmla="*/ 495163 w 3644396"/>
              <a:gd name="connsiteY24" fmla="*/ 1086057 h 1544907"/>
              <a:gd name="connsiteX25" fmla="*/ 498464 w 3644396"/>
              <a:gd name="connsiteY25" fmla="*/ 1029938 h 1544907"/>
              <a:gd name="connsiteX26" fmla="*/ 465453 w 3644396"/>
              <a:gd name="connsiteY26" fmla="*/ 1006831 h 1544907"/>
              <a:gd name="connsiteX27" fmla="*/ 452249 w 3644396"/>
              <a:gd name="connsiteY27" fmla="*/ 930906 h 1544907"/>
              <a:gd name="connsiteX28" fmla="*/ 439044 w 3644396"/>
              <a:gd name="connsiteY28" fmla="*/ 798862 h 1544907"/>
              <a:gd name="connsiteX29" fmla="*/ 432442 w 3644396"/>
              <a:gd name="connsiteY29" fmla="*/ 643712 h 1544907"/>
              <a:gd name="connsiteX30" fmla="*/ 419238 w 3644396"/>
              <a:gd name="connsiteY30" fmla="*/ 524873 h 1544907"/>
              <a:gd name="connsiteX31" fmla="*/ 396130 w 3644396"/>
              <a:gd name="connsiteY31" fmla="*/ 376324 h 1544907"/>
              <a:gd name="connsiteX32" fmla="*/ 392829 w 3644396"/>
              <a:gd name="connsiteY32" fmla="*/ 300399 h 1544907"/>
              <a:gd name="connsiteX33" fmla="*/ 386227 w 3644396"/>
              <a:gd name="connsiteY33" fmla="*/ 221173 h 1544907"/>
              <a:gd name="connsiteX34" fmla="*/ 320206 w 3644396"/>
              <a:gd name="connsiteY34" fmla="*/ 221173 h 1544907"/>
              <a:gd name="connsiteX35" fmla="*/ 310302 w 3644396"/>
              <a:gd name="connsiteY35" fmla="*/ 191463 h 1544907"/>
              <a:gd name="connsiteX36" fmla="*/ 260786 w 3644396"/>
              <a:gd name="connsiteY36" fmla="*/ 191463 h 1544907"/>
              <a:gd name="connsiteX37" fmla="*/ 260786 w 3644396"/>
              <a:gd name="connsiteY37" fmla="*/ 118839 h 1544907"/>
              <a:gd name="connsiteX38" fmla="*/ 217872 w 3644396"/>
              <a:gd name="connsiteY38" fmla="*/ 118839 h 1544907"/>
              <a:gd name="connsiteX39" fmla="*/ 207969 w 3644396"/>
              <a:gd name="connsiteY39" fmla="*/ 56119 h 1544907"/>
              <a:gd name="connsiteX40" fmla="*/ 128743 w 3644396"/>
              <a:gd name="connsiteY40" fmla="*/ 56119 h 1544907"/>
              <a:gd name="connsiteX41" fmla="*/ 128743 w 3644396"/>
              <a:gd name="connsiteY41" fmla="*/ 56119 h 1544907"/>
              <a:gd name="connsiteX42" fmla="*/ 128743 w 3644396"/>
              <a:gd name="connsiteY42" fmla="*/ 56119 h 1544907"/>
              <a:gd name="connsiteX43" fmla="*/ 102334 w 3644396"/>
              <a:gd name="connsiteY43" fmla="*/ 33011 h 1544907"/>
              <a:gd name="connsiteX44" fmla="*/ 102334 w 3644396"/>
              <a:gd name="connsiteY44" fmla="*/ 33011 h 1544907"/>
              <a:gd name="connsiteX45" fmla="*/ 66022 w 3644396"/>
              <a:gd name="connsiteY45" fmla="*/ 3301 h 1544907"/>
              <a:gd name="connsiteX46" fmla="*/ 0 w 3644396"/>
              <a:gd name="connsiteY46" fmla="*/ 0 h 1544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3644396" h="1544907">
                <a:moveTo>
                  <a:pt x="3644396" y="1544907"/>
                </a:moveTo>
                <a:lnTo>
                  <a:pt x="3644396" y="1515198"/>
                </a:lnTo>
                <a:lnTo>
                  <a:pt x="2508824" y="1515198"/>
                </a:lnTo>
                <a:lnTo>
                  <a:pt x="2508824" y="1482187"/>
                </a:lnTo>
                <a:lnTo>
                  <a:pt x="2109393" y="1482187"/>
                </a:lnTo>
                <a:lnTo>
                  <a:pt x="2109393" y="1482187"/>
                </a:lnTo>
                <a:lnTo>
                  <a:pt x="1343541" y="1482187"/>
                </a:lnTo>
                <a:lnTo>
                  <a:pt x="1343541" y="1435972"/>
                </a:lnTo>
                <a:lnTo>
                  <a:pt x="1284122" y="1435972"/>
                </a:lnTo>
                <a:lnTo>
                  <a:pt x="1284122" y="1399660"/>
                </a:lnTo>
                <a:lnTo>
                  <a:pt x="1000229" y="1399660"/>
                </a:lnTo>
                <a:lnTo>
                  <a:pt x="1000229" y="1399660"/>
                </a:lnTo>
                <a:lnTo>
                  <a:pt x="967218" y="1383154"/>
                </a:lnTo>
                <a:lnTo>
                  <a:pt x="878089" y="1383154"/>
                </a:lnTo>
                <a:lnTo>
                  <a:pt x="851680" y="1327036"/>
                </a:lnTo>
                <a:lnTo>
                  <a:pt x="851680" y="1270917"/>
                </a:lnTo>
                <a:lnTo>
                  <a:pt x="782357" y="1270917"/>
                </a:lnTo>
                <a:lnTo>
                  <a:pt x="782357" y="1247810"/>
                </a:lnTo>
                <a:lnTo>
                  <a:pt x="746045" y="1241208"/>
                </a:lnTo>
                <a:lnTo>
                  <a:pt x="726239" y="1188390"/>
                </a:lnTo>
                <a:lnTo>
                  <a:pt x="584292" y="1188390"/>
                </a:lnTo>
                <a:lnTo>
                  <a:pt x="584292" y="1142175"/>
                </a:lnTo>
                <a:lnTo>
                  <a:pt x="544679" y="1142175"/>
                </a:lnTo>
                <a:lnTo>
                  <a:pt x="544679" y="1086057"/>
                </a:lnTo>
                <a:lnTo>
                  <a:pt x="495163" y="1086057"/>
                </a:lnTo>
                <a:lnTo>
                  <a:pt x="498464" y="1029938"/>
                </a:lnTo>
                <a:lnTo>
                  <a:pt x="465453" y="1006831"/>
                </a:lnTo>
                <a:lnTo>
                  <a:pt x="452249" y="930906"/>
                </a:lnTo>
                <a:lnTo>
                  <a:pt x="439044" y="798862"/>
                </a:lnTo>
                <a:lnTo>
                  <a:pt x="432442" y="643712"/>
                </a:lnTo>
                <a:lnTo>
                  <a:pt x="419238" y="524873"/>
                </a:lnTo>
                <a:lnTo>
                  <a:pt x="396130" y="376324"/>
                </a:lnTo>
                <a:lnTo>
                  <a:pt x="392829" y="300399"/>
                </a:lnTo>
                <a:lnTo>
                  <a:pt x="386227" y="221173"/>
                </a:lnTo>
                <a:lnTo>
                  <a:pt x="320206" y="221173"/>
                </a:lnTo>
                <a:lnTo>
                  <a:pt x="310302" y="191463"/>
                </a:lnTo>
                <a:lnTo>
                  <a:pt x="260786" y="191463"/>
                </a:lnTo>
                <a:lnTo>
                  <a:pt x="260786" y="118839"/>
                </a:lnTo>
                <a:lnTo>
                  <a:pt x="217872" y="118839"/>
                </a:lnTo>
                <a:lnTo>
                  <a:pt x="207969" y="56119"/>
                </a:lnTo>
                <a:lnTo>
                  <a:pt x="128743" y="56119"/>
                </a:lnTo>
                <a:lnTo>
                  <a:pt x="128743" y="56119"/>
                </a:lnTo>
                <a:lnTo>
                  <a:pt x="128743" y="56119"/>
                </a:lnTo>
                <a:lnTo>
                  <a:pt x="102334" y="33011"/>
                </a:lnTo>
                <a:lnTo>
                  <a:pt x="102334" y="33011"/>
                </a:lnTo>
                <a:lnTo>
                  <a:pt x="66022" y="3301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orme libre 6">
            <a:extLst>
              <a:ext uri="{FF2B5EF4-FFF2-40B4-BE49-F238E27FC236}">
                <a16:creationId xmlns:a16="http://schemas.microsoft.com/office/drawing/2014/main" xmlns="" id="{3E5E8329-0F13-DF4E-8FC4-0F8299770E3E}"/>
              </a:ext>
            </a:extLst>
          </p:cNvPr>
          <p:cNvSpPr/>
          <p:nvPr/>
        </p:nvSpPr>
        <p:spPr>
          <a:xfrm>
            <a:off x="4142859" y="2870915"/>
            <a:ext cx="4156064" cy="1528402"/>
          </a:xfrm>
          <a:custGeom>
            <a:avLst/>
            <a:gdLst>
              <a:gd name="connsiteX0" fmla="*/ 4156064 w 4156064"/>
              <a:gd name="connsiteY0" fmla="*/ 1528402 h 1528402"/>
              <a:gd name="connsiteX1" fmla="*/ 4103246 w 4156064"/>
              <a:gd name="connsiteY1" fmla="*/ 1528402 h 1528402"/>
              <a:gd name="connsiteX2" fmla="*/ 4103246 w 4156064"/>
              <a:gd name="connsiteY2" fmla="*/ 1528402 h 1528402"/>
              <a:gd name="connsiteX3" fmla="*/ 4103246 w 4156064"/>
              <a:gd name="connsiteY3" fmla="*/ 1528402 h 1528402"/>
              <a:gd name="connsiteX4" fmla="*/ 4083440 w 4156064"/>
              <a:gd name="connsiteY4" fmla="*/ 1501993 h 1528402"/>
              <a:gd name="connsiteX5" fmla="*/ 2713490 w 4156064"/>
              <a:gd name="connsiteY5" fmla="*/ 1501993 h 1528402"/>
              <a:gd name="connsiteX6" fmla="*/ 2683781 w 4156064"/>
              <a:gd name="connsiteY6" fmla="*/ 1492090 h 1528402"/>
              <a:gd name="connsiteX7" fmla="*/ 2459307 w 4156064"/>
              <a:gd name="connsiteY7" fmla="*/ 1492090 h 1528402"/>
              <a:gd name="connsiteX8" fmla="*/ 2459307 w 4156064"/>
              <a:gd name="connsiteY8" fmla="*/ 1492090 h 1528402"/>
              <a:gd name="connsiteX9" fmla="*/ 2459307 w 4156064"/>
              <a:gd name="connsiteY9" fmla="*/ 1492090 h 1528402"/>
              <a:gd name="connsiteX10" fmla="*/ 2333866 w 4156064"/>
              <a:gd name="connsiteY10" fmla="*/ 1475584 h 1528402"/>
              <a:gd name="connsiteX11" fmla="*/ 2314059 w 4156064"/>
              <a:gd name="connsiteY11" fmla="*/ 1462380 h 1528402"/>
              <a:gd name="connsiteX12" fmla="*/ 2056575 w 4156064"/>
              <a:gd name="connsiteY12" fmla="*/ 1462380 h 1528402"/>
              <a:gd name="connsiteX13" fmla="*/ 2036768 w 4156064"/>
              <a:gd name="connsiteY13" fmla="*/ 1445875 h 1528402"/>
              <a:gd name="connsiteX14" fmla="*/ 1838703 w 4156064"/>
              <a:gd name="connsiteY14" fmla="*/ 1445875 h 1528402"/>
              <a:gd name="connsiteX15" fmla="*/ 1795789 w 4156064"/>
              <a:gd name="connsiteY15" fmla="*/ 1429369 h 1528402"/>
              <a:gd name="connsiteX16" fmla="*/ 1670348 w 4156064"/>
              <a:gd name="connsiteY16" fmla="*/ 1429369 h 1528402"/>
              <a:gd name="connsiteX17" fmla="*/ 1647241 w 4156064"/>
              <a:gd name="connsiteY17" fmla="*/ 1406262 h 1528402"/>
              <a:gd name="connsiteX18" fmla="*/ 1501993 w 4156064"/>
              <a:gd name="connsiteY18" fmla="*/ 1406262 h 1528402"/>
              <a:gd name="connsiteX19" fmla="*/ 1482186 w 4156064"/>
              <a:gd name="connsiteY19" fmla="*/ 1396358 h 1528402"/>
              <a:gd name="connsiteX20" fmla="*/ 1422767 w 4156064"/>
              <a:gd name="connsiteY20" fmla="*/ 1396358 h 1528402"/>
              <a:gd name="connsiteX21" fmla="*/ 1422767 w 4156064"/>
              <a:gd name="connsiteY21" fmla="*/ 1396358 h 1528402"/>
              <a:gd name="connsiteX22" fmla="*/ 1386455 w 4156064"/>
              <a:gd name="connsiteY22" fmla="*/ 1383154 h 1528402"/>
              <a:gd name="connsiteX23" fmla="*/ 1333638 w 4156064"/>
              <a:gd name="connsiteY23" fmla="*/ 1383154 h 1528402"/>
              <a:gd name="connsiteX24" fmla="*/ 1297326 w 4156064"/>
              <a:gd name="connsiteY24" fmla="*/ 1366649 h 1528402"/>
              <a:gd name="connsiteX25" fmla="*/ 1198293 w 4156064"/>
              <a:gd name="connsiteY25" fmla="*/ 1366649 h 1528402"/>
              <a:gd name="connsiteX26" fmla="*/ 1168584 w 4156064"/>
              <a:gd name="connsiteY26" fmla="*/ 1346842 h 1528402"/>
              <a:gd name="connsiteX27" fmla="*/ 990325 w 4156064"/>
              <a:gd name="connsiteY27" fmla="*/ 1346842 h 1528402"/>
              <a:gd name="connsiteX28" fmla="*/ 967218 w 4156064"/>
              <a:gd name="connsiteY28" fmla="*/ 1327036 h 1528402"/>
              <a:gd name="connsiteX29" fmla="*/ 924303 w 4156064"/>
              <a:gd name="connsiteY29" fmla="*/ 1327036 h 1528402"/>
              <a:gd name="connsiteX30" fmla="*/ 904497 w 4156064"/>
              <a:gd name="connsiteY30" fmla="*/ 1287423 h 1528402"/>
              <a:gd name="connsiteX31" fmla="*/ 904497 w 4156064"/>
              <a:gd name="connsiteY31" fmla="*/ 1224702 h 1528402"/>
              <a:gd name="connsiteX32" fmla="*/ 871486 w 4156064"/>
              <a:gd name="connsiteY32" fmla="*/ 1211498 h 1528402"/>
              <a:gd name="connsiteX33" fmla="*/ 851680 w 4156064"/>
              <a:gd name="connsiteY33" fmla="*/ 1178487 h 1528402"/>
              <a:gd name="connsiteX34" fmla="*/ 736142 w 4156064"/>
              <a:gd name="connsiteY34" fmla="*/ 1178487 h 1528402"/>
              <a:gd name="connsiteX35" fmla="*/ 689927 w 4156064"/>
              <a:gd name="connsiteY35" fmla="*/ 1171885 h 1528402"/>
              <a:gd name="connsiteX36" fmla="*/ 574389 w 4156064"/>
              <a:gd name="connsiteY36" fmla="*/ 1171885 h 1528402"/>
              <a:gd name="connsiteX37" fmla="*/ 547980 w 4156064"/>
              <a:gd name="connsiteY37" fmla="*/ 1158680 h 1528402"/>
              <a:gd name="connsiteX38" fmla="*/ 485259 w 4156064"/>
              <a:gd name="connsiteY38" fmla="*/ 1158680 h 1528402"/>
              <a:gd name="connsiteX39" fmla="*/ 485259 w 4156064"/>
              <a:gd name="connsiteY39" fmla="*/ 1122368 h 1528402"/>
              <a:gd name="connsiteX40" fmla="*/ 455550 w 4156064"/>
              <a:gd name="connsiteY40" fmla="*/ 1072852 h 1528402"/>
              <a:gd name="connsiteX41" fmla="*/ 448947 w 4156064"/>
              <a:gd name="connsiteY41" fmla="*/ 1003529 h 1528402"/>
              <a:gd name="connsiteX42" fmla="*/ 452249 w 4156064"/>
              <a:gd name="connsiteY42" fmla="*/ 821970 h 1528402"/>
              <a:gd name="connsiteX43" fmla="*/ 442345 w 4156064"/>
              <a:gd name="connsiteY43" fmla="*/ 640410 h 1528402"/>
              <a:gd name="connsiteX44" fmla="*/ 422539 w 4156064"/>
              <a:gd name="connsiteY44" fmla="*/ 567787 h 1528402"/>
              <a:gd name="connsiteX45" fmla="*/ 402732 w 4156064"/>
              <a:gd name="connsiteY45" fmla="*/ 392829 h 1528402"/>
              <a:gd name="connsiteX46" fmla="*/ 389528 w 4156064"/>
              <a:gd name="connsiteY46" fmla="*/ 340012 h 1528402"/>
              <a:gd name="connsiteX47" fmla="*/ 346614 w 4156064"/>
              <a:gd name="connsiteY47" fmla="*/ 290496 h 1528402"/>
              <a:gd name="connsiteX48" fmla="*/ 346614 w 4156064"/>
              <a:gd name="connsiteY48" fmla="*/ 290496 h 1528402"/>
              <a:gd name="connsiteX49" fmla="*/ 310302 w 4156064"/>
              <a:gd name="connsiteY49" fmla="*/ 264087 h 1528402"/>
              <a:gd name="connsiteX50" fmla="*/ 290496 w 4156064"/>
              <a:gd name="connsiteY50" fmla="*/ 237678 h 1528402"/>
              <a:gd name="connsiteX51" fmla="*/ 224474 w 4156064"/>
              <a:gd name="connsiteY51" fmla="*/ 168355 h 1528402"/>
              <a:gd name="connsiteX52" fmla="*/ 201366 w 4156064"/>
              <a:gd name="connsiteY52" fmla="*/ 141947 h 1528402"/>
              <a:gd name="connsiteX53" fmla="*/ 181560 w 4156064"/>
              <a:gd name="connsiteY53" fmla="*/ 99033 h 1528402"/>
              <a:gd name="connsiteX54" fmla="*/ 138646 w 4156064"/>
              <a:gd name="connsiteY54" fmla="*/ 42914 h 1528402"/>
              <a:gd name="connsiteX55" fmla="*/ 79226 w 4156064"/>
              <a:gd name="connsiteY55" fmla="*/ 42914 h 1528402"/>
              <a:gd name="connsiteX56" fmla="*/ 0 w 4156064"/>
              <a:gd name="connsiteY56" fmla="*/ 0 h 1528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156064" h="1528402">
                <a:moveTo>
                  <a:pt x="4156064" y="1528402"/>
                </a:moveTo>
                <a:lnTo>
                  <a:pt x="4103246" y="1528402"/>
                </a:lnTo>
                <a:lnTo>
                  <a:pt x="4103246" y="1528402"/>
                </a:lnTo>
                <a:lnTo>
                  <a:pt x="4103246" y="1528402"/>
                </a:lnTo>
                <a:lnTo>
                  <a:pt x="4083440" y="1501993"/>
                </a:lnTo>
                <a:lnTo>
                  <a:pt x="2713490" y="1501993"/>
                </a:lnTo>
                <a:lnTo>
                  <a:pt x="2683781" y="1492090"/>
                </a:lnTo>
                <a:lnTo>
                  <a:pt x="2459307" y="1492090"/>
                </a:lnTo>
                <a:lnTo>
                  <a:pt x="2459307" y="1492090"/>
                </a:lnTo>
                <a:lnTo>
                  <a:pt x="2459307" y="1492090"/>
                </a:lnTo>
                <a:lnTo>
                  <a:pt x="2333866" y="1475584"/>
                </a:lnTo>
                <a:lnTo>
                  <a:pt x="2314059" y="1462380"/>
                </a:lnTo>
                <a:lnTo>
                  <a:pt x="2056575" y="1462380"/>
                </a:lnTo>
                <a:lnTo>
                  <a:pt x="2036768" y="1445875"/>
                </a:lnTo>
                <a:lnTo>
                  <a:pt x="1838703" y="1445875"/>
                </a:lnTo>
                <a:lnTo>
                  <a:pt x="1795789" y="1429369"/>
                </a:lnTo>
                <a:lnTo>
                  <a:pt x="1670348" y="1429369"/>
                </a:lnTo>
                <a:lnTo>
                  <a:pt x="1647241" y="1406262"/>
                </a:lnTo>
                <a:lnTo>
                  <a:pt x="1501993" y="1406262"/>
                </a:lnTo>
                <a:lnTo>
                  <a:pt x="1482186" y="1396358"/>
                </a:lnTo>
                <a:lnTo>
                  <a:pt x="1422767" y="1396358"/>
                </a:lnTo>
                <a:lnTo>
                  <a:pt x="1422767" y="1396358"/>
                </a:lnTo>
                <a:lnTo>
                  <a:pt x="1386455" y="1383154"/>
                </a:lnTo>
                <a:lnTo>
                  <a:pt x="1333638" y="1383154"/>
                </a:lnTo>
                <a:lnTo>
                  <a:pt x="1297326" y="1366649"/>
                </a:lnTo>
                <a:lnTo>
                  <a:pt x="1198293" y="1366649"/>
                </a:lnTo>
                <a:lnTo>
                  <a:pt x="1168584" y="1346842"/>
                </a:lnTo>
                <a:lnTo>
                  <a:pt x="990325" y="1346842"/>
                </a:lnTo>
                <a:lnTo>
                  <a:pt x="967218" y="1327036"/>
                </a:lnTo>
                <a:lnTo>
                  <a:pt x="924303" y="1327036"/>
                </a:lnTo>
                <a:lnTo>
                  <a:pt x="904497" y="1287423"/>
                </a:lnTo>
                <a:lnTo>
                  <a:pt x="904497" y="1224702"/>
                </a:lnTo>
                <a:lnTo>
                  <a:pt x="871486" y="1211498"/>
                </a:lnTo>
                <a:lnTo>
                  <a:pt x="851680" y="1178487"/>
                </a:lnTo>
                <a:lnTo>
                  <a:pt x="736142" y="1178487"/>
                </a:lnTo>
                <a:lnTo>
                  <a:pt x="689927" y="1171885"/>
                </a:lnTo>
                <a:lnTo>
                  <a:pt x="574389" y="1171885"/>
                </a:lnTo>
                <a:lnTo>
                  <a:pt x="547980" y="1158680"/>
                </a:lnTo>
                <a:lnTo>
                  <a:pt x="485259" y="1158680"/>
                </a:lnTo>
                <a:lnTo>
                  <a:pt x="485259" y="1122368"/>
                </a:lnTo>
                <a:lnTo>
                  <a:pt x="455550" y="1072852"/>
                </a:lnTo>
                <a:lnTo>
                  <a:pt x="448947" y="1003529"/>
                </a:lnTo>
                <a:cubicBezTo>
                  <a:pt x="450048" y="943009"/>
                  <a:pt x="451148" y="882490"/>
                  <a:pt x="452249" y="821970"/>
                </a:cubicBezTo>
                <a:lnTo>
                  <a:pt x="442345" y="640410"/>
                </a:lnTo>
                <a:lnTo>
                  <a:pt x="422539" y="567787"/>
                </a:lnTo>
                <a:lnTo>
                  <a:pt x="402732" y="392829"/>
                </a:lnTo>
                <a:lnTo>
                  <a:pt x="389528" y="340012"/>
                </a:lnTo>
                <a:lnTo>
                  <a:pt x="346614" y="290496"/>
                </a:lnTo>
                <a:lnTo>
                  <a:pt x="346614" y="290496"/>
                </a:lnTo>
                <a:lnTo>
                  <a:pt x="310302" y="264087"/>
                </a:lnTo>
                <a:lnTo>
                  <a:pt x="290496" y="237678"/>
                </a:lnTo>
                <a:lnTo>
                  <a:pt x="224474" y="168355"/>
                </a:lnTo>
                <a:lnTo>
                  <a:pt x="201366" y="141947"/>
                </a:lnTo>
                <a:lnTo>
                  <a:pt x="181560" y="99033"/>
                </a:lnTo>
                <a:lnTo>
                  <a:pt x="138646" y="42914"/>
                </a:lnTo>
                <a:lnTo>
                  <a:pt x="79226" y="42914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A46DA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C76C4D02-84B7-8543-95AA-B8410A5FE4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0989" y="4763697"/>
            <a:ext cx="235642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srgbClr val="A46DAB"/>
                </a:solidFill>
                <a:latin typeface="Calibri" panose="020F0502020204030204" pitchFamily="34" charset="0"/>
              </a:rPr>
              <a:t>D + T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97F314EE-9C93-9C4B-B8A7-E38818C007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9267" y="4763697"/>
            <a:ext cx="173124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rgbClr val="A46DAB"/>
                </a:solidFill>
                <a:latin typeface="Calibri" panose="020F0502020204030204" pitchFamily="34" charset="0"/>
              </a:rPr>
              <a:t>119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FFC8E661-85B8-5D47-9C92-B60402D464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7381" y="4915794"/>
            <a:ext cx="17633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schemeClr val="accent1"/>
                </a:solidFill>
                <a:latin typeface="Calibri" panose="020F0502020204030204" pitchFamily="34" charset="0"/>
              </a:rPr>
              <a:t>BSC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B743ACEB-662D-AC48-B329-9188BA03CB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8122" y="4915794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chemeClr val="accent1"/>
                </a:solidFill>
                <a:latin typeface="Calibri" panose="020F0502020204030204" pitchFamily="34" charset="0"/>
              </a:rPr>
              <a:t>61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C515CB6C-29CB-DA48-AF25-58206B1016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7597" y="4763697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rgbClr val="A46DAB"/>
                </a:solidFill>
                <a:latin typeface="Calibri" panose="020F0502020204030204" pitchFamily="34" charset="0"/>
              </a:rPr>
              <a:t>34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A445D3AE-1F35-6F4E-81CD-60CA4D1D18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7597" y="4915794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chemeClr val="accent1"/>
                </a:solidFill>
                <a:latin typeface="Calibri" panose="020F0502020204030204" pitchFamily="34" charset="0"/>
              </a:rPr>
              <a:t>19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68EAC257-49F7-EB41-A212-66755D6136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2587" y="4763697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rgbClr val="A46DAB"/>
                </a:solidFill>
                <a:latin typeface="Calibri" panose="020F0502020204030204" pitchFamily="34" charset="0"/>
              </a:rPr>
              <a:t>15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6F00ACFB-A541-8441-83CA-69C1271CB5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1440" y="4915794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chemeClr val="accent1"/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390BAA1C-6EB3-F242-B5A9-11DF51AEC9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4457" y="4763697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rgbClr val="A46DAB"/>
                </a:solidFill>
                <a:latin typeface="Calibri" panose="020F0502020204030204" pitchFamily="34" charset="0"/>
              </a:rPr>
              <a:t>11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DD2D9A8D-11DD-CA48-8752-8E85FC4036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3310" y="4915794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chemeClr val="accent1"/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28E6A813-D5C1-394A-B926-6C90985C18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5198" y="4763697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rgbClr val="A46DAB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66255CE9-0D25-7D4A-A525-8BD16F9DC9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5198" y="4915794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chemeClr val="accent1"/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8541757F-8BD5-C048-9EAA-7C56FD1AF1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7708" y="4763697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rgbClr val="A46DAB"/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05BDFA4C-D659-2443-8392-822BF5FC3B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7708" y="4915794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chemeClr val="accent1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CD84170F-6BE8-1B4A-93EC-0483A759AD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7854" y="4763697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rgbClr val="A46DAB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D45FB1DC-E7E9-3B4A-8906-174E776BF1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7854" y="4915794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chemeClr val="accent1"/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xmlns="" id="{7CFBCCDE-E707-8A42-B22E-996009E14F79}"/>
              </a:ext>
            </a:extLst>
          </p:cNvPr>
          <p:cNvSpPr txBox="1"/>
          <p:nvPr/>
        </p:nvSpPr>
        <p:spPr>
          <a:xfrm>
            <a:off x="7028671" y="3986294"/>
            <a:ext cx="1611325" cy="298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60"/>
              </a:lnSpc>
            </a:pPr>
            <a:r>
              <a:rPr lang="fr-FR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Best </a:t>
            </a:r>
            <a:r>
              <a:rPr lang="fr-FR" sz="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supportive</a:t>
            </a:r>
            <a:r>
              <a:rPr lang="fr-FR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care</a:t>
            </a:r>
          </a:p>
          <a:p>
            <a:pPr>
              <a:lnSpc>
                <a:spcPts val="760"/>
              </a:lnSpc>
            </a:pPr>
            <a:r>
              <a:rPr lang="fr-FR" sz="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Durvalumab</a:t>
            </a:r>
            <a:r>
              <a:rPr lang="fr-FR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+ </a:t>
            </a:r>
            <a:r>
              <a:rPr lang="fr-FR" sz="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tremelimumab</a:t>
            </a:r>
            <a:endParaRPr lang="fr-FR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67" name="Connecteur droit 66">
            <a:extLst>
              <a:ext uri="{FF2B5EF4-FFF2-40B4-BE49-F238E27FC236}">
                <a16:creationId xmlns:a16="http://schemas.microsoft.com/office/drawing/2014/main" xmlns="" id="{6A9BCEEE-6940-0247-B821-936EC59626A8}"/>
              </a:ext>
            </a:extLst>
          </p:cNvPr>
          <p:cNvCxnSpPr>
            <a:cxnSpLocks/>
          </p:cNvCxnSpPr>
          <p:nvPr/>
        </p:nvCxnSpPr>
        <p:spPr>
          <a:xfrm>
            <a:off x="6891886" y="4182286"/>
            <a:ext cx="180000" cy="0"/>
          </a:xfrm>
          <a:prstGeom prst="line">
            <a:avLst/>
          </a:prstGeom>
          <a:ln w="12700">
            <a:solidFill>
              <a:srgbClr val="A46DA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67">
            <a:extLst>
              <a:ext uri="{FF2B5EF4-FFF2-40B4-BE49-F238E27FC236}">
                <a16:creationId xmlns:a16="http://schemas.microsoft.com/office/drawing/2014/main" xmlns="" id="{C6AA6A06-3689-CA41-A792-B81EF5EA7A92}"/>
              </a:ext>
            </a:extLst>
          </p:cNvPr>
          <p:cNvCxnSpPr>
            <a:cxnSpLocks/>
          </p:cNvCxnSpPr>
          <p:nvPr/>
        </p:nvCxnSpPr>
        <p:spPr>
          <a:xfrm>
            <a:off x="6891886" y="4077812"/>
            <a:ext cx="180000" cy="0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xmlns="" id="{9041E9A0-9168-0145-8FF1-5407D71924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1905" y="4763697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rgbClr val="A46DAB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xmlns="" id="{6BB6C9D2-1471-AE4B-8747-301A228E0C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1905" y="4915794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chemeClr val="accent1"/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45C1264B-D741-A943-9AE1-ABDE7D813A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1367" y="4763697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rgbClr val="A46DAB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xmlns="" id="{6095BFD9-48C5-0C44-BC19-5B2058069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1367" y="4915794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chemeClr val="accent1"/>
                </a:solidFill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94397637-17A7-0946-83F9-21F7130E9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80831" y="4763697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rgbClr val="A46DAB"/>
                </a:solidFill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5CE66A11-DCED-0F45-AA37-C5989A4E96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80831" y="4915794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chemeClr val="accent1"/>
                </a:solidFill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D90F8BDB-EEFB-E14F-826B-95EAAC7051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6804" y="2881596"/>
            <a:ext cx="285255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Median BSC = 1,9 months; 90% CI (1,8-1,9)</a:t>
            </a:r>
          </a:p>
          <a:p>
            <a:pPr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Median </a:t>
            </a:r>
            <a:r>
              <a:rPr lang="en-US" altLang="en-US" sz="9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durva</a:t>
            </a:r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 + </a:t>
            </a:r>
            <a:r>
              <a:rPr lang="en-US" altLang="en-US" sz="9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treme</a:t>
            </a:r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 = 1,8 months; 90% CI (1,8-1,9)</a:t>
            </a:r>
          </a:p>
          <a:p>
            <a:pPr defTabSz="685800"/>
            <a:endParaRPr lang="en-US" altLang="en-US" sz="900" dirty="0">
              <a:solidFill>
                <a:prstClr val="black">
                  <a:lumMod val="50000"/>
                  <a:lumOff val="50000"/>
                </a:prstClr>
              </a:solidFill>
              <a:latin typeface="Calibri" panose="020F0502020204030204" pitchFamily="34" charset="0"/>
            </a:endParaRPr>
          </a:p>
          <a:p>
            <a:pPr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Stratified Hazard Ratio = 1,01; 90% CI (0,76-1,34); </a:t>
            </a:r>
            <a:r>
              <a:rPr lang="en-US" altLang="en-US" sz="9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p</a:t>
            </a:r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=0,97</a:t>
            </a:r>
          </a:p>
        </p:txBody>
      </p:sp>
    </p:spTree>
    <p:extLst>
      <p:ext uri="{BB962C8B-B14F-4D97-AF65-F5344CB8AC3E}">
        <p14:creationId xmlns:p14="http://schemas.microsoft.com/office/powerpoint/2010/main" val="49530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Durvalumab</a:t>
            </a:r>
            <a:r>
              <a:rPr lang="fr-FR" dirty="0"/>
              <a:t> + </a:t>
            </a:r>
            <a:r>
              <a:rPr lang="fr-FR" dirty="0" err="1"/>
              <a:t>tremelimumab</a:t>
            </a:r>
            <a:r>
              <a:rPr lang="fr-FR" dirty="0"/>
              <a:t/>
            </a:r>
            <a:br>
              <a:rPr lang="fr-FR" dirty="0"/>
            </a:br>
            <a:r>
              <a:rPr lang="fr-FR" dirty="0"/>
              <a:t>CCR métastatique &gt; L2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xmlns="" id="{B69CEC57-03E8-C644-9AAA-FCB6207AE9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1661712"/>
          </a:xfrm>
        </p:spPr>
        <p:txBody>
          <a:bodyPr>
            <a:normAutofit/>
          </a:bodyPr>
          <a:lstStyle/>
          <a:p>
            <a:r>
              <a:rPr lang="fr-FR" sz="2000" dirty="0"/>
              <a:t>Survie globale: objectif principal</a:t>
            </a:r>
          </a:p>
          <a:p>
            <a:endParaRPr lang="fr-FR" sz="2000" dirty="0"/>
          </a:p>
        </p:txBody>
      </p:sp>
      <p:sp>
        <p:nvSpPr>
          <p:cNvPr id="2" name="ZoneTexte 1"/>
          <p:cNvSpPr txBox="1"/>
          <p:nvPr/>
        </p:nvSpPr>
        <p:spPr>
          <a:xfrm>
            <a:off x="3851920" y="987574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Traitements reçus</a:t>
            </a:r>
          </a:p>
        </p:txBody>
      </p:sp>
      <p:sp>
        <p:nvSpPr>
          <p:cNvPr id="8" name="ZoneTexte 3">
            <a:extLst>
              <a:ext uri="{FF2B5EF4-FFF2-40B4-BE49-F238E27FC236}">
                <a16:creationId xmlns:a16="http://schemas.microsoft.com/office/drawing/2014/main" xmlns="" id="{CE38ADA5-FCF0-9A4B-9867-863B8A42A5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97438"/>
            <a:ext cx="87852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E </a:t>
            </a:r>
            <a:r>
              <a:rPr kumimoji="0" lang="fr-FR" altLang="fr-FR" sz="100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Xueyu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Chen</a:t>
            </a:r>
            <a:r>
              <a:rPr kumimoji="0" lang="ro-RO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 et al., ASCO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GI</a:t>
            </a:r>
            <a:r>
              <a:rPr kumimoji="0" lang="ro-RO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20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19</a:t>
            </a:r>
            <a:r>
              <a:rPr kumimoji="0" lang="ro-RO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, 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rPr>
              <a:t>abs 481</a:t>
            </a:r>
            <a:endParaRPr kumimoji="0" lang="nl-NL" altLang="fr-FR" sz="100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A0D975C-93F4-314B-8378-89A3C2BABB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2846" y="4058261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10B7638-3D74-1A47-849E-406BB05794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7638" y="4058261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DB6E896-716B-A141-A99B-6197455B28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3917" y="1744610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1,0</a:t>
            </a:r>
          </a:p>
        </p:txBody>
      </p:sp>
      <p:sp>
        <p:nvSpPr>
          <p:cNvPr id="14" name="Freeform 35">
            <a:extLst>
              <a:ext uri="{FF2B5EF4-FFF2-40B4-BE49-F238E27FC236}">
                <a16:creationId xmlns:a16="http://schemas.microsoft.com/office/drawing/2014/main" xmlns="" id="{4F243394-EB73-EB4F-9051-27601202477D}"/>
              </a:ext>
            </a:extLst>
          </p:cNvPr>
          <p:cNvSpPr>
            <a:spLocks noEditPoints="1"/>
          </p:cNvSpPr>
          <p:nvPr/>
        </p:nvSpPr>
        <p:spPr bwMode="auto">
          <a:xfrm>
            <a:off x="1481997" y="1803400"/>
            <a:ext cx="54703" cy="2202911"/>
          </a:xfrm>
          <a:custGeom>
            <a:avLst/>
            <a:gdLst>
              <a:gd name="T0" fmla="*/ 13 w 13"/>
              <a:gd name="T1" fmla="*/ 938 h 938"/>
              <a:gd name="T2" fmla="*/ 13 w 13"/>
              <a:gd name="T3" fmla="*/ 0 h 938"/>
              <a:gd name="T4" fmla="*/ 13 w 13"/>
              <a:gd name="T5" fmla="*/ 935 h 938"/>
              <a:gd name="T6" fmla="*/ 0 w 13"/>
              <a:gd name="T7" fmla="*/ 935 h 938"/>
              <a:gd name="T8" fmla="*/ 13 w 13"/>
              <a:gd name="T9" fmla="*/ 843 h 938"/>
              <a:gd name="T10" fmla="*/ 0 w 13"/>
              <a:gd name="T11" fmla="*/ 843 h 938"/>
              <a:gd name="T12" fmla="*/ 13 w 13"/>
              <a:gd name="T13" fmla="*/ 750 h 938"/>
              <a:gd name="T14" fmla="*/ 0 w 13"/>
              <a:gd name="T15" fmla="*/ 750 h 938"/>
              <a:gd name="T16" fmla="*/ 13 w 13"/>
              <a:gd name="T17" fmla="*/ 657 h 938"/>
              <a:gd name="T18" fmla="*/ 0 w 13"/>
              <a:gd name="T19" fmla="*/ 657 h 938"/>
              <a:gd name="T20" fmla="*/ 13 w 13"/>
              <a:gd name="T21" fmla="*/ 564 h 938"/>
              <a:gd name="T22" fmla="*/ 0 w 13"/>
              <a:gd name="T23" fmla="*/ 564 h 938"/>
              <a:gd name="T24" fmla="*/ 13 w 13"/>
              <a:gd name="T25" fmla="*/ 471 h 938"/>
              <a:gd name="T26" fmla="*/ 0 w 13"/>
              <a:gd name="T27" fmla="*/ 471 h 938"/>
              <a:gd name="T28" fmla="*/ 13 w 13"/>
              <a:gd name="T29" fmla="*/ 379 h 938"/>
              <a:gd name="T30" fmla="*/ 0 w 13"/>
              <a:gd name="T31" fmla="*/ 379 h 938"/>
              <a:gd name="T32" fmla="*/ 13 w 13"/>
              <a:gd name="T33" fmla="*/ 286 h 938"/>
              <a:gd name="T34" fmla="*/ 0 w 13"/>
              <a:gd name="T35" fmla="*/ 286 h 938"/>
              <a:gd name="T36" fmla="*/ 13 w 13"/>
              <a:gd name="T37" fmla="*/ 193 h 938"/>
              <a:gd name="T38" fmla="*/ 0 w 13"/>
              <a:gd name="T39" fmla="*/ 193 h 938"/>
              <a:gd name="T40" fmla="*/ 13 w 13"/>
              <a:gd name="T41" fmla="*/ 100 h 938"/>
              <a:gd name="T42" fmla="*/ 0 w 13"/>
              <a:gd name="T43" fmla="*/ 100 h 938"/>
              <a:gd name="T44" fmla="*/ 13 w 13"/>
              <a:gd name="T45" fmla="*/ 7 h 938"/>
              <a:gd name="T46" fmla="*/ 0 w 13"/>
              <a:gd name="T47" fmla="*/ 7 h 9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3" h="938">
                <a:moveTo>
                  <a:pt x="13" y="938"/>
                </a:moveTo>
                <a:lnTo>
                  <a:pt x="13" y="0"/>
                </a:lnTo>
                <a:moveTo>
                  <a:pt x="13" y="935"/>
                </a:moveTo>
                <a:lnTo>
                  <a:pt x="0" y="935"/>
                </a:lnTo>
                <a:moveTo>
                  <a:pt x="13" y="843"/>
                </a:moveTo>
                <a:lnTo>
                  <a:pt x="0" y="843"/>
                </a:lnTo>
                <a:moveTo>
                  <a:pt x="13" y="750"/>
                </a:moveTo>
                <a:lnTo>
                  <a:pt x="0" y="750"/>
                </a:lnTo>
                <a:moveTo>
                  <a:pt x="13" y="657"/>
                </a:moveTo>
                <a:lnTo>
                  <a:pt x="0" y="657"/>
                </a:lnTo>
                <a:moveTo>
                  <a:pt x="13" y="564"/>
                </a:moveTo>
                <a:lnTo>
                  <a:pt x="0" y="564"/>
                </a:lnTo>
                <a:moveTo>
                  <a:pt x="13" y="471"/>
                </a:moveTo>
                <a:lnTo>
                  <a:pt x="0" y="471"/>
                </a:lnTo>
                <a:moveTo>
                  <a:pt x="13" y="379"/>
                </a:moveTo>
                <a:lnTo>
                  <a:pt x="0" y="379"/>
                </a:lnTo>
                <a:moveTo>
                  <a:pt x="13" y="286"/>
                </a:moveTo>
                <a:lnTo>
                  <a:pt x="0" y="286"/>
                </a:lnTo>
                <a:moveTo>
                  <a:pt x="13" y="193"/>
                </a:moveTo>
                <a:lnTo>
                  <a:pt x="0" y="193"/>
                </a:lnTo>
                <a:moveTo>
                  <a:pt x="13" y="100"/>
                </a:moveTo>
                <a:lnTo>
                  <a:pt x="0" y="100"/>
                </a:lnTo>
                <a:moveTo>
                  <a:pt x="13" y="7"/>
                </a:moveTo>
                <a:lnTo>
                  <a:pt x="0" y="7"/>
                </a:lnTo>
              </a:path>
            </a:pathLst>
          </a:custGeom>
          <a:noFill/>
          <a:ln w="12700" cap="flat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xmlns="" id="{CEFC1A39-CF6A-1045-A81D-9253C581B083}"/>
              </a:ext>
            </a:extLst>
          </p:cNvPr>
          <p:cNvCxnSpPr>
            <a:cxnSpLocks/>
          </p:cNvCxnSpPr>
          <p:nvPr/>
        </p:nvCxnSpPr>
        <p:spPr>
          <a:xfrm>
            <a:off x="1525687" y="3998392"/>
            <a:ext cx="6324351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xmlns="" id="{48DF9287-630A-E442-A6A4-9CE45D57780F}"/>
              </a:ext>
            </a:extLst>
          </p:cNvPr>
          <p:cNvCxnSpPr>
            <a:cxnSpLocks/>
          </p:cNvCxnSpPr>
          <p:nvPr/>
        </p:nvCxnSpPr>
        <p:spPr>
          <a:xfrm rot="5400000">
            <a:off x="2079143" y="4023665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A6ADF5C-882C-3945-996E-6FFD003C44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7307" y="4058261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12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xmlns="" id="{70B9EFA0-DF5D-7043-BBB5-0AD0FF96E487}"/>
              </a:ext>
            </a:extLst>
          </p:cNvPr>
          <p:cNvCxnSpPr>
            <a:cxnSpLocks/>
          </p:cNvCxnSpPr>
          <p:nvPr/>
        </p:nvCxnSpPr>
        <p:spPr>
          <a:xfrm rot="5400000">
            <a:off x="4954466" y="4023665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1432C0D-E72D-5E48-B3C6-E79451F862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7723" y="4058261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8</a:t>
            </a:r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xmlns="" id="{45E2A116-5DB3-3A4A-A88E-FFDACEE516B4}"/>
              </a:ext>
            </a:extLst>
          </p:cNvPr>
          <p:cNvCxnSpPr>
            <a:cxnSpLocks/>
          </p:cNvCxnSpPr>
          <p:nvPr/>
        </p:nvCxnSpPr>
        <p:spPr>
          <a:xfrm rot="5400000">
            <a:off x="3796028" y="4023665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BB666179-74E8-B745-A7B2-3C9F85D3DC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3917" y="2183687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0,8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CDFB232C-7A1D-B84A-9B1D-7D05FE0435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3917" y="2622064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0,6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334AD425-E330-D442-BB0B-F7D9C30F01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3917" y="3056230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0,4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663F9959-1A8F-D141-8C71-AD811EF82A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3917" y="3711474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F4CD17D2-D584-BA4E-A8D0-B07CF8E65E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3917" y="3495684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0,2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922A14E1-77AE-294B-A9CE-8BF8F3D7D9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3917" y="3276055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0,3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E2F2A414-2CB6-C94A-A6A1-4283E4EAC1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3917" y="2839014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0,5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C379437B-A3B0-0E45-9307-C574C48683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3917" y="2401913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0,7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455C6FC2-8859-C446-A39D-3FB5417BE2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3917" y="1963187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0,9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AD2AA24B-4DCE-8341-9342-A930DB9DC884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651335" y="2844973"/>
            <a:ext cx="755015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Proportion alive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79946F81-8773-864A-8FF3-C1B2282932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0513" y="4058261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14</a:t>
            </a:r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xmlns="" id="{1FC9B4E5-3253-9648-8588-57DE71124976}"/>
              </a:ext>
            </a:extLst>
          </p:cNvPr>
          <p:cNvCxnSpPr>
            <a:cxnSpLocks/>
          </p:cNvCxnSpPr>
          <p:nvPr/>
        </p:nvCxnSpPr>
        <p:spPr>
          <a:xfrm rot="5400000">
            <a:off x="5517672" y="4023665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27F26E58-B71B-B34D-8A22-C949CB74F5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2994" y="4058261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16</a:t>
            </a:r>
          </a:p>
        </p:txBody>
      </p: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xmlns="" id="{9C5F23B3-F05D-AD42-8375-F12F1DA2D7F5}"/>
              </a:ext>
            </a:extLst>
          </p:cNvPr>
          <p:cNvCxnSpPr>
            <a:cxnSpLocks/>
          </p:cNvCxnSpPr>
          <p:nvPr/>
        </p:nvCxnSpPr>
        <p:spPr>
          <a:xfrm rot="5400000">
            <a:off x="6100153" y="4023665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6A89BB8F-D69E-1842-9607-C2E29CB725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3917" y="3927996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0,0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3DFCF718-2910-984E-ACFD-9CAE58ED78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1518" y="4238914"/>
            <a:ext cx="689291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Time (months)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80937221-0B8F-404C-AFDC-FBBA3A2BAE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6028" y="4438722"/>
            <a:ext cx="290144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1100" dirty="0">
                <a:solidFill>
                  <a:srgbClr val="A46DAB"/>
                </a:solidFill>
                <a:latin typeface="Calibri" panose="020F0502020204030204" pitchFamily="34" charset="0"/>
              </a:rPr>
              <a:t>D + T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7D9E734C-8BF3-3445-AC3C-7AE3540CB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7168" y="4438722"/>
            <a:ext cx="21640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1100" dirty="0">
                <a:solidFill>
                  <a:srgbClr val="A46DAB"/>
                </a:solidFill>
                <a:latin typeface="Calibri" panose="020F0502020204030204" pitchFamily="34" charset="0"/>
              </a:rPr>
              <a:t>119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350C505F-03D8-994B-AB41-16E7379728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846" y="4590819"/>
            <a:ext cx="21640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1100" dirty="0">
                <a:solidFill>
                  <a:schemeClr val="accent1"/>
                </a:solidFill>
                <a:latin typeface="Calibri" panose="020F0502020204030204" pitchFamily="34" charset="0"/>
              </a:rPr>
              <a:t>BSC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1EFD2F0E-3335-9945-91A1-86A985B95D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3236" y="4590819"/>
            <a:ext cx="144270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1100" dirty="0">
                <a:solidFill>
                  <a:schemeClr val="accent1"/>
                </a:solidFill>
                <a:latin typeface="Calibri" panose="020F0502020204030204" pitchFamily="34" charset="0"/>
              </a:rPr>
              <a:t>61</a:t>
            </a:r>
          </a:p>
        </p:txBody>
      </p: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xmlns="" id="{579BA982-3CDD-6F47-ABB8-9A2B5DF5C8B4}"/>
              </a:ext>
            </a:extLst>
          </p:cNvPr>
          <p:cNvCxnSpPr>
            <a:cxnSpLocks/>
          </p:cNvCxnSpPr>
          <p:nvPr/>
        </p:nvCxnSpPr>
        <p:spPr>
          <a:xfrm rot="5400000">
            <a:off x="1500587" y="4023665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52D4C012-E45C-0F4A-A3BF-40AA4D743C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5622" y="4438722"/>
            <a:ext cx="21640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1100" dirty="0">
                <a:solidFill>
                  <a:srgbClr val="A46DAB"/>
                </a:solidFill>
                <a:latin typeface="Calibri" panose="020F0502020204030204" pitchFamily="34" charset="0"/>
              </a:rPr>
              <a:t>106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5AE59B61-42EB-8B46-9109-20B71AA9CA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1690" y="4590819"/>
            <a:ext cx="144270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1100" dirty="0">
                <a:solidFill>
                  <a:schemeClr val="accent1"/>
                </a:solidFill>
                <a:latin typeface="Calibri" panose="020F0502020204030204" pitchFamily="34" charset="0"/>
              </a:rPr>
              <a:t>50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05038EEF-D36C-0F4B-BCDC-66EC1188DD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4554" y="4438722"/>
            <a:ext cx="144270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1100" dirty="0">
                <a:solidFill>
                  <a:srgbClr val="A46DAB"/>
                </a:solidFill>
                <a:latin typeface="Calibri" panose="020F0502020204030204" pitchFamily="34" charset="0"/>
              </a:rPr>
              <a:t>83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6E060CF8-69B9-294A-B3EA-D23D3BD1D0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4554" y="4590819"/>
            <a:ext cx="144270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1100" dirty="0">
                <a:solidFill>
                  <a:schemeClr val="accent1"/>
                </a:solidFill>
                <a:latin typeface="Calibri" panose="020F0502020204030204" pitchFamily="34" charset="0"/>
              </a:rPr>
              <a:t>29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CA6BC422-346B-0644-842E-C66B05F1F2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3398" y="4438722"/>
            <a:ext cx="144270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1100" dirty="0">
                <a:solidFill>
                  <a:srgbClr val="A46DAB"/>
                </a:solidFill>
                <a:latin typeface="Calibri" panose="020F0502020204030204" pitchFamily="34" charset="0"/>
              </a:rPr>
              <a:t>71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4BE2D514-FB57-564B-88E5-FF0037EEAF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3398" y="4590819"/>
            <a:ext cx="144270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1100" dirty="0">
                <a:solidFill>
                  <a:schemeClr val="accent1"/>
                </a:solidFill>
                <a:latin typeface="Calibri" panose="020F0502020204030204" pitchFamily="34" charset="0"/>
              </a:rPr>
              <a:t>21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8C624CEE-3D34-A24F-AB3C-46F1223944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7753" y="4438722"/>
            <a:ext cx="144270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1100" dirty="0">
                <a:solidFill>
                  <a:srgbClr val="A46DAB"/>
                </a:solidFill>
                <a:latin typeface="Calibri" panose="020F0502020204030204" pitchFamily="34" charset="0"/>
              </a:rPr>
              <a:t>41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9F710B46-061F-154E-BDA7-4DA689ABAC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7753" y="4590819"/>
            <a:ext cx="144271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1100" dirty="0">
                <a:solidFill>
                  <a:schemeClr val="accent1"/>
                </a:solidFill>
                <a:latin typeface="Calibri" panose="020F0502020204030204" pitchFamily="34" charset="0"/>
              </a:rPr>
              <a:t>14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C8C657FF-97E0-2E44-A6C2-CF092139EC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2646" y="4438722"/>
            <a:ext cx="144270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1100" dirty="0">
                <a:solidFill>
                  <a:srgbClr val="A46DAB"/>
                </a:solidFill>
                <a:latin typeface="Calibri" panose="020F0502020204030204" pitchFamily="34" charset="0"/>
              </a:rPr>
              <a:t>30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DF88F7CF-02F3-4341-AED0-C61629225E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8713" y="4590819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1100" dirty="0">
                <a:solidFill>
                  <a:schemeClr val="accent1"/>
                </a:solidFill>
                <a:latin typeface="Calibri" panose="020F0502020204030204" pitchFamily="34" charset="0"/>
              </a:rPr>
              <a:t>9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A011621B-010D-0047-ADC5-0B287AB28F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5097" y="4058261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22</a:t>
            </a:r>
          </a:p>
        </p:txBody>
      </p: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xmlns="" id="{BFFABFB1-C2B3-E74D-8BA8-DA119F85F3F4}"/>
              </a:ext>
            </a:extLst>
          </p:cNvPr>
          <p:cNvCxnSpPr>
            <a:cxnSpLocks/>
          </p:cNvCxnSpPr>
          <p:nvPr/>
        </p:nvCxnSpPr>
        <p:spPr>
          <a:xfrm rot="5400000">
            <a:off x="7812256" y="4023665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6" name="Groupe 65">
            <a:extLst>
              <a:ext uri="{FF2B5EF4-FFF2-40B4-BE49-F238E27FC236}">
                <a16:creationId xmlns:a16="http://schemas.microsoft.com/office/drawing/2014/main" xmlns="" id="{5EE1FC17-1331-C449-933A-EB2ABFC6E124}"/>
              </a:ext>
            </a:extLst>
          </p:cNvPr>
          <p:cNvGrpSpPr/>
          <p:nvPr/>
        </p:nvGrpSpPr>
        <p:grpSpPr>
          <a:xfrm>
            <a:off x="1492565" y="1934860"/>
            <a:ext cx="78154" cy="78154"/>
            <a:chOff x="5927969" y="3216030"/>
            <a:chExt cx="78154" cy="78154"/>
          </a:xfrm>
        </p:grpSpPr>
        <p:cxnSp>
          <p:nvCxnSpPr>
            <p:cNvPr id="67" name="Connecteur droit 66">
              <a:extLst>
                <a:ext uri="{FF2B5EF4-FFF2-40B4-BE49-F238E27FC236}">
                  <a16:creationId xmlns:a16="http://schemas.microsoft.com/office/drawing/2014/main" xmlns="" id="{0A0BA801-C05B-1D40-9347-DEE084BB2473}"/>
                </a:ext>
              </a:extLst>
            </p:cNvPr>
            <p:cNvCxnSpPr/>
            <p:nvPr/>
          </p:nvCxnSpPr>
          <p:spPr>
            <a:xfrm>
              <a:off x="5963138" y="3216030"/>
              <a:ext cx="0" cy="78154"/>
            </a:xfrm>
            <a:prstGeom prst="line">
              <a:avLst/>
            </a:prstGeom>
            <a:ln w="12700">
              <a:solidFill>
                <a:srgbClr val="A46DA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cteur droit 67">
              <a:extLst>
                <a:ext uri="{FF2B5EF4-FFF2-40B4-BE49-F238E27FC236}">
                  <a16:creationId xmlns:a16="http://schemas.microsoft.com/office/drawing/2014/main" xmlns="" id="{12E5AB84-341C-AD43-869C-067987F1231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67046" y="3219937"/>
              <a:ext cx="0" cy="78154"/>
            </a:xfrm>
            <a:prstGeom prst="line">
              <a:avLst/>
            </a:prstGeom>
            <a:ln w="12700">
              <a:solidFill>
                <a:srgbClr val="A46DA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Rectangle 83">
            <a:extLst>
              <a:ext uri="{FF2B5EF4-FFF2-40B4-BE49-F238E27FC236}">
                <a16:creationId xmlns:a16="http://schemas.microsoft.com/office/drawing/2014/main" xmlns="" id="{A2C221A6-DE0F-6443-AA38-C9E8EA1913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0708" y="4438722"/>
            <a:ext cx="144270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1100" dirty="0">
                <a:solidFill>
                  <a:srgbClr val="A46DAB"/>
                </a:solidFill>
                <a:latin typeface="Calibri" panose="020F0502020204030204" pitchFamily="34" charset="0"/>
              </a:rPr>
              <a:t>20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xmlns="" id="{15CFE04C-E4A6-F747-B833-71AB97F2E1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6775" y="4590819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1100" dirty="0">
                <a:solidFill>
                  <a:schemeClr val="accent1"/>
                </a:solidFill>
                <a:latin typeface="Calibri" panose="020F0502020204030204" pitchFamily="34" charset="0"/>
              </a:rPr>
              <a:t>8</a:t>
            </a:r>
          </a:p>
        </p:txBody>
      </p:sp>
      <p:sp>
        <p:nvSpPr>
          <p:cNvPr id="86" name="ZoneTexte 85">
            <a:extLst>
              <a:ext uri="{FF2B5EF4-FFF2-40B4-BE49-F238E27FC236}">
                <a16:creationId xmlns:a16="http://schemas.microsoft.com/office/drawing/2014/main" xmlns="" id="{89AD9422-CD90-1744-B0F6-D9804005AFF5}"/>
              </a:ext>
            </a:extLst>
          </p:cNvPr>
          <p:cNvSpPr txBox="1"/>
          <p:nvPr/>
        </p:nvSpPr>
        <p:spPr>
          <a:xfrm>
            <a:off x="1876255" y="3745351"/>
            <a:ext cx="1611325" cy="196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60"/>
              </a:lnSpc>
            </a:pPr>
            <a:r>
              <a:rPr lang="fr-FR" sz="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Durvalumab</a:t>
            </a:r>
            <a:r>
              <a:rPr lang="fr-FR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+ </a:t>
            </a:r>
            <a:r>
              <a:rPr lang="fr-FR" sz="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trememelimumab</a:t>
            </a:r>
            <a:endParaRPr lang="fr-FR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87" name="Connecteur droit 86">
            <a:extLst>
              <a:ext uri="{FF2B5EF4-FFF2-40B4-BE49-F238E27FC236}">
                <a16:creationId xmlns:a16="http://schemas.microsoft.com/office/drawing/2014/main" xmlns="" id="{8748AE60-0F0F-4740-8D6C-C1B80DDA9EED}"/>
              </a:ext>
            </a:extLst>
          </p:cNvPr>
          <p:cNvCxnSpPr>
            <a:cxnSpLocks/>
          </p:cNvCxnSpPr>
          <p:nvPr/>
        </p:nvCxnSpPr>
        <p:spPr>
          <a:xfrm>
            <a:off x="1739470" y="3846559"/>
            <a:ext cx="180000" cy="0"/>
          </a:xfrm>
          <a:prstGeom prst="line">
            <a:avLst/>
          </a:prstGeom>
          <a:ln w="12700">
            <a:solidFill>
              <a:srgbClr val="A46DA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ZoneTexte 87">
            <a:extLst>
              <a:ext uri="{FF2B5EF4-FFF2-40B4-BE49-F238E27FC236}">
                <a16:creationId xmlns:a16="http://schemas.microsoft.com/office/drawing/2014/main" xmlns="" id="{D0BCDB2B-201E-4A47-B018-3784DAB226ED}"/>
              </a:ext>
            </a:extLst>
          </p:cNvPr>
          <p:cNvSpPr txBox="1"/>
          <p:nvPr/>
        </p:nvSpPr>
        <p:spPr>
          <a:xfrm>
            <a:off x="1880439" y="3563382"/>
            <a:ext cx="1091469" cy="196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60"/>
              </a:lnSpc>
            </a:pPr>
            <a:r>
              <a:rPr lang="fr-FR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Best </a:t>
            </a:r>
            <a:r>
              <a:rPr lang="fr-FR" sz="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supportive</a:t>
            </a:r>
            <a:r>
              <a:rPr lang="fr-FR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care</a:t>
            </a:r>
          </a:p>
        </p:txBody>
      </p:sp>
      <p:cxnSp>
        <p:nvCxnSpPr>
          <p:cNvPr id="89" name="Connecteur droit 88">
            <a:extLst>
              <a:ext uri="{FF2B5EF4-FFF2-40B4-BE49-F238E27FC236}">
                <a16:creationId xmlns:a16="http://schemas.microsoft.com/office/drawing/2014/main" xmlns="" id="{7B6CDD80-EC19-4A4D-BF82-62151DB4F277}"/>
              </a:ext>
            </a:extLst>
          </p:cNvPr>
          <p:cNvCxnSpPr>
            <a:cxnSpLocks/>
          </p:cNvCxnSpPr>
          <p:nvPr/>
        </p:nvCxnSpPr>
        <p:spPr>
          <a:xfrm>
            <a:off x="1743654" y="3664590"/>
            <a:ext cx="180000" cy="0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72EB2886-A539-A74B-8E72-8D593761DA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4731" y="4058261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20</a:t>
            </a:r>
          </a:p>
        </p:txBody>
      </p:sp>
      <p:cxnSp>
        <p:nvCxnSpPr>
          <p:cNvPr id="92" name="Connecteur droit 91">
            <a:extLst>
              <a:ext uri="{FF2B5EF4-FFF2-40B4-BE49-F238E27FC236}">
                <a16:creationId xmlns:a16="http://schemas.microsoft.com/office/drawing/2014/main" xmlns="" id="{6449FF1B-2695-7440-B5C8-4F456F099F8B}"/>
              </a:ext>
            </a:extLst>
          </p:cNvPr>
          <p:cNvCxnSpPr>
            <a:cxnSpLocks/>
          </p:cNvCxnSpPr>
          <p:nvPr/>
        </p:nvCxnSpPr>
        <p:spPr>
          <a:xfrm rot="5400000">
            <a:off x="7241890" y="4023665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Rectangle 92">
            <a:extLst>
              <a:ext uri="{FF2B5EF4-FFF2-40B4-BE49-F238E27FC236}">
                <a16:creationId xmlns:a16="http://schemas.microsoft.com/office/drawing/2014/main" xmlns="" id="{A24812D5-5596-0D43-8CE9-BAB722C6E8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1606" y="4058261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18</a:t>
            </a:r>
          </a:p>
        </p:txBody>
      </p:sp>
      <p:cxnSp>
        <p:nvCxnSpPr>
          <p:cNvPr id="94" name="Connecteur droit 93">
            <a:extLst>
              <a:ext uri="{FF2B5EF4-FFF2-40B4-BE49-F238E27FC236}">
                <a16:creationId xmlns:a16="http://schemas.microsoft.com/office/drawing/2014/main" xmlns="" id="{7441F1D8-3F35-AD4F-BDA8-1ED012D4F4CB}"/>
              </a:ext>
            </a:extLst>
          </p:cNvPr>
          <p:cNvCxnSpPr>
            <a:cxnSpLocks/>
          </p:cNvCxnSpPr>
          <p:nvPr/>
        </p:nvCxnSpPr>
        <p:spPr>
          <a:xfrm rot="5400000">
            <a:off x="6678765" y="4023665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5" name="Rectangle 94">
            <a:extLst>
              <a:ext uri="{FF2B5EF4-FFF2-40B4-BE49-F238E27FC236}">
                <a16:creationId xmlns:a16="http://schemas.microsoft.com/office/drawing/2014/main" xmlns="" id="{C039CAA1-073F-1D47-8814-F41F8910E8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1721" y="4058261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10</a:t>
            </a:r>
          </a:p>
        </p:txBody>
      </p:sp>
      <p:cxnSp>
        <p:nvCxnSpPr>
          <p:cNvPr id="96" name="Connecteur droit 95">
            <a:extLst>
              <a:ext uri="{FF2B5EF4-FFF2-40B4-BE49-F238E27FC236}">
                <a16:creationId xmlns:a16="http://schemas.microsoft.com/office/drawing/2014/main" xmlns="" id="{ED5E71BA-672C-2E46-8499-5FF3AB3D0E6A}"/>
              </a:ext>
            </a:extLst>
          </p:cNvPr>
          <p:cNvCxnSpPr>
            <a:cxnSpLocks/>
          </p:cNvCxnSpPr>
          <p:nvPr/>
        </p:nvCxnSpPr>
        <p:spPr>
          <a:xfrm rot="5400000">
            <a:off x="4368880" y="4023665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7" name="Rectangle 96">
            <a:extLst>
              <a:ext uri="{FF2B5EF4-FFF2-40B4-BE49-F238E27FC236}">
                <a16:creationId xmlns:a16="http://schemas.microsoft.com/office/drawing/2014/main" xmlns="" id="{4DC66AAB-71C5-9149-9DD8-8159A44065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4979" y="4058261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4</a:t>
            </a:r>
          </a:p>
        </p:txBody>
      </p:sp>
      <p:cxnSp>
        <p:nvCxnSpPr>
          <p:cNvPr id="98" name="Connecteur droit 97">
            <a:extLst>
              <a:ext uri="{FF2B5EF4-FFF2-40B4-BE49-F238E27FC236}">
                <a16:creationId xmlns:a16="http://schemas.microsoft.com/office/drawing/2014/main" xmlns="" id="{2E546FF3-937F-E949-8EF8-1EFFEF4B7862}"/>
              </a:ext>
            </a:extLst>
          </p:cNvPr>
          <p:cNvCxnSpPr>
            <a:cxnSpLocks/>
          </p:cNvCxnSpPr>
          <p:nvPr/>
        </p:nvCxnSpPr>
        <p:spPr>
          <a:xfrm rot="5400000">
            <a:off x="2656484" y="4023665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9" name="Rectangle 98">
            <a:extLst>
              <a:ext uri="{FF2B5EF4-FFF2-40B4-BE49-F238E27FC236}">
                <a16:creationId xmlns:a16="http://schemas.microsoft.com/office/drawing/2014/main" xmlns="" id="{C165681C-3A77-C249-869F-541FB18E8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3731" y="4058261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6</a:t>
            </a:r>
          </a:p>
        </p:txBody>
      </p:sp>
      <p:cxnSp>
        <p:nvCxnSpPr>
          <p:cNvPr id="100" name="Connecteur droit 99">
            <a:extLst>
              <a:ext uri="{FF2B5EF4-FFF2-40B4-BE49-F238E27FC236}">
                <a16:creationId xmlns:a16="http://schemas.microsoft.com/office/drawing/2014/main" xmlns="" id="{8BD89C57-28BC-C14F-B7DA-7C2BBAAA8A26}"/>
              </a:ext>
            </a:extLst>
          </p:cNvPr>
          <p:cNvCxnSpPr>
            <a:cxnSpLocks/>
          </p:cNvCxnSpPr>
          <p:nvPr/>
        </p:nvCxnSpPr>
        <p:spPr>
          <a:xfrm rot="5400000">
            <a:off x="3225236" y="4023665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Forme libre 5">
            <a:extLst>
              <a:ext uri="{FF2B5EF4-FFF2-40B4-BE49-F238E27FC236}">
                <a16:creationId xmlns:a16="http://schemas.microsoft.com/office/drawing/2014/main" xmlns="" id="{CAB17BA4-1534-024F-BDBE-BD3DB5D0BA72}"/>
              </a:ext>
            </a:extLst>
          </p:cNvPr>
          <p:cNvSpPr/>
          <p:nvPr/>
        </p:nvSpPr>
        <p:spPr>
          <a:xfrm>
            <a:off x="1542197" y="1815152"/>
            <a:ext cx="4826758" cy="2129051"/>
          </a:xfrm>
          <a:custGeom>
            <a:avLst/>
            <a:gdLst>
              <a:gd name="connsiteX0" fmla="*/ 4826758 w 4826758"/>
              <a:gd name="connsiteY0" fmla="*/ 2129051 h 2129051"/>
              <a:gd name="connsiteX1" fmla="*/ 4285397 w 4826758"/>
              <a:gd name="connsiteY1" fmla="*/ 2129051 h 2129051"/>
              <a:gd name="connsiteX2" fmla="*/ 4285397 w 4826758"/>
              <a:gd name="connsiteY2" fmla="*/ 2079009 h 2129051"/>
              <a:gd name="connsiteX3" fmla="*/ 4235355 w 4826758"/>
              <a:gd name="connsiteY3" fmla="*/ 2079009 h 2129051"/>
              <a:gd name="connsiteX4" fmla="*/ 4235355 w 4826758"/>
              <a:gd name="connsiteY4" fmla="*/ 2024418 h 2129051"/>
              <a:gd name="connsiteX5" fmla="*/ 4139821 w 4826758"/>
              <a:gd name="connsiteY5" fmla="*/ 2024418 h 2129051"/>
              <a:gd name="connsiteX6" fmla="*/ 4139821 w 4826758"/>
              <a:gd name="connsiteY6" fmla="*/ 1974376 h 2129051"/>
              <a:gd name="connsiteX7" fmla="*/ 4035188 w 4826758"/>
              <a:gd name="connsiteY7" fmla="*/ 1974376 h 2129051"/>
              <a:gd name="connsiteX8" fmla="*/ 4035188 w 4826758"/>
              <a:gd name="connsiteY8" fmla="*/ 1915236 h 2129051"/>
              <a:gd name="connsiteX9" fmla="*/ 3530221 w 4826758"/>
              <a:gd name="connsiteY9" fmla="*/ 1915236 h 2129051"/>
              <a:gd name="connsiteX10" fmla="*/ 3530221 w 4826758"/>
              <a:gd name="connsiteY10" fmla="*/ 1865194 h 2129051"/>
              <a:gd name="connsiteX11" fmla="*/ 3220872 w 4826758"/>
              <a:gd name="connsiteY11" fmla="*/ 1865194 h 2129051"/>
              <a:gd name="connsiteX12" fmla="*/ 3220872 w 4826758"/>
              <a:gd name="connsiteY12" fmla="*/ 1865194 h 2129051"/>
              <a:gd name="connsiteX13" fmla="*/ 3202675 w 4826758"/>
              <a:gd name="connsiteY13" fmla="*/ 1828800 h 2129051"/>
              <a:gd name="connsiteX14" fmla="*/ 2688609 w 4826758"/>
              <a:gd name="connsiteY14" fmla="*/ 1828800 h 2129051"/>
              <a:gd name="connsiteX15" fmla="*/ 2656764 w 4826758"/>
              <a:gd name="connsiteY15" fmla="*/ 1765111 h 2129051"/>
              <a:gd name="connsiteX16" fmla="*/ 2588525 w 4826758"/>
              <a:gd name="connsiteY16" fmla="*/ 1765111 h 2129051"/>
              <a:gd name="connsiteX17" fmla="*/ 2574878 w 4826758"/>
              <a:gd name="connsiteY17" fmla="*/ 1683224 h 2129051"/>
              <a:gd name="connsiteX18" fmla="*/ 2520287 w 4826758"/>
              <a:gd name="connsiteY18" fmla="*/ 1683224 h 2129051"/>
              <a:gd name="connsiteX19" fmla="*/ 2497540 w 4826758"/>
              <a:gd name="connsiteY19" fmla="*/ 1646830 h 2129051"/>
              <a:gd name="connsiteX20" fmla="*/ 2224585 w 4826758"/>
              <a:gd name="connsiteY20" fmla="*/ 1646830 h 2129051"/>
              <a:gd name="connsiteX21" fmla="*/ 2179093 w 4826758"/>
              <a:gd name="connsiteY21" fmla="*/ 1574042 h 2129051"/>
              <a:gd name="connsiteX22" fmla="*/ 2151797 w 4826758"/>
              <a:gd name="connsiteY22" fmla="*/ 1542197 h 2129051"/>
              <a:gd name="connsiteX23" fmla="*/ 2142699 w 4826758"/>
              <a:gd name="connsiteY23" fmla="*/ 1487606 h 2129051"/>
              <a:gd name="connsiteX24" fmla="*/ 2129051 w 4826758"/>
              <a:gd name="connsiteY24" fmla="*/ 1451212 h 2129051"/>
              <a:gd name="connsiteX25" fmla="*/ 1997122 w 4826758"/>
              <a:gd name="connsiteY25" fmla="*/ 1451212 h 2129051"/>
              <a:gd name="connsiteX26" fmla="*/ 1997122 w 4826758"/>
              <a:gd name="connsiteY26" fmla="*/ 1451212 h 2129051"/>
              <a:gd name="connsiteX27" fmla="*/ 1997122 w 4826758"/>
              <a:gd name="connsiteY27" fmla="*/ 1410269 h 2129051"/>
              <a:gd name="connsiteX28" fmla="*/ 1846997 w 4826758"/>
              <a:gd name="connsiteY28" fmla="*/ 1410269 h 2129051"/>
              <a:gd name="connsiteX29" fmla="*/ 1846997 w 4826758"/>
              <a:gd name="connsiteY29" fmla="*/ 1373875 h 2129051"/>
              <a:gd name="connsiteX30" fmla="*/ 1701421 w 4826758"/>
              <a:gd name="connsiteY30" fmla="*/ 1373875 h 2129051"/>
              <a:gd name="connsiteX31" fmla="*/ 1701421 w 4826758"/>
              <a:gd name="connsiteY31" fmla="*/ 1332932 h 2129051"/>
              <a:gd name="connsiteX32" fmla="*/ 1610436 w 4826758"/>
              <a:gd name="connsiteY32" fmla="*/ 1332932 h 2129051"/>
              <a:gd name="connsiteX33" fmla="*/ 1610436 w 4826758"/>
              <a:gd name="connsiteY33" fmla="*/ 1332932 h 2129051"/>
              <a:gd name="connsiteX34" fmla="*/ 1610436 w 4826758"/>
              <a:gd name="connsiteY34" fmla="*/ 1291988 h 2129051"/>
              <a:gd name="connsiteX35" fmla="*/ 1487606 w 4826758"/>
              <a:gd name="connsiteY35" fmla="*/ 1291988 h 2129051"/>
              <a:gd name="connsiteX36" fmla="*/ 1487606 w 4826758"/>
              <a:gd name="connsiteY36" fmla="*/ 1219200 h 2129051"/>
              <a:gd name="connsiteX37" fmla="*/ 1282890 w 4826758"/>
              <a:gd name="connsiteY37" fmla="*/ 1219200 h 2129051"/>
              <a:gd name="connsiteX38" fmla="*/ 1255594 w 4826758"/>
              <a:gd name="connsiteY38" fmla="*/ 1141863 h 2129051"/>
              <a:gd name="connsiteX39" fmla="*/ 1169158 w 4826758"/>
              <a:gd name="connsiteY39" fmla="*/ 1141863 h 2129051"/>
              <a:gd name="connsiteX40" fmla="*/ 1123666 w 4826758"/>
              <a:gd name="connsiteY40" fmla="*/ 1023582 h 2129051"/>
              <a:gd name="connsiteX41" fmla="*/ 1028131 w 4826758"/>
              <a:gd name="connsiteY41" fmla="*/ 1023582 h 2129051"/>
              <a:gd name="connsiteX42" fmla="*/ 1019033 w 4826758"/>
              <a:gd name="connsiteY42" fmla="*/ 950794 h 2129051"/>
              <a:gd name="connsiteX43" fmla="*/ 991737 w 4826758"/>
              <a:gd name="connsiteY43" fmla="*/ 909851 h 2129051"/>
              <a:gd name="connsiteX44" fmla="*/ 991737 w 4826758"/>
              <a:gd name="connsiteY44" fmla="*/ 796120 h 2129051"/>
              <a:gd name="connsiteX45" fmla="*/ 932597 w 4826758"/>
              <a:gd name="connsiteY45" fmla="*/ 796120 h 2129051"/>
              <a:gd name="connsiteX46" fmla="*/ 841612 w 4826758"/>
              <a:gd name="connsiteY46" fmla="*/ 655093 h 2129051"/>
              <a:gd name="connsiteX47" fmla="*/ 818866 w 4826758"/>
              <a:gd name="connsiteY47" fmla="*/ 614149 h 2129051"/>
              <a:gd name="connsiteX48" fmla="*/ 818866 w 4826758"/>
              <a:gd name="connsiteY48" fmla="*/ 573206 h 2129051"/>
              <a:gd name="connsiteX49" fmla="*/ 818866 w 4826758"/>
              <a:gd name="connsiteY49" fmla="*/ 573206 h 2129051"/>
              <a:gd name="connsiteX50" fmla="*/ 764275 w 4826758"/>
              <a:gd name="connsiteY50" fmla="*/ 468573 h 2129051"/>
              <a:gd name="connsiteX51" fmla="*/ 700585 w 4826758"/>
              <a:gd name="connsiteY51" fmla="*/ 368490 h 2129051"/>
              <a:gd name="connsiteX52" fmla="*/ 668740 w 4826758"/>
              <a:gd name="connsiteY52" fmla="*/ 300251 h 2129051"/>
              <a:gd name="connsiteX53" fmla="*/ 600502 w 4826758"/>
              <a:gd name="connsiteY53" fmla="*/ 300251 h 2129051"/>
              <a:gd name="connsiteX54" fmla="*/ 600502 w 4826758"/>
              <a:gd name="connsiteY54" fmla="*/ 254758 h 2129051"/>
              <a:gd name="connsiteX55" fmla="*/ 536812 w 4826758"/>
              <a:gd name="connsiteY55" fmla="*/ 254758 h 2129051"/>
              <a:gd name="connsiteX56" fmla="*/ 509516 w 4826758"/>
              <a:gd name="connsiteY56" fmla="*/ 186520 h 2129051"/>
              <a:gd name="connsiteX57" fmla="*/ 391236 w 4826758"/>
              <a:gd name="connsiteY57" fmla="*/ 186520 h 2129051"/>
              <a:gd name="connsiteX58" fmla="*/ 295702 w 4826758"/>
              <a:gd name="connsiteY58" fmla="*/ 100084 h 2129051"/>
              <a:gd name="connsiteX59" fmla="*/ 259307 w 4826758"/>
              <a:gd name="connsiteY59" fmla="*/ 59141 h 2129051"/>
              <a:gd name="connsiteX60" fmla="*/ 204716 w 4826758"/>
              <a:gd name="connsiteY60" fmla="*/ 0 h 2129051"/>
              <a:gd name="connsiteX61" fmla="*/ 0 w 4826758"/>
              <a:gd name="connsiteY61" fmla="*/ 0 h 2129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4826758" h="2129051">
                <a:moveTo>
                  <a:pt x="4826758" y="2129051"/>
                </a:moveTo>
                <a:lnTo>
                  <a:pt x="4285397" y="2129051"/>
                </a:lnTo>
                <a:lnTo>
                  <a:pt x="4285397" y="2079009"/>
                </a:lnTo>
                <a:lnTo>
                  <a:pt x="4235355" y="2079009"/>
                </a:lnTo>
                <a:lnTo>
                  <a:pt x="4235355" y="2024418"/>
                </a:lnTo>
                <a:lnTo>
                  <a:pt x="4139821" y="2024418"/>
                </a:lnTo>
                <a:lnTo>
                  <a:pt x="4139821" y="1974376"/>
                </a:lnTo>
                <a:lnTo>
                  <a:pt x="4035188" y="1974376"/>
                </a:lnTo>
                <a:lnTo>
                  <a:pt x="4035188" y="1915236"/>
                </a:lnTo>
                <a:lnTo>
                  <a:pt x="3530221" y="1915236"/>
                </a:lnTo>
                <a:lnTo>
                  <a:pt x="3530221" y="1865194"/>
                </a:lnTo>
                <a:lnTo>
                  <a:pt x="3220872" y="1865194"/>
                </a:lnTo>
                <a:lnTo>
                  <a:pt x="3220872" y="1865194"/>
                </a:lnTo>
                <a:lnTo>
                  <a:pt x="3202675" y="1828800"/>
                </a:lnTo>
                <a:lnTo>
                  <a:pt x="2688609" y="1828800"/>
                </a:lnTo>
                <a:lnTo>
                  <a:pt x="2656764" y="1765111"/>
                </a:lnTo>
                <a:lnTo>
                  <a:pt x="2588525" y="1765111"/>
                </a:lnTo>
                <a:lnTo>
                  <a:pt x="2574878" y="1683224"/>
                </a:lnTo>
                <a:lnTo>
                  <a:pt x="2520287" y="1683224"/>
                </a:lnTo>
                <a:lnTo>
                  <a:pt x="2497540" y="1646830"/>
                </a:lnTo>
                <a:lnTo>
                  <a:pt x="2224585" y="1646830"/>
                </a:lnTo>
                <a:lnTo>
                  <a:pt x="2179093" y="1574042"/>
                </a:lnTo>
                <a:lnTo>
                  <a:pt x="2151797" y="1542197"/>
                </a:lnTo>
                <a:lnTo>
                  <a:pt x="2142699" y="1487606"/>
                </a:lnTo>
                <a:lnTo>
                  <a:pt x="2129051" y="1451212"/>
                </a:lnTo>
                <a:lnTo>
                  <a:pt x="1997122" y="1451212"/>
                </a:lnTo>
                <a:lnTo>
                  <a:pt x="1997122" y="1451212"/>
                </a:lnTo>
                <a:lnTo>
                  <a:pt x="1997122" y="1410269"/>
                </a:lnTo>
                <a:lnTo>
                  <a:pt x="1846997" y="1410269"/>
                </a:lnTo>
                <a:lnTo>
                  <a:pt x="1846997" y="1373875"/>
                </a:lnTo>
                <a:lnTo>
                  <a:pt x="1701421" y="1373875"/>
                </a:lnTo>
                <a:lnTo>
                  <a:pt x="1701421" y="1332932"/>
                </a:lnTo>
                <a:lnTo>
                  <a:pt x="1610436" y="1332932"/>
                </a:lnTo>
                <a:lnTo>
                  <a:pt x="1610436" y="1332932"/>
                </a:lnTo>
                <a:lnTo>
                  <a:pt x="1610436" y="1291988"/>
                </a:lnTo>
                <a:lnTo>
                  <a:pt x="1487606" y="1291988"/>
                </a:lnTo>
                <a:lnTo>
                  <a:pt x="1487606" y="1219200"/>
                </a:lnTo>
                <a:lnTo>
                  <a:pt x="1282890" y="1219200"/>
                </a:lnTo>
                <a:lnTo>
                  <a:pt x="1255594" y="1141863"/>
                </a:lnTo>
                <a:lnTo>
                  <a:pt x="1169158" y="1141863"/>
                </a:lnTo>
                <a:lnTo>
                  <a:pt x="1123666" y="1023582"/>
                </a:lnTo>
                <a:lnTo>
                  <a:pt x="1028131" y="1023582"/>
                </a:lnTo>
                <a:lnTo>
                  <a:pt x="1019033" y="950794"/>
                </a:lnTo>
                <a:lnTo>
                  <a:pt x="991737" y="909851"/>
                </a:lnTo>
                <a:lnTo>
                  <a:pt x="991737" y="796120"/>
                </a:lnTo>
                <a:lnTo>
                  <a:pt x="932597" y="796120"/>
                </a:lnTo>
                <a:lnTo>
                  <a:pt x="841612" y="655093"/>
                </a:lnTo>
                <a:lnTo>
                  <a:pt x="818866" y="614149"/>
                </a:lnTo>
                <a:lnTo>
                  <a:pt x="818866" y="573206"/>
                </a:lnTo>
                <a:lnTo>
                  <a:pt x="818866" y="573206"/>
                </a:lnTo>
                <a:lnTo>
                  <a:pt x="764275" y="468573"/>
                </a:lnTo>
                <a:lnTo>
                  <a:pt x="700585" y="368490"/>
                </a:lnTo>
                <a:lnTo>
                  <a:pt x="668740" y="300251"/>
                </a:lnTo>
                <a:lnTo>
                  <a:pt x="600502" y="300251"/>
                </a:lnTo>
                <a:lnTo>
                  <a:pt x="600502" y="254758"/>
                </a:lnTo>
                <a:lnTo>
                  <a:pt x="536812" y="254758"/>
                </a:lnTo>
                <a:lnTo>
                  <a:pt x="509516" y="186520"/>
                </a:lnTo>
                <a:lnTo>
                  <a:pt x="391236" y="186520"/>
                </a:lnTo>
                <a:lnTo>
                  <a:pt x="295702" y="100084"/>
                </a:lnTo>
                <a:lnTo>
                  <a:pt x="259307" y="59141"/>
                </a:lnTo>
                <a:lnTo>
                  <a:pt x="204716" y="0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1" name="Forme libre 100">
            <a:extLst>
              <a:ext uri="{FF2B5EF4-FFF2-40B4-BE49-F238E27FC236}">
                <a16:creationId xmlns:a16="http://schemas.microsoft.com/office/drawing/2014/main" xmlns="" id="{8733E8EC-173F-E646-9348-0075AD45F848}"/>
              </a:ext>
            </a:extLst>
          </p:cNvPr>
          <p:cNvSpPr/>
          <p:nvPr/>
        </p:nvSpPr>
        <p:spPr>
          <a:xfrm>
            <a:off x="1551296" y="1810603"/>
            <a:ext cx="6291617" cy="1951630"/>
          </a:xfrm>
          <a:custGeom>
            <a:avLst/>
            <a:gdLst>
              <a:gd name="connsiteX0" fmla="*/ 6291617 w 6291617"/>
              <a:gd name="connsiteY0" fmla="*/ 1951630 h 1951630"/>
              <a:gd name="connsiteX1" fmla="*/ 4822208 w 6291617"/>
              <a:gd name="connsiteY1" fmla="*/ 1951630 h 1951630"/>
              <a:gd name="connsiteX2" fmla="*/ 4822208 w 6291617"/>
              <a:gd name="connsiteY2" fmla="*/ 1887940 h 1951630"/>
              <a:gd name="connsiteX3" fmla="*/ 4135271 w 6291617"/>
              <a:gd name="connsiteY3" fmla="*/ 1887940 h 1951630"/>
              <a:gd name="connsiteX4" fmla="*/ 4067032 w 6291617"/>
              <a:gd name="connsiteY4" fmla="*/ 1824251 h 1951630"/>
              <a:gd name="connsiteX5" fmla="*/ 3571164 w 6291617"/>
              <a:gd name="connsiteY5" fmla="*/ 1824251 h 1951630"/>
              <a:gd name="connsiteX6" fmla="*/ 3502925 w 6291617"/>
              <a:gd name="connsiteY6" fmla="*/ 1806054 h 1951630"/>
              <a:gd name="connsiteX7" fmla="*/ 3493826 w 6291617"/>
              <a:gd name="connsiteY7" fmla="*/ 1737815 h 1951630"/>
              <a:gd name="connsiteX8" fmla="*/ 3357349 w 6291617"/>
              <a:gd name="connsiteY8" fmla="*/ 1737815 h 1951630"/>
              <a:gd name="connsiteX9" fmla="*/ 3320955 w 6291617"/>
              <a:gd name="connsiteY9" fmla="*/ 1724167 h 1951630"/>
              <a:gd name="connsiteX10" fmla="*/ 3320955 w 6291617"/>
              <a:gd name="connsiteY10" fmla="*/ 1724167 h 1951630"/>
              <a:gd name="connsiteX11" fmla="*/ 3243617 w 6291617"/>
              <a:gd name="connsiteY11" fmla="*/ 1678675 h 1951630"/>
              <a:gd name="connsiteX12" fmla="*/ 3170829 w 6291617"/>
              <a:gd name="connsiteY12" fmla="*/ 1678675 h 1951630"/>
              <a:gd name="connsiteX13" fmla="*/ 3120788 w 6291617"/>
              <a:gd name="connsiteY13" fmla="*/ 1660478 h 1951630"/>
              <a:gd name="connsiteX14" fmla="*/ 2861480 w 6291617"/>
              <a:gd name="connsiteY14" fmla="*/ 1651379 h 1951630"/>
              <a:gd name="connsiteX15" fmla="*/ 2815988 w 6291617"/>
              <a:gd name="connsiteY15" fmla="*/ 1614985 h 1951630"/>
              <a:gd name="connsiteX16" fmla="*/ 2770495 w 6291617"/>
              <a:gd name="connsiteY16" fmla="*/ 1524000 h 1951630"/>
              <a:gd name="connsiteX17" fmla="*/ 2693158 w 6291617"/>
              <a:gd name="connsiteY17" fmla="*/ 1524000 h 1951630"/>
              <a:gd name="connsiteX18" fmla="*/ 2661313 w 6291617"/>
              <a:gd name="connsiteY18" fmla="*/ 1492155 h 1951630"/>
              <a:gd name="connsiteX19" fmla="*/ 2606722 w 6291617"/>
              <a:gd name="connsiteY19" fmla="*/ 1469409 h 1951630"/>
              <a:gd name="connsiteX20" fmla="*/ 2483892 w 6291617"/>
              <a:gd name="connsiteY20" fmla="*/ 1469409 h 1951630"/>
              <a:gd name="connsiteX21" fmla="*/ 2452047 w 6291617"/>
              <a:gd name="connsiteY21" fmla="*/ 1437564 h 1951630"/>
              <a:gd name="connsiteX22" fmla="*/ 2338316 w 6291617"/>
              <a:gd name="connsiteY22" fmla="*/ 1437564 h 1951630"/>
              <a:gd name="connsiteX23" fmla="*/ 2311020 w 6291617"/>
              <a:gd name="connsiteY23" fmla="*/ 1405719 h 1951630"/>
              <a:gd name="connsiteX24" fmla="*/ 2233683 w 6291617"/>
              <a:gd name="connsiteY24" fmla="*/ 1405719 h 1951630"/>
              <a:gd name="connsiteX25" fmla="*/ 2169994 w 6291617"/>
              <a:gd name="connsiteY25" fmla="*/ 1364776 h 1951630"/>
              <a:gd name="connsiteX26" fmla="*/ 2142698 w 6291617"/>
              <a:gd name="connsiteY26" fmla="*/ 1310185 h 1951630"/>
              <a:gd name="connsiteX27" fmla="*/ 2042614 w 6291617"/>
              <a:gd name="connsiteY27" fmla="*/ 1232848 h 1951630"/>
              <a:gd name="connsiteX28" fmla="*/ 1992573 w 6291617"/>
              <a:gd name="connsiteY28" fmla="*/ 1178257 h 1951630"/>
              <a:gd name="connsiteX29" fmla="*/ 1947080 w 6291617"/>
              <a:gd name="connsiteY29" fmla="*/ 1155510 h 1951630"/>
              <a:gd name="connsiteX30" fmla="*/ 1887940 w 6291617"/>
              <a:gd name="connsiteY30" fmla="*/ 1082722 h 1951630"/>
              <a:gd name="connsiteX31" fmla="*/ 1824250 w 6291617"/>
              <a:gd name="connsiteY31" fmla="*/ 1082722 h 1951630"/>
              <a:gd name="connsiteX32" fmla="*/ 1824250 w 6291617"/>
              <a:gd name="connsiteY32" fmla="*/ 1028131 h 1951630"/>
              <a:gd name="connsiteX33" fmla="*/ 1769659 w 6291617"/>
              <a:gd name="connsiteY33" fmla="*/ 1014484 h 1951630"/>
              <a:gd name="connsiteX34" fmla="*/ 1751462 w 6291617"/>
              <a:gd name="connsiteY34" fmla="*/ 968991 h 1951630"/>
              <a:gd name="connsiteX35" fmla="*/ 1724167 w 6291617"/>
              <a:gd name="connsiteY35" fmla="*/ 928048 h 1951630"/>
              <a:gd name="connsiteX36" fmla="*/ 1705970 w 6291617"/>
              <a:gd name="connsiteY36" fmla="*/ 882555 h 1951630"/>
              <a:gd name="connsiteX37" fmla="*/ 1637731 w 6291617"/>
              <a:gd name="connsiteY37" fmla="*/ 882555 h 1951630"/>
              <a:gd name="connsiteX38" fmla="*/ 1601337 w 6291617"/>
              <a:gd name="connsiteY38" fmla="*/ 850710 h 1951630"/>
              <a:gd name="connsiteX39" fmla="*/ 1551295 w 6291617"/>
              <a:gd name="connsiteY39" fmla="*/ 850710 h 1951630"/>
              <a:gd name="connsiteX40" fmla="*/ 1496704 w 6291617"/>
              <a:gd name="connsiteY40" fmla="*/ 805218 h 1951630"/>
              <a:gd name="connsiteX41" fmla="*/ 1437564 w 6291617"/>
              <a:gd name="connsiteY41" fmla="*/ 787021 h 1951630"/>
              <a:gd name="connsiteX42" fmla="*/ 1378423 w 6291617"/>
              <a:gd name="connsiteY42" fmla="*/ 782472 h 1951630"/>
              <a:gd name="connsiteX43" fmla="*/ 1346579 w 6291617"/>
              <a:gd name="connsiteY43" fmla="*/ 746078 h 1951630"/>
              <a:gd name="connsiteX44" fmla="*/ 1232847 w 6291617"/>
              <a:gd name="connsiteY44" fmla="*/ 746078 h 1951630"/>
              <a:gd name="connsiteX45" fmla="*/ 1210101 w 6291617"/>
              <a:gd name="connsiteY45" fmla="*/ 682388 h 1951630"/>
              <a:gd name="connsiteX46" fmla="*/ 1155510 w 6291617"/>
              <a:gd name="connsiteY46" fmla="*/ 682388 h 1951630"/>
              <a:gd name="connsiteX47" fmla="*/ 1110017 w 6291617"/>
              <a:gd name="connsiteY47" fmla="*/ 641445 h 1951630"/>
              <a:gd name="connsiteX48" fmla="*/ 1059976 w 6291617"/>
              <a:gd name="connsiteY48" fmla="*/ 614149 h 1951630"/>
              <a:gd name="connsiteX49" fmla="*/ 1005385 w 6291617"/>
              <a:gd name="connsiteY49" fmla="*/ 541361 h 1951630"/>
              <a:gd name="connsiteX50" fmla="*/ 873456 w 6291617"/>
              <a:gd name="connsiteY50" fmla="*/ 541361 h 1951630"/>
              <a:gd name="connsiteX51" fmla="*/ 832513 w 6291617"/>
              <a:gd name="connsiteY51" fmla="*/ 477672 h 1951630"/>
              <a:gd name="connsiteX52" fmla="*/ 791570 w 6291617"/>
              <a:gd name="connsiteY52" fmla="*/ 432179 h 1951630"/>
              <a:gd name="connsiteX53" fmla="*/ 723331 w 6291617"/>
              <a:gd name="connsiteY53" fmla="*/ 336645 h 1951630"/>
              <a:gd name="connsiteX54" fmla="*/ 650543 w 6291617"/>
              <a:gd name="connsiteY54" fmla="*/ 336645 h 1951630"/>
              <a:gd name="connsiteX55" fmla="*/ 600501 w 6291617"/>
              <a:gd name="connsiteY55" fmla="*/ 250209 h 1951630"/>
              <a:gd name="connsiteX56" fmla="*/ 541361 w 6291617"/>
              <a:gd name="connsiteY56" fmla="*/ 232012 h 1951630"/>
              <a:gd name="connsiteX57" fmla="*/ 468573 w 6291617"/>
              <a:gd name="connsiteY57" fmla="*/ 232012 h 1951630"/>
              <a:gd name="connsiteX58" fmla="*/ 454925 w 6291617"/>
              <a:gd name="connsiteY58" fmla="*/ 191069 h 1951630"/>
              <a:gd name="connsiteX59" fmla="*/ 413982 w 6291617"/>
              <a:gd name="connsiteY59" fmla="*/ 195618 h 1951630"/>
              <a:gd name="connsiteX60" fmla="*/ 295701 w 6291617"/>
              <a:gd name="connsiteY60" fmla="*/ 104633 h 1951630"/>
              <a:gd name="connsiteX61" fmla="*/ 241110 w 6291617"/>
              <a:gd name="connsiteY61" fmla="*/ 104633 h 1951630"/>
              <a:gd name="connsiteX62" fmla="*/ 195617 w 6291617"/>
              <a:gd name="connsiteY62" fmla="*/ 54591 h 1951630"/>
              <a:gd name="connsiteX63" fmla="*/ 81886 w 6291617"/>
              <a:gd name="connsiteY63" fmla="*/ 54591 h 1951630"/>
              <a:gd name="connsiteX64" fmla="*/ 0 w 6291617"/>
              <a:gd name="connsiteY64" fmla="*/ 0 h 1951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6291617" h="1951630">
                <a:moveTo>
                  <a:pt x="6291617" y="1951630"/>
                </a:moveTo>
                <a:lnTo>
                  <a:pt x="4822208" y="1951630"/>
                </a:lnTo>
                <a:lnTo>
                  <a:pt x="4822208" y="1887940"/>
                </a:lnTo>
                <a:lnTo>
                  <a:pt x="4135271" y="1887940"/>
                </a:lnTo>
                <a:lnTo>
                  <a:pt x="4067032" y="1824251"/>
                </a:lnTo>
                <a:lnTo>
                  <a:pt x="3571164" y="1824251"/>
                </a:lnTo>
                <a:lnTo>
                  <a:pt x="3502925" y="1806054"/>
                </a:lnTo>
                <a:lnTo>
                  <a:pt x="3493826" y="1737815"/>
                </a:lnTo>
                <a:lnTo>
                  <a:pt x="3357349" y="1737815"/>
                </a:lnTo>
                <a:lnTo>
                  <a:pt x="3320955" y="1724167"/>
                </a:lnTo>
                <a:lnTo>
                  <a:pt x="3320955" y="1724167"/>
                </a:lnTo>
                <a:lnTo>
                  <a:pt x="3243617" y="1678675"/>
                </a:lnTo>
                <a:lnTo>
                  <a:pt x="3170829" y="1678675"/>
                </a:lnTo>
                <a:lnTo>
                  <a:pt x="3120788" y="1660478"/>
                </a:lnTo>
                <a:lnTo>
                  <a:pt x="2861480" y="1651379"/>
                </a:lnTo>
                <a:lnTo>
                  <a:pt x="2815988" y="1614985"/>
                </a:lnTo>
                <a:lnTo>
                  <a:pt x="2770495" y="1524000"/>
                </a:lnTo>
                <a:lnTo>
                  <a:pt x="2693158" y="1524000"/>
                </a:lnTo>
                <a:lnTo>
                  <a:pt x="2661313" y="1492155"/>
                </a:lnTo>
                <a:lnTo>
                  <a:pt x="2606722" y="1469409"/>
                </a:lnTo>
                <a:lnTo>
                  <a:pt x="2483892" y="1469409"/>
                </a:lnTo>
                <a:lnTo>
                  <a:pt x="2452047" y="1437564"/>
                </a:lnTo>
                <a:lnTo>
                  <a:pt x="2338316" y="1437564"/>
                </a:lnTo>
                <a:lnTo>
                  <a:pt x="2311020" y="1405719"/>
                </a:lnTo>
                <a:lnTo>
                  <a:pt x="2233683" y="1405719"/>
                </a:lnTo>
                <a:lnTo>
                  <a:pt x="2169994" y="1364776"/>
                </a:lnTo>
                <a:lnTo>
                  <a:pt x="2142698" y="1310185"/>
                </a:lnTo>
                <a:lnTo>
                  <a:pt x="2042614" y="1232848"/>
                </a:lnTo>
                <a:lnTo>
                  <a:pt x="1992573" y="1178257"/>
                </a:lnTo>
                <a:lnTo>
                  <a:pt x="1947080" y="1155510"/>
                </a:lnTo>
                <a:lnTo>
                  <a:pt x="1887940" y="1082722"/>
                </a:lnTo>
                <a:lnTo>
                  <a:pt x="1824250" y="1082722"/>
                </a:lnTo>
                <a:lnTo>
                  <a:pt x="1824250" y="1028131"/>
                </a:lnTo>
                <a:lnTo>
                  <a:pt x="1769659" y="1014484"/>
                </a:lnTo>
                <a:lnTo>
                  <a:pt x="1751462" y="968991"/>
                </a:lnTo>
                <a:lnTo>
                  <a:pt x="1724167" y="928048"/>
                </a:lnTo>
                <a:lnTo>
                  <a:pt x="1705970" y="882555"/>
                </a:lnTo>
                <a:lnTo>
                  <a:pt x="1637731" y="882555"/>
                </a:lnTo>
                <a:lnTo>
                  <a:pt x="1601337" y="850710"/>
                </a:lnTo>
                <a:lnTo>
                  <a:pt x="1551295" y="850710"/>
                </a:lnTo>
                <a:lnTo>
                  <a:pt x="1496704" y="805218"/>
                </a:lnTo>
                <a:lnTo>
                  <a:pt x="1437564" y="787021"/>
                </a:lnTo>
                <a:lnTo>
                  <a:pt x="1378423" y="782472"/>
                </a:lnTo>
                <a:lnTo>
                  <a:pt x="1346579" y="746078"/>
                </a:lnTo>
                <a:lnTo>
                  <a:pt x="1232847" y="746078"/>
                </a:lnTo>
                <a:lnTo>
                  <a:pt x="1210101" y="682388"/>
                </a:lnTo>
                <a:lnTo>
                  <a:pt x="1155510" y="682388"/>
                </a:lnTo>
                <a:lnTo>
                  <a:pt x="1110017" y="641445"/>
                </a:lnTo>
                <a:lnTo>
                  <a:pt x="1059976" y="614149"/>
                </a:lnTo>
                <a:lnTo>
                  <a:pt x="1005385" y="541361"/>
                </a:lnTo>
                <a:lnTo>
                  <a:pt x="873456" y="541361"/>
                </a:lnTo>
                <a:lnTo>
                  <a:pt x="832513" y="477672"/>
                </a:lnTo>
                <a:lnTo>
                  <a:pt x="791570" y="432179"/>
                </a:lnTo>
                <a:lnTo>
                  <a:pt x="723331" y="336645"/>
                </a:lnTo>
                <a:lnTo>
                  <a:pt x="650543" y="336645"/>
                </a:lnTo>
                <a:lnTo>
                  <a:pt x="600501" y="250209"/>
                </a:lnTo>
                <a:lnTo>
                  <a:pt x="541361" y="232012"/>
                </a:lnTo>
                <a:lnTo>
                  <a:pt x="468573" y="232012"/>
                </a:lnTo>
                <a:lnTo>
                  <a:pt x="454925" y="191069"/>
                </a:lnTo>
                <a:lnTo>
                  <a:pt x="413982" y="195618"/>
                </a:lnTo>
                <a:lnTo>
                  <a:pt x="295701" y="104633"/>
                </a:lnTo>
                <a:lnTo>
                  <a:pt x="241110" y="104633"/>
                </a:lnTo>
                <a:lnTo>
                  <a:pt x="195617" y="54591"/>
                </a:lnTo>
                <a:lnTo>
                  <a:pt x="81886" y="54591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A46DA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xmlns="" id="{C2D34DA2-AEA2-3241-91E0-7762BC24DB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2037" y="4438722"/>
            <a:ext cx="144270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1100" dirty="0">
                <a:solidFill>
                  <a:srgbClr val="A46DAB"/>
                </a:solidFill>
                <a:latin typeface="Calibri" panose="020F0502020204030204" pitchFamily="34" charset="0"/>
              </a:rPr>
              <a:t>13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xmlns="" id="{74621FB4-8077-9F47-981A-542BB71CD7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8104" y="4590819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1100" dirty="0">
                <a:solidFill>
                  <a:schemeClr val="accent1"/>
                </a:solidFill>
                <a:latin typeface="Calibri" panose="020F0502020204030204" pitchFamily="34" charset="0"/>
              </a:rPr>
              <a:t>5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xmlns="" id="{FC9760F3-4733-C348-81CC-A9AF2A1A66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1276" y="4438722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1100" dirty="0">
                <a:solidFill>
                  <a:srgbClr val="A46DAB"/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xmlns="" id="{BBBB8E0E-0229-6C4F-B56C-71862F4016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1276" y="4590819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1100" dirty="0">
                <a:solidFill>
                  <a:schemeClr val="accent1"/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xmlns="" id="{B5E8E743-EA3D-EE47-8989-918C7587C8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5352" y="4438722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1100" dirty="0">
                <a:solidFill>
                  <a:srgbClr val="A46DAB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xmlns="" id="{9D7BD61D-D5DC-DA46-90DE-47378B9060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5352" y="4590819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1100" dirty="0">
                <a:solidFill>
                  <a:schemeClr val="accent1"/>
                </a:solidFill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xmlns="" id="{FEFC39BE-1ADD-9942-81B5-2583D9C8D8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4153" y="4438722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1100" dirty="0">
                <a:solidFill>
                  <a:srgbClr val="A46DAB"/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xmlns="" id="{75D7B22F-6C62-0945-B8B9-492A95E8E2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4153" y="4590819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1100" dirty="0">
                <a:solidFill>
                  <a:schemeClr val="accent1"/>
                </a:solidFill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xmlns="" id="{4D794794-F0CE-F24B-943B-6D213F2C5C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01728" y="4438722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1100" dirty="0">
                <a:solidFill>
                  <a:srgbClr val="A46DAB"/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xmlns="" id="{DF50898D-5168-6049-9339-49128B55FF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01728" y="4590819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1100" dirty="0">
                <a:solidFill>
                  <a:schemeClr val="accent1"/>
                </a:solidFill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xmlns="" id="{8D921495-0132-CD4B-9708-41B31A61B6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5865" y="2015039"/>
            <a:ext cx="3469591" cy="84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Median BSC = 4,1 months; 90% CI (3,3-6,0)</a:t>
            </a:r>
          </a:p>
          <a:p>
            <a:pPr defTabSz="685800"/>
            <a:r>
              <a:rPr lang="en-US" altLang="en-US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Median </a:t>
            </a:r>
            <a:r>
              <a:rPr lang="en-US" altLang="en-US" sz="11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durva</a:t>
            </a:r>
            <a:r>
              <a:rPr lang="en-US" altLang="en-US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 + </a:t>
            </a:r>
            <a:r>
              <a:rPr lang="en-US" altLang="en-US" sz="11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treme</a:t>
            </a:r>
            <a:r>
              <a:rPr lang="en-US" altLang="en-US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 = 6,6 months; 90% CI (6,0-7,4)</a:t>
            </a:r>
          </a:p>
          <a:p>
            <a:pPr defTabSz="685800"/>
            <a:endParaRPr lang="en-US" altLang="en-US" sz="1100" dirty="0">
              <a:solidFill>
                <a:prstClr val="black">
                  <a:lumMod val="50000"/>
                  <a:lumOff val="50000"/>
                </a:prstClr>
              </a:solidFill>
              <a:latin typeface="Calibri" panose="020F0502020204030204" pitchFamily="34" charset="0"/>
            </a:endParaRPr>
          </a:p>
          <a:p>
            <a:pPr defTabSz="685800"/>
            <a:r>
              <a:rPr lang="en-US" altLang="en-US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Stratified Hazard Ratio = 0,72; 90% CI (0,54-0,97); </a:t>
            </a:r>
            <a:r>
              <a:rPr lang="en-US" altLang="en-US" sz="11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p</a:t>
            </a:r>
            <a:r>
              <a:rPr lang="en-US" altLang="en-US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=0,07</a:t>
            </a:r>
          </a:p>
          <a:p>
            <a:pPr defTabSz="685800"/>
            <a:r>
              <a:rPr lang="en-US" altLang="en-US" sz="11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Unajusted</a:t>
            </a:r>
            <a:r>
              <a:rPr lang="en-US" altLang="en-US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 HR = 0,70; 90% CI (0,53-0,92); </a:t>
            </a:r>
            <a:r>
              <a:rPr lang="en-US" altLang="en-US" sz="11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p</a:t>
            </a:r>
            <a:r>
              <a:rPr lang="en-US" altLang="en-US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=0,03</a:t>
            </a: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xmlns="" id="{1B78DB0E-5883-0A4C-B7E0-C739336759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6623" y="3285561"/>
            <a:ext cx="126868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As of January 16, 2019</a:t>
            </a:r>
          </a:p>
          <a:p>
            <a:pPr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N=10 alive on D + T</a:t>
            </a:r>
          </a:p>
          <a:p>
            <a:pPr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N=1 alive on BSC</a:t>
            </a:r>
          </a:p>
        </p:txBody>
      </p:sp>
    </p:spTree>
    <p:extLst>
      <p:ext uri="{BB962C8B-B14F-4D97-AF65-F5344CB8AC3E}">
        <p14:creationId xmlns:p14="http://schemas.microsoft.com/office/powerpoint/2010/main" val="358225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7" name="Connecteur droit 76">
            <a:extLst>
              <a:ext uri="{FF2B5EF4-FFF2-40B4-BE49-F238E27FC236}">
                <a16:creationId xmlns:a16="http://schemas.microsoft.com/office/drawing/2014/main" xmlns="" id="{9EC5AF82-DF6A-3A47-B0D4-8CB3A1D93B5A}"/>
              </a:ext>
            </a:extLst>
          </p:cNvPr>
          <p:cNvCxnSpPr>
            <a:cxnSpLocks/>
          </p:cNvCxnSpPr>
          <p:nvPr/>
        </p:nvCxnSpPr>
        <p:spPr>
          <a:xfrm>
            <a:off x="6338079" y="2660033"/>
            <a:ext cx="32680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75" name="Tableau 74">
            <a:extLst>
              <a:ext uri="{FF2B5EF4-FFF2-40B4-BE49-F238E27FC236}">
                <a16:creationId xmlns:a16="http://schemas.microsoft.com/office/drawing/2014/main" xmlns="" id="{86D3C871-118C-844F-B62F-28894B5A663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254400" y="1107516"/>
          <a:ext cx="5718082" cy="38659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899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6123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9074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20094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9616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85304">
                <a:tc>
                  <a:txBody>
                    <a:bodyPr/>
                    <a:lstStyle/>
                    <a:p>
                      <a:pPr marL="0" marR="0" lvl="0" indent="0" algn="ctr" defTabSz="2571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800" dirty="0" err="1">
                          <a:solidFill>
                            <a:schemeClr val="bg1"/>
                          </a:solidFill>
                        </a:rPr>
                        <a:t>Subset</a:t>
                      </a:r>
                      <a:endParaRPr lang="fr-FR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fr-FR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>
                          <a:solidFill>
                            <a:schemeClr val="bg1"/>
                          </a:solidFill>
                        </a:rPr>
                        <a:t>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>
                          <a:solidFill>
                            <a:schemeClr val="bg1"/>
                          </a:solidFill>
                        </a:rPr>
                        <a:t>Hazard Ratio (95% CI)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>
                          <a:solidFill>
                            <a:schemeClr val="bg1"/>
                          </a:solidFill>
                        </a:rPr>
                        <a:t>HR (90% CI)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5304">
                <a:tc>
                  <a:txBody>
                    <a:bodyPr/>
                    <a:lstStyle/>
                    <a:p>
                      <a: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All patients</a:t>
                      </a:r>
                    </a:p>
                  </a:txBody>
                  <a:tcPr marL="68580" marR="68580" marT="34290" marB="34290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180</a:t>
                      </a:r>
                    </a:p>
                  </a:txBody>
                  <a:tcPr marL="68580" marR="68580" marT="34290" marB="34290"/>
                </a:tc>
                <a:tc rowSpan="10">
                  <a:txBody>
                    <a:bodyPr/>
                    <a:lstStyle/>
                    <a:p>
                      <a:endParaRPr lang="fr-FR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0,72 (0,54-0,97)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3899">
                <a:tc>
                  <a:txBody>
                    <a:bodyPr/>
                    <a:lstStyle/>
                    <a:p>
                      <a: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Performance </a:t>
                      </a:r>
                      <a:r>
                        <a:rPr lang="fr-FR" sz="8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status</a:t>
                      </a:r>
                      <a:endParaRPr lang="fr-FR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ECOG 0</a:t>
                      </a:r>
                      <a:b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</a:br>
                      <a: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ECOG</a:t>
                      </a:r>
                      <a:r>
                        <a:rPr lang="fr-FR" sz="8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1</a:t>
                      </a:r>
                      <a:endParaRPr lang="fr-FR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50</a:t>
                      </a:r>
                      <a:b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</a:br>
                      <a: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130</a:t>
                      </a:r>
                    </a:p>
                  </a:txBody>
                  <a:tcPr marL="68580" marR="68580" marT="34290" marB="34290"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0,52 (0,29-0,93)</a:t>
                      </a:r>
                      <a:b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</a:br>
                      <a: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0,76 (0,55 -1,05)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3899">
                <a:tc>
                  <a:txBody>
                    <a:bodyPr/>
                    <a:lstStyle/>
                    <a:p>
                      <a: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Age</a:t>
                      </a:r>
                    </a:p>
                  </a:txBody>
                  <a:tcPr marL="68580" marR="68580" marT="34290" marB="34290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&lt;65</a:t>
                      </a:r>
                      <a:b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</a:br>
                      <a: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≥ 65</a:t>
                      </a:r>
                    </a:p>
                  </a:txBody>
                  <a:tcPr marL="68580" marR="68580" marT="34290" marB="34290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87</a:t>
                      </a:r>
                      <a:b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</a:br>
                      <a: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93</a:t>
                      </a:r>
                    </a:p>
                  </a:txBody>
                  <a:tcPr marL="68580" marR="68580" marT="34290" marB="34290">
                    <a:solidFill>
                      <a:srgbClr val="D0D8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0,83 (0,55 -1,23)</a:t>
                      </a:r>
                      <a:b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</a:br>
                      <a: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0,59 (0,40- 0,87)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3899">
                <a:tc>
                  <a:txBody>
                    <a:bodyPr/>
                    <a:lstStyle/>
                    <a:p>
                      <a:r>
                        <a:rPr lang="fr-FR" sz="8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Gender</a:t>
                      </a:r>
                      <a:endParaRPr lang="fr-FR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8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Female</a:t>
                      </a:r>
                      <a: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/>
                      </a:r>
                      <a:b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</a:br>
                      <a: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Male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59</a:t>
                      </a:r>
                      <a:b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</a:br>
                      <a: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121</a:t>
                      </a:r>
                    </a:p>
                  </a:txBody>
                  <a:tcPr marL="68580" marR="68580" marT="34290" marB="34290"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0,55 (0,32-0,95)</a:t>
                      </a:r>
                      <a:b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</a:br>
                      <a: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0,79</a:t>
                      </a:r>
                      <a:r>
                        <a:rPr lang="fr-FR" sz="8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(0,57-1,10)</a:t>
                      </a:r>
                      <a:endParaRPr lang="fr-FR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03899">
                <a:tc>
                  <a:txBody>
                    <a:bodyPr/>
                    <a:lstStyle/>
                    <a:p>
                      <a: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KRAS</a:t>
                      </a:r>
                    </a:p>
                  </a:txBody>
                  <a:tcPr marL="68580" marR="68580" marT="34290" marB="34290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Wild</a:t>
                      </a:r>
                      <a:b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</a:br>
                      <a: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Mutant</a:t>
                      </a:r>
                    </a:p>
                  </a:txBody>
                  <a:tcPr marL="68580" marR="68580" marT="34290" marB="34290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45</a:t>
                      </a:r>
                      <a:b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</a:br>
                      <a: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123</a:t>
                      </a:r>
                    </a:p>
                  </a:txBody>
                  <a:tcPr marL="68580" marR="68580" marT="34290" marB="34290">
                    <a:solidFill>
                      <a:srgbClr val="D0D8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0,68 (0,40 -1,16)</a:t>
                      </a:r>
                      <a:b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</a:br>
                      <a: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0,67</a:t>
                      </a:r>
                      <a:r>
                        <a:rPr lang="fr-FR" sz="8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(0,46 -0,97)</a:t>
                      </a:r>
                      <a:endParaRPr lang="fr-FR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03899">
                <a:tc>
                  <a:txBody>
                    <a:bodyPr/>
                    <a:lstStyle/>
                    <a:p>
                      <a: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NRAS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Wild</a:t>
                      </a:r>
                      <a:b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</a:br>
                      <a: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Mutant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147</a:t>
                      </a:r>
                      <a:b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</a:br>
                      <a: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21</a:t>
                      </a:r>
                    </a:p>
                  </a:txBody>
                  <a:tcPr marL="68580" marR="68580" marT="34290" marB="34290"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0,70 (0,46-0,098)</a:t>
                      </a:r>
                      <a:b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</a:br>
                      <a: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0,64 (0,30-1,37)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03899">
                <a:tc>
                  <a:txBody>
                    <a:bodyPr/>
                    <a:lstStyle/>
                    <a:p>
                      <a: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RAS (KRAS/NRAS)</a:t>
                      </a:r>
                    </a:p>
                  </a:txBody>
                  <a:tcPr marL="68580" marR="68580" marT="34290" marB="34290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571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Wild</a:t>
                      </a:r>
                      <a:b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</a:br>
                      <a: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Mutant</a:t>
                      </a:r>
                    </a:p>
                  </a:txBody>
                  <a:tcPr marL="68580" marR="68580" marT="34290" marB="34290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38</a:t>
                      </a:r>
                      <a:b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</a:br>
                      <a: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130</a:t>
                      </a:r>
                    </a:p>
                  </a:txBody>
                  <a:tcPr marL="68580" marR="68580" marT="34290" marB="34290">
                    <a:solidFill>
                      <a:srgbClr val="D0D8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0,65 (0,36-1,16)</a:t>
                      </a:r>
                      <a:b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</a:br>
                      <a: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0,66 (0,47-0,94)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03899">
                <a:tc>
                  <a:txBody>
                    <a:bodyPr/>
                    <a:lstStyle/>
                    <a:p>
                      <a: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BRAF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2571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Wild</a:t>
                      </a:r>
                      <a:b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</a:br>
                      <a: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Mutant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153</a:t>
                      </a:r>
                      <a:b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</a:br>
                      <a: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15</a:t>
                      </a:r>
                    </a:p>
                  </a:txBody>
                  <a:tcPr marL="68580" marR="68580" marT="34290" marB="34290"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0,69 (0,50-0,94)</a:t>
                      </a:r>
                      <a:b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</a:br>
                      <a: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0,46(0,17-1,22)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41089">
                <a:tc>
                  <a:txBody>
                    <a:bodyPr/>
                    <a:lstStyle/>
                    <a:p>
                      <a:r>
                        <a:rPr lang="fr-FR" sz="8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Tumour</a:t>
                      </a:r>
                      <a:r>
                        <a:rPr lang="fr-FR" sz="8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</a:t>
                      </a:r>
                      <a:r>
                        <a:rPr lang="fr-FR" sz="800" baseline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primary</a:t>
                      </a:r>
                      <a:endParaRPr lang="fr-FR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Right</a:t>
                      </a:r>
                      <a:b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</a:br>
                      <a: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Transverse</a:t>
                      </a:r>
                      <a:b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</a:br>
                      <a:r>
                        <a:rPr lang="fr-FR" sz="8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Left</a:t>
                      </a:r>
                      <a: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/>
                      </a:r>
                      <a:b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</a:br>
                      <a: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Rectum</a:t>
                      </a:r>
                    </a:p>
                  </a:txBody>
                  <a:tcPr marL="68580" marR="68580" marT="34290" marB="34290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40</a:t>
                      </a:r>
                      <a:b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</a:br>
                      <a: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10</a:t>
                      </a:r>
                      <a:b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</a:br>
                      <a: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68</a:t>
                      </a:r>
                      <a:b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</a:br>
                      <a: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60</a:t>
                      </a:r>
                    </a:p>
                  </a:txBody>
                  <a:tcPr marL="68580" marR="68580" marT="34290" marB="34290">
                    <a:solidFill>
                      <a:srgbClr val="D0D8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0,67 (0,38-1,19)</a:t>
                      </a:r>
                      <a:b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</a:br>
                      <a: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0,51</a:t>
                      </a:r>
                      <a:r>
                        <a:rPr lang="fr-FR" sz="8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(0,16-1,60)</a:t>
                      </a:r>
                      <a:br>
                        <a:rPr lang="fr-FR" sz="8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</a:br>
                      <a:r>
                        <a:rPr lang="fr-FR" sz="8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0,73 (0,46-1,14)</a:t>
                      </a:r>
                      <a:br>
                        <a:rPr lang="fr-FR" sz="8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</a:br>
                      <a:r>
                        <a:rPr lang="fr-FR" sz="8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0,82 (0,48-1,41)</a:t>
                      </a:r>
                      <a:endParaRPr lang="fr-FR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741751">
                <a:tc>
                  <a:txBody>
                    <a:bodyPr/>
                    <a:lstStyle/>
                    <a:p>
                      <a: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Microsatellite</a:t>
                      </a:r>
                      <a:r>
                        <a:rPr lang="fr-FR" sz="8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</a:t>
                      </a:r>
                      <a:r>
                        <a:rPr lang="fr-FR" sz="800" baseline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status</a:t>
                      </a:r>
                      <a:endParaRPr lang="fr-FR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MSI-H/</a:t>
                      </a:r>
                      <a:r>
                        <a:rPr lang="fr-FR" sz="8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dMMR</a:t>
                      </a:r>
                      <a: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/>
                      </a:r>
                      <a:b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</a:br>
                      <a: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MSS / </a:t>
                      </a:r>
                      <a:r>
                        <a:rPr lang="fr-FR" sz="8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pMMR</a:t>
                      </a:r>
                      <a: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/>
                      </a:r>
                      <a:b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</a:br>
                      <a:r>
                        <a:rPr lang="fr-FR" sz="8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Unknown</a:t>
                      </a:r>
                      <a:endParaRPr lang="fr-FR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</a:t>
                      </a:r>
                      <a:b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</a:br>
                      <a: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166</a:t>
                      </a:r>
                      <a:b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</a:br>
                      <a: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12</a:t>
                      </a:r>
                    </a:p>
                  </a:txBody>
                  <a:tcPr marL="68580" marR="68580" marT="34290" marB="34290"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NA</a:t>
                      </a:r>
                      <a:b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</a:br>
                      <a: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0,66 (0,49-0,89)*</a:t>
                      </a:r>
                      <a:b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</a:br>
                      <a: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NA</a:t>
                      </a:r>
                      <a:b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</a:br>
                      <a: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*p=0,024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Durvalumab</a:t>
            </a:r>
            <a:r>
              <a:rPr lang="fr-FR" dirty="0"/>
              <a:t> + </a:t>
            </a:r>
            <a:r>
              <a:rPr lang="fr-FR" dirty="0" err="1"/>
              <a:t>tremelimumab</a:t>
            </a:r>
            <a:r>
              <a:rPr lang="fr-FR" dirty="0"/>
              <a:t/>
            </a:r>
            <a:br>
              <a:rPr lang="fr-FR" dirty="0"/>
            </a:br>
            <a:r>
              <a:rPr lang="fr-FR" dirty="0"/>
              <a:t>CCR métastatique &gt; L2</a:t>
            </a:r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xmlns="" id="{AB4B8D5D-E916-1047-BFBD-7CA9A362CA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491" y="1688289"/>
            <a:ext cx="2857184" cy="2306195"/>
          </a:xfrm>
        </p:spPr>
        <p:txBody>
          <a:bodyPr>
            <a:normAutofit/>
          </a:bodyPr>
          <a:lstStyle/>
          <a:p>
            <a:r>
              <a:rPr lang="fr-FR" dirty="0"/>
              <a:t>Analyse de la survie globale par sous-groupes</a:t>
            </a:r>
          </a:p>
          <a:p>
            <a:r>
              <a:rPr lang="fr-FR" sz="1700" dirty="0"/>
              <a:t>Détermination des anomalies moléculaires sur l’</a:t>
            </a:r>
            <a:r>
              <a:rPr lang="fr-FR" sz="1700" dirty="0" err="1"/>
              <a:t>ADNtc</a:t>
            </a:r>
            <a:r>
              <a:rPr lang="fr-FR" sz="1700" dirty="0"/>
              <a:t>  (</a:t>
            </a:r>
            <a:r>
              <a:rPr lang="fr-FR" sz="1700" dirty="0" err="1"/>
              <a:t>Sequencing</a:t>
            </a:r>
            <a:r>
              <a:rPr lang="fr-FR" sz="1700" dirty="0"/>
              <a:t> </a:t>
            </a:r>
            <a:r>
              <a:rPr lang="fr-FR" sz="1700" dirty="0" err="1"/>
              <a:t>Guardant</a:t>
            </a:r>
            <a:r>
              <a:rPr lang="fr-FR" sz="1700" dirty="0"/>
              <a:t> OMNI Panel, 500 gênes,    Se 93,7%, </a:t>
            </a:r>
            <a:r>
              <a:rPr lang="fr-FR" sz="1700" dirty="0" err="1"/>
              <a:t>Sp</a:t>
            </a:r>
            <a:r>
              <a:rPr lang="fr-FR" sz="1700" dirty="0"/>
              <a:t> 99,2%)</a:t>
            </a:r>
          </a:p>
        </p:txBody>
      </p:sp>
      <p:sp>
        <p:nvSpPr>
          <p:cNvPr id="8" name="ZoneTexte 3">
            <a:extLst>
              <a:ext uri="{FF2B5EF4-FFF2-40B4-BE49-F238E27FC236}">
                <a16:creationId xmlns:a16="http://schemas.microsoft.com/office/drawing/2014/main" xmlns="" id="{7059D494-9694-6043-8825-73A147487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97438"/>
            <a:ext cx="87852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E </a:t>
            </a:r>
            <a:r>
              <a:rPr kumimoji="0" lang="fr-FR" altLang="fr-FR" sz="100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Xueyu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Chen</a:t>
            </a:r>
            <a:r>
              <a:rPr kumimoji="0" lang="ro-RO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 et al., ASCO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GI</a:t>
            </a:r>
            <a:r>
              <a:rPr kumimoji="0" lang="ro-RO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20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19</a:t>
            </a:r>
            <a:r>
              <a:rPr kumimoji="0" lang="ro-RO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, 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rPr>
              <a:t>abs 481</a:t>
            </a:r>
            <a:endParaRPr kumimoji="0" lang="nl-NL" altLang="fr-FR" sz="100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xmlns="" id="{77EBF929-E061-9046-B3D5-D9DF6E0F2913}"/>
              </a:ext>
            </a:extLst>
          </p:cNvPr>
          <p:cNvCxnSpPr/>
          <p:nvPr/>
        </p:nvCxnSpPr>
        <p:spPr>
          <a:xfrm>
            <a:off x="6390432" y="4450911"/>
            <a:ext cx="24863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xmlns="" id="{0A92BCE3-8DB9-6D44-92D7-3D4A206CE251}"/>
              </a:ext>
            </a:extLst>
          </p:cNvPr>
          <p:cNvCxnSpPr/>
          <p:nvPr/>
        </p:nvCxnSpPr>
        <p:spPr>
          <a:xfrm>
            <a:off x="6356274" y="4137403"/>
            <a:ext cx="459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xmlns="" id="{5E38BCF9-8B21-7F4B-9C01-272E0D3F264C}"/>
              </a:ext>
            </a:extLst>
          </p:cNvPr>
          <p:cNvCxnSpPr/>
          <p:nvPr/>
        </p:nvCxnSpPr>
        <p:spPr>
          <a:xfrm>
            <a:off x="5864138" y="3895351"/>
            <a:ext cx="999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xmlns="" id="{3F539AA3-9239-FA4E-BF60-54287C8D0090}"/>
              </a:ext>
            </a:extLst>
          </p:cNvPr>
          <p:cNvCxnSpPr/>
          <p:nvPr/>
        </p:nvCxnSpPr>
        <p:spPr>
          <a:xfrm>
            <a:off x="5909881" y="3597290"/>
            <a:ext cx="864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xmlns="" id="{8ADC9805-6194-5A4B-85FE-965D144E761C}"/>
              </a:ext>
            </a:extLst>
          </p:cNvPr>
          <p:cNvCxnSpPr/>
          <p:nvPr/>
        </p:nvCxnSpPr>
        <p:spPr>
          <a:xfrm>
            <a:off x="6371882" y="3478498"/>
            <a:ext cx="270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xmlns="" id="{7F6D4A80-7B69-6F41-8CC5-FECCBFE0F610}"/>
              </a:ext>
            </a:extLst>
          </p:cNvPr>
          <p:cNvCxnSpPr/>
          <p:nvPr/>
        </p:nvCxnSpPr>
        <p:spPr>
          <a:xfrm>
            <a:off x="6349754" y="3276337"/>
            <a:ext cx="297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xmlns="" id="{2CF5F86A-F113-3F47-8E44-70E7AA7A2B12}"/>
              </a:ext>
            </a:extLst>
          </p:cNvPr>
          <p:cNvCxnSpPr/>
          <p:nvPr/>
        </p:nvCxnSpPr>
        <p:spPr>
          <a:xfrm>
            <a:off x="6233213" y="3146049"/>
            <a:ext cx="486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xmlns="" id="{BE16E044-95A4-094A-8A44-5A0B9D2A38DF}"/>
              </a:ext>
            </a:extLst>
          </p:cNvPr>
          <p:cNvCxnSpPr/>
          <p:nvPr/>
        </p:nvCxnSpPr>
        <p:spPr>
          <a:xfrm>
            <a:off x="6149489" y="2959884"/>
            <a:ext cx="648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xmlns="" id="{F8D000BD-A8B9-CD47-ABC4-AAD5CD54046E}"/>
              </a:ext>
            </a:extLst>
          </p:cNvPr>
          <p:cNvCxnSpPr/>
          <p:nvPr/>
        </p:nvCxnSpPr>
        <p:spPr>
          <a:xfrm>
            <a:off x="6369920" y="2845584"/>
            <a:ext cx="297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xmlns="" id="{5FD7B72F-5844-C545-A84B-D298ED78256D}"/>
              </a:ext>
            </a:extLst>
          </p:cNvPr>
          <p:cNvCxnSpPr/>
          <p:nvPr/>
        </p:nvCxnSpPr>
        <p:spPr>
          <a:xfrm>
            <a:off x="6284489" y="2529181"/>
            <a:ext cx="459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xmlns="" id="{9846306C-3846-9D45-8FF4-045525308809}"/>
              </a:ext>
            </a:extLst>
          </p:cNvPr>
          <p:cNvCxnSpPr/>
          <p:nvPr/>
        </p:nvCxnSpPr>
        <p:spPr>
          <a:xfrm>
            <a:off x="6424316" y="2336237"/>
            <a:ext cx="270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xmlns="" id="{C6316554-45E8-F94B-89EB-2F07FC5F13E7}"/>
              </a:ext>
            </a:extLst>
          </p:cNvPr>
          <p:cNvCxnSpPr/>
          <p:nvPr/>
        </p:nvCxnSpPr>
        <p:spPr>
          <a:xfrm>
            <a:off x="6174539" y="2201312"/>
            <a:ext cx="4725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xmlns="" id="{A434F8CF-F9B0-FE4D-9959-F2E1A976A415}"/>
              </a:ext>
            </a:extLst>
          </p:cNvPr>
          <p:cNvCxnSpPr/>
          <p:nvPr/>
        </p:nvCxnSpPr>
        <p:spPr>
          <a:xfrm>
            <a:off x="6275420" y="2022172"/>
            <a:ext cx="324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xmlns="" id="{E18ED91A-4718-F046-86C9-3298B9EE2C2C}"/>
              </a:ext>
            </a:extLst>
          </p:cNvPr>
          <p:cNvCxnSpPr/>
          <p:nvPr/>
        </p:nvCxnSpPr>
        <p:spPr>
          <a:xfrm>
            <a:off x="6142886" y="1586932"/>
            <a:ext cx="48340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xmlns="" id="{74AB0790-8A31-B54A-8A21-21A5A71B3DE6}"/>
              </a:ext>
            </a:extLst>
          </p:cNvPr>
          <p:cNvCxnSpPr/>
          <p:nvPr/>
        </p:nvCxnSpPr>
        <p:spPr>
          <a:xfrm>
            <a:off x="6422069" y="1710225"/>
            <a:ext cx="270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xmlns="" id="{1821A0BE-CD69-6843-A561-3B3532633644}"/>
              </a:ext>
            </a:extLst>
          </p:cNvPr>
          <p:cNvCxnSpPr/>
          <p:nvPr/>
        </p:nvCxnSpPr>
        <p:spPr>
          <a:xfrm>
            <a:off x="6424316" y="1903418"/>
            <a:ext cx="324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xmlns="" id="{A5E8BFC2-37B8-BE48-9136-06D917ABF328}"/>
              </a:ext>
            </a:extLst>
          </p:cNvPr>
          <p:cNvCxnSpPr/>
          <p:nvPr/>
        </p:nvCxnSpPr>
        <p:spPr>
          <a:xfrm>
            <a:off x="6390433" y="1402902"/>
            <a:ext cx="270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xmlns="" id="{1A36F0C0-F822-E848-AE7C-DB5F8AC866BB}"/>
              </a:ext>
            </a:extLst>
          </p:cNvPr>
          <p:cNvCxnSpPr>
            <a:cxnSpLocks/>
          </p:cNvCxnSpPr>
          <p:nvPr/>
        </p:nvCxnSpPr>
        <p:spPr>
          <a:xfrm>
            <a:off x="6683389" y="1329857"/>
            <a:ext cx="0" cy="3365896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BD31F36D-B122-AA41-A92D-A60205A7FAC5}"/>
              </a:ext>
            </a:extLst>
          </p:cNvPr>
          <p:cNvSpPr txBox="1"/>
          <p:nvPr/>
        </p:nvSpPr>
        <p:spPr>
          <a:xfrm>
            <a:off x="7537869" y="4756404"/>
            <a:ext cx="312949" cy="138499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</a:t>
            </a:r>
          </a:p>
        </p:txBody>
      </p:sp>
      <p:sp>
        <p:nvSpPr>
          <p:cNvPr id="28" name="Organigramme : Décision 4095">
            <a:extLst>
              <a:ext uri="{FF2B5EF4-FFF2-40B4-BE49-F238E27FC236}">
                <a16:creationId xmlns:a16="http://schemas.microsoft.com/office/drawing/2014/main" xmlns="" id="{14C73B1A-4C35-ED43-A4BA-87C1D7E2F7FC}"/>
              </a:ext>
            </a:extLst>
          </p:cNvPr>
          <p:cNvSpPr/>
          <p:nvPr/>
        </p:nvSpPr>
        <p:spPr>
          <a:xfrm>
            <a:off x="6498539" y="1366242"/>
            <a:ext cx="53788" cy="80683"/>
          </a:xfrm>
          <a:prstGeom prst="flowChartDecision">
            <a:avLst/>
          </a:prstGeom>
          <a:solidFill>
            <a:srgbClr val="A470AA"/>
          </a:solidFill>
          <a:ln>
            <a:solidFill>
              <a:srgbClr val="A470A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9" name="Organigramme : Décision 157">
            <a:extLst>
              <a:ext uri="{FF2B5EF4-FFF2-40B4-BE49-F238E27FC236}">
                <a16:creationId xmlns:a16="http://schemas.microsoft.com/office/drawing/2014/main" xmlns="" id="{D1FABAE7-C9A1-DA42-8BBD-4813B8C0EDB0}"/>
              </a:ext>
            </a:extLst>
          </p:cNvPr>
          <p:cNvSpPr/>
          <p:nvPr/>
        </p:nvSpPr>
        <p:spPr>
          <a:xfrm>
            <a:off x="6363539" y="1551074"/>
            <a:ext cx="53788" cy="80683"/>
          </a:xfrm>
          <a:prstGeom prst="flowChartDecision">
            <a:avLst/>
          </a:prstGeom>
          <a:solidFill>
            <a:srgbClr val="A470AA"/>
          </a:solidFill>
          <a:ln>
            <a:solidFill>
              <a:srgbClr val="A470A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30" name="Organigramme : Décision 158">
            <a:extLst>
              <a:ext uri="{FF2B5EF4-FFF2-40B4-BE49-F238E27FC236}">
                <a16:creationId xmlns:a16="http://schemas.microsoft.com/office/drawing/2014/main" xmlns="" id="{FFA16430-DFC4-2147-B0A3-AEB2B4E64947}"/>
              </a:ext>
            </a:extLst>
          </p:cNvPr>
          <p:cNvSpPr/>
          <p:nvPr/>
        </p:nvSpPr>
        <p:spPr>
          <a:xfrm>
            <a:off x="6527141" y="1665374"/>
            <a:ext cx="53788" cy="80683"/>
          </a:xfrm>
          <a:prstGeom prst="flowChartDecision">
            <a:avLst/>
          </a:prstGeom>
          <a:solidFill>
            <a:srgbClr val="A470AA"/>
          </a:solidFill>
          <a:ln>
            <a:solidFill>
              <a:srgbClr val="A470A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31" name="Organigramme : Décision 159">
            <a:extLst>
              <a:ext uri="{FF2B5EF4-FFF2-40B4-BE49-F238E27FC236}">
                <a16:creationId xmlns:a16="http://schemas.microsoft.com/office/drawing/2014/main" xmlns="" id="{EB28614C-A0D4-DD47-B39E-9E9C1CA0E407}"/>
              </a:ext>
            </a:extLst>
          </p:cNvPr>
          <p:cNvSpPr/>
          <p:nvPr/>
        </p:nvSpPr>
        <p:spPr>
          <a:xfrm>
            <a:off x="6565244" y="1867532"/>
            <a:ext cx="53788" cy="80683"/>
          </a:xfrm>
          <a:prstGeom prst="flowChartDecision">
            <a:avLst/>
          </a:prstGeom>
          <a:solidFill>
            <a:srgbClr val="A470AA"/>
          </a:solidFill>
          <a:ln>
            <a:solidFill>
              <a:srgbClr val="A470A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32" name="Organigramme : Décision 160">
            <a:extLst>
              <a:ext uri="{FF2B5EF4-FFF2-40B4-BE49-F238E27FC236}">
                <a16:creationId xmlns:a16="http://schemas.microsoft.com/office/drawing/2014/main" xmlns="" id="{12A5335D-3D2D-414B-AE0F-3E0D88B367C3}"/>
              </a:ext>
            </a:extLst>
          </p:cNvPr>
          <p:cNvSpPr/>
          <p:nvPr/>
        </p:nvSpPr>
        <p:spPr>
          <a:xfrm>
            <a:off x="6410609" y="1981832"/>
            <a:ext cx="53788" cy="80683"/>
          </a:xfrm>
          <a:prstGeom prst="flowChartDecision">
            <a:avLst/>
          </a:prstGeom>
          <a:solidFill>
            <a:srgbClr val="A470AA"/>
          </a:solidFill>
          <a:ln>
            <a:solidFill>
              <a:srgbClr val="A470A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33" name="Organigramme : Décision 161">
            <a:extLst>
              <a:ext uri="{FF2B5EF4-FFF2-40B4-BE49-F238E27FC236}">
                <a16:creationId xmlns:a16="http://schemas.microsoft.com/office/drawing/2014/main" xmlns="" id="{818F8F0D-3D01-4745-8454-E82D3E3DC811}"/>
              </a:ext>
            </a:extLst>
          </p:cNvPr>
          <p:cNvSpPr/>
          <p:nvPr/>
        </p:nvSpPr>
        <p:spPr>
          <a:xfrm>
            <a:off x="6385961" y="2160971"/>
            <a:ext cx="53788" cy="80683"/>
          </a:xfrm>
          <a:prstGeom prst="flowChartDecision">
            <a:avLst/>
          </a:prstGeom>
          <a:solidFill>
            <a:srgbClr val="A470AA"/>
          </a:solidFill>
          <a:ln>
            <a:solidFill>
              <a:srgbClr val="A470A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34" name="Organigramme : Décision 162">
            <a:extLst>
              <a:ext uri="{FF2B5EF4-FFF2-40B4-BE49-F238E27FC236}">
                <a16:creationId xmlns:a16="http://schemas.microsoft.com/office/drawing/2014/main" xmlns="" id="{A1625D98-A94A-5745-8757-2D47F1AD5942}"/>
              </a:ext>
            </a:extLst>
          </p:cNvPr>
          <p:cNvSpPr/>
          <p:nvPr/>
        </p:nvSpPr>
        <p:spPr>
          <a:xfrm>
            <a:off x="6545082" y="2295896"/>
            <a:ext cx="53788" cy="80683"/>
          </a:xfrm>
          <a:prstGeom prst="flowChartDecision">
            <a:avLst/>
          </a:prstGeom>
          <a:solidFill>
            <a:srgbClr val="A470AA"/>
          </a:solidFill>
          <a:ln>
            <a:solidFill>
              <a:srgbClr val="A470A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35" name="Organigramme : Décision 163">
            <a:extLst>
              <a:ext uri="{FF2B5EF4-FFF2-40B4-BE49-F238E27FC236}">
                <a16:creationId xmlns:a16="http://schemas.microsoft.com/office/drawing/2014/main" xmlns="" id="{E69E7010-CA78-E840-8803-1EAFBDEC191F}"/>
              </a:ext>
            </a:extLst>
          </p:cNvPr>
          <p:cNvSpPr/>
          <p:nvPr/>
        </p:nvSpPr>
        <p:spPr>
          <a:xfrm>
            <a:off x="6480094" y="2479822"/>
            <a:ext cx="53788" cy="80683"/>
          </a:xfrm>
          <a:prstGeom prst="flowChartDecision">
            <a:avLst/>
          </a:prstGeom>
          <a:solidFill>
            <a:srgbClr val="A470AA"/>
          </a:solidFill>
          <a:ln>
            <a:solidFill>
              <a:srgbClr val="A470A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36" name="Organigramme : Décision 164">
            <a:extLst>
              <a:ext uri="{FF2B5EF4-FFF2-40B4-BE49-F238E27FC236}">
                <a16:creationId xmlns:a16="http://schemas.microsoft.com/office/drawing/2014/main" xmlns="" id="{2E22CE33-1635-4444-A916-9FD1D1CDCFC3}"/>
              </a:ext>
            </a:extLst>
          </p:cNvPr>
          <p:cNvSpPr/>
          <p:nvPr/>
        </p:nvSpPr>
        <p:spPr>
          <a:xfrm>
            <a:off x="6473374" y="2621318"/>
            <a:ext cx="53788" cy="80683"/>
          </a:xfrm>
          <a:prstGeom prst="flowChartDecision">
            <a:avLst/>
          </a:prstGeom>
          <a:solidFill>
            <a:srgbClr val="A470AA"/>
          </a:solidFill>
          <a:ln>
            <a:solidFill>
              <a:srgbClr val="A470A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37" name="Organigramme : Décision 165">
            <a:extLst>
              <a:ext uri="{FF2B5EF4-FFF2-40B4-BE49-F238E27FC236}">
                <a16:creationId xmlns:a16="http://schemas.microsoft.com/office/drawing/2014/main" xmlns="" id="{093919E6-C94D-5645-83E4-6E4D50B83083}"/>
              </a:ext>
            </a:extLst>
          </p:cNvPr>
          <p:cNvSpPr/>
          <p:nvPr/>
        </p:nvSpPr>
        <p:spPr>
          <a:xfrm>
            <a:off x="6484584" y="2805243"/>
            <a:ext cx="53788" cy="80683"/>
          </a:xfrm>
          <a:prstGeom prst="flowChartDecision">
            <a:avLst/>
          </a:prstGeom>
          <a:solidFill>
            <a:srgbClr val="A470AA"/>
          </a:solidFill>
          <a:ln>
            <a:solidFill>
              <a:srgbClr val="A470A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38" name="Organigramme : Décision 166">
            <a:extLst>
              <a:ext uri="{FF2B5EF4-FFF2-40B4-BE49-F238E27FC236}">
                <a16:creationId xmlns:a16="http://schemas.microsoft.com/office/drawing/2014/main" xmlns="" id="{5EADCB27-1D6D-5E45-8FFC-2ECBC7D1B60C}"/>
              </a:ext>
            </a:extLst>
          </p:cNvPr>
          <p:cNvSpPr/>
          <p:nvPr/>
        </p:nvSpPr>
        <p:spPr>
          <a:xfrm>
            <a:off x="6446489" y="2919543"/>
            <a:ext cx="53788" cy="80683"/>
          </a:xfrm>
          <a:prstGeom prst="flowChartDecision">
            <a:avLst/>
          </a:prstGeom>
          <a:solidFill>
            <a:srgbClr val="A470AA"/>
          </a:solidFill>
          <a:ln>
            <a:solidFill>
              <a:srgbClr val="A470A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39" name="Organigramme : Décision 167">
            <a:extLst>
              <a:ext uri="{FF2B5EF4-FFF2-40B4-BE49-F238E27FC236}">
                <a16:creationId xmlns:a16="http://schemas.microsoft.com/office/drawing/2014/main" xmlns="" id="{FB78F21A-988E-EF41-95CB-E7460F7018D1}"/>
              </a:ext>
            </a:extLst>
          </p:cNvPr>
          <p:cNvSpPr/>
          <p:nvPr/>
        </p:nvSpPr>
        <p:spPr>
          <a:xfrm>
            <a:off x="6453216" y="3103468"/>
            <a:ext cx="53788" cy="80683"/>
          </a:xfrm>
          <a:prstGeom prst="flowChartDecision">
            <a:avLst/>
          </a:prstGeom>
          <a:solidFill>
            <a:srgbClr val="A470AA"/>
          </a:solidFill>
          <a:ln>
            <a:solidFill>
              <a:srgbClr val="A470A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40" name="Organigramme : Décision 168">
            <a:extLst>
              <a:ext uri="{FF2B5EF4-FFF2-40B4-BE49-F238E27FC236}">
                <a16:creationId xmlns:a16="http://schemas.microsoft.com/office/drawing/2014/main" xmlns="" id="{82150F4B-5FB7-DD42-818B-F9BD6A4FF9CB}"/>
              </a:ext>
            </a:extLst>
          </p:cNvPr>
          <p:cNvSpPr/>
          <p:nvPr/>
        </p:nvSpPr>
        <p:spPr>
          <a:xfrm>
            <a:off x="6464424" y="3236000"/>
            <a:ext cx="53788" cy="80683"/>
          </a:xfrm>
          <a:prstGeom prst="flowChartDecision">
            <a:avLst/>
          </a:prstGeom>
          <a:solidFill>
            <a:srgbClr val="A470AA"/>
          </a:solidFill>
          <a:ln>
            <a:solidFill>
              <a:srgbClr val="A470A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41" name="Organigramme : Décision 169">
            <a:extLst>
              <a:ext uri="{FF2B5EF4-FFF2-40B4-BE49-F238E27FC236}">
                <a16:creationId xmlns:a16="http://schemas.microsoft.com/office/drawing/2014/main" xmlns="" id="{7E65C545-4654-4247-8950-3DB9B1094F67}"/>
              </a:ext>
            </a:extLst>
          </p:cNvPr>
          <p:cNvSpPr/>
          <p:nvPr/>
        </p:nvSpPr>
        <p:spPr>
          <a:xfrm>
            <a:off x="6480117" y="3438158"/>
            <a:ext cx="53788" cy="80683"/>
          </a:xfrm>
          <a:prstGeom prst="flowChartDecision">
            <a:avLst/>
          </a:prstGeom>
          <a:solidFill>
            <a:srgbClr val="A470AA"/>
          </a:solidFill>
          <a:ln>
            <a:solidFill>
              <a:srgbClr val="A470A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42" name="Organigramme : Décision 170">
            <a:extLst>
              <a:ext uri="{FF2B5EF4-FFF2-40B4-BE49-F238E27FC236}">
                <a16:creationId xmlns:a16="http://schemas.microsoft.com/office/drawing/2014/main" xmlns="" id="{67E3DF6F-06BE-7A47-A4D2-F34E97DE177C}"/>
              </a:ext>
            </a:extLst>
          </p:cNvPr>
          <p:cNvSpPr/>
          <p:nvPr/>
        </p:nvSpPr>
        <p:spPr>
          <a:xfrm>
            <a:off x="6307551" y="3552458"/>
            <a:ext cx="53788" cy="80683"/>
          </a:xfrm>
          <a:prstGeom prst="flowChartDecision">
            <a:avLst/>
          </a:prstGeom>
          <a:solidFill>
            <a:srgbClr val="A470AA"/>
          </a:solidFill>
          <a:ln>
            <a:solidFill>
              <a:srgbClr val="A470A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43" name="Organigramme : Décision 171">
            <a:extLst>
              <a:ext uri="{FF2B5EF4-FFF2-40B4-BE49-F238E27FC236}">
                <a16:creationId xmlns:a16="http://schemas.microsoft.com/office/drawing/2014/main" xmlns="" id="{3526B805-414F-3845-BE0B-74287EEA6CE4}"/>
              </a:ext>
            </a:extLst>
          </p:cNvPr>
          <p:cNvSpPr/>
          <p:nvPr/>
        </p:nvSpPr>
        <p:spPr>
          <a:xfrm>
            <a:off x="6480120" y="3733990"/>
            <a:ext cx="53788" cy="80683"/>
          </a:xfrm>
          <a:prstGeom prst="flowChartDecision">
            <a:avLst/>
          </a:prstGeom>
          <a:solidFill>
            <a:srgbClr val="A470AA"/>
          </a:solidFill>
          <a:ln>
            <a:solidFill>
              <a:srgbClr val="A470A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44" name="Organigramme : Décision 172">
            <a:extLst>
              <a:ext uri="{FF2B5EF4-FFF2-40B4-BE49-F238E27FC236}">
                <a16:creationId xmlns:a16="http://schemas.microsoft.com/office/drawing/2014/main" xmlns="" id="{6E591325-AC05-F945-9ACD-3F6AB03A0ACC}"/>
              </a:ext>
            </a:extLst>
          </p:cNvPr>
          <p:cNvSpPr/>
          <p:nvPr/>
        </p:nvSpPr>
        <p:spPr>
          <a:xfrm>
            <a:off x="6509257" y="3978275"/>
            <a:ext cx="53788" cy="80683"/>
          </a:xfrm>
          <a:prstGeom prst="flowChartDecision">
            <a:avLst/>
          </a:prstGeom>
          <a:solidFill>
            <a:srgbClr val="A470AA"/>
          </a:solidFill>
          <a:ln>
            <a:solidFill>
              <a:srgbClr val="A470A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45" name="Organigramme : Décision 173">
            <a:extLst>
              <a:ext uri="{FF2B5EF4-FFF2-40B4-BE49-F238E27FC236}">
                <a16:creationId xmlns:a16="http://schemas.microsoft.com/office/drawing/2014/main" xmlns="" id="{C7904519-2F27-2B49-9EFF-F37FCAC9C89C}"/>
              </a:ext>
            </a:extLst>
          </p:cNvPr>
          <p:cNvSpPr/>
          <p:nvPr/>
        </p:nvSpPr>
        <p:spPr>
          <a:xfrm>
            <a:off x="6350139" y="3855010"/>
            <a:ext cx="53788" cy="80683"/>
          </a:xfrm>
          <a:prstGeom prst="flowChartDecision">
            <a:avLst/>
          </a:prstGeom>
          <a:solidFill>
            <a:srgbClr val="A470AA"/>
          </a:solidFill>
          <a:ln>
            <a:solidFill>
              <a:srgbClr val="A470A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46" name="Organigramme : Décision 174">
            <a:extLst>
              <a:ext uri="{FF2B5EF4-FFF2-40B4-BE49-F238E27FC236}">
                <a16:creationId xmlns:a16="http://schemas.microsoft.com/office/drawing/2014/main" xmlns="" id="{E375604C-A145-A44B-8F22-AA6E65CE8EEE}"/>
              </a:ext>
            </a:extLst>
          </p:cNvPr>
          <p:cNvSpPr/>
          <p:nvPr/>
        </p:nvSpPr>
        <p:spPr>
          <a:xfrm>
            <a:off x="6563046" y="4094811"/>
            <a:ext cx="53788" cy="80683"/>
          </a:xfrm>
          <a:prstGeom prst="flowChartDecision">
            <a:avLst/>
          </a:prstGeom>
          <a:solidFill>
            <a:srgbClr val="A470AA"/>
          </a:solidFill>
          <a:ln>
            <a:solidFill>
              <a:srgbClr val="A470A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47" name="Organigramme : Décision 175">
            <a:extLst>
              <a:ext uri="{FF2B5EF4-FFF2-40B4-BE49-F238E27FC236}">
                <a16:creationId xmlns:a16="http://schemas.microsoft.com/office/drawing/2014/main" xmlns="" id="{EBD47081-349F-2E41-ACCF-40D3DDE1C6FD}"/>
              </a:ext>
            </a:extLst>
          </p:cNvPr>
          <p:cNvSpPr/>
          <p:nvPr/>
        </p:nvSpPr>
        <p:spPr>
          <a:xfrm>
            <a:off x="6484611" y="4413511"/>
            <a:ext cx="53788" cy="80683"/>
          </a:xfrm>
          <a:prstGeom prst="flowChartDecision">
            <a:avLst/>
          </a:prstGeom>
          <a:solidFill>
            <a:srgbClr val="A470AA"/>
          </a:solidFill>
          <a:ln>
            <a:solidFill>
              <a:srgbClr val="A470A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xmlns="" id="{B5F4E920-E854-B540-A99C-7B40855747B0}"/>
              </a:ext>
            </a:extLst>
          </p:cNvPr>
          <p:cNvCxnSpPr/>
          <p:nvPr/>
        </p:nvCxnSpPr>
        <p:spPr>
          <a:xfrm>
            <a:off x="6249646" y="3781074"/>
            <a:ext cx="513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xmlns="" id="{478784EA-624D-A542-997E-694C960631E0}"/>
              </a:ext>
            </a:extLst>
          </p:cNvPr>
          <p:cNvCxnSpPr/>
          <p:nvPr/>
        </p:nvCxnSpPr>
        <p:spPr>
          <a:xfrm>
            <a:off x="6342752" y="4014133"/>
            <a:ext cx="378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ZoneTexte 49">
            <a:extLst>
              <a:ext uri="{FF2B5EF4-FFF2-40B4-BE49-F238E27FC236}">
                <a16:creationId xmlns:a16="http://schemas.microsoft.com/office/drawing/2014/main" xmlns="" id="{7AB51452-4AA7-C04E-BF33-3C0EF0E0A11E}"/>
              </a:ext>
            </a:extLst>
          </p:cNvPr>
          <p:cNvSpPr txBox="1"/>
          <p:nvPr/>
        </p:nvSpPr>
        <p:spPr>
          <a:xfrm>
            <a:off x="6575598" y="4771294"/>
            <a:ext cx="194060" cy="138499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xmlns="" id="{86C95505-0D2A-834C-BD25-A2BF5A98634F}"/>
              </a:ext>
            </a:extLst>
          </p:cNvPr>
          <p:cNvSpPr txBox="1"/>
          <p:nvPr/>
        </p:nvSpPr>
        <p:spPr>
          <a:xfrm>
            <a:off x="5503983" y="4771294"/>
            <a:ext cx="285289" cy="138499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0,1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xmlns="" id="{EDF7F988-ED60-F346-B255-0A357DBB21C5}"/>
              </a:ext>
            </a:extLst>
          </p:cNvPr>
          <p:cNvSpPr txBox="1"/>
          <p:nvPr/>
        </p:nvSpPr>
        <p:spPr>
          <a:xfrm>
            <a:off x="5802752" y="4788232"/>
            <a:ext cx="729000" cy="138499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r>
              <a:rPr lang="fr-FR" sz="900" b="1" dirty="0" err="1">
                <a:solidFill>
                  <a:srgbClr val="A470AA"/>
                </a:solidFill>
              </a:rPr>
              <a:t>Favours</a:t>
            </a:r>
            <a:r>
              <a:rPr lang="fr-FR" sz="900" b="1" dirty="0">
                <a:solidFill>
                  <a:srgbClr val="A470AA"/>
                </a:solidFill>
              </a:rPr>
              <a:t> D + </a:t>
            </a:r>
            <a:r>
              <a:rPr lang="fr-FR" sz="900" b="1" dirty="0" err="1">
                <a:solidFill>
                  <a:srgbClr val="A470AA"/>
                </a:solidFill>
              </a:rPr>
              <a:t>T</a:t>
            </a:r>
            <a:endParaRPr lang="fr-FR" sz="900" b="1" dirty="0">
              <a:solidFill>
                <a:srgbClr val="A470AA"/>
              </a:solidFill>
            </a:endParaRP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xmlns="" id="{202E2A8B-3513-DD43-95A5-BCCCD2A90612}"/>
              </a:ext>
            </a:extLst>
          </p:cNvPr>
          <p:cNvSpPr txBox="1"/>
          <p:nvPr/>
        </p:nvSpPr>
        <p:spPr>
          <a:xfrm>
            <a:off x="6746713" y="4789933"/>
            <a:ext cx="729000" cy="138499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900" b="1" dirty="0" err="1">
                <a:solidFill>
                  <a:srgbClr val="A470AA"/>
                </a:solidFill>
              </a:rPr>
              <a:t>Favours</a:t>
            </a:r>
            <a:r>
              <a:rPr lang="fr-FR" sz="900" b="1" dirty="0">
                <a:solidFill>
                  <a:srgbClr val="A470AA"/>
                </a:solidFill>
              </a:rPr>
              <a:t> BSC</a:t>
            </a:r>
          </a:p>
        </p:txBody>
      </p:sp>
      <p:cxnSp>
        <p:nvCxnSpPr>
          <p:cNvPr id="55" name="Connecteur droit 54">
            <a:extLst>
              <a:ext uri="{FF2B5EF4-FFF2-40B4-BE49-F238E27FC236}">
                <a16:creationId xmlns:a16="http://schemas.microsoft.com/office/drawing/2014/main" xmlns="" id="{D2444598-49AC-6046-86BF-BC6D889599D0}"/>
              </a:ext>
            </a:extLst>
          </p:cNvPr>
          <p:cNvCxnSpPr/>
          <p:nvPr/>
        </p:nvCxnSpPr>
        <p:spPr>
          <a:xfrm>
            <a:off x="5654124" y="4690751"/>
            <a:ext cx="2052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xmlns="" id="{F758C232-813F-824C-9EE3-E62FE19243FB}"/>
              </a:ext>
            </a:extLst>
          </p:cNvPr>
          <p:cNvCxnSpPr/>
          <p:nvPr/>
        </p:nvCxnSpPr>
        <p:spPr>
          <a:xfrm>
            <a:off x="5968684" y="4694129"/>
            <a:ext cx="0" cy="540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56">
            <a:extLst>
              <a:ext uri="{FF2B5EF4-FFF2-40B4-BE49-F238E27FC236}">
                <a16:creationId xmlns:a16="http://schemas.microsoft.com/office/drawing/2014/main" xmlns="" id="{F332D9DA-B4D0-FE42-B727-E174963BAA9F}"/>
              </a:ext>
            </a:extLst>
          </p:cNvPr>
          <p:cNvCxnSpPr/>
          <p:nvPr/>
        </p:nvCxnSpPr>
        <p:spPr>
          <a:xfrm>
            <a:off x="6729655" y="4694129"/>
            <a:ext cx="0" cy="540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xmlns="" id="{2D208BD6-5D46-6946-A0DE-6A305B61F368}"/>
              </a:ext>
            </a:extLst>
          </p:cNvPr>
          <p:cNvCxnSpPr/>
          <p:nvPr/>
        </p:nvCxnSpPr>
        <p:spPr>
          <a:xfrm>
            <a:off x="6145733" y="4694129"/>
            <a:ext cx="0" cy="540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xmlns="" id="{F8C0F65E-6889-E74A-A170-0993CFDCF6EF}"/>
              </a:ext>
            </a:extLst>
          </p:cNvPr>
          <p:cNvCxnSpPr/>
          <p:nvPr/>
        </p:nvCxnSpPr>
        <p:spPr>
          <a:xfrm>
            <a:off x="6273479" y="4694129"/>
            <a:ext cx="0" cy="540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59">
            <a:extLst>
              <a:ext uri="{FF2B5EF4-FFF2-40B4-BE49-F238E27FC236}">
                <a16:creationId xmlns:a16="http://schemas.microsoft.com/office/drawing/2014/main" xmlns="" id="{B69DAFFB-DE46-864C-8DD5-FCA480AAB693}"/>
              </a:ext>
            </a:extLst>
          </p:cNvPr>
          <p:cNvCxnSpPr/>
          <p:nvPr/>
        </p:nvCxnSpPr>
        <p:spPr>
          <a:xfrm>
            <a:off x="6369851" y="4694129"/>
            <a:ext cx="0" cy="540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60">
            <a:extLst>
              <a:ext uri="{FF2B5EF4-FFF2-40B4-BE49-F238E27FC236}">
                <a16:creationId xmlns:a16="http://schemas.microsoft.com/office/drawing/2014/main" xmlns="" id="{0CFB3878-56C7-6F41-96D3-83C14E5BE66D}"/>
              </a:ext>
            </a:extLst>
          </p:cNvPr>
          <p:cNvCxnSpPr/>
          <p:nvPr/>
        </p:nvCxnSpPr>
        <p:spPr>
          <a:xfrm>
            <a:off x="6452775" y="4694129"/>
            <a:ext cx="0" cy="540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61">
            <a:extLst>
              <a:ext uri="{FF2B5EF4-FFF2-40B4-BE49-F238E27FC236}">
                <a16:creationId xmlns:a16="http://schemas.microsoft.com/office/drawing/2014/main" xmlns="" id="{080425B3-576B-7E43-9A3C-1B4050BB92E6}"/>
              </a:ext>
            </a:extLst>
          </p:cNvPr>
          <p:cNvCxnSpPr/>
          <p:nvPr/>
        </p:nvCxnSpPr>
        <p:spPr>
          <a:xfrm>
            <a:off x="6517771" y="4694129"/>
            <a:ext cx="0" cy="540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62">
            <a:extLst>
              <a:ext uri="{FF2B5EF4-FFF2-40B4-BE49-F238E27FC236}">
                <a16:creationId xmlns:a16="http://schemas.microsoft.com/office/drawing/2014/main" xmlns="" id="{12A0DD51-CD26-CC43-A9C2-445351F04356}"/>
              </a:ext>
            </a:extLst>
          </p:cNvPr>
          <p:cNvCxnSpPr/>
          <p:nvPr/>
        </p:nvCxnSpPr>
        <p:spPr>
          <a:xfrm>
            <a:off x="6578285" y="4694129"/>
            <a:ext cx="0" cy="540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63">
            <a:extLst>
              <a:ext uri="{FF2B5EF4-FFF2-40B4-BE49-F238E27FC236}">
                <a16:creationId xmlns:a16="http://schemas.microsoft.com/office/drawing/2014/main" xmlns="" id="{A8B56991-A444-C140-8409-1E0EBD340560}"/>
              </a:ext>
            </a:extLst>
          </p:cNvPr>
          <p:cNvCxnSpPr/>
          <p:nvPr/>
        </p:nvCxnSpPr>
        <p:spPr>
          <a:xfrm>
            <a:off x="6634317" y="4694129"/>
            <a:ext cx="0" cy="540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64">
            <a:extLst>
              <a:ext uri="{FF2B5EF4-FFF2-40B4-BE49-F238E27FC236}">
                <a16:creationId xmlns:a16="http://schemas.microsoft.com/office/drawing/2014/main" xmlns="" id="{8B242F89-D9EA-AB48-9D9B-6898E50FBAE8}"/>
              </a:ext>
            </a:extLst>
          </p:cNvPr>
          <p:cNvCxnSpPr/>
          <p:nvPr/>
        </p:nvCxnSpPr>
        <p:spPr>
          <a:xfrm>
            <a:off x="6987390" y="4694129"/>
            <a:ext cx="0" cy="540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65">
            <a:extLst>
              <a:ext uri="{FF2B5EF4-FFF2-40B4-BE49-F238E27FC236}">
                <a16:creationId xmlns:a16="http://schemas.microsoft.com/office/drawing/2014/main" xmlns="" id="{6783D0FB-4839-694C-8359-D1661FA4125F}"/>
              </a:ext>
            </a:extLst>
          </p:cNvPr>
          <p:cNvCxnSpPr/>
          <p:nvPr/>
        </p:nvCxnSpPr>
        <p:spPr>
          <a:xfrm>
            <a:off x="7164440" y="4694129"/>
            <a:ext cx="0" cy="540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66">
            <a:extLst>
              <a:ext uri="{FF2B5EF4-FFF2-40B4-BE49-F238E27FC236}">
                <a16:creationId xmlns:a16="http://schemas.microsoft.com/office/drawing/2014/main" xmlns="" id="{212D57DA-AC33-9B46-AFE3-7E8958F0FC6D}"/>
              </a:ext>
            </a:extLst>
          </p:cNvPr>
          <p:cNvCxnSpPr/>
          <p:nvPr/>
        </p:nvCxnSpPr>
        <p:spPr>
          <a:xfrm>
            <a:off x="7287704" y="4694129"/>
            <a:ext cx="0" cy="540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67">
            <a:extLst>
              <a:ext uri="{FF2B5EF4-FFF2-40B4-BE49-F238E27FC236}">
                <a16:creationId xmlns:a16="http://schemas.microsoft.com/office/drawing/2014/main" xmlns="" id="{E798D669-BA68-E144-95C7-BD2DEB0351D0}"/>
              </a:ext>
            </a:extLst>
          </p:cNvPr>
          <p:cNvCxnSpPr/>
          <p:nvPr/>
        </p:nvCxnSpPr>
        <p:spPr>
          <a:xfrm>
            <a:off x="7388558" y="4694129"/>
            <a:ext cx="0" cy="540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68">
            <a:extLst>
              <a:ext uri="{FF2B5EF4-FFF2-40B4-BE49-F238E27FC236}">
                <a16:creationId xmlns:a16="http://schemas.microsoft.com/office/drawing/2014/main" xmlns="" id="{CB762F48-D3A0-AD40-BFDD-BA34C23614CC}"/>
              </a:ext>
            </a:extLst>
          </p:cNvPr>
          <p:cNvCxnSpPr/>
          <p:nvPr/>
        </p:nvCxnSpPr>
        <p:spPr>
          <a:xfrm>
            <a:off x="7467001" y="4694129"/>
            <a:ext cx="0" cy="540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69">
            <a:extLst>
              <a:ext uri="{FF2B5EF4-FFF2-40B4-BE49-F238E27FC236}">
                <a16:creationId xmlns:a16="http://schemas.microsoft.com/office/drawing/2014/main" xmlns="" id="{4CEA22A9-F99A-4F4F-A105-3C06D8D3E3E8}"/>
              </a:ext>
            </a:extLst>
          </p:cNvPr>
          <p:cNvCxnSpPr/>
          <p:nvPr/>
        </p:nvCxnSpPr>
        <p:spPr>
          <a:xfrm>
            <a:off x="7536478" y="4694129"/>
            <a:ext cx="0" cy="540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70">
            <a:extLst>
              <a:ext uri="{FF2B5EF4-FFF2-40B4-BE49-F238E27FC236}">
                <a16:creationId xmlns:a16="http://schemas.microsoft.com/office/drawing/2014/main" xmlns="" id="{982D7844-B4C4-5649-BB87-048B86AD018E}"/>
              </a:ext>
            </a:extLst>
          </p:cNvPr>
          <p:cNvCxnSpPr/>
          <p:nvPr/>
        </p:nvCxnSpPr>
        <p:spPr>
          <a:xfrm>
            <a:off x="7596991" y="4694129"/>
            <a:ext cx="0" cy="540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 droit 71">
            <a:extLst>
              <a:ext uri="{FF2B5EF4-FFF2-40B4-BE49-F238E27FC236}">
                <a16:creationId xmlns:a16="http://schemas.microsoft.com/office/drawing/2014/main" xmlns="" id="{EBFBA277-10ED-F94F-A38C-381B31DDA777}"/>
              </a:ext>
            </a:extLst>
          </p:cNvPr>
          <p:cNvCxnSpPr/>
          <p:nvPr/>
        </p:nvCxnSpPr>
        <p:spPr>
          <a:xfrm>
            <a:off x="7648542" y="4694129"/>
            <a:ext cx="0" cy="540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72">
            <a:extLst>
              <a:ext uri="{FF2B5EF4-FFF2-40B4-BE49-F238E27FC236}">
                <a16:creationId xmlns:a16="http://schemas.microsoft.com/office/drawing/2014/main" xmlns="" id="{D4E85EA8-C932-6345-B3AD-BA35532EA46D}"/>
              </a:ext>
            </a:extLst>
          </p:cNvPr>
          <p:cNvCxnSpPr/>
          <p:nvPr/>
        </p:nvCxnSpPr>
        <p:spPr>
          <a:xfrm>
            <a:off x="7700091" y="4694129"/>
            <a:ext cx="0" cy="540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73">
            <a:extLst>
              <a:ext uri="{FF2B5EF4-FFF2-40B4-BE49-F238E27FC236}">
                <a16:creationId xmlns:a16="http://schemas.microsoft.com/office/drawing/2014/main" xmlns="" id="{3C522172-AD0E-5942-B705-084E6EEF36FE}"/>
              </a:ext>
            </a:extLst>
          </p:cNvPr>
          <p:cNvCxnSpPr/>
          <p:nvPr/>
        </p:nvCxnSpPr>
        <p:spPr>
          <a:xfrm>
            <a:off x="5658381" y="4694129"/>
            <a:ext cx="0" cy="540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186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Durvalumab + tremelimumab</a:t>
            </a:r>
            <a:br>
              <a:rPr lang="fr-FR" dirty="0"/>
            </a:br>
            <a:r>
              <a:rPr lang="fr-FR" dirty="0"/>
              <a:t>CCR métastatique &gt; L2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xmlns="" id="{18D4C4F7-9106-B844-A193-1EBFE21C3B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503006"/>
          </a:xfrm>
        </p:spPr>
        <p:txBody>
          <a:bodyPr>
            <a:normAutofit/>
          </a:bodyPr>
          <a:lstStyle/>
          <a:p>
            <a:r>
              <a:rPr lang="fr-FR" sz="2000" dirty="0"/>
              <a:t>Toxicité </a:t>
            </a:r>
          </a:p>
          <a:p>
            <a:endParaRPr lang="fr-FR" sz="2000" dirty="0"/>
          </a:p>
        </p:txBody>
      </p:sp>
      <p:sp>
        <p:nvSpPr>
          <p:cNvPr id="2" name="ZoneTexte 1"/>
          <p:cNvSpPr txBox="1"/>
          <p:nvPr/>
        </p:nvSpPr>
        <p:spPr>
          <a:xfrm>
            <a:off x="3851920" y="987574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Traitements reçus</a:t>
            </a:r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/>
          </p:nvPr>
        </p:nvGraphicFramePr>
        <p:xfrm>
          <a:off x="1904884" y="1284347"/>
          <a:ext cx="6096000" cy="3454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45474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Toxicité</a:t>
                      </a:r>
                      <a:r>
                        <a:rPr lang="fr-FR" baseline="0" dirty="0"/>
                        <a:t> gr 3/4 (%)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/>
                        <a:t>Durva</a:t>
                      </a:r>
                      <a:r>
                        <a:rPr lang="fr-FR" dirty="0"/>
                        <a:t> + </a:t>
                      </a:r>
                      <a:r>
                        <a:rPr lang="fr-FR" dirty="0" err="1"/>
                        <a:t>treme</a:t>
                      </a:r>
                      <a:r>
                        <a:rPr lang="fr-FR" dirty="0"/>
                        <a:t> n=118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MSS n=61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5474"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Fatigue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5474"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Anorexie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45474"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Douleurs abdominales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45474"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Diarrhée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45474">
                <a:tc>
                  <a:txBody>
                    <a:bodyPr/>
                    <a:lstStyle/>
                    <a:p>
                      <a:pPr algn="ctr"/>
                      <a:r>
                        <a:rPr lang="fr-FR" b="1" dirty="0">
                          <a:solidFill>
                            <a:schemeClr val="bg1"/>
                          </a:solidFill>
                        </a:rPr>
                        <a:t>Anomalies biologiques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b="1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45474"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Anémie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45474"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Lymphopénie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45474"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↑Lipase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45474"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Hyponatrémie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7" name="ZoneTexte 3">
            <a:extLst>
              <a:ext uri="{FF2B5EF4-FFF2-40B4-BE49-F238E27FC236}">
                <a16:creationId xmlns:a16="http://schemas.microsoft.com/office/drawing/2014/main" xmlns="" id="{72FF7BDD-50DE-3344-8C8D-FA7BDD9385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97438"/>
            <a:ext cx="87852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E </a:t>
            </a:r>
            <a:r>
              <a:rPr kumimoji="0" lang="fr-FR" altLang="fr-FR" sz="100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Xueyu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Chen</a:t>
            </a:r>
            <a:r>
              <a:rPr kumimoji="0" lang="ro-RO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 et al., ASCO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GI</a:t>
            </a:r>
            <a:r>
              <a:rPr kumimoji="0" lang="ro-RO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20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19</a:t>
            </a:r>
            <a:r>
              <a:rPr kumimoji="0" lang="ro-RO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, 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rPr>
              <a:t>abs 481</a:t>
            </a:r>
            <a:endParaRPr kumimoji="0" lang="nl-NL" altLang="fr-FR" sz="100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49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Durvalumab + tremelimumab</a:t>
            </a:r>
            <a:br>
              <a:rPr lang="fr-FR" dirty="0"/>
            </a:br>
            <a:r>
              <a:rPr lang="fr-FR" dirty="0"/>
              <a:t>CCR métastatique &gt; L2;   Conclusion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EE558282-7ED9-FA47-8221-484CDF3E06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02575"/>
            <a:ext cx="8229600" cy="3394472"/>
          </a:xfrm>
        </p:spPr>
        <p:txBody>
          <a:bodyPr>
            <a:normAutofit/>
          </a:bodyPr>
          <a:lstStyle/>
          <a:p>
            <a:pPr lvl="1">
              <a:spcBef>
                <a:spcPts val="1776"/>
              </a:spcBef>
            </a:pPr>
            <a:r>
              <a:rPr lang="fr-FR" sz="2000" dirty="0"/>
              <a:t>Première étude positive d’immunothérapie au-delà de la 2° ligne</a:t>
            </a:r>
          </a:p>
          <a:p>
            <a:pPr lvl="1">
              <a:spcBef>
                <a:spcPts val="1776"/>
              </a:spcBef>
            </a:pPr>
            <a:r>
              <a:rPr lang="fr-FR" sz="2000" dirty="0"/>
              <a:t> Quel que soit le statut MSI/MSS  </a:t>
            </a:r>
          </a:p>
          <a:p>
            <a:pPr lvl="1">
              <a:spcBef>
                <a:spcPts val="1776"/>
              </a:spcBef>
            </a:pPr>
            <a:r>
              <a:rPr lang="fr-FR" sz="2000" dirty="0"/>
              <a:t>Mais le  bras contrôle ne comprend pas de placebo,</a:t>
            </a:r>
          </a:p>
          <a:p>
            <a:pPr lvl="1">
              <a:spcBef>
                <a:spcPts val="1776"/>
              </a:spcBef>
            </a:pPr>
            <a:r>
              <a:rPr lang="fr-FR" sz="2000" dirty="0"/>
              <a:t>Discordance des résultats (PFS et taux de réponse),</a:t>
            </a:r>
          </a:p>
          <a:p>
            <a:pPr lvl="1">
              <a:spcBef>
                <a:spcPts val="1776"/>
              </a:spcBef>
            </a:pPr>
            <a:r>
              <a:rPr lang="fr-FR" sz="2000" dirty="0"/>
              <a:t>Ces résultats méritent d’être confirmés en phase III </a:t>
            </a:r>
          </a:p>
          <a:p>
            <a:pPr lvl="1">
              <a:spcBef>
                <a:spcPts val="1776"/>
              </a:spcBef>
            </a:pPr>
            <a:r>
              <a:rPr lang="fr-FR" sz="2000" dirty="0"/>
              <a:t>Traitement onéreux dans cette situation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3851920" y="987574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Traitements reçus</a:t>
            </a:r>
          </a:p>
        </p:txBody>
      </p:sp>
      <p:sp>
        <p:nvSpPr>
          <p:cNvPr id="7" name="ZoneTexte 3">
            <a:extLst>
              <a:ext uri="{FF2B5EF4-FFF2-40B4-BE49-F238E27FC236}">
                <a16:creationId xmlns:a16="http://schemas.microsoft.com/office/drawing/2014/main" xmlns="" id="{6E2540DC-BF20-F54B-BCCB-6936D4BBE2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97438"/>
            <a:ext cx="87852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E </a:t>
            </a:r>
            <a:r>
              <a:rPr kumimoji="0" lang="fr-FR" altLang="fr-FR" sz="100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Xueyu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Chen</a:t>
            </a:r>
            <a:r>
              <a:rPr kumimoji="0" lang="ro-RO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 et al., ASCO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GI</a:t>
            </a:r>
            <a:r>
              <a:rPr kumimoji="0" lang="ro-RO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20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19</a:t>
            </a:r>
            <a:r>
              <a:rPr kumimoji="0" lang="ro-RO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, 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rPr>
              <a:t>abs 481</a:t>
            </a:r>
            <a:endParaRPr kumimoji="0" lang="nl-NL" altLang="fr-FR" sz="100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783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xmlns="" id="{D11110D5-9095-234B-967B-BD6D8C5D37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4501" y="3517946"/>
            <a:ext cx="7660212" cy="1125140"/>
          </a:xfrm>
        </p:spPr>
        <p:txBody>
          <a:bodyPr/>
          <a:lstStyle/>
          <a:p>
            <a:r>
              <a:rPr lang="fr-FR" dirty="0" err="1">
                <a:solidFill>
                  <a:schemeClr val="bg1"/>
                </a:solidFill>
              </a:rPr>
              <a:t>Klaver</a:t>
            </a:r>
            <a:r>
              <a:rPr lang="fr-FR" dirty="0">
                <a:solidFill>
                  <a:schemeClr val="bg1"/>
                </a:solidFill>
              </a:rPr>
              <a:t> C E L et al. ASCO GI 2019, </a:t>
            </a:r>
            <a:r>
              <a:rPr lang="fr-FR" dirty="0" err="1">
                <a:solidFill>
                  <a:schemeClr val="bg1"/>
                </a:solidFill>
              </a:rPr>
              <a:t>abstr</a:t>
            </a:r>
            <a:r>
              <a:rPr lang="fr-FR" dirty="0">
                <a:solidFill>
                  <a:schemeClr val="bg1"/>
                </a:solidFill>
              </a:rPr>
              <a:t> 482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xmlns="" id="{F8B90FEF-C984-E148-BBE3-3754C5C30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773" y="2207894"/>
            <a:ext cx="7560652" cy="1314951"/>
          </a:xfrm>
        </p:spPr>
        <p:txBody>
          <a:bodyPr>
            <a:noAutofit/>
          </a:bodyPr>
          <a:lstStyle/>
          <a:p>
            <a:r>
              <a:rPr lang="fr-FR" sz="2000" dirty="0">
                <a:solidFill>
                  <a:schemeClr val="bg1"/>
                </a:solidFill>
              </a:rPr>
              <a:t>Intérêt de la Chimio-hyperthermie intrapéritonéale en situation adjuvante des CCR à haut risque de métastases péritonéales : </a:t>
            </a:r>
            <a:r>
              <a:rPr lang="fr-FR" sz="2000" dirty="0" err="1">
                <a:solidFill>
                  <a:schemeClr val="bg1"/>
                </a:solidFill>
              </a:rPr>
              <a:t>éTUDE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colopec</a:t>
            </a:r>
            <a:endParaRPr lang="fr-F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62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Intérêt de la CHIP en situation adjuvante</a:t>
            </a:r>
            <a:br>
              <a:rPr lang="fr-FR" dirty="0"/>
            </a:br>
            <a:r>
              <a:rPr lang="fr-FR" dirty="0"/>
              <a:t>CCR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CE7B5FE8-BC6C-9140-8C5A-B9A2285BF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79210"/>
            <a:ext cx="8229600" cy="3394472"/>
          </a:xfrm>
        </p:spPr>
        <p:txBody>
          <a:bodyPr>
            <a:normAutofit/>
          </a:bodyPr>
          <a:lstStyle/>
          <a:p>
            <a:r>
              <a:rPr lang="fr-FR" sz="1800" dirty="0"/>
              <a:t>Le risque de métastases péritonéales après chirurgie d’un cancer colique </a:t>
            </a:r>
            <a:r>
              <a:rPr lang="fr-FR" sz="1800" b="1" dirty="0">
                <a:solidFill>
                  <a:srgbClr val="FF0000"/>
                </a:solidFill>
              </a:rPr>
              <a:t>p T4 ou perforé      </a:t>
            </a:r>
            <a:r>
              <a:rPr lang="fr-FR" sz="2000" b="1" dirty="0">
                <a:solidFill>
                  <a:srgbClr val="FF0000"/>
                </a:solidFill>
              </a:rPr>
              <a:t># 25% </a:t>
            </a:r>
            <a:r>
              <a:rPr lang="fr-FR" sz="1800" dirty="0"/>
              <a:t>même si chimiothérapie systémique </a:t>
            </a:r>
          </a:p>
          <a:p>
            <a:r>
              <a:rPr lang="fr-FR" sz="1800" dirty="0"/>
              <a:t>Diagnostic difficile en imagerie classique</a:t>
            </a:r>
          </a:p>
          <a:p>
            <a:r>
              <a:rPr lang="fr-FR" sz="1800" b="1" dirty="0"/>
              <a:t>Objectif principal : survie sans métastases </a:t>
            </a:r>
            <a:br>
              <a:rPr lang="fr-FR" sz="1800" b="1" dirty="0"/>
            </a:br>
            <a:r>
              <a:rPr lang="fr-FR" sz="1800" b="1" dirty="0"/>
              <a:t>péritonéales à 18 mois</a:t>
            </a:r>
          </a:p>
          <a:p>
            <a:r>
              <a:rPr lang="fr-FR" sz="1800" dirty="0"/>
              <a:t>Stratification :</a:t>
            </a:r>
          </a:p>
          <a:p>
            <a:pPr lvl="1"/>
            <a:r>
              <a:rPr lang="fr-FR" sz="1500" dirty="0"/>
              <a:t>T4 ou perforation</a:t>
            </a:r>
          </a:p>
          <a:p>
            <a:pPr lvl="1"/>
            <a:r>
              <a:rPr lang="fr-FR" sz="1500" dirty="0"/>
              <a:t>Résection du primitif : ouverture ou laparoscopie</a:t>
            </a:r>
          </a:p>
          <a:p>
            <a:pPr lvl="1"/>
            <a:r>
              <a:rPr lang="fr-FR" sz="1500" dirty="0"/>
              <a:t>Age &lt; 65 ou  ≥ 65 ans</a:t>
            </a:r>
          </a:p>
          <a:p>
            <a:endParaRPr lang="fr-FR" sz="1800" dirty="0"/>
          </a:p>
          <a:p>
            <a:endParaRPr lang="fr-FR" sz="1800" dirty="0"/>
          </a:p>
        </p:txBody>
      </p:sp>
      <p:sp>
        <p:nvSpPr>
          <p:cNvPr id="15" name="ZoneTexte 3"/>
          <p:cNvSpPr txBox="1">
            <a:spLocks noChangeArrowheads="1"/>
          </p:cNvSpPr>
          <p:nvPr/>
        </p:nvSpPr>
        <p:spPr bwMode="auto">
          <a:xfrm>
            <a:off x="0" y="4897438"/>
            <a:ext cx="87852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C </a:t>
            </a:r>
            <a:r>
              <a:rPr kumimoji="0" lang="fr-FR" altLang="fr-FR" sz="100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Klaver</a:t>
            </a:r>
            <a:r>
              <a:rPr kumimoji="0" lang="ro-RO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 et al., ASCO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GI</a:t>
            </a:r>
            <a:r>
              <a:rPr kumimoji="0" lang="ro-RO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20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19</a:t>
            </a:r>
            <a:r>
              <a:rPr kumimoji="0" lang="ro-RO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, 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rPr>
              <a:t>abs 482</a:t>
            </a:r>
            <a:endParaRPr kumimoji="0" lang="nl-NL" altLang="fr-FR" sz="100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E8B11FF6-1341-D449-AB96-3426B6E0A3B1}"/>
              </a:ext>
            </a:extLst>
          </p:cNvPr>
          <p:cNvGrpSpPr/>
          <p:nvPr/>
        </p:nvGrpSpPr>
        <p:grpSpPr>
          <a:xfrm>
            <a:off x="5325364" y="2302097"/>
            <a:ext cx="3336260" cy="2615969"/>
            <a:chOff x="996125" y="2261637"/>
            <a:chExt cx="3336260" cy="2615969"/>
          </a:xfrm>
        </p:grpSpPr>
        <p:cxnSp>
          <p:nvCxnSpPr>
            <p:cNvPr id="9" name="Connecteur en angle 8">
              <a:extLst>
                <a:ext uri="{FF2B5EF4-FFF2-40B4-BE49-F238E27FC236}">
                  <a16:creationId xmlns:a16="http://schemas.microsoft.com/office/drawing/2014/main" xmlns="" id="{A5B116CA-A115-8E4A-B295-DE78DA4708C9}"/>
                </a:ext>
              </a:extLst>
            </p:cNvPr>
            <p:cNvCxnSpPr>
              <a:cxnSpLocks/>
              <a:endCxn id="7" idx="0"/>
            </p:cNvCxnSpPr>
            <p:nvPr/>
          </p:nvCxnSpPr>
          <p:spPr>
            <a:xfrm rot="10800000" flipV="1">
              <a:off x="1644125" y="2441636"/>
              <a:ext cx="788870" cy="377529"/>
            </a:xfrm>
            <a:prstGeom prst="bentConnector2">
              <a:avLst/>
            </a:prstGeom>
            <a:ln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en angle 9">
              <a:extLst>
                <a:ext uri="{FF2B5EF4-FFF2-40B4-BE49-F238E27FC236}">
                  <a16:creationId xmlns:a16="http://schemas.microsoft.com/office/drawing/2014/main" xmlns="" id="{A5E9B0E3-D0B5-7246-8C9E-3D74393F5B00}"/>
                </a:ext>
              </a:extLst>
            </p:cNvPr>
            <p:cNvCxnSpPr>
              <a:cxnSpLocks/>
              <a:endCxn id="8" idx="0"/>
            </p:cNvCxnSpPr>
            <p:nvPr/>
          </p:nvCxnSpPr>
          <p:spPr>
            <a:xfrm>
              <a:off x="2895515" y="2441637"/>
              <a:ext cx="788870" cy="377529"/>
            </a:xfrm>
            <a:prstGeom prst="bentConnector2">
              <a:avLst/>
            </a:prstGeom>
            <a:ln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à coins arrondis 3">
              <a:extLst>
                <a:ext uri="{FF2B5EF4-FFF2-40B4-BE49-F238E27FC236}">
                  <a16:creationId xmlns:a16="http://schemas.microsoft.com/office/drawing/2014/main" xmlns="" id="{9E04A2D6-AEBF-3F45-9CD5-AAF1A591F84B}"/>
                </a:ext>
              </a:extLst>
            </p:cNvPr>
            <p:cNvSpPr/>
            <p:nvPr/>
          </p:nvSpPr>
          <p:spPr>
            <a:xfrm>
              <a:off x="2044577" y="2261637"/>
              <a:ext cx="1296000" cy="360000"/>
            </a:xfrm>
            <a:prstGeom prst="roundRect">
              <a:avLst/>
            </a:prstGeom>
            <a:solidFill>
              <a:schemeClr val="tx2"/>
            </a:solidFill>
            <a:effectLst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algn="ctr" defTabSz="342900">
                <a:lnSpc>
                  <a:spcPts val="1120"/>
                </a:lnSpc>
                <a:defRPr/>
              </a:pPr>
              <a:r>
                <a:rPr lang="fr-FR" sz="1100" dirty="0">
                  <a:solidFill>
                    <a:prstClr val="white"/>
                  </a:solidFill>
                  <a:latin typeface="Calibri"/>
                </a:rPr>
                <a:t>Randomisation</a:t>
              </a:r>
            </a:p>
          </p:txBody>
        </p:sp>
        <p:sp>
          <p:nvSpPr>
            <p:cNvPr id="13" name="Rectangle à coins arrondis 4">
              <a:extLst>
                <a:ext uri="{FF2B5EF4-FFF2-40B4-BE49-F238E27FC236}">
                  <a16:creationId xmlns:a16="http://schemas.microsoft.com/office/drawing/2014/main" xmlns="" id="{AD07F613-1144-9442-AF04-11E03C9F1CAD}"/>
                </a:ext>
              </a:extLst>
            </p:cNvPr>
            <p:cNvSpPr/>
            <p:nvPr/>
          </p:nvSpPr>
          <p:spPr>
            <a:xfrm>
              <a:off x="996125" y="4517606"/>
              <a:ext cx="1296000" cy="360000"/>
            </a:xfrm>
            <a:prstGeom prst="roundRect">
              <a:avLst/>
            </a:prstGeom>
            <a:solidFill>
              <a:srgbClr val="00B0F0"/>
            </a:solidFill>
            <a:effectLst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algn="ctr" defTabSz="342900">
                <a:lnSpc>
                  <a:spcPts val="1120"/>
                </a:lnSpc>
                <a:defRPr/>
              </a:pPr>
              <a:r>
                <a:rPr lang="fr-FR" sz="1100" kern="1100" spc="-50" dirty="0">
                  <a:solidFill>
                    <a:prstClr val="white"/>
                  </a:solidFill>
                </a:rPr>
                <a:t>Laparoscopie diagnostique à 18 </a:t>
              </a:r>
              <a:r>
                <a:rPr lang="fr-FR" sz="1100" kern="1100" spc="-50" dirty="0">
                  <a:solidFill>
                    <a:prstClr val="white"/>
                  </a:solidFill>
                  <a:latin typeface="Calibri"/>
                </a:rPr>
                <a:t>mois</a:t>
              </a:r>
            </a:p>
          </p:txBody>
        </p:sp>
        <p:sp>
          <p:nvSpPr>
            <p:cNvPr id="14" name="Rectangle à coins arrondis 5">
              <a:extLst>
                <a:ext uri="{FF2B5EF4-FFF2-40B4-BE49-F238E27FC236}">
                  <a16:creationId xmlns:a16="http://schemas.microsoft.com/office/drawing/2014/main" xmlns="" id="{26B2EAD8-CC42-F447-9BA5-BE700E8C5721}"/>
                </a:ext>
              </a:extLst>
            </p:cNvPr>
            <p:cNvSpPr/>
            <p:nvPr/>
          </p:nvSpPr>
          <p:spPr>
            <a:xfrm>
              <a:off x="3036385" y="4517606"/>
              <a:ext cx="1296000" cy="360000"/>
            </a:xfrm>
            <a:prstGeom prst="roundRect">
              <a:avLst/>
            </a:prstGeom>
            <a:solidFill>
              <a:srgbClr val="00B0F0"/>
            </a:solidFill>
            <a:effectLst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algn="ctr" defTabSz="342900">
                <a:lnSpc>
                  <a:spcPts val="1120"/>
                </a:lnSpc>
                <a:defRPr/>
              </a:pPr>
              <a:r>
                <a:rPr lang="fr-FR" sz="1100" kern="1100" spc="-50" dirty="0">
                  <a:solidFill>
                    <a:prstClr val="white"/>
                  </a:solidFill>
                </a:rPr>
                <a:t>Laparoscopie diagnostique à 18 mois</a:t>
              </a:r>
            </a:p>
          </p:txBody>
        </p:sp>
        <p:cxnSp>
          <p:nvCxnSpPr>
            <p:cNvPr id="5" name="Connecteur droit avec flèche 4">
              <a:extLst>
                <a:ext uri="{FF2B5EF4-FFF2-40B4-BE49-F238E27FC236}">
                  <a16:creationId xmlns:a16="http://schemas.microsoft.com/office/drawing/2014/main" xmlns="" id="{DF9A3045-BF87-A349-896D-047F70BB5F32}"/>
                </a:ext>
              </a:extLst>
            </p:cNvPr>
            <p:cNvCxnSpPr>
              <a:cxnSpLocks/>
            </p:cNvCxnSpPr>
            <p:nvPr/>
          </p:nvCxnSpPr>
          <p:spPr>
            <a:xfrm>
              <a:off x="3689968" y="3091157"/>
              <a:ext cx="0" cy="242762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avec flèche 16">
              <a:extLst>
                <a:ext uri="{FF2B5EF4-FFF2-40B4-BE49-F238E27FC236}">
                  <a16:creationId xmlns:a16="http://schemas.microsoft.com/office/drawing/2014/main" xmlns="" id="{C74D0243-090D-7F4A-9B31-7F9A96563A25}"/>
                </a:ext>
              </a:extLst>
            </p:cNvPr>
            <p:cNvCxnSpPr>
              <a:cxnSpLocks/>
            </p:cNvCxnSpPr>
            <p:nvPr/>
          </p:nvCxnSpPr>
          <p:spPr>
            <a:xfrm>
              <a:off x="1635856" y="3091157"/>
              <a:ext cx="0" cy="752560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à coins arrondis 4">
              <a:extLst>
                <a:ext uri="{FF2B5EF4-FFF2-40B4-BE49-F238E27FC236}">
                  <a16:creationId xmlns:a16="http://schemas.microsoft.com/office/drawing/2014/main" xmlns="" id="{65CA00F4-1AFD-1A47-8A24-D825BCBAF493}"/>
                </a:ext>
              </a:extLst>
            </p:cNvPr>
            <p:cNvSpPr/>
            <p:nvPr/>
          </p:nvSpPr>
          <p:spPr>
            <a:xfrm>
              <a:off x="996125" y="2819166"/>
              <a:ext cx="1296000" cy="360000"/>
            </a:xfrm>
            <a:prstGeom prst="roundRect">
              <a:avLst/>
            </a:prstGeom>
            <a:solidFill>
              <a:schemeClr val="accent1"/>
            </a:solidFill>
            <a:effectLst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algn="ctr" defTabSz="342900">
                <a:lnSpc>
                  <a:spcPts val="1120"/>
                </a:lnSpc>
                <a:defRPr/>
              </a:pPr>
              <a:r>
                <a:rPr lang="fr-FR" sz="1100" dirty="0">
                  <a:solidFill>
                    <a:prstClr val="white"/>
                  </a:solidFill>
                  <a:latin typeface="Calibri"/>
                </a:rPr>
                <a:t>Résection de la tumeur primaire</a:t>
              </a:r>
            </a:p>
          </p:txBody>
        </p:sp>
        <p:sp>
          <p:nvSpPr>
            <p:cNvPr id="8" name="Rectangle à coins arrondis 5">
              <a:extLst>
                <a:ext uri="{FF2B5EF4-FFF2-40B4-BE49-F238E27FC236}">
                  <a16:creationId xmlns:a16="http://schemas.microsoft.com/office/drawing/2014/main" xmlns="" id="{7F574712-85B1-C047-982B-61D0EAB2F087}"/>
                </a:ext>
              </a:extLst>
            </p:cNvPr>
            <p:cNvSpPr/>
            <p:nvPr/>
          </p:nvSpPr>
          <p:spPr>
            <a:xfrm>
              <a:off x="3036385" y="2819166"/>
              <a:ext cx="1296000" cy="360000"/>
            </a:xfrm>
            <a:prstGeom prst="roundRect">
              <a:avLst/>
            </a:prstGeom>
            <a:solidFill>
              <a:schemeClr val="accent1"/>
            </a:solidFill>
            <a:effectLst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algn="ctr" defTabSz="342900">
                <a:lnSpc>
                  <a:spcPts val="1120"/>
                </a:lnSpc>
                <a:defRPr/>
              </a:pPr>
              <a:r>
                <a:rPr lang="fr-FR" sz="1100" dirty="0">
                  <a:solidFill>
                    <a:prstClr val="white"/>
                  </a:solidFill>
                </a:rPr>
                <a:t>Résection de la tumeur primaire</a:t>
              </a:r>
            </a:p>
          </p:txBody>
        </p:sp>
        <p:cxnSp>
          <p:nvCxnSpPr>
            <p:cNvPr id="18" name="Connecteur droit avec flèche 17">
              <a:extLst>
                <a:ext uri="{FF2B5EF4-FFF2-40B4-BE49-F238E27FC236}">
                  <a16:creationId xmlns:a16="http://schemas.microsoft.com/office/drawing/2014/main" xmlns="" id="{CA7CB2C8-378C-1941-B80A-99D0DA891F08}"/>
                </a:ext>
              </a:extLst>
            </p:cNvPr>
            <p:cNvCxnSpPr/>
            <p:nvPr/>
          </p:nvCxnSpPr>
          <p:spPr>
            <a:xfrm>
              <a:off x="3689968" y="4011910"/>
              <a:ext cx="0" cy="501706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avec flèche 18">
              <a:extLst>
                <a:ext uri="{FF2B5EF4-FFF2-40B4-BE49-F238E27FC236}">
                  <a16:creationId xmlns:a16="http://schemas.microsoft.com/office/drawing/2014/main" xmlns="" id="{E619322A-94D0-BD45-B643-3409BF187A5E}"/>
                </a:ext>
              </a:extLst>
            </p:cNvPr>
            <p:cNvCxnSpPr/>
            <p:nvPr/>
          </p:nvCxnSpPr>
          <p:spPr>
            <a:xfrm>
              <a:off x="1635856" y="4011910"/>
              <a:ext cx="0" cy="501706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à coins arrondis 4">
              <a:extLst>
                <a:ext uri="{FF2B5EF4-FFF2-40B4-BE49-F238E27FC236}">
                  <a16:creationId xmlns:a16="http://schemas.microsoft.com/office/drawing/2014/main" xmlns="" id="{9B774FBD-0EDB-2A4C-A69A-3902D05CCEC1}"/>
                </a:ext>
              </a:extLst>
            </p:cNvPr>
            <p:cNvSpPr/>
            <p:nvPr/>
          </p:nvSpPr>
          <p:spPr>
            <a:xfrm>
              <a:off x="996125" y="3867894"/>
              <a:ext cx="1296000" cy="360000"/>
            </a:xfrm>
            <a:prstGeom prst="roundRect">
              <a:avLst/>
            </a:prstGeom>
            <a:solidFill>
              <a:srgbClr val="A470AA"/>
            </a:solidFill>
            <a:effectLst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algn="ctr" defTabSz="342900">
                <a:lnSpc>
                  <a:spcPts val="1120"/>
                </a:lnSpc>
                <a:defRPr/>
              </a:pPr>
              <a:r>
                <a:rPr lang="fr-FR" sz="1100" dirty="0">
                  <a:solidFill>
                    <a:prstClr val="white"/>
                  </a:solidFill>
                  <a:latin typeface="Calibri"/>
                </a:rPr>
                <a:t>Chimiothérapie adjuvante systémique</a:t>
              </a:r>
            </a:p>
          </p:txBody>
        </p:sp>
        <p:sp>
          <p:nvSpPr>
            <p:cNvPr id="12" name="Rectangle à coins arrondis 5">
              <a:extLst>
                <a:ext uri="{FF2B5EF4-FFF2-40B4-BE49-F238E27FC236}">
                  <a16:creationId xmlns:a16="http://schemas.microsoft.com/office/drawing/2014/main" xmlns="" id="{D8C8B3CB-C292-E546-99FC-60473373F89A}"/>
                </a:ext>
              </a:extLst>
            </p:cNvPr>
            <p:cNvSpPr/>
            <p:nvPr/>
          </p:nvSpPr>
          <p:spPr>
            <a:xfrm>
              <a:off x="3036385" y="3867894"/>
              <a:ext cx="1296000" cy="360000"/>
            </a:xfrm>
            <a:prstGeom prst="roundRect">
              <a:avLst/>
            </a:prstGeom>
            <a:solidFill>
              <a:srgbClr val="A470AA"/>
            </a:solidFill>
            <a:effectLst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algn="ctr" defTabSz="342900">
                <a:lnSpc>
                  <a:spcPts val="1120"/>
                </a:lnSpc>
                <a:defRPr/>
              </a:pPr>
              <a:r>
                <a:rPr lang="fr-FR" sz="1100" dirty="0">
                  <a:solidFill>
                    <a:prstClr val="white"/>
                  </a:solidFill>
                </a:rPr>
                <a:t>Chimiothérapie adjuvante systémique</a:t>
              </a:r>
            </a:p>
          </p:txBody>
        </p:sp>
        <p:sp>
          <p:nvSpPr>
            <p:cNvPr id="21" name="Rectangle à coins arrondis 5">
              <a:extLst>
                <a:ext uri="{FF2B5EF4-FFF2-40B4-BE49-F238E27FC236}">
                  <a16:creationId xmlns:a16="http://schemas.microsoft.com/office/drawing/2014/main" xmlns="" id="{A2DA5B18-5D57-684E-8759-C709BF287096}"/>
                </a:ext>
              </a:extLst>
            </p:cNvPr>
            <p:cNvSpPr/>
            <p:nvPr/>
          </p:nvSpPr>
          <p:spPr>
            <a:xfrm>
              <a:off x="3036385" y="3363838"/>
              <a:ext cx="1296000" cy="237118"/>
            </a:xfrm>
            <a:prstGeom prst="roundRect">
              <a:avLst/>
            </a:prstGeom>
            <a:solidFill>
              <a:srgbClr val="DC9ABD"/>
            </a:solidFill>
            <a:effectLst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algn="ctr" defTabSz="342900">
                <a:lnSpc>
                  <a:spcPts val="1120"/>
                </a:lnSpc>
                <a:defRPr/>
              </a:pPr>
              <a:r>
                <a:rPr lang="fr-FR" sz="1100" dirty="0">
                  <a:solidFill>
                    <a:prstClr val="white"/>
                  </a:solidFill>
                </a:rPr>
                <a:t>Adjuvant HIPEC</a:t>
              </a:r>
            </a:p>
          </p:txBody>
        </p:sp>
        <p:cxnSp>
          <p:nvCxnSpPr>
            <p:cNvPr id="22" name="Connecteur droit avec flèche 21">
              <a:extLst>
                <a:ext uri="{FF2B5EF4-FFF2-40B4-BE49-F238E27FC236}">
                  <a16:creationId xmlns:a16="http://schemas.microsoft.com/office/drawing/2014/main" xmlns="" id="{A3E7D8A5-3F17-7147-AA1B-CD937DC042CA}"/>
                </a:ext>
              </a:extLst>
            </p:cNvPr>
            <p:cNvCxnSpPr>
              <a:cxnSpLocks/>
            </p:cNvCxnSpPr>
            <p:nvPr/>
          </p:nvCxnSpPr>
          <p:spPr>
            <a:xfrm>
              <a:off x="3689968" y="3600956"/>
              <a:ext cx="0" cy="255676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230E1899-A09E-F442-9AC2-A2FDDFA6EF6B}"/>
              </a:ext>
            </a:extLst>
          </p:cNvPr>
          <p:cNvSpPr/>
          <p:nvPr/>
        </p:nvSpPr>
        <p:spPr>
          <a:xfrm>
            <a:off x="4989738" y="1847870"/>
            <a:ext cx="4175117" cy="3000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fr-FR" sz="1350" b="1" dirty="0">
                <a:solidFill>
                  <a:schemeClr val="accent1"/>
                </a:solidFill>
              </a:rPr>
              <a:t>Patients avec c/pT4N0-2M0 ou cancer du colon perforé</a:t>
            </a:r>
          </a:p>
        </p:txBody>
      </p:sp>
    </p:spTree>
    <p:extLst>
      <p:ext uri="{BB962C8B-B14F-4D97-AF65-F5344CB8AC3E}">
        <p14:creationId xmlns:p14="http://schemas.microsoft.com/office/powerpoint/2010/main" val="3207756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FA0C67B5-8E53-D44F-8C59-30B5D7F3AEE2}"/>
              </a:ext>
            </a:extLst>
          </p:cNvPr>
          <p:cNvSpPr/>
          <p:nvPr/>
        </p:nvSpPr>
        <p:spPr>
          <a:xfrm>
            <a:off x="3433313" y="3380400"/>
            <a:ext cx="5236233" cy="38349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Intérêt de la CHIP en situation adjuvante</a:t>
            </a:r>
            <a:br>
              <a:rPr lang="fr-FR" dirty="0"/>
            </a:br>
            <a:r>
              <a:rPr lang="fr-FR" dirty="0"/>
              <a:t>CCR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B96CAB73-5DC8-FC43-BFFC-E0868A6BF1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405284"/>
          </a:xfrm>
        </p:spPr>
        <p:txBody>
          <a:bodyPr>
            <a:normAutofit/>
          </a:bodyPr>
          <a:lstStyle/>
          <a:p>
            <a:r>
              <a:rPr lang="fr-FR" sz="1800" dirty="0"/>
              <a:t>Bras expérimental</a:t>
            </a:r>
          </a:p>
        </p:txBody>
      </p:sp>
      <p:sp>
        <p:nvSpPr>
          <p:cNvPr id="6" name="ZoneTexte 3">
            <a:extLst>
              <a:ext uri="{FF2B5EF4-FFF2-40B4-BE49-F238E27FC236}">
                <a16:creationId xmlns:a16="http://schemas.microsoft.com/office/drawing/2014/main" xmlns="" id="{013C190F-2938-704C-B885-9A5F50860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061" y="4881166"/>
            <a:ext cx="87852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C </a:t>
            </a:r>
            <a:r>
              <a:rPr kumimoji="0" lang="fr-FR" altLang="fr-FR" sz="100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Klaver</a:t>
            </a:r>
            <a:r>
              <a:rPr kumimoji="0" lang="ro-RO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 et al., ASCO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GI</a:t>
            </a:r>
            <a:r>
              <a:rPr kumimoji="0" lang="ro-RO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20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19</a:t>
            </a:r>
            <a:r>
              <a:rPr kumimoji="0" lang="ro-RO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, 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rPr>
              <a:t>abs 482</a:t>
            </a:r>
            <a:endParaRPr kumimoji="0" lang="nl-NL" altLang="fr-FR" sz="100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xmlns="" id="{C5F50C8D-BC5C-DA47-88C2-8EFB341D92E3}"/>
              </a:ext>
            </a:extLst>
          </p:cNvPr>
          <p:cNvSpPr txBox="1">
            <a:spLocks/>
          </p:cNvSpPr>
          <p:nvPr/>
        </p:nvSpPr>
        <p:spPr>
          <a:xfrm>
            <a:off x="457200" y="4591623"/>
            <a:ext cx="8229600" cy="4052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A370A9"/>
              </a:buClr>
              <a:buFont typeface="Wingdings" pitchFamily="2" charset="2"/>
              <a:buChar char="§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/>
              <a:t>Métastases péritonéales chez 9 patients du bras expérimental      pas d’HIPEC </a:t>
            </a:r>
          </a:p>
        </p:txBody>
      </p:sp>
      <p:sp>
        <p:nvSpPr>
          <p:cNvPr id="5" name="Flèche vers la droite 4">
            <a:extLst>
              <a:ext uri="{FF2B5EF4-FFF2-40B4-BE49-F238E27FC236}">
                <a16:creationId xmlns:a16="http://schemas.microsoft.com/office/drawing/2014/main" xmlns="" id="{FC62E60A-7177-0E45-AF27-FAD002B1D422}"/>
              </a:ext>
            </a:extLst>
          </p:cNvPr>
          <p:cNvSpPr/>
          <p:nvPr/>
        </p:nvSpPr>
        <p:spPr>
          <a:xfrm>
            <a:off x="6582284" y="4753484"/>
            <a:ext cx="230345" cy="111682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xmlns="" id="{7A564902-C402-7A43-9EA6-5E8CB3B91757}"/>
              </a:ext>
            </a:extLst>
          </p:cNvPr>
          <p:cNvCxnSpPr>
            <a:cxnSpLocks/>
          </p:cNvCxnSpPr>
          <p:nvPr/>
        </p:nvCxnSpPr>
        <p:spPr>
          <a:xfrm>
            <a:off x="3261501" y="1836892"/>
            <a:ext cx="0" cy="1505119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à coins arrondis 4">
            <a:extLst>
              <a:ext uri="{FF2B5EF4-FFF2-40B4-BE49-F238E27FC236}">
                <a16:creationId xmlns:a16="http://schemas.microsoft.com/office/drawing/2014/main" xmlns="" id="{301B610E-B75D-774D-B8AF-7CBE18138454}"/>
              </a:ext>
            </a:extLst>
          </p:cNvPr>
          <p:cNvSpPr/>
          <p:nvPr/>
        </p:nvSpPr>
        <p:spPr>
          <a:xfrm>
            <a:off x="2694599" y="1564901"/>
            <a:ext cx="1148264" cy="432000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 defTabSz="342900">
              <a:lnSpc>
                <a:spcPts val="1420"/>
              </a:lnSpc>
              <a:defRPr/>
            </a:pPr>
            <a:r>
              <a:rPr lang="fr-FR" sz="1400" dirty="0">
                <a:solidFill>
                  <a:prstClr val="white"/>
                </a:solidFill>
                <a:latin typeface="Calibri"/>
              </a:rPr>
              <a:t>HIPEC</a:t>
            </a:r>
          </a:p>
          <a:p>
            <a:pPr algn="ctr" defTabSz="342900">
              <a:lnSpc>
                <a:spcPts val="1420"/>
              </a:lnSpc>
              <a:defRPr/>
            </a:pPr>
            <a:r>
              <a:rPr lang="fr-FR" sz="1400" dirty="0">
                <a:solidFill>
                  <a:prstClr val="white"/>
                </a:solidFill>
                <a:latin typeface="Calibri"/>
              </a:rPr>
              <a:t>simultanée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xmlns="" id="{8E638001-2BDD-DC48-B6CE-A90EA9EB8409}"/>
              </a:ext>
            </a:extLst>
          </p:cNvPr>
          <p:cNvCxnSpPr>
            <a:cxnSpLocks/>
          </p:cNvCxnSpPr>
          <p:nvPr/>
        </p:nvCxnSpPr>
        <p:spPr>
          <a:xfrm>
            <a:off x="4893548" y="2476163"/>
            <a:ext cx="0" cy="865848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à coins arrondis 4">
            <a:extLst>
              <a:ext uri="{FF2B5EF4-FFF2-40B4-BE49-F238E27FC236}">
                <a16:creationId xmlns:a16="http://schemas.microsoft.com/office/drawing/2014/main" xmlns="" id="{7875A14A-1FE6-804C-93A8-ACEC101296AA}"/>
              </a:ext>
            </a:extLst>
          </p:cNvPr>
          <p:cNvSpPr/>
          <p:nvPr/>
        </p:nvSpPr>
        <p:spPr>
          <a:xfrm>
            <a:off x="3780062" y="2237456"/>
            <a:ext cx="1896346" cy="432000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 defTabSz="342900">
              <a:lnSpc>
                <a:spcPts val="1420"/>
              </a:lnSpc>
              <a:defRPr/>
            </a:pPr>
            <a:r>
              <a:rPr lang="fr-FR" sz="1400" dirty="0">
                <a:solidFill>
                  <a:prstClr val="white"/>
                </a:solidFill>
                <a:latin typeface="Calibri"/>
              </a:rPr>
              <a:t>HIPEC adjuvante postopératoire précoce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C834AEBE-AF99-9A48-85C4-97E934584455}"/>
              </a:ext>
            </a:extLst>
          </p:cNvPr>
          <p:cNvSpPr txBox="1"/>
          <p:nvPr/>
        </p:nvSpPr>
        <p:spPr>
          <a:xfrm>
            <a:off x="2726169" y="4063966"/>
            <a:ext cx="10633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180"/>
              </a:lnSpc>
            </a:pPr>
            <a:r>
              <a:rPr lang="fr-FR" sz="1200" dirty="0">
                <a:solidFill>
                  <a:schemeClr val="accent1"/>
                </a:solidFill>
              </a:rPr>
              <a:t>Résection de la tumeur primaire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9576A281-8600-D149-A07D-6ABDDBAFF526}"/>
              </a:ext>
            </a:extLst>
          </p:cNvPr>
          <p:cNvSpPr txBox="1"/>
          <p:nvPr/>
        </p:nvSpPr>
        <p:spPr>
          <a:xfrm>
            <a:off x="5004048" y="4063966"/>
            <a:ext cx="2594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180"/>
              </a:lnSpc>
            </a:pPr>
            <a:r>
              <a:rPr lang="fr-FR" sz="1200" dirty="0">
                <a:solidFill>
                  <a:schemeClr val="accent1"/>
                </a:solidFill>
              </a:rPr>
              <a:t>Chimiothérapie adjuvante systémique (6 mois CAPOX/FOLFOX)</a:t>
            </a:r>
          </a:p>
        </p:txBody>
      </p:sp>
      <p:sp>
        <p:nvSpPr>
          <p:cNvPr id="15" name="Accolade fermante 14">
            <a:extLst>
              <a:ext uri="{FF2B5EF4-FFF2-40B4-BE49-F238E27FC236}">
                <a16:creationId xmlns:a16="http://schemas.microsoft.com/office/drawing/2014/main" xmlns="" id="{9BAB5099-E29A-4C48-B460-2D20D6899720}"/>
              </a:ext>
            </a:extLst>
          </p:cNvPr>
          <p:cNvSpPr/>
          <p:nvPr/>
        </p:nvSpPr>
        <p:spPr>
          <a:xfrm rot="5400000">
            <a:off x="6291560" y="3030467"/>
            <a:ext cx="242761" cy="1836892"/>
          </a:xfrm>
          <a:prstGeom prst="rightBrac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C3A4992-8608-564A-A534-A993C59AE60F}"/>
              </a:ext>
            </a:extLst>
          </p:cNvPr>
          <p:cNvSpPr/>
          <p:nvPr/>
        </p:nvSpPr>
        <p:spPr>
          <a:xfrm>
            <a:off x="5506896" y="3381937"/>
            <a:ext cx="143405" cy="383493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89190860-9880-5347-A8B5-D6322042CBA5}"/>
              </a:ext>
            </a:extLst>
          </p:cNvPr>
          <p:cNvSpPr/>
          <p:nvPr/>
        </p:nvSpPr>
        <p:spPr>
          <a:xfrm>
            <a:off x="5745693" y="3381937"/>
            <a:ext cx="143405" cy="383493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59752E19-7E56-D84C-B32B-8AB0F2E68091}"/>
              </a:ext>
            </a:extLst>
          </p:cNvPr>
          <p:cNvSpPr/>
          <p:nvPr/>
        </p:nvSpPr>
        <p:spPr>
          <a:xfrm>
            <a:off x="5987595" y="3381937"/>
            <a:ext cx="143405" cy="383493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F8CD776-C16C-D346-BB39-AA829E206C6F}"/>
              </a:ext>
            </a:extLst>
          </p:cNvPr>
          <p:cNvSpPr/>
          <p:nvPr/>
        </p:nvSpPr>
        <p:spPr>
          <a:xfrm>
            <a:off x="6228184" y="3381937"/>
            <a:ext cx="143405" cy="383493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23035048-7B00-864D-9FFE-9B25FF879582}"/>
              </a:ext>
            </a:extLst>
          </p:cNvPr>
          <p:cNvSpPr/>
          <p:nvPr/>
        </p:nvSpPr>
        <p:spPr>
          <a:xfrm>
            <a:off x="6461460" y="3381937"/>
            <a:ext cx="143405" cy="383493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7AF2DCF3-B631-994D-ADC1-1B91CCF7C677}"/>
              </a:ext>
            </a:extLst>
          </p:cNvPr>
          <p:cNvSpPr/>
          <p:nvPr/>
        </p:nvSpPr>
        <p:spPr>
          <a:xfrm>
            <a:off x="6700257" y="3381937"/>
            <a:ext cx="143405" cy="383493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E6D3FC8F-3043-6549-AC58-5695D42A5F4E}"/>
              </a:ext>
            </a:extLst>
          </p:cNvPr>
          <p:cNvSpPr/>
          <p:nvPr/>
        </p:nvSpPr>
        <p:spPr>
          <a:xfrm>
            <a:off x="6942159" y="3381937"/>
            <a:ext cx="143405" cy="383493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EDF57FB-D230-314B-8D34-0CB369617254}"/>
              </a:ext>
            </a:extLst>
          </p:cNvPr>
          <p:cNvSpPr/>
          <p:nvPr/>
        </p:nvSpPr>
        <p:spPr>
          <a:xfrm>
            <a:off x="7182748" y="3381937"/>
            <a:ext cx="143405" cy="383493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A0CE04CB-B387-1143-B45C-9A205D485DA9}"/>
              </a:ext>
            </a:extLst>
          </p:cNvPr>
          <p:cNvSpPr txBox="1"/>
          <p:nvPr/>
        </p:nvSpPr>
        <p:spPr>
          <a:xfrm>
            <a:off x="3644660" y="3457932"/>
            <a:ext cx="934139" cy="24198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lIns="36000" tIns="36000" rIns="36000" bIns="36000" rtlCol="0" anchor="ctr" anchorCtr="0">
            <a:spAutoFit/>
          </a:bodyPr>
          <a:lstStyle/>
          <a:p>
            <a:pPr algn="ctr"/>
            <a:r>
              <a:rPr lang="fr-FR" sz="1100" dirty="0">
                <a:solidFill>
                  <a:schemeClr val="accent1"/>
                </a:solidFill>
              </a:rPr>
              <a:t>5-8 semaines</a:t>
            </a:r>
          </a:p>
        </p:txBody>
      </p:sp>
      <p:sp>
        <p:nvSpPr>
          <p:cNvPr id="30" name="Rectangle à coins arrondis 3">
            <a:extLst>
              <a:ext uri="{FF2B5EF4-FFF2-40B4-BE49-F238E27FC236}">
                <a16:creationId xmlns:a16="http://schemas.microsoft.com/office/drawing/2014/main" xmlns="" id="{93702D50-9C47-DC42-9DEF-29B76DC6F1BA}"/>
              </a:ext>
            </a:extLst>
          </p:cNvPr>
          <p:cNvSpPr/>
          <p:nvPr/>
        </p:nvSpPr>
        <p:spPr>
          <a:xfrm>
            <a:off x="6010084" y="1295153"/>
            <a:ext cx="2007554" cy="1499883"/>
          </a:xfrm>
          <a:prstGeom prst="roundRect">
            <a:avLst/>
          </a:prstGeom>
          <a:solidFill>
            <a:schemeClr val="tx2"/>
          </a:solidFill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72000" tIns="0" rIns="0" bIns="0" rtlCol="0" anchor="ctr" anchorCtr="0"/>
          <a:lstStyle/>
          <a:p>
            <a:pPr defTabSz="342900">
              <a:defRPr/>
            </a:pPr>
            <a:r>
              <a:rPr lang="fr-FR" sz="1100" b="1" dirty="0">
                <a:solidFill>
                  <a:prstClr val="white"/>
                </a:solidFill>
                <a:latin typeface="Calibri"/>
              </a:rPr>
              <a:t>Protocol HIPEC bidirectionnel :</a:t>
            </a:r>
          </a:p>
          <a:p>
            <a:pPr defTabSz="342900">
              <a:defRPr/>
            </a:pPr>
            <a:r>
              <a:rPr lang="fr-FR" sz="1100" dirty="0">
                <a:solidFill>
                  <a:prstClr val="white"/>
                </a:solidFill>
                <a:latin typeface="Calibri"/>
              </a:rPr>
              <a:t>Chimiothérapie IV :</a:t>
            </a:r>
          </a:p>
          <a:p>
            <a:pPr defTabSz="342900">
              <a:defRPr/>
            </a:pPr>
            <a:r>
              <a:rPr lang="fr-FR" sz="1100" dirty="0">
                <a:solidFill>
                  <a:prstClr val="white"/>
                </a:solidFill>
                <a:latin typeface="Calibri"/>
              </a:rPr>
              <a:t>     5-fluorouracil </a:t>
            </a:r>
            <a:r>
              <a:rPr lang="fr-FR" sz="1000" dirty="0">
                <a:solidFill>
                  <a:prstClr val="white"/>
                </a:solidFill>
                <a:latin typeface="Calibri"/>
              </a:rPr>
              <a:t>(400 mg/m</a:t>
            </a:r>
            <a:r>
              <a:rPr lang="fr-FR" sz="1000" baseline="30000" dirty="0">
                <a:solidFill>
                  <a:prstClr val="white"/>
                </a:solidFill>
                <a:latin typeface="Calibri"/>
              </a:rPr>
              <a:t>2</a:t>
            </a:r>
            <a:r>
              <a:rPr lang="fr-FR" sz="1000" dirty="0">
                <a:solidFill>
                  <a:prstClr val="white"/>
                </a:solidFill>
                <a:latin typeface="Calibri"/>
              </a:rPr>
              <a:t>)</a:t>
            </a:r>
          </a:p>
          <a:p>
            <a:pPr defTabSz="342900">
              <a:defRPr/>
            </a:pPr>
            <a:r>
              <a:rPr lang="fr-FR" sz="1100" dirty="0">
                <a:solidFill>
                  <a:prstClr val="white"/>
                </a:solidFill>
                <a:latin typeface="Calibri"/>
              </a:rPr>
              <a:t>     </a:t>
            </a:r>
            <a:r>
              <a:rPr lang="fr-FR" sz="1100" dirty="0" err="1">
                <a:solidFill>
                  <a:prstClr val="white"/>
                </a:solidFill>
                <a:latin typeface="Calibri"/>
              </a:rPr>
              <a:t>leucovorin</a:t>
            </a:r>
            <a:r>
              <a:rPr lang="fr-FR" sz="1100" dirty="0">
                <a:solidFill>
                  <a:prstClr val="white"/>
                </a:solidFill>
                <a:latin typeface="Calibri"/>
              </a:rPr>
              <a:t> </a:t>
            </a:r>
            <a:r>
              <a:rPr lang="fr-FR" sz="1000" dirty="0">
                <a:solidFill>
                  <a:prstClr val="white"/>
                </a:solidFill>
                <a:latin typeface="Calibri"/>
              </a:rPr>
              <a:t>(20 mg/m</a:t>
            </a:r>
            <a:r>
              <a:rPr lang="fr-FR" sz="1000" baseline="30000" dirty="0">
                <a:solidFill>
                  <a:prstClr val="white"/>
                </a:solidFill>
                <a:latin typeface="Calibri"/>
              </a:rPr>
              <a:t>2</a:t>
            </a:r>
            <a:r>
              <a:rPr lang="fr-FR" sz="1000" dirty="0">
                <a:solidFill>
                  <a:prstClr val="white"/>
                </a:solidFill>
                <a:latin typeface="Calibri"/>
              </a:rPr>
              <a:t>)</a:t>
            </a:r>
          </a:p>
          <a:p>
            <a:pPr defTabSz="342900">
              <a:defRPr/>
            </a:pPr>
            <a:r>
              <a:rPr lang="fr-FR" sz="1100" dirty="0">
                <a:solidFill>
                  <a:prstClr val="white"/>
                </a:solidFill>
                <a:latin typeface="Calibri"/>
              </a:rPr>
              <a:t>HIPEC</a:t>
            </a:r>
          </a:p>
          <a:p>
            <a:pPr defTabSz="342900">
              <a:defRPr/>
            </a:pPr>
            <a:r>
              <a:rPr lang="fr-FR" sz="1100" dirty="0">
                <a:solidFill>
                  <a:prstClr val="white"/>
                </a:solidFill>
                <a:latin typeface="Calibri"/>
              </a:rPr>
              <a:t>     </a:t>
            </a:r>
            <a:r>
              <a:rPr lang="fr-FR" sz="1100" dirty="0" err="1">
                <a:solidFill>
                  <a:prstClr val="white"/>
                </a:solidFill>
                <a:latin typeface="Calibri"/>
              </a:rPr>
              <a:t>oxaliplatin</a:t>
            </a:r>
            <a:r>
              <a:rPr lang="fr-FR" sz="1100" dirty="0">
                <a:solidFill>
                  <a:prstClr val="white"/>
                </a:solidFill>
                <a:latin typeface="Calibri"/>
              </a:rPr>
              <a:t> </a:t>
            </a:r>
            <a:r>
              <a:rPr lang="fr-FR" sz="1000" dirty="0">
                <a:solidFill>
                  <a:prstClr val="white"/>
                </a:solidFill>
                <a:latin typeface="Calibri"/>
              </a:rPr>
              <a:t>(460 mg/m</a:t>
            </a:r>
            <a:r>
              <a:rPr lang="fr-FR" sz="1000" baseline="30000" dirty="0">
                <a:solidFill>
                  <a:prstClr val="white"/>
                </a:solidFill>
                <a:latin typeface="Calibri"/>
              </a:rPr>
              <a:t>2</a:t>
            </a:r>
            <a:r>
              <a:rPr lang="fr-FR" sz="1000" dirty="0">
                <a:solidFill>
                  <a:prstClr val="white"/>
                </a:solidFill>
                <a:latin typeface="Calibri"/>
              </a:rPr>
              <a:t>)</a:t>
            </a:r>
          </a:p>
          <a:p>
            <a:pPr defTabSz="342900">
              <a:defRPr/>
            </a:pPr>
            <a:r>
              <a:rPr lang="fr-FR" sz="1100" dirty="0">
                <a:solidFill>
                  <a:prstClr val="white"/>
                </a:solidFill>
                <a:latin typeface="Calibri"/>
              </a:rPr>
              <a:t>     30 minutes</a:t>
            </a:r>
          </a:p>
          <a:p>
            <a:pPr defTabSz="342900">
              <a:defRPr/>
            </a:pPr>
            <a:r>
              <a:rPr lang="fr-FR" sz="1100" dirty="0">
                <a:solidFill>
                  <a:prstClr val="white"/>
                </a:solidFill>
                <a:latin typeface="Calibri"/>
              </a:rPr>
              <a:t>      T° d’</a:t>
            </a:r>
            <a:r>
              <a:rPr lang="fr-FR" sz="1100" dirty="0" err="1">
                <a:solidFill>
                  <a:prstClr val="white"/>
                </a:solidFill>
                <a:latin typeface="Calibri"/>
              </a:rPr>
              <a:t>entréee</a:t>
            </a:r>
            <a:r>
              <a:rPr lang="fr-FR" sz="1100" dirty="0">
                <a:solidFill>
                  <a:prstClr val="white"/>
                </a:solidFill>
                <a:latin typeface="Calibri"/>
              </a:rPr>
              <a:t> 42°C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0B2393E3-E1C0-CD42-8BB7-2078FDC2D7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95" y="3380400"/>
            <a:ext cx="326898" cy="396240"/>
          </a:xfrm>
          <a:prstGeom prst="rect">
            <a:avLst/>
          </a:prstGeom>
        </p:spPr>
      </p:pic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xmlns="" id="{B08E4D4D-C3AA-F74D-BBBE-70E59035B065}"/>
              </a:ext>
            </a:extLst>
          </p:cNvPr>
          <p:cNvCxnSpPr>
            <a:cxnSpLocks/>
          </p:cNvCxnSpPr>
          <p:nvPr/>
        </p:nvCxnSpPr>
        <p:spPr>
          <a:xfrm flipV="1">
            <a:off x="3255771" y="3788229"/>
            <a:ext cx="0" cy="31120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0B2393E3-E1C0-CD42-8BB7-2078FDC2D7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340" y="3374586"/>
            <a:ext cx="326898" cy="39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83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3">
            <a:extLst>
              <a:ext uri="{FF2B5EF4-FFF2-40B4-BE49-F238E27FC236}">
                <a16:creationId xmlns:a16="http://schemas.microsoft.com/office/drawing/2014/main" xmlns="" id="{76A4D2C7-AC9C-A24E-8C51-07D10E17BA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97438"/>
            <a:ext cx="87852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C </a:t>
            </a:r>
            <a:r>
              <a:rPr kumimoji="0" lang="fr-FR" altLang="fr-FR" sz="100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Klaver</a:t>
            </a:r>
            <a:r>
              <a:rPr kumimoji="0" lang="ro-RO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 et al., ASCO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GI</a:t>
            </a:r>
            <a:r>
              <a:rPr kumimoji="0" lang="ro-RO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20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19</a:t>
            </a:r>
            <a:r>
              <a:rPr kumimoji="0" lang="ro-RO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, 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rPr>
              <a:t>abs 482</a:t>
            </a:r>
            <a:endParaRPr kumimoji="0" lang="nl-NL" altLang="fr-FR" sz="100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graphicFrame>
        <p:nvGraphicFramePr>
          <p:cNvPr id="7" name="Table 9">
            <a:extLst>
              <a:ext uri="{FF2B5EF4-FFF2-40B4-BE49-F238E27FC236}">
                <a16:creationId xmlns:a16="http://schemas.microsoft.com/office/drawing/2014/main" xmlns="" id="{DE5825A8-C5A7-9543-A63A-ED706FDBFE1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95736" y="1472812"/>
          <a:ext cx="7727032" cy="31480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032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4547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31226">
                  <a:extLst>
                    <a:ext uri="{9D8B030D-6E8A-4147-A177-3AD203B41FA5}">
                      <a16:colId xmlns:a16="http://schemas.microsoft.com/office/drawing/2014/main" xmlns="" val="1428291516"/>
                    </a:ext>
                  </a:extLst>
                </a:gridCol>
              </a:tblGrid>
              <a:tr h="43249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9388" marR="0" indent="0" algn="l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Caractéristiques</a:t>
                      </a:r>
                      <a:r>
                        <a:rPr lang="en-US" sz="1400" b="0" i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 des patients et des </a:t>
                      </a:r>
                      <a:r>
                        <a:rPr lang="en-US" sz="1400" b="0" i="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tumeurs</a:t>
                      </a:r>
                      <a:r>
                        <a:rPr lang="en-US" sz="1400" b="0" i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b="0" i="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primaires</a:t>
                      </a:r>
                      <a:endParaRPr lang="en-US" sz="1400" b="0" i="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Control (n=102)</a:t>
                      </a:r>
                      <a:endParaRPr lang="en-US" sz="1400" b="0" i="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HIPEC (n=100)</a:t>
                      </a:r>
                    </a:p>
                  </a:txBody>
                  <a:tcPr marL="36000" marR="36000" marT="36000" marB="3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584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Age median (</a:t>
                      </a:r>
                      <a:r>
                        <a:rPr lang="en-US" sz="1400" b="0" i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intervalle</a:t>
                      </a:r>
                      <a:r>
                        <a:rPr lang="en-US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marL="36000" marR="36000" marT="36000" marB="360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61 (54-68)</a:t>
                      </a:r>
                      <a:endParaRPr lang="en-US" sz="1400" b="0" i="0" baseline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61,5 (56-68)</a:t>
                      </a:r>
                      <a:endParaRPr lang="en-US" sz="1400" b="0" i="0" baseline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996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Femme / homme (%)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49 / 51</a:t>
                      </a:r>
                      <a:endParaRPr lang="en-US" sz="14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47 / 53</a:t>
                      </a:r>
                      <a:endParaRPr lang="en-US" sz="14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5537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Calibri" panose="020F0502020204030204" pitchFamily="34" charset="0"/>
                        </a:rPr>
                        <a:t>ASA 1 / 2 / 3 (%)</a:t>
                      </a:r>
                      <a:endParaRPr lang="en-US" sz="14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/>
                          <a:ea typeface="+mn-ea"/>
                          <a:cs typeface="Calibri" panose="020F0502020204030204" pitchFamily="34" charset="0"/>
                        </a:rPr>
                        <a:t>48 / 48 / 4</a:t>
                      </a:r>
                      <a:endParaRPr lang="en-US" sz="14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33 / 63 / 4</a:t>
                      </a:r>
                      <a:endParaRPr lang="en-US" sz="14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1798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kern="12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Calibri" panose="020F0502020204030204" pitchFamily="34" charset="0"/>
                        </a:rPr>
                        <a:t>Urgence</a:t>
                      </a:r>
                      <a:r>
                        <a:rPr lang="en-US" sz="1400" b="0" i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Calibri" panose="020F0502020204030204" pitchFamily="34" charset="0"/>
                        </a:rPr>
                        <a:t> (%)</a:t>
                      </a:r>
                      <a:endParaRPr lang="en-US" sz="14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17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24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xmlns="" val="1522650708"/>
                  </a:ext>
                </a:extLst>
              </a:tr>
              <a:tr h="307556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Perforation (%)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18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23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xmlns="" val="1397957850"/>
                  </a:ext>
                </a:extLst>
              </a:tr>
              <a:tr h="303166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Approches</a:t>
                      </a:r>
                      <a:r>
                        <a:rPr lang="en-US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b="0" i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laparoscopiques</a:t>
                      </a:r>
                      <a:r>
                        <a:rPr lang="en-US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 (%)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55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56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xmlns="" val="1831063430"/>
                  </a:ext>
                </a:extLst>
              </a:tr>
              <a:tr h="432493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Résection</a:t>
                      </a:r>
                      <a:r>
                        <a:rPr lang="en-US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b="0" i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multiviscérale</a:t>
                      </a:r>
                      <a:r>
                        <a:rPr lang="en-US" sz="1400" b="0" i="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b="0" i="0" baseline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limitée</a:t>
                      </a:r>
                      <a:r>
                        <a:rPr lang="en-US" sz="1400" b="0" i="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/ </a:t>
                      </a:r>
                      <a:r>
                        <a:rPr lang="en-US" sz="1400" b="0" i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étendue</a:t>
                      </a:r>
                      <a:r>
                        <a:rPr lang="en-US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 (%)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11 / 25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13 / 21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xmlns="" val="1645764585"/>
                  </a:ext>
                </a:extLst>
              </a:tr>
              <a:tr h="303166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cT3 / cT4 / </a:t>
                      </a:r>
                      <a:r>
                        <a:rPr lang="en-US" sz="1400" b="0" i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cTx</a:t>
                      </a:r>
                      <a:endParaRPr lang="en-US" sz="14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28 / 50 / 17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29 / 41 / 22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xmlns="" val="2086204644"/>
                  </a:ext>
                </a:extLst>
              </a:tr>
            </a:tbl>
          </a:graphicData>
        </a:graphic>
      </p:graphicFrame>
      <p:sp>
        <p:nvSpPr>
          <p:cNvPr id="6" name="Titre 3"/>
          <p:cNvSpPr txBox="1">
            <a:spLocks/>
          </p:cNvSpPr>
          <p:nvPr/>
        </p:nvSpPr>
        <p:spPr>
          <a:xfrm>
            <a:off x="609600" y="3583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257175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A370A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Intérêt de la CHIP en situation adjuvante </a:t>
            </a:r>
            <a:br>
              <a:rPr lang="fr-FR"/>
            </a:br>
            <a:r>
              <a:rPr lang="fr-FR"/>
              <a:t>pour les CCR p T4 ou perforés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73151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Etude de phase III KEYNOTE-181</a:t>
            </a:r>
            <a:br>
              <a:rPr lang="fr-FR" dirty="0"/>
            </a:br>
            <a:r>
              <a:rPr lang="fr-FR" sz="1650" dirty="0"/>
              <a:t>Survie globale</a:t>
            </a:r>
            <a:endParaRPr lang="fr-FR" dirty="0"/>
          </a:p>
        </p:txBody>
      </p:sp>
      <p:graphicFrame>
        <p:nvGraphicFramePr>
          <p:cNvPr id="114" name="Table 157">
            <a:extLst>
              <a:ext uri="{FF2B5EF4-FFF2-40B4-BE49-F238E27FC236}">
                <a16:creationId xmlns:a16="http://schemas.microsoft.com/office/drawing/2014/main" xmlns="" id="{D6189102-4C58-403D-916B-30490CC6AD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6123115"/>
              </p:ext>
            </p:extLst>
          </p:nvPr>
        </p:nvGraphicFramePr>
        <p:xfrm>
          <a:off x="1934736" y="1618432"/>
          <a:ext cx="2612875" cy="733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392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1202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6580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44997">
                  <a:extLst>
                    <a:ext uri="{9D8B030D-6E8A-4147-A177-3AD203B41FA5}">
                      <a16:colId xmlns:a16="http://schemas.microsoft.com/office/drawing/2014/main" xmlns="" val="3408974660"/>
                    </a:ext>
                  </a:extLst>
                </a:gridCol>
                <a:gridCol w="416127">
                  <a:extLst>
                    <a:ext uri="{9D8B030D-6E8A-4147-A177-3AD203B41FA5}">
                      <a16:colId xmlns:a16="http://schemas.microsoft.com/office/drawing/2014/main" xmlns="" val="3237804714"/>
                    </a:ext>
                  </a:extLst>
                </a:gridCol>
              </a:tblGrid>
              <a:tr h="2446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8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6858" marT="9144" marB="9144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800" dirty="0" err="1"/>
                        <a:t>Evén</a:t>
                      </a:r>
                      <a:r>
                        <a:rPr lang="en-US" sz="800" dirty="0"/>
                        <a:t>.</a:t>
                      </a:r>
                      <a:r>
                        <a:rPr lang="en-US" sz="800" baseline="0" dirty="0"/>
                        <a:t> </a:t>
                      </a:r>
                      <a:r>
                        <a:rPr lang="en-US" sz="800" dirty="0"/>
                        <a:t> n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6858" marT="9144" marB="9144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800" dirty="0" err="1"/>
                        <a:t>HR</a:t>
                      </a:r>
                      <a:r>
                        <a:rPr lang="en-US" sz="800" baseline="30000" dirty="0" err="1"/>
                        <a:t>a</a:t>
                      </a:r>
                      <a:r>
                        <a:rPr lang="en-US" sz="800" dirty="0"/>
                        <a:t> </a:t>
                      </a:r>
                      <a:br>
                        <a:rPr lang="en-US" sz="800" dirty="0"/>
                      </a:br>
                      <a:r>
                        <a:rPr lang="en-US" sz="800" dirty="0"/>
                        <a:t>(IC</a:t>
                      </a:r>
                      <a:r>
                        <a:rPr lang="en-US" sz="800" baseline="0" dirty="0"/>
                        <a:t> </a:t>
                      </a:r>
                      <a:r>
                        <a:rPr lang="en-US" sz="800" dirty="0"/>
                        <a:t>95%)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6858" marT="9144" marB="914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800" dirty="0" err="1"/>
                        <a:t>Médiane</a:t>
                      </a:r>
                      <a:r>
                        <a:rPr lang="en-US" sz="800" dirty="0"/>
                        <a:t>, m</a:t>
                      </a:r>
                      <a:br>
                        <a:rPr lang="en-US" sz="800" dirty="0"/>
                      </a:br>
                      <a:r>
                        <a:rPr lang="en-US" sz="800" dirty="0"/>
                        <a:t>(IC 95%)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6858" marT="9144" marB="914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800" b="1" i="0" dirty="0">
                          <a:solidFill>
                            <a:schemeClr val="lt1"/>
                          </a:solidFill>
                          <a:latin typeface="+mn-lt"/>
                          <a:cs typeface="+mn-cs"/>
                        </a:rPr>
                        <a:t>p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6858" marT="9144" marB="9144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46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Pembro</a:t>
                      </a:r>
                      <a:endParaRPr lang="en-US" sz="8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0" marT="9144" marB="9144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198</a:t>
                      </a:r>
                      <a:endParaRPr lang="en-US" sz="8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6858" marT="9144" marB="9144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0,78 </a:t>
                      </a:r>
                      <a:b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</a:br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(0,63-0,96)</a:t>
                      </a:r>
                      <a:endParaRPr lang="en-US" sz="8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6858" marT="0" marB="914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8,2 </a:t>
                      </a:r>
                      <a:b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</a:br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(6,7-10,3)</a:t>
                      </a:r>
                      <a:endParaRPr lang="en-US" sz="8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6858" marT="9144" marB="9144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0,0095</a:t>
                      </a:r>
                      <a:r>
                        <a:rPr lang="en-US" sz="800" baseline="30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*</a:t>
                      </a:r>
                      <a:endParaRPr lang="en-US" sz="800" b="0" i="0" baseline="30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6858" marT="9144" marB="9144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46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8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Chimio</a:t>
                      </a:r>
                      <a:endParaRPr lang="en-US" sz="8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0" marT="9144" marB="9144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203</a:t>
                      </a:r>
                      <a:endParaRPr lang="en-US" sz="8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6858" marT="9144" marB="914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-</a:t>
                      </a:r>
                    </a:p>
                  </a:txBody>
                  <a:tcPr marL="0" marR="6858" marT="9144" marB="9144" anchor="ctr"/>
                </a:tc>
                <a:tc>
                  <a:txBody>
                    <a:bodyPr/>
                    <a:lstStyle/>
                    <a:p>
                      <a:pPr marL="0" marR="0" lvl="0" indent="0" algn="ctr" defTabSz="342946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7,1 </a:t>
                      </a:r>
                      <a:b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</a:br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(6,1-8,2)</a:t>
                      </a:r>
                      <a:endParaRPr lang="en-US" sz="8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6858" marT="9144" marB="9144"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342946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dirty="0">
                        <a:solidFill>
                          <a:srgbClr val="00877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9144" marT="9144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4" name="Freeform 172">
            <a:extLst>
              <a:ext uri="{FF2B5EF4-FFF2-40B4-BE49-F238E27FC236}">
                <a16:creationId xmlns:a16="http://schemas.microsoft.com/office/drawing/2014/main" xmlns="" id="{1AD51D55-6851-4470-8BB3-C657264D6C6B}"/>
              </a:ext>
            </a:extLst>
          </p:cNvPr>
          <p:cNvSpPr>
            <a:spLocks/>
          </p:cNvSpPr>
          <p:nvPr/>
        </p:nvSpPr>
        <p:spPr bwMode="auto">
          <a:xfrm>
            <a:off x="1474537" y="1770001"/>
            <a:ext cx="2653980" cy="2700124"/>
          </a:xfrm>
          <a:custGeom>
            <a:avLst/>
            <a:gdLst>
              <a:gd name="T0" fmla="*/ 12 w 1328"/>
              <a:gd name="T1" fmla="*/ 10 h 864"/>
              <a:gd name="T2" fmla="*/ 29 w 1328"/>
              <a:gd name="T3" fmla="*/ 33 h 864"/>
              <a:gd name="T4" fmla="*/ 36 w 1328"/>
              <a:gd name="T5" fmla="*/ 51 h 864"/>
              <a:gd name="T6" fmla="*/ 46 w 1328"/>
              <a:gd name="T7" fmla="*/ 64 h 864"/>
              <a:gd name="T8" fmla="*/ 57 w 1328"/>
              <a:gd name="T9" fmla="*/ 78 h 864"/>
              <a:gd name="T10" fmla="*/ 67 w 1328"/>
              <a:gd name="T11" fmla="*/ 92 h 864"/>
              <a:gd name="T12" fmla="*/ 79 w 1328"/>
              <a:gd name="T13" fmla="*/ 106 h 864"/>
              <a:gd name="T14" fmla="*/ 90 w 1328"/>
              <a:gd name="T15" fmla="*/ 115 h 864"/>
              <a:gd name="T16" fmla="*/ 96 w 1328"/>
              <a:gd name="T17" fmla="*/ 138 h 864"/>
              <a:gd name="T18" fmla="*/ 112 w 1328"/>
              <a:gd name="T19" fmla="*/ 157 h 864"/>
              <a:gd name="T20" fmla="*/ 118 w 1328"/>
              <a:gd name="T21" fmla="*/ 175 h 864"/>
              <a:gd name="T22" fmla="*/ 127 w 1328"/>
              <a:gd name="T23" fmla="*/ 193 h 864"/>
              <a:gd name="T24" fmla="*/ 137 w 1328"/>
              <a:gd name="T25" fmla="*/ 212 h 864"/>
              <a:gd name="T26" fmla="*/ 140 w 1328"/>
              <a:gd name="T27" fmla="*/ 230 h 864"/>
              <a:gd name="T28" fmla="*/ 160 w 1328"/>
              <a:gd name="T29" fmla="*/ 249 h 864"/>
              <a:gd name="T30" fmla="*/ 177 w 1328"/>
              <a:gd name="T31" fmla="*/ 267 h 864"/>
              <a:gd name="T32" fmla="*/ 187 w 1328"/>
              <a:gd name="T33" fmla="*/ 281 h 864"/>
              <a:gd name="T34" fmla="*/ 192 w 1328"/>
              <a:gd name="T35" fmla="*/ 300 h 864"/>
              <a:gd name="T36" fmla="*/ 199 w 1328"/>
              <a:gd name="T37" fmla="*/ 318 h 864"/>
              <a:gd name="T38" fmla="*/ 210 w 1328"/>
              <a:gd name="T39" fmla="*/ 332 h 864"/>
              <a:gd name="T40" fmla="*/ 225 w 1328"/>
              <a:gd name="T41" fmla="*/ 346 h 864"/>
              <a:gd name="T42" fmla="*/ 237 w 1328"/>
              <a:gd name="T43" fmla="*/ 360 h 864"/>
              <a:gd name="T44" fmla="*/ 245 w 1328"/>
              <a:gd name="T45" fmla="*/ 378 h 864"/>
              <a:gd name="T46" fmla="*/ 249 w 1328"/>
              <a:gd name="T47" fmla="*/ 392 h 864"/>
              <a:gd name="T48" fmla="*/ 260 w 1328"/>
              <a:gd name="T49" fmla="*/ 406 h 864"/>
              <a:gd name="T50" fmla="*/ 267 w 1328"/>
              <a:gd name="T51" fmla="*/ 425 h 864"/>
              <a:gd name="T52" fmla="*/ 276 w 1328"/>
              <a:gd name="T53" fmla="*/ 438 h 864"/>
              <a:gd name="T54" fmla="*/ 283 w 1328"/>
              <a:gd name="T55" fmla="*/ 457 h 864"/>
              <a:gd name="T56" fmla="*/ 299 w 1328"/>
              <a:gd name="T57" fmla="*/ 471 h 864"/>
              <a:gd name="T58" fmla="*/ 309 w 1328"/>
              <a:gd name="T59" fmla="*/ 489 h 864"/>
              <a:gd name="T60" fmla="*/ 325 w 1328"/>
              <a:gd name="T61" fmla="*/ 503 h 864"/>
              <a:gd name="T62" fmla="*/ 335 w 1328"/>
              <a:gd name="T63" fmla="*/ 522 h 864"/>
              <a:gd name="T64" fmla="*/ 340 w 1328"/>
              <a:gd name="T65" fmla="*/ 540 h 864"/>
              <a:gd name="T66" fmla="*/ 344 w 1328"/>
              <a:gd name="T67" fmla="*/ 554 h 864"/>
              <a:gd name="T68" fmla="*/ 367 w 1328"/>
              <a:gd name="T69" fmla="*/ 577 h 864"/>
              <a:gd name="T70" fmla="*/ 385 w 1328"/>
              <a:gd name="T71" fmla="*/ 591 h 864"/>
              <a:gd name="T72" fmla="*/ 397 w 1328"/>
              <a:gd name="T73" fmla="*/ 619 h 864"/>
              <a:gd name="T74" fmla="*/ 425 w 1328"/>
              <a:gd name="T75" fmla="*/ 637 h 864"/>
              <a:gd name="T76" fmla="*/ 438 w 1328"/>
              <a:gd name="T77" fmla="*/ 651 h 864"/>
              <a:gd name="T78" fmla="*/ 444 w 1328"/>
              <a:gd name="T79" fmla="*/ 665 h 864"/>
              <a:gd name="T80" fmla="*/ 466 w 1328"/>
              <a:gd name="T81" fmla="*/ 684 h 864"/>
              <a:gd name="T82" fmla="*/ 484 w 1328"/>
              <a:gd name="T83" fmla="*/ 698 h 864"/>
              <a:gd name="T84" fmla="*/ 515 w 1328"/>
              <a:gd name="T85" fmla="*/ 711 h 864"/>
              <a:gd name="T86" fmla="*/ 523 w 1328"/>
              <a:gd name="T87" fmla="*/ 725 h 864"/>
              <a:gd name="T88" fmla="*/ 543 w 1328"/>
              <a:gd name="T89" fmla="*/ 740 h 864"/>
              <a:gd name="T90" fmla="*/ 584 w 1328"/>
              <a:gd name="T91" fmla="*/ 754 h 864"/>
              <a:gd name="T92" fmla="*/ 599 w 1328"/>
              <a:gd name="T93" fmla="*/ 773 h 864"/>
              <a:gd name="T94" fmla="*/ 638 w 1328"/>
              <a:gd name="T95" fmla="*/ 783 h 864"/>
              <a:gd name="T96" fmla="*/ 657 w 1328"/>
              <a:gd name="T97" fmla="*/ 797 h 864"/>
              <a:gd name="T98" fmla="*/ 681 w 1328"/>
              <a:gd name="T99" fmla="*/ 812 h 864"/>
              <a:gd name="T100" fmla="*/ 734 w 1328"/>
              <a:gd name="T101" fmla="*/ 822 h 864"/>
              <a:gd name="T102" fmla="*/ 769 w 1328"/>
              <a:gd name="T103" fmla="*/ 822 h 864"/>
              <a:gd name="T104" fmla="*/ 811 w 1328"/>
              <a:gd name="T105" fmla="*/ 834 h 864"/>
              <a:gd name="T106" fmla="*/ 862 w 1328"/>
              <a:gd name="T107" fmla="*/ 834 h 864"/>
              <a:gd name="T108" fmla="*/ 983 w 1328"/>
              <a:gd name="T109" fmla="*/ 842 h 864"/>
              <a:gd name="T110" fmla="*/ 1035 w 1328"/>
              <a:gd name="T111" fmla="*/ 842 h 864"/>
              <a:gd name="T112" fmla="*/ 1212 w 1328"/>
              <a:gd name="T113" fmla="*/ 864 h 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328" h="864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6" y="0"/>
                </a:lnTo>
                <a:lnTo>
                  <a:pt x="6" y="5"/>
                </a:lnTo>
                <a:lnTo>
                  <a:pt x="6" y="5"/>
                </a:lnTo>
                <a:lnTo>
                  <a:pt x="12" y="5"/>
                </a:lnTo>
                <a:lnTo>
                  <a:pt x="12" y="10"/>
                </a:lnTo>
                <a:lnTo>
                  <a:pt x="12" y="10"/>
                </a:lnTo>
                <a:lnTo>
                  <a:pt x="13" y="10"/>
                </a:lnTo>
                <a:lnTo>
                  <a:pt x="13" y="19"/>
                </a:lnTo>
                <a:lnTo>
                  <a:pt x="13" y="19"/>
                </a:lnTo>
                <a:lnTo>
                  <a:pt x="15" y="19"/>
                </a:lnTo>
                <a:lnTo>
                  <a:pt x="15" y="28"/>
                </a:lnTo>
                <a:lnTo>
                  <a:pt x="15" y="28"/>
                </a:lnTo>
                <a:lnTo>
                  <a:pt x="29" y="28"/>
                </a:lnTo>
                <a:lnTo>
                  <a:pt x="29" y="33"/>
                </a:lnTo>
                <a:lnTo>
                  <a:pt x="29" y="33"/>
                </a:lnTo>
                <a:lnTo>
                  <a:pt x="31" y="33"/>
                </a:lnTo>
                <a:lnTo>
                  <a:pt x="31" y="37"/>
                </a:lnTo>
                <a:lnTo>
                  <a:pt x="31" y="37"/>
                </a:lnTo>
                <a:lnTo>
                  <a:pt x="32" y="37"/>
                </a:lnTo>
                <a:lnTo>
                  <a:pt x="32" y="42"/>
                </a:lnTo>
                <a:lnTo>
                  <a:pt x="32" y="42"/>
                </a:lnTo>
                <a:lnTo>
                  <a:pt x="36" y="42"/>
                </a:lnTo>
                <a:lnTo>
                  <a:pt x="36" y="51"/>
                </a:lnTo>
                <a:lnTo>
                  <a:pt x="36" y="51"/>
                </a:lnTo>
                <a:lnTo>
                  <a:pt x="43" y="51"/>
                </a:lnTo>
                <a:lnTo>
                  <a:pt x="43" y="56"/>
                </a:lnTo>
                <a:lnTo>
                  <a:pt x="43" y="56"/>
                </a:lnTo>
                <a:lnTo>
                  <a:pt x="44" y="56"/>
                </a:lnTo>
                <a:lnTo>
                  <a:pt x="44" y="60"/>
                </a:lnTo>
                <a:lnTo>
                  <a:pt x="44" y="60"/>
                </a:lnTo>
                <a:lnTo>
                  <a:pt x="46" y="60"/>
                </a:lnTo>
                <a:lnTo>
                  <a:pt x="46" y="64"/>
                </a:lnTo>
                <a:lnTo>
                  <a:pt x="46" y="64"/>
                </a:lnTo>
                <a:lnTo>
                  <a:pt x="53" y="64"/>
                </a:lnTo>
                <a:lnTo>
                  <a:pt x="53" y="69"/>
                </a:lnTo>
                <a:lnTo>
                  <a:pt x="53" y="69"/>
                </a:lnTo>
                <a:lnTo>
                  <a:pt x="55" y="69"/>
                </a:lnTo>
                <a:lnTo>
                  <a:pt x="55" y="74"/>
                </a:lnTo>
                <a:lnTo>
                  <a:pt x="55" y="74"/>
                </a:lnTo>
                <a:lnTo>
                  <a:pt x="57" y="74"/>
                </a:lnTo>
                <a:lnTo>
                  <a:pt x="57" y="78"/>
                </a:lnTo>
                <a:lnTo>
                  <a:pt x="57" y="78"/>
                </a:lnTo>
                <a:lnTo>
                  <a:pt x="58" y="78"/>
                </a:lnTo>
                <a:lnTo>
                  <a:pt x="58" y="83"/>
                </a:lnTo>
                <a:lnTo>
                  <a:pt x="58" y="83"/>
                </a:lnTo>
                <a:lnTo>
                  <a:pt x="62" y="83"/>
                </a:lnTo>
                <a:lnTo>
                  <a:pt x="62" y="87"/>
                </a:lnTo>
                <a:lnTo>
                  <a:pt x="62" y="87"/>
                </a:lnTo>
                <a:lnTo>
                  <a:pt x="67" y="87"/>
                </a:lnTo>
                <a:lnTo>
                  <a:pt x="67" y="92"/>
                </a:lnTo>
                <a:lnTo>
                  <a:pt x="67" y="92"/>
                </a:lnTo>
                <a:lnTo>
                  <a:pt x="71" y="92"/>
                </a:lnTo>
                <a:lnTo>
                  <a:pt x="71" y="96"/>
                </a:lnTo>
                <a:lnTo>
                  <a:pt x="71" y="96"/>
                </a:lnTo>
                <a:lnTo>
                  <a:pt x="76" y="96"/>
                </a:lnTo>
                <a:lnTo>
                  <a:pt x="76" y="101"/>
                </a:lnTo>
                <a:lnTo>
                  <a:pt x="76" y="101"/>
                </a:lnTo>
                <a:lnTo>
                  <a:pt x="79" y="101"/>
                </a:lnTo>
                <a:lnTo>
                  <a:pt x="79" y="106"/>
                </a:lnTo>
                <a:lnTo>
                  <a:pt x="79" y="106"/>
                </a:lnTo>
                <a:lnTo>
                  <a:pt x="81" y="106"/>
                </a:lnTo>
                <a:lnTo>
                  <a:pt x="81" y="110"/>
                </a:lnTo>
                <a:lnTo>
                  <a:pt x="81" y="110"/>
                </a:lnTo>
                <a:lnTo>
                  <a:pt x="86" y="110"/>
                </a:lnTo>
                <a:lnTo>
                  <a:pt x="86" y="115"/>
                </a:lnTo>
                <a:lnTo>
                  <a:pt x="86" y="115"/>
                </a:lnTo>
                <a:lnTo>
                  <a:pt x="90" y="115"/>
                </a:lnTo>
                <a:lnTo>
                  <a:pt x="90" y="115"/>
                </a:lnTo>
                <a:lnTo>
                  <a:pt x="90" y="115"/>
                </a:lnTo>
                <a:lnTo>
                  <a:pt x="92" y="115"/>
                </a:lnTo>
                <a:lnTo>
                  <a:pt x="92" y="119"/>
                </a:lnTo>
                <a:lnTo>
                  <a:pt x="92" y="119"/>
                </a:lnTo>
                <a:lnTo>
                  <a:pt x="95" y="119"/>
                </a:lnTo>
                <a:lnTo>
                  <a:pt x="95" y="129"/>
                </a:lnTo>
                <a:lnTo>
                  <a:pt x="95" y="129"/>
                </a:lnTo>
                <a:lnTo>
                  <a:pt x="96" y="129"/>
                </a:lnTo>
                <a:lnTo>
                  <a:pt x="96" y="138"/>
                </a:lnTo>
                <a:lnTo>
                  <a:pt x="96" y="138"/>
                </a:lnTo>
                <a:lnTo>
                  <a:pt x="107" y="138"/>
                </a:lnTo>
                <a:lnTo>
                  <a:pt x="107" y="143"/>
                </a:lnTo>
                <a:lnTo>
                  <a:pt x="107" y="143"/>
                </a:lnTo>
                <a:lnTo>
                  <a:pt x="108" y="143"/>
                </a:lnTo>
                <a:lnTo>
                  <a:pt x="108" y="147"/>
                </a:lnTo>
                <a:lnTo>
                  <a:pt x="108" y="147"/>
                </a:lnTo>
                <a:lnTo>
                  <a:pt x="112" y="147"/>
                </a:lnTo>
                <a:lnTo>
                  <a:pt x="112" y="157"/>
                </a:lnTo>
                <a:lnTo>
                  <a:pt x="112" y="157"/>
                </a:lnTo>
                <a:lnTo>
                  <a:pt x="114" y="157"/>
                </a:lnTo>
                <a:lnTo>
                  <a:pt x="114" y="161"/>
                </a:lnTo>
                <a:lnTo>
                  <a:pt x="114" y="161"/>
                </a:lnTo>
                <a:lnTo>
                  <a:pt x="115" y="161"/>
                </a:lnTo>
                <a:lnTo>
                  <a:pt x="115" y="170"/>
                </a:lnTo>
                <a:lnTo>
                  <a:pt x="115" y="170"/>
                </a:lnTo>
                <a:lnTo>
                  <a:pt x="118" y="170"/>
                </a:lnTo>
                <a:lnTo>
                  <a:pt x="118" y="175"/>
                </a:lnTo>
                <a:lnTo>
                  <a:pt x="118" y="175"/>
                </a:lnTo>
                <a:lnTo>
                  <a:pt x="119" y="175"/>
                </a:lnTo>
                <a:lnTo>
                  <a:pt x="119" y="184"/>
                </a:lnTo>
                <a:lnTo>
                  <a:pt x="119" y="184"/>
                </a:lnTo>
                <a:lnTo>
                  <a:pt x="122" y="184"/>
                </a:lnTo>
                <a:lnTo>
                  <a:pt x="122" y="189"/>
                </a:lnTo>
                <a:lnTo>
                  <a:pt x="122" y="189"/>
                </a:lnTo>
                <a:lnTo>
                  <a:pt x="127" y="189"/>
                </a:lnTo>
                <a:lnTo>
                  <a:pt x="127" y="193"/>
                </a:lnTo>
                <a:lnTo>
                  <a:pt x="127" y="193"/>
                </a:lnTo>
                <a:lnTo>
                  <a:pt x="131" y="193"/>
                </a:lnTo>
                <a:lnTo>
                  <a:pt x="131" y="198"/>
                </a:lnTo>
                <a:lnTo>
                  <a:pt x="131" y="198"/>
                </a:lnTo>
                <a:lnTo>
                  <a:pt x="133" y="198"/>
                </a:lnTo>
                <a:lnTo>
                  <a:pt x="133" y="203"/>
                </a:lnTo>
                <a:lnTo>
                  <a:pt x="133" y="203"/>
                </a:lnTo>
                <a:lnTo>
                  <a:pt x="137" y="203"/>
                </a:lnTo>
                <a:lnTo>
                  <a:pt x="137" y="212"/>
                </a:lnTo>
                <a:lnTo>
                  <a:pt x="137" y="212"/>
                </a:lnTo>
                <a:lnTo>
                  <a:pt x="138" y="212"/>
                </a:lnTo>
                <a:lnTo>
                  <a:pt x="138" y="216"/>
                </a:lnTo>
                <a:lnTo>
                  <a:pt x="138" y="216"/>
                </a:lnTo>
                <a:lnTo>
                  <a:pt x="139" y="216"/>
                </a:lnTo>
                <a:lnTo>
                  <a:pt x="139" y="221"/>
                </a:lnTo>
                <a:lnTo>
                  <a:pt x="139" y="221"/>
                </a:lnTo>
                <a:lnTo>
                  <a:pt x="140" y="221"/>
                </a:lnTo>
                <a:lnTo>
                  <a:pt x="140" y="230"/>
                </a:lnTo>
                <a:lnTo>
                  <a:pt x="140" y="230"/>
                </a:lnTo>
                <a:lnTo>
                  <a:pt x="143" y="230"/>
                </a:lnTo>
                <a:lnTo>
                  <a:pt x="143" y="235"/>
                </a:lnTo>
                <a:lnTo>
                  <a:pt x="143" y="235"/>
                </a:lnTo>
                <a:lnTo>
                  <a:pt x="146" y="235"/>
                </a:lnTo>
                <a:lnTo>
                  <a:pt x="146" y="240"/>
                </a:lnTo>
                <a:lnTo>
                  <a:pt x="146" y="240"/>
                </a:lnTo>
                <a:lnTo>
                  <a:pt x="160" y="240"/>
                </a:lnTo>
                <a:lnTo>
                  <a:pt x="160" y="249"/>
                </a:lnTo>
                <a:lnTo>
                  <a:pt x="160" y="249"/>
                </a:lnTo>
                <a:lnTo>
                  <a:pt x="167" y="249"/>
                </a:lnTo>
                <a:lnTo>
                  <a:pt x="167" y="253"/>
                </a:lnTo>
                <a:lnTo>
                  <a:pt x="167" y="253"/>
                </a:lnTo>
                <a:lnTo>
                  <a:pt x="169" y="253"/>
                </a:lnTo>
                <a:lnTo>
                  <a:pt x="169" y="263"/>
                </a:lnTo>
                <a:lnTo>
                  <a:pt x="169" y="263"/>
                </a:lnTo>
                <a:lnTo>
                  <a:pt x="177" y="263"/>
                </a:lnTo>
                <a:lnTo>
                  <a:pt x="177" y="267"/>
                </a:lnTo>
                <a:lnTo>
                  <a:pt x="177" y="267"/>
                </a:lnTo>
                <a:lnTo>
                  <a:pt x="179" y="267"/>
                </a:lnTo>
                <a:lnTo>
                  <a:pt x="179" y="272"/>
                </a:lnTo>
                <a:lnTo>
                  <a:pt x="179" y="272"/>
                </a:lnTo>
                <a:lnTo>
                  <a:pt x="184" y="272"/>
                </a:lnTo>
                <a:lnTo>
                  <a:pt x="184" y="277"/>
                </a:lnTo>
                <a:lnTo>
                  <a:pt x="184" y="277"/>
                </a:lnTo>
                <a:lnTo>
                  <a:pt x="187" y="277"/>
                </a:lnTo>
                <a:lnTo>
                  <a:pt x="187" y="281"/>
                </a:lnTo>
                <a:lnTo>
                  <a:pt x="187" y="281"/>
                </a:lnTo>
                <a:lnTo>
                  <a:pt x="188" y="281"/>
                </a:lnTo>
                <a:lnTo>
                  <a:pt x="188" y="286"/>
                </a:lnTo>
                <a:lnTo>
                  <a:pt x="188" y="286"/>
                </a:lnTo>
                <a:lnTo>
                  <a:pt x="189" y="286"/>
                </a:lnTo>
                <a:lnTo>
                  <a:pt x="189" y="291"/>
                </a:lnTo>
                <a:lnTo>
                  <a:pt x="189" y="291"/>
                </a:lnTo>
                <a:lnTo>
                  <a:pt x="192" y="291"/>
                </a:lnTo>
                <a:lnTo>
                  <a:pt x="192" y="300"/>
                </a:lnTo>
                <a:lnTo>
                  <a:pt x="192" y="300"/>
                </a:lnTo>
                <a:lnTo>
                  <a:pt x="195" y="300"/>
                </a:lnTo>
                <a:lnTo>
                  <a:pt x="195" y="304"/>
                </a:lnTo>
                <a:lnTo>
                  <a:pt x="195" y="304"/>
                </a:lnTo>
                <a:lnTo>
                  <a:pt x="196" y="304"/>
                </a:lnTo>
                <a:lnTo>
                  <a:pt x="196" y="314"/>
                </a:lnTo>
                <a:lnTo>
                  <a:pt x="196" y="314"/>
                </a:lnTo>
                <a:lnTo>
                  <a:pt x="199" y="314"/>
                </a:lnTo>
                <a:lnTo>
                  <a:pt x="199" y="318"/>
                </a:lnTo>
                <a:lnTo>
                  <a:pt x="199" y="318"/>
                </a:lnTo>
                <a:lnTo>
                  <a:pt x="205" y="318"/>
                </a:lnTo>
                <a:lnTo>
                  <a:pt x="205" y="323"/>
                </a:lnTo>
                <a:lnTo>
                  <a:pt x="205" y="323"/>
                </a:lnTo>
                <a:lnTo>
                  <a:pt x="208" y="323"/>
                </a:lnTo>
                <a:lnTo>
                  <a:pt x="208" y="328"/>
                </a:lnTo>
                <a:lnTo>
                  <a:pt x="208" y="328"/>
                </a:lnTo>
                <a:lnTo>
                  <a:pt x="210" y="328"/>
                </a:lnTo>
                <a:lnTo>
                  <a:pt x="210" y="332"/>
                </a:lnTo>
                <a:lnTo>
                  <a:pt x="210" y="332"/>
                </a:lnTo>
                <a:lnTo>
                  <a:pt x="212" y="332"/>
                </a:lnTo>
                <a:lnTo>
                  <a:pt x="212" y="337"/>
                </a:lnTo>
                <a:lnTo>
                  <a:pt x="212" y="337"/>
                </a:lnTo>
                <a:lnTo>
                  <a:pt x="217" y="337"/>
                </a:lnTo>
                <a:lnTo>
                  <a:pt x="217" y="342"/>
                </a:lnTo>
                <a:lnTo>
                  <a:pt x="217" y="342"/>
                </a:lnTo>
                <a:lnTo>
                  <a:pt x="225" y="342"/>
                </a:lnTo>
                <a:lnTo>
                  <a:pt x="225" y="346"/>
                </a:lnTo>
                <a:lnTo>
                  <a:pt x="225" y="346"/>
                </a:lnTo>
                <a:lnTo>
                  <a:pt x="228" y="346"/>
                </a:lnTo>
                <a:lnTo>
                  <a:pt x="228" y="350"/>
                </a:lnTo>
                <a:lnTo>
                  <a:pt x="228" y="350"/>
                </a:lnTo>
                <a:lnTo>
                  <a:pt x="229" y="350"/>
                </a:lnTo>
                <a:lnTo>
                  <a:pt x="229" y="355"/>
                </a:lnTo>
                <a:lnTo>
                  <a:pt x="229" y="355"/>
                </a:lnTo>
                <a:lnTo>
                  <a:pt x="237" y="355"/>
                </a:lnTo>
                <a:lnTo>
                  <a:pt x="237" y="360"/>
                </a:lnTo>
                <a:lnTo>
                  <a:pt x="237" y="360"/>
                </a:lnTo>
                <a:lnTo>
                  <a:pt x="238" y="360"/>
                </a:lnTo>
                <a:lnTo>
                  <a:pt x="238" y="364"/>
                </a:lnTo>
                <a:lnTo>
                  <a:pt x="238" y="364"/>
                </a:lnTo>
                <a:lnTo>
                  <a:pt x="242" y="364"/>
                </a:lnTo>
                <a:lnTo>
                  <a:pt x="242" y="374"/>
                </a:lnTo>
                <a:lnTo>
                  <a:pt x="242" y="374"/>
                </a:lnTo>
                <a:lnTo>
                  <a:pt x="245" y="374"/>
                </a:lnTo>
                <a:lnTo>
                  <a:pt x="245" y="378"/>
                </a:lnTo>
                <a:lnTo>
                  <a:pt x="245" y="378"/>
                </a:lnTo>
                <a:lnTo>
                  <a:pt x="247" y="378"/>
                </a:lnTo>
                <a:lnTo>
                  <a:pt x="247" y="383"/>
                </a:lnTo>
                <a:lnTo>
                  <a:pt x="247" y="383"/>
                </a:lnTo>
                <a:lnTo>
                  <a:pt x="248" y="383"/>
                </a:lnTo>
                <a:lnTo>
                  <a:pt x="248" y="387"/>
                </a:lnTo>
                <a:lnTo>
                  <a:pt x="248" y="387"/>
                </a:lnTo>
                <a:lnTo>
                  <a:pt x="249" y="387"/>
                </a:lnTo>
                <a:lnTo>
                  <a:pt x="249" y="392"/>
                </a:lnTo>
                <a:lnTo>
                  <a:pt x="249" y="392"/>
                </a:lnTo>
                <a:lnTo>
                  <a:pt x="252" y="392"/>
                </a:lnTo>
                <a:lnTo>
                  <a:pt x="252" y="397"/>
                </a:lnTo>
                <a:lnTo>
                  <a:pt x="252" y="397"/>
                </a:lnTo>
                <a:lnTo>
                  <a:pt x="253" y="397"/>
                </a:lnTo>
                <a:lnTo>
                  <a:pt x="253" y="401"/>
                </a:lnTo>
                <a:lnTo>
                  <a:pt x="253" y="401"/>
                </a:lnTo>
                <a:lnTo>
                  <a:pt x="260" y="401"/>
                </a:lnTo>
                <a:lnTo>
                  <a:pt x="260" y="406"/>
                </a:lnTo>
                <a:lnTo>
                  <a:pt x="260" y="406"/>
                </a:lnTo>
                <a:lnTo>
                  <a:pt x="261" y="406"/>
                </a:lnTo>
                <a:lnTo>
                  <a:pt x="261" y="415"/>
                </a:lnTo>
                <a:lnTo>
                  <a:pt x="261" y="415"/>
                </a:lnTo>
                <a:lnTo>
                  <a:pt x="266" y="415"/>
                </a:lnTo>
                <a:lnTo>
                  <a:pt x="266" y="420"/>
                </a:lnTo>
                <a:lnTo>
                  <a:pt x="266" y="420"/>
                </a:lnTo>
                <a:lnTo>
                  <a:pt x="267" y="420"/>
                </a:lnTo>
                <a:lnTo>
                  <a:pt x="267" y="425"/>
                </a:lnTo>
                <a:lnTo>
                  <a:pt x="267" y="425"/>
                </a:lnTo>
                <a:lnTo>
                  <a:pt x="269" y="425"/>
                </a:lnTo>
                <a:lnTo>
                  <a:pt x="269" y="429"/>
                </a:lnTo>
                <a:lnTo>
                  <a:pt x="269" y="429"/>
                </a:lnTo>
                <a:lnTo>
                  <a:pt x="275" y="429"/>
                </a:lnTo>
                <a:lnTo>
                  <a:pt x="275" y="434"/>
                </a:lnTo>
                <a:lnTo>
                  <a:pt x="275" y="434"/>
                </a:lnTo>
                <a:lnTo>
                  <a:pt x="276" y="434"/>
                </a:lnTo>
                <a:lnTo>
                  <a:pt x="276" y="438"/>
                </a:lnTo>
                <a:lnTo>
                  <a:pt x="276" y="438"/>
                </a:lnTo>
                <a:lnTo>
                  <a:pt x="279" y="438"/>
                </a:lnTo>
                <a:lnTo>
                  <a:pt x="279" y="443"/>
                </a:lnTo>
                <a:lnTo>
                  <a:pt x="279" y="443"/>
                </a:lnTo>
                <a:lnTo>
                  <a:pt x="282" y="443"/>
                </a:lnTo>
                <a:lnTo>
                  <a:pt x="282" y="448"/>
                </a:lnTo>
                <a:lnTo>
                  <a:pt x="282" y="448"/>
                </a:lnTo>
                <a:lnTo>
                  <a:pt x="283" y="448"/>
                </a:lnTo>
                <a:lnTo>
                  <a:pt x="283" y="457"/>
                </a:lnTo>
                <a:lnTo>
                  <a:pt x="283" y="457"/>
                </a:lnTo>
                <a:lnTo>
                  <a:pt x="286" y="457"/>
                </a:lnTo>
                <a:lnTo>
                  <a:pt x="286" y="462"/>
                </a:lnTo>
                <a:lnTo>
                  <a:pt x="286" y="462"/>
                </a:lnTo>
                <a:lnTo>
                  <a:pt x="291" y="462"/>
                </a:lnTo>
                <a:lnTo>
                  <a:pt x="291" y="466"/>
                </a:lnTo>
                <a:lnTo>
                  <a:pt x="291" y="466"/>
                </a:lnTo>
                <a:lnTo>
                  <a:pt x="299" y="466"/>
                </a:lnTo>
                <a:lnTo>
                  <a:pt x="299" y="471"/>
                </a:lnTo>
                <a:lnTo>
                  <a:pt x="299" y="471"/>
                </a:lnTo>
                <a:lnTo>
                  <a:pt x="301" y="471"/>
                </a:lnTo>
                <a:lnTo>
                  <a:pt x="301" y="476"/>
                </a:lnTo>
                <a:lnTo>
                  <a:pt x="301" y="476"/>
                </a:lnTo>
                <a:lnTo>
                  <a:pt x="303" y="476"/>
                </a:lnTo>
                <a:lnTo>
                  <a:pt x="303" y="480"/>
                </a:lnTo>
                <a:lnTo>
                  <a:pt x="303" y="480"/>
                </a:lnTo>
                <a:lnTo>
                  <a:pt x="309" y="480"/>
                </a:lnTo>
                <a:lnTo>
                  <a:pt x="309" y="489"/>
                </a:lnTo>
                <a:lnTo>
                  <a:pt x="309" y="489"/>
                </a:lnTo>
                <a:lnTo>
                  <a:pt x="311" y="489"/>
                </a:lnTo>
                <a:lnTo>
                  <a:pt x="311" y="494"/>
                </a:lnTo>
                <a:lnTo>
                  <a:pt x="311" y="494"/>
                </a:lnTo>
                <a:lnTo>
                  <a:pt x="317" y="494"/>
                </a:lnTo>
                <a:lnTo>
                  <a:pt x="317" y="499"/>
                </a:lnTo>
                <a:lnTo>
                  <a:pt x="317" y="499"/>
                </a:lnTo>
                <a:lnTo>
                  <a:pt x="325" y="499"/>
                </a:lnTo>
                <a:lnTo>
                  <a:pt x="325" y="503"/>
                </a:lnTo>
                <a:lnTo>
                  <a:pt x="325" y="503"/>
                </a:lnTo>
                <a:lnTo>
                  <a:pt x="328" y="503"/>
                </a:lnTo>
                <a:lnTo>
                  <a:pt x="328" y="508"/>
                </a:lnTo>
                <a:lnTo>
                  <a:pt x="328" y="508"/>
                </a:lnTo>
                <a:lnTo>
                  <a:pt x="332" y="508"/>
                </a:lnTo>
                <a:lnTo>
                  <a:pt x="332" y="513"/>
                </a:lnTo>
                <a:lnTo>
                  <a:pt x="332" y="513"/>
                </a:lnTo>
                <a:lnTo>
                  <a:pt x="335" y="513"/>
                </a:lnTo>
                <a:lnTo>
                  <a:pt x="335" y="522"/>
                </a:lnTo>
                <a:lnTo>
                  <a:pt x="335" y="522"/>
                </a:lnTo>
                <a:lnTo>
                  <a:pt x="337" y="522"/>
                </a:lnTo>
                <a:lnTo>
                  <a:pt x="337" y="526"/>
                </a:lnTo>
                <a:lnTo>
                  <a:pt x="337" y="526"/>
                </a:lnTo>
                <a:lnTo>
                  <a:pt x="339" y="526"/>
                </a:lnTo>
                <a:lnTo>
                  <a:pt x="339" y="535"/>
                </a:lnTo>
                <a:lnTo>
                  <a:pt x="339" y="535"/>
                </a:lnTo>
                <a:lnTo>
                  <a:pt x="340" y="535"/>
                </a:lnTo>
                <a:lnTo>
                  <a:pt x="340" y="540"/>
                </a:lnTo>
                <a:lnTo>
                  <a:pt x="340" y="540"/>
                </a:lnTo>
                <a:lnTo>
                  <a:pt x="341" y="540"/>
                </a:lnTo>
                <a:lnTo>
                  <a:pt x="341" y="545"/>
                </a:lnTo>
                <a:lnTo>
                  <a:pt x="341" y="545"/>
                </a:lnTo>
                <a:lnTo>
                  <a:pt x="343" y="545"/>
                </a:lnTo>
                <a:lnTo>
                  <a:pt x="343" y="549"/>
                </a:lnTo>
                <a:lnTo>
                  <a:pt x="343" y="549"/>
                </a:lnTo>
                <a:lnTo>
                  <a:pt x="344" y="549"/>
                </a:lnTo>
                <a:lnTo>
                  <a:pt x="344" y="554"/>
                </a:lnTo>
                <a:lnTo>
                  <a:pt x="344" y="554"/>
                </a:lnTo>
                <a:lnTo>
                  <a:pt x="347" y="554"/>
                </a:lnTo>
                <a:lnTo>
                  <a:pt x="347" y="563"/>
                </a:lnTo>
                <a:lnTo>
                  <a:pt x="347" y="563"/>
                </a:lnTo>
                <a:lnTo>
                  <a:pt x="356" y="563"/>
                </a:lnTo>
                <a:lnTo>
                  <a:pt x="356" y="572"/>
                </a:lnTo>
                <a:lnTo>
                  <a:pt x="356" y="572"/>
                </a:lnTo>
                <a:lnTo>
                  <a:pt x="367" y="572"/>
                </a:lnTo>
                <a:lnTo>
                  <a:pt x="367" y="577"/>
                </a:lnTo>
                <a:lnTo>
                  <a:pt x="367" y="577"/>
                </a:lnTo>
                <a:lnTo>
                  <a:pt x="370" y="577"/>
                </a:lnTo>
                <a:lnTo>
                  <a:pt x="370" y="582"/>
                </a:lnTo>
                <a:lnTo>
                  <a:pt x="370" y="582"/>
                </a:lnTo>
                <a:lnTo>
                  <a:pt x="374" y="582"/>
                </a:lnTo>
                <a:lnTo>
                  <a:pt x="374" y="586"/>
                </a:lnTo>
                <a:lnTo>
                  <a:pt x="374" y="586"/>
                </a:lnTo>
                <a:lnTo>
                  <a:pt x="385" y="586"/>
                </a:lnTo>
                <a:lnTo>
                  <a:pt x="385" y="591"/>
                </a:lnTo>
                <a:lnTo>
                  <a:pt x="385" y="591"/>
                </a:lnTo>
                <a:lnTo>
                  <a:pt x="389" y="591"/>
                </a:lnTo>
                <a:lnTo>
                  <a:pt x="389" y="596"/>
                </a:lnTo>
                <a:lnTo>
                  <a:pt x="389" y="596"/>
                </a:lnTo>
                <a:lnTo>
                  <a:pt x="396" y="596"/>
                </a:lnTo>
                <a:lnTo>
                  <a:pt x="396" y="600"/>
                </a:lnTo>
                <a:lnTo>
                  <a:pt x="396" y="600"/>
                </a:lnTo>
                <a:lnTo>
                  <a:pt x="397" y="600"/>
                </a:lnTo>
                <a:lnTo>
                  <a:pt x="397" y="619"/>
                </a:lnTo>
                <a:lnTo>
                  <a:pt x="397" y="619"/>
                </a:lnTo>
                <a:lnTo>
                  <a:pt x="405" y="619"/>
                </a:lnTo>
                <a:lnTo>
                  <a:pt x="405" y="628"/>
                </a:lnTo>
                <a:lnTo>
                  <a:pt x="405" y="628"/>
                </a:lnTo>
                <a:lnTo>
                  <a:pt x="408" y="628"/>
                </a:lnTo>
                <a:lnTo>
                  <a:pt x="408" y="633"/>
                </a:lnTo>
                <a:lnTo>
                  <a:pt x="408" y="633"/>
                </a:lnTo>
                <a:lnTo>
                  <a:pt x="425" y="633"/>
                </a:lnTo>
                <a:lnTo>
                  <a:pt x="425" y="637"/>
                </a:lnTo>
                <a:lnTo>
                  <a:pt x="425" y="637"/>
                </a:lnTo>
                <a:lnTo>
                  <a:pt x="427" y="637"/>
                </a:lnTo>
                <a:lnTo>
                  <a:pt x="427" y="642"/>
                </a:lnTo>
                <a:lnTo>
                  <a:pt x="427" y="642"/>
                </a:lnTo>
                <a:lnTo>
                  <a:pt x="436" y="642"/>
                </a:lnTo>
                <a:lnTo>
                  <a:pt x="436" y="647"/>
                </a:lnTo>
                <a:lnTo>
                  <a:pt x="436" y="647"/>
                </a:lnTo>
                <a:lnTo>
                  <a:pt x="438" y="647"/>
                </a:lnTo>
                <a:lnTo>
                  <a:pt x="438" y="651"/>
                </a:lnTo>
                <a:lnTo>
                  <a:pt x="438" y="651"/>
                </a:lnTo>
                <a:lnTo>
                  <a:pt x="439" y="651"/>
                </a:lnTo>
                <a:lnTo>
                  <a:pt x="439" y="656"/>
                </a:lnTo>
                <a:lnTo>
                  <a:pt x="439" y="656"/>
                </a:lnTo>
                <a:lnTo>
                  <a:pt x="442" y="656"/>
                </a:lnTo>
                <a:lnTo>
                  <a:pt x="442" y="660"/>
                </a:lnTo>
                <a:lnTo>
                  <a:pt x="442" y="660"/>
                </a:lnTo>
                <a:lnTo>
                  <a:pt x="444" y="660"/>
                </a:lnTo>
                <a:lnTo>
                  <a:pt x="444" y="665"/>
                </a:lnTo>
                <a:lnTo>
                  <a:pt x="444" y="665"/>
                </a:lnTo>
                <a:lnTo>
                  <a:pt x="451" y="665"/>
                </a:lnTo>
                <a:lnTo>
                  <a:pt x="451" y="674"/>
                </a:lnTo>
                <a:lnTo>
                  <a:pt x="451" y="674"/>
                </a:lnTo>
                <a:lnTo>
                  <a:pt x="455" y="674"/>
                </a:lnTo>
                <a:lnTo>
                  <a:pt x="455" y="679"/>
                </a:lnTo>
                <a:lnTo>
                  <a:pt x="455" y="679"/>
                </a:lnTo>
                <a:lnTo>
                  <a:pt x="466" y="679"/>
                </a:lnTo>
                <a:lnTo>
                  <a:pt x="466" y="684"/>
                </a:lnTo>
                <a:lnTo>
                  <a:pt x="466" y="684"/>
                </a:lnTo>
                <a:lnTo>
                  <a:pt x="468" y="684"/>
                </a:lnTo>
                <a:lnTo>
                  <a:pt x="468" y="688"/>
                </a:lnTo>
                <a:lnTo>
                  <a:pt x="468" y="688"/>
                </a:lnTo>
                <a:lnTo>
                  <a:pt x="481" y="688"/>
                </a:lnTo>
                <a:lnTo>
                  <a:pt x="481" y="693"/>
                </a:lnTo>
                <a:lnTo>
                  <a:pt x="481" y="693"/>
                </a:lnTo>
                <a:lnTo>
                  <a:pt x="484" y="693"/>
                </a:lnTo>
                <a:lnTo>
                  <a:pt x="484" y="698"/>
                </a:lnTo>
                <a:lnTo>
                  <a:pt x="484" y="698"/>
                </a:lnTo>
                <a:lnTo>
                  <a:pt x="499" y="698"/>
                </a:lnTo>
                <a:lnTo>
                  <a:pt x="499" y="702"/>
                </a:lnTo>
                <a:lnTo>
                  <a:pt x="499" y="702"/>
                </a:lnTo>
                <a:lnTo>
                  <a:pt x="511" y="702"/>
                </a:lnTo>
                <a:lnTo>
                  <a:pt x="511" y="707"/>
                </a:lnTo>
                <a:lnTo>
                  <a:pt x="511" y="707"/>
                </a:lnTo>
                <a:lnTo>
                  <a:pt x="515" y="707"/>
                </a:lnTo>
                <a:lnTo>
                  <a:pt x="515" y="711"/>
                </a:lnTo>
                <a:lnTo>
                  <a:pt x="515" y="711"/>
                </a:lnTo>
                <a:lnTo>
                  <a:pt x="516" y="711"/>
                </a:lnTo>
                <a:lnTo>
                  <a:pt x="516" y="716"/>
                </a:lnTo>
                <a:lnTo>
                  <a:pt x="516" y="716"/>
                </a:lnTo>
                <a:lnTo>
                  <a:pt x="521" y="716"/>
                </a:lnTo>
                <a:lnTo>
                  <a:pt x="521" y="721"/>
                </a:lnTo>
                <a:lnTo>
                  <a:pt x="521" y="721"/>
                </a:lnTo>
                <a:lnTo>
                  <a:pt x="523" y="721"/>
                </a:lnTo>
                <a:lnTo>
                  <a:pt x="523" y="725"/>
                </a:lnTo>
                <a:lnTo>
                  <a:pt x="523" y="725"/>
                </a:lnTo>
                <a:lnTo>
                  <a:pt x="531" y="725"/>
                </a:lnTo>
                <a:lnTo>
                  <a:pt x="531" y="730"/>
                </a:lnTo>
                <a:lnTo>
                  <a:pt x="531" y="730"/>
                </a:lnTo>
                <a:lnTo>
                  <a:pt x="542" y="730"/>
                </a:lnTo>
                <a:lnTo>
                  <a:pt x="542" y="735"/>
                </a:lnTo>
                <a:lnTo>
                  <a:pt x="542" y="735"/>
                </a:lnTo>
                <a:lnTo>
                  <a:pt x="543" y="735"/>
                </a:lnTo>
                <a:lnTo>
                  <a:pt x="543" y="740"/>
                </a:lnTo>
                <a:lnTo>
                  <a:pt x="543" y="740"/>
                </a:lnTo>
                <a:lnTo>
                  <a:pt x="546" y="740"/>
                </a:lnTo>
                <a:lnTo>
                  <a:pt x="546" y="745"/>
                </a:lnTo>
                <a:lnTo>
                  <a:pt x="546" y="745"/>
                </a:lnTo>
                <a:lnTo>
                  <a:pt x="557" y="745"/>
                </a:lnTo>
                <a:lnTo>
                  <a:pt x="557" y="749"/>
                </a:lnTo>
                <a:lnTo>
                  <a:pt x="557" y="749"/>
                </a:lnTo>
                <a:lnTo>
                  <a:pt x="584" y="749"/>
                </a:lnTo>
                <a:lnTo>
                  <a:pt x="584" y="754"/>
                </a:lnTo>
                <a:lnTo>
                  <a:pt x="584" y="754"/>
                </a:lnTo>
                <a:lnTo>
                  <a:pt x="596" y="754"/>
                </a:lnTo>
                <a:lnTo>
                  <a:pt x="596" y="759"/>
                </a:lnTo>
                <a:lnTo>
                  <a:pt x="596" y="759"/>
                </a:lnTo>
                <a:lnTo>
                  <a:pt x="598" y="759"/>
                </a:lnTo>
                <a:lnTo>
                  <a:pt x="598" y="768"/>
                </a:lnTo>
                <a:lnTo>
                  <a:pt x="598" y="768"/>
                </a:lnTo>
                <a:lnTo>
                  <a:pt x="599" y="768"/>
                </a:lnTo>
                <a:lnTo>
                  <a:pt x="599" y="773"/>
                </a:lnTo>
                <a:lnTo>
                  <a:pt x="599" y="773"/>
                </a:lnTo>
                <a:lnTo>
                  <a:pt x="618" y="773"/>
                </a:lnTo>
                <a:lnTo>
                  <a:pt x="618" y="773"/>
                </a:lnTo>
                <a:lnTo>
                  <a:pt x="618" y="773"/>
                </a:lnTo>
                <a:lnTo>
                  <a:pt x="637" y="773"/>
                </a:lnTo>
                <a:lnTo>
                  <a:pt x="637" y="778"/>
                </a:lnTo>
                <a:lnTo>
                  <a:pt x="637" y="778"/>
                </a:lnTo>
                <a:lnTo>
                  <a:pt x="638" y="778"/>
                </a:lnTo>
                <a:lnTo>
                  <a:pt x="638" y="783"/>
                </a:lnTo>
                <a:lnTo>
                  <a:pt x="638" y="783"/>
                </a:lnTo>
                <a:lnTo>
                  <a:pt x="644" y="783"/>
                </a:lnTo>
                <a:lnTo>
                  <a:pt x="644" y="787"/>
                </a:lnTo>
                <a:lnTo>
                  <a:pt x="644" y="787"/>
                </a:lnTo>
                <a:lnTo>
                  <a:pt x="649" y="787"/>
                </a:lnTo>
                <a:lnTo>
                  <a:pt x="649" y="792"/>
                </a:lnTo>
                <a:lnTo>
                  <a:pt x="649" y="792"/>
                </a:lnTo>
                <a:lnTo>
                  <a:pt x="657" y="792"/>
                </a:lnTo>
                <a:lnTo>
                  <a:pt x="657" y="797"/>
                </a:lnTo>
                <a:lnTo>
                  <a:pt x="657" y="797"/>
                </a:lnTo>
                <a:lnTo>
                  <a:pt x="667" y="797"/>
                </a:lnTo>
                <a:lnTo>
                  <a:pt x="667" y="802"/>
                </a:lnTo>
                <a:lnTo>
                  <a:pt x="667" y="802"/>
                </a:lnTo>
                <a:lnTo>
                  <a:pt x="672" y="802"/>
                </a:lnTo>
                <a:lnTo>
                  <a:pt x="672" y="807"/>
                </a:lnTo>
                <a:lnTo>
                  <a:pt x="672" y="807"/>
                </a:lnTo>
                <a:lnTo>
                  <a:pt x="681" y="807"/>
                </a:lnTo>
                <a:lnTo>
                  <a:pt x="681" y="812"/>
                </a:lnTo>
                <a:lnTo>
                  <a:pt x="681" y="812"/>
                </a:lnTo>
                <a:lnTo>
                  <a:pt x="694" y="812"/>
                </a:lnTo>
                <a:lnTo>
                  <a:pt x="694" y="816"/>
                </a:lnTo>
                <a:lnTo>
                  <a:pt x="694" y="816"/>
                </a:lnTo>
                <a:lnTo>
                  <a:pt x="720" y="816"/>
                </a:lnTo>
                <a:lnTo>
                  <a:pt x="720" y="816"/>
                </a:lnTo>
                <a:lnTo>
                  <a:pt x="720" y="816"/>
                </a:lnTo>
                <a:lnTo>
                  <a:pt x="734" y="816"/>
                </a:lnTo>
                <a:lnTo>
                  <a:pt x="734" y="822"/>
                </a:lnTo>
                <a:lnTo>
                  <a:pt x="734" y="822"/>
                </a:lnTo>
                <a:lnTo>
                  <a:pt x="736" y="822"/>
                </a:lnTo>
                <a:lnTo>
                  <a:pt x="736" y="822"/>
                </a:lnTo>
                <a:lnTo>
                  <a:pt x="736" y="822"/>
                </a:lnTo>
                <a:lnTo>
                  <a:pt x="753" y="822"/>
                </a:lnTo>
                <a:lnTo>
                  <a:pt x="753" y="822"/>
                </a:lnTo>
                <a:lnTo>
                  <a:pt x="753" y="822"/>
                </a:lnTo>
                <a:lnTo>
                  <a:pt x="769" y="822"/>
                </a:lnTo>
                <a:lnTo>
                  <a:pt x="769" y="822"/>
                </a:lnTo>
                <a:lnTo>
                  <a:pt x="769" y="822"/>
                </a:lnTo>
                <a:lnTo>
                  <a:pt x="772" y="822"/>
                </a:lnTo>
                <a:lnTo>
                  <a:pt x="772" y="822"/>
                </a:lnTo>
                <a:lnTo>
                  <a:pt x="772" y="822"/>
                </a:lnTo>
                <a:lnTo>
                  <a:pt x="793" y="822"/>
                </a:lnTo>
                <a:lnTo>
                  <a:pt x="793" y="828"/>
                </a:lnTo>
                <a:lnTo>
                  <a:pt x="793" y="828"/>
                </a:lnTo>
                <a:lnTo>
                  <a:pt x="811" y="828"/>
                </a:lnTo>
                <a:lnTo>
                  <a:pt x="811" y="834"/>
                </a:lnTo>
                <a:lnTo>
                  <a:pt x="811" y="834"/>
                </a:lnTo>
                <a:lnTo>
                  <a:pt x="815" y="834"/>
                </a:lnTo>
                <a:lnTo>
                  <a:pt x="815" y="834"/>
                </a:lnTo>
                <a:lnTo>
                  <a:pt x="815" y="834"/>
                </a:lnTo>
                <a:lnTo>
                  <a:pt x="817" y="834"/>
                </a:lnTo>
                <a:lnTo>
                  <a:pt x="817" y="834"/>
                </a:lnTo>
                <a:lnTo>
                  <a:pt x="817" y="834"/>
                </a:lnTo>
                <a:lnTo>
                  <a:pt x="862" y="834"/>
                </a:lnTo>
                <a:lnTo>
                  <a:pt x="862" y="834"/>
                </a:lnTo>
                <a:lnTo>
                  <a:pt x="862" y="834"/>
                </a:lnTo>
                <a:lnTo>
                  <a:pt x="877" y="834"/>
                </a:lnTo>
                <a:lnTo>
                  <a:pt x="877" y="842"/>
                </a:lnTo>
                <a:lnTo>
                  <a:pt x="877" y="842"/>
                </a:lnTo>
                <a:lnTo>
                  <a:pt x="887" y="842"/>
                </a:lnTo>
                <a:lnTo>
                  <a:pt x="887" y="842"/>
                </a:lnTo>
                <a:lnTo>
                  <a:pt x="887" y="842"/>
                </a:lnTo>
                <a:lnTo>
                  <a:pt x="983" y="842"/>
                </a:lnTo>
                <a:lnTo>
                  <a:pt x="983" y="842"/>
                </a:lnTo>
                <a:lnTo>
                  <a:pt x="983" y="842"/>
                </a:lnTo>
                <a:lnTo>
                  <a:pt x="995" y="842"/>
                </a:lnTo>
                <a:lnTo>
                  <a:pt x="995" y="842"/>
                </a:lnTo>
                <a:lnTo>
                  <a:pt x="995" y="842"/>
                </a:lnTo>
                <a:lnTo>
                  <a:pt x="1018" y="842"/>
                </a:lnTo>
                <a:lnTo>
                  <a:pt x="1018" y="842"/>
                </a:lnTo>
                <a:lnTo>
                  <a:pt x="1018" y="842"/>
                </a:lnTo>
                <a:lnTo>
                  <a:pt x="1035" y="842"/>
                </a:lnTo>
                <a:lnTo>
                  <a:pt x="1035" y="842"/>
                </a:lnTo>
                <a:lnTo>
                  <a:pt x="1035" y="842"/>
                </a:lnTo>
                <a:lnTo>
                  <a:pt x="1086" y="842"/>
                </a:lnTo>
                <a:lnTo>
                  <a:pt x="1086" y="842"/>
                </a:lnTo>
                <a:lnTo>
                  <a:pt x="1086" y="842"/>
                </a:lnTo>
                <a:lnTo>
                  <a:pt x="1174" y="842"/>
                </a:lnTo>
                <a:lnTo>
                  <a:pt x="1174" y="864"/>
                </a:lnTo>
                <a:lnTo>
                  <a:pt x="1174" y="864"/>
                </a:lnTo>
                <a:lnTo>
                  <a:pt x="1212" y="864"/>
                </a:lnTo>
                <a:lnTo>
                  <a:pt x="1212" y="864"/>
                </a:lnTo>
                <a:lnTo>
                  <a:pt x="1212" y="864"/>
                </a:lnTo>
                <a:lnTo>
                  <a:pt x="1294" y="864"/>
                </a:lnTo>
                <a:lnTo>
                  <a:pt x="1294" y="864"/>
                </a:lnTo>
                <a:lnTo>
                  <a:pt x="1294" y="864"/>
                </a:lnTo>
                <a:lnTo>
                  <a:pt x="1328" y="864"/>
                </a:lnTo>
                <a:lnTo>
                  <a:pt x="1328" y="864"/>
                </a:lnTo>
              </a:path>
            </a:pathLst>
          </a:custGeom>
          <a:noFill/>
          <a:ln w="2857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5" name="Line 173">
            <a:extLst>
              <a:ext uri="{FF2B5EF4-FFF2-40B4-BE49-F238E27FC236}">
                <a16:creationId xmlns:a16="http://schemas.microsoft.com/office/drawing/2014/main" xmlns="" id="{1BA1F7CE-F3EE-4C2B-8F09-0C4138311B3C}"/>
              </a:ext>
            </a:extLst>
          </p:cNvPr>
          <p:cNvSpPr>
            <a:spLocks noChangeShapeType="1"/>
          </p:cNvSpPr>
          <p:nvPr/>
        </p:nvSpPr>
        <p:spPr bwMode="auto">
          <a:xfrm>
            <a:off x="1646406" y="2079391"/>
            <a:ext cx="0" cy="50002"/>
          </a:xfrm>
          <a:prstGeom prst="line">
            <a:avLst/>
          </a:prstGeom>
          <a:noFill/>
          <a:ln w="7938" cap="flat">
            <a:solidFill>
              <a:srgbClr val="66203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6" name="Line 174">
            <a:extLst>
              <a:ext uri="{FF2B5EF4-FFF2-40B4-BE49-F238E27FC236}">
                <a16:creationId xmlns:a16="http://schemas.microsoft.com/office/drawing/2014/main" xmlns="" id="{7B5AB36A-4953-42C2-B029-5D80CAA5DF09}"/>
              </a:ext>
            </a:extLst>
          </p:cNvPr>
          <p:cNvSpPr>
            <a:spLocks noChangeShapeType="1"/>
          </p:cNvSpPr>
          <p:nvPr/>
        </p:nvSpPr>
        <p:spPr bwMode="auto">
          <a:xfrm>
            <a:off x="1654401" y="2079391"/>
            <a:ext cx="0" cy="50002"/>
          </a:xfrm>
          <a:prstGeom prst="line">
            <a:avLst/>
          </a:prstGeom>
          <a:noFill/>
          <a:ln w="7938" cap="flat">
            <a:solidFill>
              <a:srgbClr val="66203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7" name="Line 175">
            <a:extLst>
              <a:ext uri="{FF2B5EF4-FFF2-40B4-BE49-F238E27FC236}">
                <a16:creationId xmlns:a16="http://schemas.microsoft.com/office/drawing/2014/main" xmlns="" id="{6301EFA7-37BA-48D9-B83C-346C36F6ABE0}"/>
              </a:ext>
            </a:extLst>
          </p:cNvPr>
          <p:cNvSpPr>
            <a:spLocks noChangeShapeType="1"/>
          </p:cNvSpPr>
          <p:nvPr/>
        </p:nvSpPr>
        <p:spPr bwMode="auto">
          <a:xfrm>
            <a:off x="2471778" y="3913850"/>
            <a:ext cx="0" cy="50002"/>
          </a:xfrm>
          <a:prstGeom prst="line">
            <a:avLst/>
          </a:prstGeom>
          <a:noFill/>
          <a:ln w="2857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8" name="Line 176">
            <a:extLst>
              <a:ext uri="{FF2B5EF4-FFF2-40B4-BE49-F238E27FC236}">
                <a16:creationId xmlns:a16="http://schemas.microsoft.com/office/drawing/2014/main" xmlns="" id="{7ED4D509-2ECA-4DD6-A31A-8853A9618531}"/>
              </a:ext>
            </a:extLst>
          </p:cNvPr>
          <p:cNvSpPr>
            <a:spLocks noChangeShapeType="1"/>
          </p:cNvSpPr>
          <p:nvPr/>
        </p:nvSpPr>
        <p:spPr bwMode="auto">
          <a:xfrm>
            <a:off x="2709598" y="4135735"/>
            <a:ext cx="0" cy="50002"/>
          </a:xfrm>
          <a:prstGeom prst="line">
            <a:avLst/>
          </a:prstGeom>
          <a:noFill/>
          <a:ln w="2857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9" name="Line 177">
            <a:extLst>
              <a:ext uri="{FF2B5EF4-FFF2-40B4-BE49-F238E27FC236}">
                <a16:creationId xmlns:a16="http://schemas.microsoft.com/office/drawing/2014/main" xmlns="" id="{4C9EC86A-3865-4931-B87B-2B06DAC6F1DD}"/>
              </a:ext>
            </a:extLst>
          </p:cNvPr>
          <p:cNvSpPr>
            <a:spLocks noChangeShapeType="1"/>
          </p:cNvSpPr>
          <p:nvPr/>
        </p:nvSpPr>
        <p:spPr bwMode="auto">
          <a:xfrm>
            <a:off x="2913442" y="4270117"/>
            <a:ext cx="0" cy="50002"/>
          </a:xfrm>
          <a:prstGeom prst="line">
            <a:avLst/>
          </a:prstGeom>
          <a:noFill/>
          <a:ln w="2857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10" name="Line 178">
            <a:extLst>
              <a:ext uri="{FF2B5EF4-FFF2-40B4-BE49-F238E27FC236}">
                <a16:creationId xmlns:a16="http://schemas.microsoft.com/office/drawing/2014/main" xmlns="" id="{39ECBCC9-FE1E-4EFD-BE91-A7DF35F293BE}"/>
              </a:ext>
            </a:extLst>
          </p:cNvPr>
          <p:cNvSpPr>
            <a:spLocks noChangeShapeType="1"/>
          </p:cNvSpPr>
          <p:nvPr/>
        </p:nvSpPr>
        <p:spPr bwMode="auto">
          <a:xfrm>
            <a:off x="2945418" y="4288868"/>
            <a:ext cx="0" cy="50002"/>
          </a:xfrm>
          <a:prstGeom prst="line">
            <a:avLst/>
          </a:prstGeom>
          <a:noFill/>
          <a:ln w="2857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11" name="Line 179">
            <a:extLst>
              <a:ext uri="{FF2B5EF4-FFF2-40B4-BE49-F238E27FC236}">
                <a16:creationId xmlns:a16="http://schemas.microsoft.com/office/drawing/2014/main" xmlns="" id="{EB811EFB-7D3F-4B1C-B571-2128FD26314E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9392" y="4288868"/>
            <a:ext cx="0" cy="50002"/>
          </a:xfrm>
          <a:prstGeom prst="line">
            <a:avLst/>
          </a:prstGeom>
          <a:noFill/>
          <a:ln w="2857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12" name="Line 180">
            <a:extLst>
              <a:ext uri="{FF2B5EF4-FFF2-40B4-BE49-F238E27FC236}">
                <a16:creationId xmlns:a16="http://schemas.microsoft.com/office/drawing/2014/main" xmlns="" id="{2554BA5E-5AA8-4EF2-AB30-D84C78758DF3}"/>
              </a:ext>
            </a:extLst>
          </p:cNvPr>
          <p:cNvSpPr>
            <a:spLocks noChangeShapeType="1"/>
          </p:cNvSpPr>
          <p:nvPr/>
        </p:nvSpPr>
        <p:spPr bwMode="auto">
          <a:xfrm>
            <a:off x="3011368" y="4288868"/>
            <a:ext cx="0" cy="50002"/>
          </a:xfrm>
          <a:prstGeom prst="line">
            <a:avLst/>
          </a:prstGeom>
          <a:noFill/>
          <a:ln w="2857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13" name="Line 181">
            <a:extLst>
              <a:ext uri="{FF2B5EF4-FFF2-40B4-BE49-F238E27FC236}">
                <a16:creationId xmlns:a16="http://schemas.microsoft.com/office/drawing/2014/main" xmlns="" id="{3F524671-F1E1-422E-B5F9-BF32E1D0E2B2}"/>
              </a:ext>
            </a:extLst>
          </p:cNvPr>
          <p:cNvSpPr>
            <a:spLocks noChangeShapeType="1"/>
          </p:cNvSpPr>
          <p:nvPr/>
        </p:nvSpPr>
        <p:spPr bwMode="auto">
          <a:xfrm>
            <a:off x="3017363" y="4288868"/>
            <a:ext cx="0" cy="50002"/>
          </a:xfrm>
          <a:prstGeom prst="line">
            <a:avLst/>
          </a:prstGeom>
          <a:noFill/>
          <a:ln w="2857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14" name="Line 182">
            <a:extLst>
              <a:ext uri="{FF2B5EF4-FFF2-40B4-BE49-F238E27FC236}">
                <a16:creationId xmlns:a16="http://schemas.microsoft.com/office/drawing/2014/main" xmlns="" id="{757AEDE6-4B85-4FAF-8D44-50024E3B3A4A}"/>
              </a:ext>
            </a:extLst>
          </p:cNvPr>
          <p:cNvSpPr>
            <a:spLocks noChangeShapeType="1"/>
          </p:cNvSpPr>
          <p:nvPr/>
        </p:nvSpPr>
        <p:spPr bwMode="auto">
          <a:xfrm>
            <a:off x="3103298" y="4326370"/>
            <a:ext cx="0" cy="50002"/>
          </a:xfrm>
          <a:prstGeom prst="line">
            <a:avLst/>
          </a:prstGeom>
          <a:noFill/>
          <a:ln w="2857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15" name="Line 183">
            <a:extLst>
              <a:ext uri="{FF2B5EF4-FFF2-40B4-BE49-F238E27FC236}">
                <a16:creationId xmlns:a16="http://schemas.microsoft.com/office/drawing/2014/main" xmlns="" id="{CD133E62-0EDA-4BE3-A2BD-465ABB254AC1}"/>
              </a:ext>
            </a:extLst>
          </p:cNvPr>
          <p:cNvSpPr>
            <a:spLocks noChangeShapeType="1"/>
          </p:cNvSpPr>
          <p:nvPr/>
        </p:nvSpPr>
        <p:spPr bwMode="auto">
          <a:xfrm>
            <a:off x="3107295" y="4326370"/>
            <a:ext cx="0" cy="50002"/>
          </a:xfrm>
          <a:prstGeom prst="line">
            <a:avLst/>
          </a:prstGeom>
          <a:noFill/>
          <a:ln w="2857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16" name="Line 184">
            <a:extLst>
              <a:ext uri="{FF2B5EF4-FFF2-40B4-BE49-F238E27FC236}">
                <a16:creationId xmlns:a16="http://schemas.microsoft.com/office/drawing/2014/main" xmlns="" id="{E78DE2F5-9A56-46D7-BFD8-C1CA470BEE64}"/>
              </a:ext>
            </a:extLst>
          </p:cNvPr>
          <p:cNvSpPr>
            <a:spLocks noChangeShapeType="1"/>
          </p:cNvSpPr>
          <p:nvPr/>
        </p:nvSpPr>
        <p:spPr bwMode="auto">
          <a:xfrm>
            <a:off x="3197226" y="4326370"/>
            <a:ext cx="0" cy="50002"/>
          </a:xfrm>
          <a:prstGeom prst="line">
            <a:avLst/>
          </a:prstGeom>
          <a:noFill/>
          <a:ln w="2857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17" name="Line 185">
            <a:extLst>
              <a:ext uri="{FF2B5EF4-FFF2-40B4-BE49-F238E27FC236}">
                <a16:creationId xmlns:a16="http://schemas.microsoft.com/office/drawing/2014/main" xmlns="" id="{F0F1468E-B563-4CB4-962C-B3DD7B6EAA68}"/>
              </a:ext>
            </a:extLst>
          </p:cNvPr>
          <p:cNvSpPr>
            <a:spLocks noChangeShapeType="1"/>
          </p:cNvSpPr>
          <p:nvPr/>
        </p:nvSpPr>
        <p:spPr bwMode="auto">
          <a:xfrm>
            <a:off x="3247188" y="4351371"/>
            <a:ext cx="0" cy="50002"/>
          </a:xfrm>
          <a:prstGeom prst="line">
            <a:avLst/>
          </a:prstGeom>
          <a:noFill/>
          <a:ln w="2857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18" name="Line 186">
            <a:extLst>
              <a:ext uri="{FF2B5EF4-FFF2-40B4-BE49-F238E27FC236}">
                <a16:creationId xmlns:a16="http://schemas.microsoft.com/office/drawing/2014/main" xmlns="" id="{5F2B212C-449B-41CA-9D01-077CC9BA19C3}"/>
              </a:ext>
            </a:extLst>
          </p:cNvPr>
          <p:cNvSpPr>
            <a:spLocks noChangeShapeType="1"/>
          </p:cNvSpPr>
          <p:nvPr/>
        </p:nvSpPr>
        <p:spPr bwMode="auto">
          <a:xfrm>
            <a:off x="3439042" y="4351371"/>
            <a:ext cx="0" cy="50002"/>
          </a:xfrm>
          <a:prstGeom prst="line">
            <a:avLst/>
          </a:prstGeom>
          <a:noFill/>
          <a:ln w="2857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19" name="Line 187">
            <a:extLst>
              <a:ext uri="{FF2B5EF4-FFF2-40B4-BE49-F238E27FC236}">
                <a16:creationId xmlns:a16="http://schemas.microsoft.com/office/drawing/2014/main" xmlns="" id="{131212F2-5146-49EA-AF79-02AE15CD1F16}"/>
              </a:ext>
            </a:extLst>
          </p:cNvPr>
          <p:cNvSpPr>
            <a:spLocks noChangeShapeType="1"/>
          </p:cNvSpPr>
          <p:nvPr/>
        </p:nvSpPr>
        <p:spPr bwMode="auto">
          <a:xfrm>
            <a:off x="3463024" y="4351371"/>
            <a:ext cx="0" cy="50002"/>
          </a:xfrm>
          <a:prstGeom prst="line">
            <a:avLst/>
          </a:prstGeom>
          <a:noFill/>
          <a:ln w="2857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20" name="Line 188">
            <a:extLst>
              <a:ext uri="{FF2B5EF4-FFF2-40B4-BE49-F238E27FC236}">
                <a16:creationId xmlns:a16="http://schemas.microsoft.com/office/drawing/2014/main" xmlns="" id="{3955D2A8-9399-4375-8F59-D2D9729868AC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8989" y="4351371"/>
            <a:ext cx="0" cy="50002"/>
          </a:xfrm>
          <a:prstGeom prst="line">
            <a:avLst/>
          </a:prstGeom>
          <a:noFill/>
          <a:ln w="2857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21" name="Line 189">
            <a:extLst>
              <a:ext uri="{FF2B5EF4-FFF2-40B4-BE49-F238E27FC236}">
                <a16:creationId xmlns:a16="http://schemas.microsoft.com/office/drawing/2014/main" xmlns="" id="{42ACE0E7-4EF4-4675-8500-3062E0B9E891}"/>
              </a:ext>
            </a:extLst>
          </p:cNvPr>
          <p:cNvSpPr>
            <a:spLocks noChangeShapeType="1"/>
          </p:cNvSpPr>
          <p:nvPr/>
        </p:nvSpPr>
        <p:spPr bwMode="auto">
          <a:xfrm>
            <a:off x="3542963" y="4351371"/>
            <a:ext cx="0" cy="50002"/>
          </a:xfrm>
          <a:prstGeom prst="line">
            <a:avLst/>
          </a:prstGeom>
          <a:noFill/>
          <a:ln w="2857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22" name="Line 190">
            <a:extLst>
              <a:ext uri="{FF2B5EF4-FFF2-40B4-BE49-F238E27FC236}">
                <a16:creationId xmlns:a16="http://schemas.microsoft.com/office/drawing/2014/main" xmlns="" id="{7873D7CB-75F1-4FEC-860B-E7C59770E346}"/>
              </a:ext>
            </a:extLst>
          </p:cNvPr>
          <p:cNvSpPr>
            <a:spLocks noChangeShapeType="1"/>
          </p:cNvSpPr>
          <p:nvPr/>
        </p:nvSpPr>
        <p:spPr bwMode="auto">
          <a:xfrm>
            <a:off x="3644886" y="4351371"/>
            <a:ext cx="0" cy="50002"/>
          </a:xfrm>
          <a:prstGeom prst="line">
            <a:avLst/>
          </a:prstGeom>
          <a:noFill/>
          <a:ln w="2857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23" name="Line 191">
            <a:extLst>
              <a:ext uri="{FF2B5EF4-FFF2-40B4-BE49-F238E27FC236}">
                <a16:creationId xmlns:a16="http://schemas.microsoft.com/office/drawing/2014/main" xmlns="" id="{51C88A9E-4757-44FF-95AF-0EB56CDDAB44}"/>
              </a:ext>
            </a:extLst>
          </p:cNvPr>
          <p:cNvSpPr>
            <a:spLocks noChangeShapeType="1"/>
          </p:cNvSpPr>
          <p:nvPr/>
        </p:nvSpPr>
        <p:spPr bwMode="auto">
          <a:xfrm>
            <a:off x="3896694" y="4420123"/>
            <a:ext cx="0" cy="50002"/>
          </a:xfrm>
          <a:prstGeom prst="line">
            <a:avLst/>
          </a:prstGeom>
          <a:noFill/>
          <a:ln w="2857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24" name="Line 192">
            <a:extLst>
              <a:ext uri="{FF2B5EF4-FFF2-40B4-BE49-F238E27FC236}">
                <a16:creationId xmlns:a16="http://schemas.microsoft.com/office/drawing/2014/main" xmlns="" id="{C4269523-8F27-4290-816E-CF2854E2A038}"/>
              </a:ext>
            </a:extLst>
          </p:cNvPr>
          <p:cNvSpPr>
            <a:spLocks noChangeShapeType="1"/>
          </p:cNvSpPr>
          <p:nvPr/>
        </p:nvSpPr>
        <p:spPr bwMode="auto">
          <a:xfrm>
            <a:off x="4060569" y="4420123"/>
            <a:ext cx="0" cy="50002"/>
          </a:xfrm>
          <a:prstGeom prst="line">
            <a:avLst/>
          </a:prstGeom>
          <a:noFill/>
          <a:ln w="2857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25" name="Line 193">
            <a:extLst>
              <a:ext uri="{FF2B5EF4-FFF2-40B4-BE49-F238E27FC236}">
                <a16:creationId xmlns:a16="http://schemas.microsoft.com/office/drawing/2014/main" xmlns="" id="{270590D9-FC27-4C05-9358-A6143510C7D1}"/>
              </a:ext>
            </a:extLst>
          </p:cNvPr>
          <p:cNvSpPr>
            <a:spLocks noChangeShapeType="1"/>
          </p:cNvSpPr>
          <p:nvPr/>
        </p:nvSpPr>
        <p:spPr bwMode="auto">
          <a:xfrm>
            <a:off x="4128517" y="4420123"/>
            <a:ext cx="0" cy="50002"/>
          </a:xfrm>
          <a:prstGeom prst="line">
            <a:avLst/>
          </a:prstGeom>
          <a:noFill/>
          <a:ln w="2857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26" name="Freeform 194">
            <a:extLst>
              <a:ext uri="{FF2B5EF4-FFF2-40B4-BE49-F238E27FC236}">
                <a16:creationId xmlns:a16="http://schemas.microsoft.com/office/drawing/2014/main" xmlns="" id="{A6D088EF-2D77-4E5E-BCB9-887246E716D7}"/>
              </a:ext>
            </a:extLst>
          </p:cNvPr>
          <p:cNvSpPr>
            <a:spLocks/>
          </p:cNvSpPr>
          <p:nvPr/>
        </p:nvSpPr>
        <p:spPr bwMode="auto">
          <a:xfrm>
            <a:off x="1474537" y="1770001"/>
            <a:ext cx="2582034" cy="2621997"/>
          </a:xfrm>
          <a:custGeom>
            <a:avLst/>
            <a:gdLst>
              <a:gd name="T0" fmla="*/ 25 w 1292"/>
              <a:gd name="T1" fmla="*/ 5 h 839"/>
              <a:gd name="T2" fmla="*/ 35 w 1292"/>
              <a:gd name="T3" fmla="*/ 19 h 839"/>
              <a:gd name="T4" fmla="*/ 55 w 1292"/>
              <a:gd name="T5" fmla="*/ 33 h 839"/>
              <a:gd name="T6" fmla="*/ 61 w 1292"/>
              <a:gd name="T7" fmla="*/ 43 h 839"/>
              <a:gd name="T8" fmla="*/ 65 w 1292"/>
              <a:gd name="T9" fmla="*/ 61 h 839"/>
              <a:gd name="T10" fmla="*/ 70 w 1292"/>
              <a:gd name="T11" fmla="*/ 85 h 839"/>
              <a:gd name="T12" fmla="*/ 82 w 1292"/>
              <a:gd name="T13" fmla="*/ 99 h 839"/>
              <a:gd name="T14" fmla="*/ 97 w 1292"/>
              <a:gd name="T15" fmla="*/ 113 h 839"/>
              <a:gd name="T16" fmla="*/ 104 w 1292"/>
              <a:gd name="T17" fmla="*/ 127 h 839"/>
              <a:gd name="T18" fmla="*/ 116 w 1292"/>
              <a:gd name="T19" fmla="*/ 136 h 839"/>
              <a:gd name="T20" fmla="*/ 123 w 1292"/>
              <a:gd name="T21" fmla="*/ 160 h 839"/>
              <a:gd name="T22" fmla="*/ 131 w 1292"/>
              <a:gd name="T23" fmla="*/ 179 h 839"/>
              <a:gd name="T24" fmla="*/ 140 w 1292"/>
              <a:gd name="T25" fmla="*/ 188 h 839"/>
              <a:gd name="T26" fmla="*/ 146 w 1292"/>
              <a:gd name="T27" fmla="*/ 211 h 839"/>
              <a:gd name="T28" fmla="*/ 167 w 1292"/>
              <a:gd name="T29" fmla="*/ 235 h 839"/>
              <a:gd name="T30" fmla="*/ 184 w 1292"/>
              <a:gd name="T31" fmla="*/ 254 h 839"/>
              <a:gd name="T32" fmla="*/ 188 w 1292"/>
              <a:gd name="T33" fmla="*/ 268 h 839"/>
              <a:gd name="T34" fmla="*/ 202 w 1292"/>
              <a:gd name="T35" fmla="*/ 286 h 839"/>
              <a:gd name="T36" fmla="*/ 206 w 1292"/>
              <a:gd name="T37" fmla="*/ 296 h 839"/>
              <a:gd name="T38" fmla="*/ 211 w 1292"/>
              <a:gd name="T39" fmla="*/ 310 h 839"/>
              <a:gd name="T40" fmla="*/ 226 w 1292"/>
              <a:gd name="T41" fmla="*/ 324 h 839"/>
              <a:gd name="T42" fmla="*/ 233 w 1292"/>
              <a:gd name="T43" fmla="*/ 333 h 839"/>
              <a:gd name="T44" fmla="*/ 236 w 1292"/>
              <a:gd name="T45" fmla="*/ 347 h 839"/>
              <a:gd name="T46" fmla="*/ 256 w 1292"/>
              <a:gd name="T47" fmla="*/ 366 h 839"/>
              <a:gd name="T48" fmla="*/ 269 w 1292"/>
              <a:gd name="T49" fmla="*/ 375 h 839"/>
              <a:gd name="T50" fmla="*/ 274 w 1292"/>
              <a:gd name="T51" fmla="*/ 394 h 839"/>
              <a:gd name="T52" fmla="*/ 287 w 1292"/>
              <a:gd name="T53" fmla="*/ 413 h 839"/>
              <a:gd name="T54" fmla="*/ 301 w 1292"/>
              <a:gd name="T55" fmla="*/ 427 h 839"/>
              <a:gd name="T56" fmla="*/ 327 w 1292"/>
              <a:gd name="T57" fmla="*/ 441 h 839"/>
              <a:gd name="T58" fmla="*/ 335 w 1292"/>
              <a:gd name="T59" fmla="*/ 455 h 839"/>
              <a:gd name="T60" fmla="*/ 348 w 1292"/>
              <a:gd name="T61" fmla="*/ 469 h 839"/>
              <a:gd name="T62" fmla="*/ 367 w 1292"/>
              <a:gd name="T63" fmla="*/ 483 h 839"/>
              <a:gd name="T64" fmla="*/ 378 w 1292"/>
              <a:gd name="T65" fmla="*/ 497 h 839"/>
              <a:gd name="T66" fmla="*/ 405 w 1292"/>
              <a:gd name="T67" fmla="*/ 511 h 839"/>
              <a:gd name="T68" fmla="*/ 411 w 1292"/>
              <a:gd name="T69" fmla="*/ 525 h 839"/>
              <a:gd name="T70" fmla="*/ 430 w 1292"/>
              <a:gd name="T71" fmla="*/ 535 h 839"/>
              <a:gd name="T72" fmla="*/ 458 w 1292"/>
              <a:gd name="T73" fmla="*/ 544 h 839"/>
              <a:gd name="T74" fmla="*/ 473 w 1292"/>
              <a:gd name="T75" fmla="*/ 559 h 839"/>
              <a:gd name="T76" fmla="*/ 510 w 1292"/>
              <a:gd name="T77" fmla="*/ 573 h 839"/>
              <a:gd name="T78" fmla="*/ 523 w 1292"/>
              <a:gd name="T79" fmla="*/ 587 h 839"/>
              <a:gd name="T80" fmla="*/ 527 w 1292"/>
              <a:gd name="T81" fmla="*/ 606 h 839"/>
              <a:gd name="T82" fmla="*/ 546 w 1292"/>
              <a:gd name="T83" fmla="*/ 620 h 839"/>
              <a:gd name="T84" fmla="*/ 556 w 1292"/>
              <a:gd name="T85" fmla="*/ 630 h 839"/>
              <a:gd name="T86" fmla="*/ 563 w 1292"/>
              <a:gd name="T87" fmla="*/ 644 h 839"/>
              <a:gd name="T88" fmla="*/ 587 w 1292"/>
              <a:gd name="T89" fmla="*/ 663 h 839"/>
              <a:gd name="T90" fmla="*/ 617 w 1292"/>
              <a:gd name="T91" fmla="*/ 672 h 839"/>
              <a:gd name="T92" fmla="*/ 662 w 1292"/>
              <a:gd name="T93" fmla="*/ 691 h 839"/>
              <a:gd name="T94" fmla="*/ 676 w 1292"/>
              <a:gd name="T95" fmla="*/ 701 h 839"/>
              <a:gd name="T96" fmla="*/ 692 w 1292"/>
              <a:gd name="T97" fmla="*/ 706 h 839"/>
              <a:gd name="T98" fmla="*/ 698 w 1292"/>
              <a:gd name="T99" fmla="*/ 711 h 839"/>
              <a:gd name="T100" fmla="*/ 744 w 1292"/>
              <a:gd name="T101" fmla="*/ 717 h 839"/>
              <a:gd name="T102" fmla="*/ 756 w 1292"/>
              <a:gd name="T103" fmla="*/ 723 h 839"/>
              <a:gd name="T104" fmla="*/ 777 w 1292"/>
              <a:gd name="T105" fmla="*/ 735 h 839"/>
              <a:gd name="T106" fmla="*/ 811 w 1292"/>
              <a:gd name="T107" fmla="*/ 755 h 839"/>
              <a:gd name="T108" fmla="*/ 827 w 1292"/>
              <a:gd name="T109" fmla="*/ 755 h 839"/>
              <a:gd name="T110" fmla="*/ 839 w 1292"/>
              <a:gd name="T111" fmla="*/ 755 h 839"/>
              <a:gd name="T112" fmla="*/ 906 w 1292"/>
              <a:gd name="T113" fmla="*/ 763 h 839"/>
              <a:gd name="T114" fmla="*/ 942 w 1292"/>
              <a:gd name="T115" fmla="*/ 773 h 839"/>
              <a:gd name="T116" fmla="*/ 966 w 1292"/>
              <a:gd name="T117" fmla="*/ 795 h 839"/>
              <a:gd name="T118" fmla="*/ 1086 w 1292"/>
              <a:gd name="T119" fmla="*/ 809 h 839"/>
              <a:gd name="T120" fmla="*/ 1121 w 1292"/>
              <a:gd name="T121" fmla="*/ 809 h 839"/>
              <a:gd name="T122" fmla="*/ 1165 w 1292"/>
              <a:gd name="T123" fmla="*/ 809 h 839"/>
              <a:gd name="T124" fmla="*/ 1207 w 1292"/>
              <a:gd name="T125" fmla="*/ 839 h 8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292" h="839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21" y="0"/>
                </a:lnTo>
                <a:lnTo>
                  <a:pt x="21" y="5"/>
                </a:lnTo>
                <a:lnTo>
                  <a:pt x="21" y="5"/>
                </a:lnTo>
                <a:lnTo>
                  <a:pt x="25" y="5"/>
                </a:lnTo>
                <a:lnTo>
                  <a:pt x="25" y="10"/>
                </a:lnTo>
                <a:lnTo>
                  <a:pt x="25" y="10"/>
                </a:lnTo>
                <a:lnTo>
                  <a:pt x="28" y="10"/>
                </a:lnTo>
                <a:lnTo>
                  <a:pt x="28" y="15"/>
                </a:lnTo>
                <a:lnTo>
                  <a:pt x="28" y="15"/>
                </a:lnTo>
                <a:lnTo>
                  <a:pt x="35" y="15"/>
                </a:lnTo>
                <a:lnTo>
                  <a:pt x="35" y="19"/>
                </a:lnTo>
                <a:lnTo>
                  <a:pt x="35" y="19"/>
                </a:lnTo>
                <a:lnTo>
                  <a:pt x="42" y="19"/>
                </a:lnTo>
                <a:lnTo>
                  <a:pt x="42" y="24"/>
                </a:lnTo>
                <a:lnTo>
                  <a:pt x="42" y="24"/>
                </a:lnTo>
                <a:lnTo>
                  <a:pt x="46" y="24"/>
                </a:lnTo>
                <a:lnTo>
                  <a:pt x="46" y="29"/>
                </a:lnTo>
                <a:lnTo>
                  <a:pt x="46" y="29"/>
                </a:lnTo>
                <a:lnTo>
                  <a:pt x="55" y="29"/>
                </a:lnTo>
                <a:lnTo>
                  <a:pt x="55" y="33"/>
                </a:lnTo>
                <a:lnTo>
                  <a:pt x="55" y="33"/>
                </a:lnTo>
                <a:lnTo>
                  <a:pt x="58" y="33"/>
                </a:lnTo>
                <a:lnTo>
                  <a:pt x="58" y="38"/>
                </a:lnTo>
                <a:lnTo>
                  <a:pt x="58" y="38"/>
                </a:lnTo>
                <a:lnTo>
                  <a:pt x="59" y="38"/>
                </a:lnTo>
                <a:lnTo>
                  <a:pt x="59" y="43"/>
                </a:lnTo>
                <a:lnTo>
                  <a:pt x="59" y="43"/>
                </a:lnTo>
                <a:lnTo>
                  <a:pt x="61" y="43"/>
                </a:lnTo>
                <a:lnTo>
                  <a:pt x="61" y="47"/>
                </a:lnTo>
                <a:lnTo>
                  <a:pt x="61" y="47"/>
                </a:lnTo>
                <a:lnTo>
                  <a:pt x="62" y="47"/>
                </a:lnTo>
                <a:lnTo>
                  <a:pt x="62" y="52"/>
                </a:lnTo>
                <a:lnTo>
                  <a:pt x="62" y="52"/>
                </a:lnTo>
                <a:lnTo>
                  <a:pt x="65" y="52"/>
                </a:lnTo>
                <a:lnTo>
                  <a:pt x="65" y="61"/>
                </a:lnTo>
                <a:lnTo>
                  <a:pt x="65" y="61"/>
                </a:lnTo>
                <a:lnTo>
                  <a:pt x="66" y="61"/>
                </a:lnTo>
                <a:lnTo>
                  <a:pt x="66" y="71"/>
                </a:lnTo>
                <a:lnTo>
                  <a:pt x="66" y="71"/>
                </a:lnTo>
                <a:lnTo>
                  <a:pt x="67" y="71"/>
                </a:lnTo>
                <a:lnTo>
                  <a:pt x="67" y="75"/>
                </a:lnTo>
                <a:lnTo>
                  <a:pt x="67" y="75"/>
                </a:lnTo>
                <a:lnTo>
                  <a:pt x="70" y="75"/>
                </a:lnTo>
                <a:lnTo>
                  <a:pt x="70" y="85"/>
                </a:lnTo>
                <a:lnTo>
                  <a:pt x="70" y="85"/>
                </a:lnTo>
                <a:lnTo>
                  <a:pt x="78" y="85"/>
                </a:lnTo>
                <a:lnTo>
                  <a:pt x="78" y="90"/>
                </a:lnTo>
                <a:lnTo>
                  <a:pt x="78" y="90"/>
                </a:lnTo>
                <a:lnTo>
                  <a:pt x="79" y="90"/>
                </a:lnTo>
                <a:lnTo>
                  <a:pt x="79" y="99"/>
                </a:lnTo>
                <a:lnTo>
                  <a:pt x="79" y="99"/>
                </a:lnTo>
                <a:lnTo>
                  <a:pt x="82" y="99"/>
                </a:lnTo>
                <a:lnTo>
                  <a:pt x="82" y="104"/>
                </a:lnTo>
                <a:lnTo>
                  <a:pt x="82" y="104"/>
                </a:lnTo>
                <a:lnTo>
                  <a:pt x="88" y="104"/>
                </a:lnTo>
                <a:lnTo>
                  <a:pt x="88" y="108"/>
                </a:lnTo>
                <a:lnTo>
                  <a:pt x="88" y="108"/>
                </a:lnTo>
                <a:lnTo>
                  <a:pt x="97" y="108"/>
                </a:lnTo>
                <a:lnTo>
                  <a:pt x="97" y="113"/>
                </a:lnTo>
                <a:lnTo>
                  <a:pt x="97" y="113"/>
                </a:lnTo>
                <a:lnTo>
                  <a:pt x="98" y="113"/>
                </a:lnTo>
                <a:lnTo>
                  <a:pt x="98" y="118"/>
                </a:lnTo>
                <a:lnTo>
                  <a:pt x="98" y="118"/>
                </a:lnTo>
                <a:lnTo>
                  <a:pt x="100" y="118"/>
                </a:lnTo>
                <a:lnTo>
                  <a:pt x="100" y="122"/>
                </a:lnTo>
                <a:lnTo>
                  <a:pt x="100" y="122"/>
                </a:lnTo>
                <a:lnTo>
                  <a:pt x="104" y="122"/>
                </a:lnTo>
                <a:lnTo>
                  <a:pt x="104" y="127"/>
                </a:lnTo>
                <a:lnTo>
                  <a:pt x="104" y="127"/>
                </a:lnTo>
                <a:lnTo>
                  <a:pt x="105" y="127"/>
                </a:lnTo>
                <a:lnTo>
                  <a:pt x="105" y="132"/>
                </a:lnTo>
                <a:lnTo>
                  <a:pt x="105" y="132"/>
                </a:lnTo>
                <a:lnTo>
                  <a:pt x="108" y="132"/>
                </a:lnTo>
                <a:lnTo>
                  <a:pt x="108" y="136"/>
                </a:lnTo>
                <a:lnTo>
                  <a:pt x="108" y="136"/>
                </a:lnTo>
                <a:lnTo>
                  <a:pt x="116" y="136"/>
                </a:lnTo>
                <a:lnTo>
                  <a:pt x="116" y="141"/>
                </a:lnTo>
                <a:lnTo>
                  <a:pt x="116" y="141"/>
                </a:lnTo>
                <a:lnTo>
                  <a:pt x="120" y="141"/>
                </a:lnTo>
                <a:lnTo>
                  <a:pt x="120" y="155"/>
                </a:lnTo>
                <a:lnTo>
                  <a:pt x="120" y="155"/>
                </a:lnTo>
                <a:lnTo>
                  <a:pt x="123" y="155"/>
                </a:lnTo>
                <a:lnTo>
                  <a:pt x="123" y="160"/>
                </a:lnTo>
                <a:lnTo>
                  <a:pt x="123" y="160"/>
                </a:lnTo>
                <a:lnTo>
                  <a:pt x="126" y="160"/>
                </a:lnTo>
                <a:lnTo>
                  <a:pt x="126" y="169"/>
                </a:lnTo>
                <a:lnTo>
                  <a:pt x="126" y="169"/>
                </a:lnTo>
                <a:lnTo>
                  <a:pt x="130" y="169"/>
                </a:lnTo>
                <a:lnTo>
                  <a:pt x="130" y="174"/>
                </a:lnTo>
                <a:lnTo>
                  <a:pt x="130" y="174"/>
                </a:lnTo>
                <a:lnTo>
                  <a:pt x="131" y="174"/>
                </a:lnTo>
                <a:lnTo>
                  <a:pt x="131" y="179"/>
                </a:lnTo>
                <a:lnTo>
                  <a:pt x="131" y="179"/>
                </a:lnTo>
                <a:lnTo>
                  <a:pt x="133" y="179"/>
                </a:lnTo>
                <a:lnTo>
                  <a:pt x="133" y="183"/>
                </a:lnTo>
                <a:lnTo>
                  <a:pt x="133" y="183"/>
                </a:lnTo>
                <a:lnTo>
                  <a:pt x="138" y="183"/>
                </a:lnTo>
                <a:lnTo>
                  <a:pt x="138" y="188"/>
                </a:lnTo>
                <a:lnTo>
                  <a:pt x="138" y="188"/>
                </a:lnTo>
                <a:lnTo>
                  <a:pt x="140" y="188"/>
                </a:lnTo>
                <a:lnTo>
                  <a:pt x="140" y="193"/>
                </a:lnTo>
                <a:lnTo>
                  <a:pt x="140" y="193"/>
                </a:lnTo>
                <a:lnTo>
                  <a:pt x="143" y="193"/>
                </a:lnTo>
                <a:lnTo>
                  <a:pt x="143" y="202"/>
                </a:lnTo>
                <a:lnTo>
                  <a:pt x="143" y="202"/>
                </a:lnTo>
                <a:lnTo>
                  <a:pt x="146" y="202"/>
                </a:lnTo>
                <a:lnTo>
                  <a:pt x="146" y="211"/>
                </a:lnTo>
                <a:lnTo>
                  <a:pt x="146" y="211"/>
                </a:lnTo>
                <a:lnTo>
                  <a:pt x="147" y="211"/>
                </a:lnTo>
                <a:lnTo>
                  <a:pt x="147" y="221"/>
                </a:lnTo>
                <a:lnTo>
                  <a:pt x="147" y="221"/>
                </a:lnTo>
                <a:lnTo>
                  <a:pt x="153" y="221"/>
                </a:lnTo>
                <a:lnTo>
                  <a:pt x="153" y="225"/>
                </a:lnTo>
                <a:lnTo>
                  <a:pt x="153" y="225"/>
                </a:lnTo>
                <a:lnTo>
                  <a:pt x="167" y="225"/>
                </a:lnTo>
                <a:lnTo>
                  <a:pt x="167" y="235"/>
                </a:lnTo>
                <a:lnTo>
                  <a:pt x="167" y="235"/>
                </a:lnTo>
                <a:lnTo>
                  <a:pt x="168" y="235"/>
                </a:lnTo>
                <a:lnTo>
                  <a:pt x="168" y="240"/>
                </a:lnTo>
                <a:lnTo>
                  <a:pt x="168" y="240"/>
                </a:lnTo>
                <a:lnTo>
                  <a:pt x="176" y="240"/>
                </a:lnTo>
                <a:lnTo>
                  <a:pt x="176" y="254"/>
                </a:lnTo>
                <a:lnTo>
                  <a:pt x="176" y="254"/>
                </a:lnTo>
                <a:lnTo>
                  <a:pt x="184" y="254"/>
                </a:lnTo>
                <a:lnTo>
                  <a:pt x="184" y="258"/>
                </a:lnTo>
                <a:lnTo>
                  <a:pt x="184" y="258"/>
                </a:lnTo>
                <a:lnTo>
                  <a:pt x="186" y="258"/>
                </a:lnTo>
                <a:lnTo>
                  <a:pt x="186" y="263"/>
                </a:lnTo>
                <a:lnTo>
                  <a:pt x="186" y="263"/>
                </a:lnTo>
                <a:lnTo>
                  <a:pt x="188" y="263"/>
                </a:lnTo>
                <a:lnTo>
                  <a:pt x="188" y="268"/>
                </a:lnTo>
                <a:lnTo>
                  <a:pt x="188" y="268"/>
                </a:lnTo>
                <a:lnTo>
                  <a:pt x="189" y="268"/>
                </a:lnTo>
                <a:lnTo>
                  <a:pt x="189" y="272"/>
                </a:lnTo>
                <a:lnTo>
                  <a:pt x="189" y="272"/>
                </a:lnTo>
                <a:lnTo>
                  <a:pt x="192" y="272"/>
                </a:lnTo>
                <a:lnTo>
                  <a:pt x="192" y="277"/>
                </a:lnTo>
                <a:lnTo>
                  <a:pt x="192" y="277"/>
                </a:lnTo>
                <a:lnTo>
                  <a:pt x="202" y="277"/>
                </a:lnTo>
                <a:lnTo>
                  <a:pt x="202" y="286"/>
                </a:lnTo>
                <a:lnTo>
                  <a:pt x="202" y="286"/>
                </a:lnTo>
                <a:lnTo>
                  <a:pt x="203" y="286"/>
                </a:lnTo>
                <a:lnTo>
                  <a:pt x="203" y="291"/>
                </a:lnTo>
                <a:lnTo>
                  <a:pt x="203" y="291"/>
                </a:lnTo>
                <a:lnTo>
                  <a:pt x="205" y="291"/>
                </a:lnTo>
                <a:lnTo>
                  <a:pt x="205" y="296"/>
                </a:lnTo>
                <a:lnTo>
                  <a:pt x="205" y="296"/>
                </a:lnTo>
                <a:lnTo>
                  <a:pt x="206" y="296"/>
                </a:lnTo>
                <a:lnTo>
                  <a:pt x="206" y="300"/>
                </a:lnTo>
                <a:lnTo>
                  <a:pt x="206" y="300"/>
                </a:lnTo>
                <a:lnTo>
                  <a:pt x="210" y="300"/>
                </a:lnTo>
                <a:lnTo>
                  <a:pt x="210" y="305"/>
                </a:lnTo>
                <a:lnTo>
                  <a:pt x="210" y="305"/>
                </a:lnTo>
                <a:lnTo>
                  <a:pt x="211" y="305"/>
                </a:lnTo>
                <a:lnTo>
                  <a:pt x="211" y="310"/>
                </a:lnTo>
                <a:lnTo>
                  <a:pt x="211" y="310"/>
                </a:lnTo>
                <a:lnTo>
                  <a:pt x="214" y="310"/>
                </a:lnTo>
                <a:lnTo>
                  <a:pt x="214" y="315"/>
                </a:lnTo>
                <a:lnTo>
                  <a:pt x="214" y="315"/>
                </a:lnTo>
                <a:lnTo>
                  <a:pt x="225" y="315"/>
                </a:lnTo>
                <a:lnTo>
                  <a:pt x="225" y="319"/>
                </a:lnTo>
                <a:lnTo>
                  <a:pt x="225" y="319"/>
                </a:lnTo>
                <a:lnTo>
                  <a:pt x="226" y="319"/>
                </a:lnTo>
                <a:lnTo>
                  <a:pt x="226" y="324"/>
                </a:lnTo>
                <a:lnTo>
                  <a:pt x="226" y="324"/>
                </a:lnTo>
                <a:lnTo>
                  <a:pt x="228" y="324"/>
                </a:lnTo>
                <a:lnTo>
                  <a:pt x="228" y="329"/>
                </a:lnTo>
                <a:lnTo>
                  <a:pt x="228" y="329"/>
                </a:lnTo>
                <a:lnTo>
                  <a:pt x="229" y="329"/>
                </a:lnTo>
                <a:lnTo>
                  <a:pt x="229" y="333"/>
                </a:lnTo>
                <a:lnTo>
                  <a:pt x="229" y="333"/>
                </a:lnTo>
                <a:lnTo>
                  <a:pt x="233" y="333"/>
                </a:lnTo>
                <a:lnTo>
                  <a:pt x="233" y="338"/>
                </a:lnTo>
                <a:lnTo>
                  <a:pt x="233" y="338"/>
                </a:lnTo>
                <a:lnTo>
                  <a:pt x="234" y="338"/>
                </a:lnTo>
                <a:lnTo>
                  <a:pt x="234" y="343"/>
                </a:lnTo>
                <a:lnTo>
                  <a:pt x="234" y="343"/>
                </a:lnTo>
                <a:lnTo>
                  <a:pt x="236" y="343"/>
                </a:lnTo>
                <a:lnTo>
                  <a:pt x="236" y="347"/>
                </a:lnTo>
                <a:lnTo>
                  <a:pt x="236" y="347"/>
                </a:lnTo>
                <a:lnTo>
                  <a:pt x="241" y="347"/>
                </a:lnTo>
                <a:lnTo>
                  <a:pt x="241" y="357"/>
                </a:lnTo>
                <a:lnTo>
                  <a:pt x="241" y="357"/>
                </a:lnTo>
                <a:lnTo>
                  <a:pt x="244" y="357"/>
                </a:lnTo>
                <a:lnTo>
                  <a:pt x="244" y="361"/>
                </a:lnTo>
                <a:lnTo>
                  <a:pt x="244" y="361"/>
                </a:lnTo>
                <a:lnTo>
                  <a:pt x="256" y="361"/>
                </a:lnTo>
                <a:lnTo>
                  <a:pt x="256" y="366"/>
                </a:lnTo>
                <a:lnTo>
                  <a:pt x="256" y="366"/>
                </a:lnTo>
                <a:lnTo>
                  <a:pt x="259" y="366"/>
                </a:lnTo>
                <a:lnTo>
                  <a:pt x="259" y="371"/>
                </a:lnTo>
                <a:lnTo>
                  <a:pt x="259" y="371"/>
                </a:lnTo>
                <a:lnTo>
                  <a:pt x="261" y="371"/>
                </a:lnTo>
                <a:lnTo>
                  <a:pt x="261" y="375"/>
                </a:lnTo>
                <a:lnTo>
                  <a:pt x="261" y="375"/>
                </a:lnTo>
                <a:lnTo>
                  <a:pt x="269" y="375"/>
                </a:lnTo>
                <a:lnTo>
                  <a:pt x="269" y="380"/>
                </a:lnTo>
                <a:lnTo>
                  <a:pt x="269" y="380"/>
                </a:lnTo>
                <a:lnTo>
                  <a:pt x="271" y="380"/>
                </a:lnTo>
                <a:lnTo>
                  <a:pt x="271" y="385"/>
                </a:lnTo>
                <a:lnTo>
                  <a:pt x="271" y="385"/>
                </a:lnTo>
                <a:lnTo>
                  <a:pt x="274" y="385"/>
                </a:lnTo>
                <a:lnTo>
                  <a:pt x="274" y="394"/>
                </a:lnTo>
                <a:lnTo>
                  <a:pt x="274" y="394"/>
                </a:lnTo>
                <a:lnTo>
                  <a:pt x="275" y="394"/>
                </a:lnTo>
                <a:lnTo>
                  <a:pt x="275" y="399"/>
                </a:lnTo>
                <a:lnTo>
                  <a:pt x="275" y="399"/>
                </a:lnTo>
                <a:lnTo>
                  <a:pt x="286" y="399"/>
                </a:lnTo>
                <a:lnTo>
                  <a:pt x="286" y="404"/>
                </a:lnTo>
                <a:lnTo>
                  <a:pt x="286" y="404"/>
                </a:lnTo>
                <a:lnTo>
                  <a:pt x="287" y="404"/>
                </a:lnTo>
                <a:lnTo>
                  <a:pt x="287" y="413"/>
                </a:lnTo>
                <a:lnTo>
                  <a:pt x="287" y="413"/>
                </a:lnTo>
                <a:lnTo>
                  <a:pt x="294" y="413"/>
                </a:lnTo>
                <a:lnTo>
                  <a:pt x="294" y="418"/>
                </a:lnTo>
                <a:lnTo>
                  <a:pt x="294" y="418"/>
                </a:lnTo>
                <a:lnTo>
                  <a:pt x="299" y="418"/>
                </a:lnTo>
                <a:lnTo>
                  <a:pt x="299" y="427"/>
                </a:lnTo>
                <a:lnTo>
                  <a:pt x="299" y="427"/>
                </a:lnTo>
                <a:lnTo>
                  <a:pt x="301" y="427"/>
                </a:lnTo>
                <a:lnTo>
                  <a:pt x="301" y="432"/>
                </a:lnTo>
                <a:lnTo>
                  <a:pt x="301" y="432"/>
                </a:lnTo>
                <a:lnTo>
                  <a:pt x="322" y="432"/>
                </a:lnTo>
                <a:lnTo>
                  <a:pt x="322" y="436"/>
                </a:lnTo>
                <a:lnTo>
                  <a:pt x="322" y="436"/>
                </a:lnTo>
                <a:lnTo>
                  <a:pt x="327" y="436"/>
                </a:lnTo>
                <a:lnTo>
                  <a:pt x="327" y="441"/>
                </a:lnTo>
                <a:lnTo>
                  <a:pt x="327" y="441"/>
                </a:lnTo>
                <a:lnTo>
                  <a:pt x="328" y="441"/>
                </a:lnTo>
                <a:lnTo>
                  <a:pt x="328" y="446"/>
                </a:lnTo>
                <a:lnTo>
                  <a:pt x="328" y="446"/>
                </a:lnTo>
                <a:lnTo>
                  <a:pt x="332" y="446"/>
                </a:lnTo>
                <a:lnTo>
                  <a:pt x="332" y="450"/>
                </a:lnTo>
                <a:lnTo>
                  <a:pt x="332" y="450"/>
                </a:lnTo>
                <a:lnTo>
                  <a:pt x="335" y="450"/>
                </a:lnTo>
                <a:lnTo>
                  <a:pt x="335" y="455"/>
                </a:lnTo>
                <a:lnTo>
                  <a:pt x="335" y="455"/>
                </a:lnTo>
                <a:lnTo>
                  <a:pt x="339" y="455"/>
                </a:lnTo>
                <a:lnTo>
                  <a:pt x="339" y="464"/>
                </a:lnTo>
                <a:lnTo>
                  <a:pt x="339" y="464"/>
                </a:lnTo>
                <a:lnTo>
                  <a:pt x="340" y="464"/>
                </a:lnTo>
                <a:lnTo>
                  <a:pt x="340" y="469"/>
                </a:lnTo>
                <a:lnTo>
                  <a:pt x="340" y="469"/>
                </a:lnTo>
                <a:lnTo>
                  <a:pt x="348" y="469"/>
                </a:lnTo>
                <a:lnTo>
                  <a:pt x="348" y="474"/>
                </a:lnTo>
                <a:lnTo>
                  <a:pt x="348" y="474"/>
                </a:lnTo>
                <a:lnTo>
                  <a:pt x="362" y="474"/>
                </a:lnTo>
                <a:lnTo>
                  <a:pt x="362" y="479"/>
                </a:lnTo>
                <a:lnTo>
                  <a:pt x="362" y="479"/>
                </a:lnTo>
                <a:lnTo>
                  <a:pt x="367" y="479"/>
                </a:lnTo>
                <a:lnTo>
                  <a:pt x="367" y="483"/>
                </a:lnTo>
                <a:lnTo>
                  <a:pt x="367" y="483"/>
                </a:lnTo>
                <a:lnTo>
                  <a:pt x="370" y="483"/>
                </a:lnTo>
                <a:lnTo>
                  <a:pt x="370" y="488"/>
                </a:lnTo>
                <a:lnTo>
                  <a:pt x="370" y="488"/>
                </a:lnTo>
                <a:lnTo>
                  <a:pt x="374" y="488"/>
                </a:lnTo>
                <a:lnTo>
                  <a:pt x="374" y="493"/>
                </a:lnTo>
                <a:lnTo>
                  <a:pt x="374" y="493"/>
                </a:lnTo>
                <a:lnTo>
                  <a:pt x="378" y="493"/>
                </a:lnTo>
                <a:lnTo>
                  <a:pt x="378" y="497"/>
                </a:lnTo>
                <a:lnTo>
                  <a:pt x="378" y="497"/>
                </a:lnTo>
                <a:lnTo>
                  <a:pt x="382" y="497"/>
                </a:lnTo>
                <a:lnTo>
                  <a:pt x="382" y="502"/>
                </a:lnTo>
                <a:lnTo>
                  <a:pt x="382" y="502"/>
                </a:lnTo>
                <a:lnTo>
                  <a:pt x="397" y="502"/>
                </a:lnTo>
                <a:lnTo>
                  <a:pt x="397" y="511"/>
                </a:lnTo>
                <a:lnTo>
                  <a:pt x="397" y="511"/>
                </a:lnTo>
                <a:lnTo>
                  <a:pt x="405" y="511"/>
                </a:lnTo>
                <a:lnTo>
                  <a:pt x="405" y="516"/>
                </a:lnTo>
                <a:lnTo>
                  <a:pt x="405" y="516"/>
                </a:lnTo>
                <a:lnTo>
                  <a:pt x="409" y="516"/>
                </a:lnTo>
                <a:lnTo>
                  <a:pt x="409" y="521"/>
                </a:lnTo>
                <a:lnTo>
                  <a:pt x="409" y="521"/>
                </a:lnTo>
                <a:lnTo>
                  <a:pt x="411" y="521"/>
                </a:lnTo>
                <a:lnTo>
                  <a:pt x="411" y="525"/>
                </a:lnTo>
                <a:lnTo>
                  <a:pt x="411" y="525"/>
                </a:lnTo>
                <a:lnTo>
                  <a:pt x="424" y="525"/>
                </a:lnTo>
                <a:lnTo>
                  <a:pt x="424" y="530"/>
                </a:lnTo>
                <a:lnTo>
                  <a:pt x="424" y="530"/>
                </a:lnTo>
                <a:lnTo>
                  <a:pt x="425" y="530"/>
                </a:lnTo>
                <a:lnTo>
                  <a:pt x="425" y="530"/>
                </a:lnTo>
                <a:lnTo>
                  <a:pt x="425" y="530"/>
                </a:lnTo>
                <a:lnTo>
                  <a:pt x="430" y="530"/>
                </a:lnTo>
                <a:lnTo>
                  <a:pt x="430" y="535"/>
                </a:lnTo>
                <a:lnTo>
                  <a:pt x="430" y="535"/>
                </a:lnTo>
                <a:lnTo>
                  <a:pt x="440" y="535"/>
                </a:lnTo>
                <a:lnTo>
                  <a:pt x="440" y="540"/>
                </a:lnTo>
                <a:lnTo>
                  <a:pt x="440" y="540"/>
                </a:lnTo>
                <a:lnTo>
                  <a:pt x="442" y="540"/>
                </a:lnTo>
                <a:lnTo>
                  <a:pt x="442" y="544"/>
                </a:lnTo>
                <a:lnTo>
                  <a:pt x="442" y="544"/>
                </a:lnTo>
                <a:lnTo>
                  <a:pt x="458" y="544"/>
                </a:lnTo>
                <a:lnTo>
                  <a:pt x="458" y="549"/>
                </a:lnTo>
                <a:lnTo>
                  <a:pt x="458" y="549"/>
                </a:lnTo>
                <a:lnTo>
                  <a:pt x="463" y="549"/>
                </a:lnTo>
                <a:lnTo>
                  <a:pt x="463" y="554"/>
                </a:lnTo>
                <a:lnTo>
                  <a:pt x="463" y="554"/>
                </a:lnTo>
                <a:lnTo>
                  <a:pt x="473" y="554"/>
                </a:lnTo>
                <a:lnTo>
                  <a:pt x="473" y="559"/>
                </a:lnTo>
                <a:lnTo>
                  <a:pt x="473" y="559"/>
                </a:lnTo>
                <a:lnTo>
                  <a:pt x="487" y="559"/>
                </a:lnTo>
                <a:lnTo>
                  <a:pt x="487" y="563"/>
                </a:lnTo>
                <a:lnTo>
                  <a:pt x="487" y="563"/>
                </a:lnTo>
                <a:lnTo>
                  <a:pt x="500" y="563"/>
                </a:lnTo>
                <a:lnTo>
                  <a:pt x="500" y="568"/>
                </a:lnTo>
                <a:lnTo>
                  <a:pt x="500" y="568"/>
                </a:lnTo>
                <a:lnTo>
                  <a:pt x="510" y="568"/>
                </a:lnTo>
                <a:lnTo>
                  <a:pt x="510" y="573"/>
                </a:lnTo>
                <a:lnTo>
                  <a:pt x="510" y="573"/>
                </a:lnTo>
                <a:lnTo>
                  <a:pt x="515" y="573"/>
                </a:lnTo>
                <a:lnTo>
                  <a:pt x="515" y="582"/>
                </a:lnTo>
                <a:lnTo>
                  <a:pt x="515" y="582"/>
                </a:lnTo>
                <a:lnTo>
                  <a:pt x="521" y="582"/>
                </a:lnTo>
                <a:lnTo>
                  <a:pt x="521" y="587"/>
                </a:lnTo>
                <a:lnTo>
                  <a:pt x="521" y="587"/>
                </a:lnTo>
                <a:lnTo>
                  <a:pt x="523" y="587"/>
                </a:lnTo>
                <a:lnTo>
                  <a:pt x="523" y="592"/>
                </a:lnTo>
                <a:lnTo>
                  <a:pt x="523" y="592"/>
                </a:lnTo>
                <a:lnTo>
                  <a:pt x="524" y="592"/>
                </a:lnTo>
                <a:lnTo>
                  <a:pt x="524" y="596"/>
                </a:lnTo>
                <a:lnTo>
                  <a:pt x="524" y="596"/>
                </a:lnTo>
                <a:lnTo>
                  <a:pt x="527" y="596"/>
                </a:lnTo>
                <a:lnTo>
                  <a:pt x="527" y="606"/>
                </a:lnTo>
                <a:lnTo>
                  <a:pt x="527" y="606"/>
                </a:lnTo>
                <a:lnTo>
                  <a:pt x="531" y="606"/>
                </a:lnTo>
                <a:lnTo>
                  <a:pt x="531" y="611"/>
                </a:lnTo>
                <a:lnTo>
                  <a:pt x="531" y="611"/>
                </a:lnTo>
                <a:lnTo>
                  <a:pt x="542" y="611"/>
                </a:lnTo>
                <a:lnTo>
                  <a:pt x="542" y="616"/>
                </a:lnTo>
                <a:lnTo>
                  <a:pt x="542" y="616"/>
                </a:lnTo>
                <a:lnTo>
                  <a:pt x="546" y="616"/>
                </a:lnTo>
                <a:lnTo>
                  <a:pt x="546" y="620"/>
                </a:lnTo>
                <a:lnTo>
                  <a:pt x="546" y="620"/>
                </a:lnTo>
                <a:lnTo>
                  <a:pt x="549" y="620"/>
                </a:lnTo>
                <a:lnTo>
                  <a:pt x="549" y="625"/>
                </a:lnTo>
                <a:lnTo>
                  <a:pt x="549" y="625"/>
                </a:lnTo>
                <a:lnTo>
                  <a:pt x="553" y="625"/>
                </a:lnTo>
                <a:lnTo>
                  <a:pt x="553" y="630"/>
                </a:lnTo>
                <a:lnTo>
                  <a:pt x="553" y="630"/>
                </a:lnTo>
                <a:lnTo>
                  <a:pt x="556" y="630"/>
                </a:lnTo>
                <a:lnTo>
                  <a:pt x="556" y="635"/>
                </a:lnTo>
                <a:lnTo>
                  <a:pt x="556" y="635"/>
                </a:lnTo>
                <a:lnTo>
                  <a:pt x="560" y="635"/>
                </a:lnTo>
                <a:lnTo>
                  <a:pt x="560" y="639"/>
                </a:lnTo>
                <a:lnTo>
                  <a:pt x="560" y="639"/>
                </a:lnTo>
                <a:lnTo>
                  <a:pt x="563" y="639"/>
                </a:lnTo>
                <a:lnTo>
                  <a:pt x="563" y="644"/>
                </a:lnTo>
                <a:lnTo>
                  <a:pt x="563" y="644"/>
                </a:lnTo>
                <a:lnTo>
                  <a:pt x="569" y="644"/>
                </a:lnTo>
                <a:lnTo>
                  <a:pt x="569" y="649"/>
                </a:lnTo>
                <a:lnTo>
                  <a:pt x="569" y="649"/>
                </a:lnTo>
                <a:lnTo>
                  <a:pt x="573" y="649"/>
                </a:lnTo>
                <a:lnTo>
                  <a:pt x="573" y="658"/>
                </a:lnTo>
                <a:lnTo>
                  <a:pt x="573" y="658"/>
                </a:lnTo>
                <a:lnTo>
                  <a:pt x="587" y="658"/>
                </a:lnTo>
                <a:lnTo>
                  <a:pt x="587" y="663"/>
                </a:lnTo>
                <a:lnTo>
                  <a:pt x="587" y="663"/>
                </a:lnTo>
                <a:lnTo>
                  <a:pt x="594" y="663"/>
                </a:lnTo>
                <a:lnTo>
                  <a:pt x="594" y="668"/>
                </a:lnTo>
                <a:lnTo>
                  <a:pt x="594" y="668"/>
                </a:lnTo>
                <a:lnTo>
                  <a:pt x="601" y="668"/>
                </a:lnTo>
                <a:lnTo>
                  <a:pt x="601" y="672"/>
                </a:lnTo>
                <a:lnTo>
                  <a:pt x="601" y="672"/>
                </a:lnTo>
                <a:lnTo>
                  <a:pt x="617" y="672"/>
                </a:lnTo>
                <a:lnTo>
                  <a:pt x="617" y="682"/>
                </a:lnTo>
                <a:lnTo>
                  <a:pt x="617" y="682"/>
                </a:lnTo>
                <a:lnTo>
                  <a:pt x="660" y="682"/>
                </a:lnTo>
                <a:lnTo>
                  <a:pt x="660" y="687"/>
                </a:lnTo>
                <a:lnTo>
                  <a:pt x="660" y="687"/>
                </a:lnTo>
                <a:lnTo>
                  <a:pt x="662" y="687"/>
                </a:lnTo>
                <a:lnTo>
                  <a:pt x="662" y="691"/>
                </a:lnTo>
                <a:lnTo>
                  <a:pt x="662" y="691"/>
                </a:lnTo>
                <a:lnTo>
                  <a:pt x="668" y="691"/>
                </a:lnTo>
                <a:lnTo>
                  <a:pt x="668" y="696"/>
                </a:lnTo>
                <a:lnTo>
                  <a:pt x="668" y="696"/>
                </a:lnTo>
                <a:lnTo>
                  <a:pt x="670" y="696"/>
                </a:lnTo>
                <a:lnTo>
                  <a:pt x="670" y="701"/>
                </a:lnTo>
                <a:lnTo>
                  <a:pt x="671" y="701"/>
                </a:lnTo>
                <a:lnTo>
                  <a:pt x="676" y="701"/>
                </a:lnTo>
                <a:lnTo>
                  <a:pt x="676" y="701"/>
                </a:lnTo>
                <a:lnTo>
                  <a:pt x="676" y="701"/>
                </a:lnTo>
                <a:lnTo>
                  <a:pt x="685" y="701"/>
                </a:lnTo>
                <a:lnTo>
                  <a:pt x="685" y="706"/>
                </a:lnTo>
                <a:lnTo>
                  <a:pt x="685" y="706"/>
                </a:lnTo>
                <a:lnTo>
                  <a:pt x="689" y="706"/>
                </a:lnTo>
                <a:lnTo>
                  <a:pt x="689" y="706"/>
                </a:lnTo>
                <a:lnTo>
                  <a:pt x="689" y="706"/>
                </a:lnTo>
                <a:lnTo>
                  <a:pt x="692" y="706"/>
                </a:lnTo>
                <a:lnTo>
                  <a:pt x="692" y="706"/>
                </a:lnTo>
                <a:lnTo>
                  <a:pt x="692" y="706"/>
                </a:lnTo>
                <a:lnTo>
                  <a:pt x="697" y="706"/>
                </a:lnTo>
                <a:lnTo>
                  <a:pt x="697" y="711"/>
                </a:lnTo>
                <a:lnTo>
                  <a:pt x="697" y="711"/>
                </a:lnTo>
                <a:lnTo>
                  <a:pt x="698" y="711"/>
                </a:lnTo>
                <a:lnTo>
                  <a:pt x="698" y="711"/>
                </a:lnTo>
                <a:lnTo>
                  <a:pt x="698" y="711"/>
                </a:lnTo>
                <a:lnTo>
                  <a:pt x="707" y="711"/>
                </a:lnTo>
                <a:lnTo>
                  <a:pt x="707" y="711"/>
                </a:lnTo>
                <a:lnTo>
                  <a:pt x="707" y="711"/>
                </a:lnTo>
                <a:lnTo>
                  <a:pt x="724" y="711"/>
                </a:lnTo>
                <a:lnTo>
                  <a:pt x="724" y="711"/>
                </a:lnTo>
                <a:lnTo>
                  <a:pt x="724" y="711"/>
                </a:lnTo>
                <a:lnTo>
                  <a:pt x="744" y="711"/>
                </a:lnTo>
                <a:lnTo>
                  <a:pt x="744" y="717"/>
                </a:lnTo>
                <a:lnTo>
                  <a:pt x="744" y="717"/>
                </a:lnTo>
                <a:lnTo>
                  <a:pt x="747" y="717"/>
                </a:lnTo>
                <a:lnTo>
                  <a:pt x="747" y="723"/>
                </a:lnTo>
                <a:lnTo>
                  <a:pt x="747" y="723"/>
                </a:lnTo>
                <a:lnTo>
                  <a:pt x="751" y="723"/>
                </a:lnTo>
                <a:lnTo>
                  <a:pt x="751" y="723"/>
                </a:lnTo>
                <a:lnTo>
                  <a:pt x="751" y="723"/>
                </a:lnTo>
                <a:lnTo>
                  <a:pt x="756" y="723"/>
                </a:lnTo>
                <a:lnTo>
                  <a:pt x="756" y="729"/>
                </a:lnTo>
                <a:lnTo>
                  <a:pt x="756" y="729"/>
                </a:lnTo>
                <a:lnTo>
                  <a:pt x="770" y="729"/>
                </a:lnTo>
                <a:lnTo>
                  <a:pt x="770" y="735"/>
                </a:lnTo>
                <a:lnTo>
                  <a:pt x="770" y="735"/>
                </a:lnTo>
                <a:lnTo>
                  <a:pt x="777" y="735"/>
                </a:lnTo>
                <a:lnTo>
                  <a:pt x="777" y="735"/>
                </a:lnTo>
                <a:lnTo>
                  <a:pt x="777" y="735"/>
                </a:lnTo>
                <a:lnTo>
                  <a:pt x="788" y="735"/>
                </a:lnTo>
                <a:lnTo>
                  <a:pt x="788" y="742"/>
                </a:lnTo>
                <a:lnTo>
                  <a:pt x="788" y="742"/>
                </a:lnTo>
                <a:lnTo>
                  <a:pt x="789" y="742"/>
                </a:lnTo>
                <a:lnTo>
                  <a:pt x="789" y="748"/>
                </a:lnTo>
                <a:lnTo>
                  <a:pt x="789" y="748"/>
                </a:lnTo>
                <a:lnTo>
                  <a:pt x="811" y="748"/>
                </a:lnTo>
                <a:lnTo>
                  <a:pt x="811" y="755"/>
                </a:lnTo>
                <a:lnTo>
                  <a:pt x="811" y="755"/>
                </a:lnTo>
                <a:lnTo>
                  <a:pt x="815" y="755"/>
                </a:lnTo>
                <a:lnTo>
                  <a:pt x="815" y="755"/>
                </a:lnTo>
                <a:lnTo>
                  <a:pt x="815" y="755"/>
                </a:lnTo>
                <a:lnTo>
                  <a:pt x="817" y="755"/>
                </a:lnTo>
                <a:lnTo>
                  <a:pt x="817" y="755"/>
                </a:lnTo>
                <a:lnTo>
                  <a:pt x="817" y="755"/>
                </a:lnTo>
                <a:lnTo>
                  <a:pt x="827" y="755"/>
                </a:lnTo>
                <a:lnTo>
                  <a:pt x="827" y="755"/>
                </a:lnTo>
                <a:lnTo>
                  <a:pt x="827" y="755"/>
                </a:lnTo>
                <a:lnTo>
                  <a:pt x="835" y="755"/>
                </a:lnTo>
                <a:lnTo>
                  <a:pt x="835" y="755"/>
                </a:lnTo>
                <a:lnTo>
                  <a:pt x="835" y="755"/>
                </a:lnTo>
                <a:lnTo>
                  <a:pt x="839" y="755"/>
                </a:lnTo>
                <a:lnTo>
                  <a:pt x="839" y="755"/>
                </a:lnTo>
                <a:lnTo>
                  <a:pt x="839" y="755"/>
                </a:lnTo>
                <a:lnTo>
                  <a:pt x="869" y="755"/>
                </a:lnTo>
                <a:lnTo>
                  <a:pt x="869" y="763"/>
                </a:lnTo>
                <a:lnTo>
                  <a:pt x="869" y="763"/>
                </a:lnTo>
                <a:lnTo>
                  <a:pt x="897" y="763"/>
                </a:lnTo>
                <a:lnTo>
                  <a:pt x="897" y="763"/>
                </a:lnTo>
                <a:lnTo>
                  <a:pt x="897" y="763"/>
                </a:lnTo>
                <a:lnTo>
                  <a:pt x="906" y="763"/>
                </a:lnTo>
                <a:lnTo>
                  <a:pt x="906" y="763"/>
                </a:lnTo>
                <a:lnTo>
                  <a:pt x="907" y="763"/>
                </a:lnTo>
                <a:lnTo>
                  <a:pt x="938" y="763"/>
                </a:lnTo>
                <a:lnTo>
                  <a:pt x="938" y="763"/>
                </a:lnTo>
                <a:lnTo>
                  <a:pt x="938" y="763"/>
                </a:lnTo>
                <a:lnTo>
                  <a:pt x="939" y="763"/>
                </a:lnTo>
                <a:lnTo>
                  <a:pt x="939" y="773"/>
                </a:lnTo>
                <a:lnTo>
                  <a:pt x="939" y="773"/>
                </a:lnTo>
                <a:lnTo>
                  <a:pt x="942" y="773"/>
                </a:lnTo>
                <a:lnTo>
                  <a:pt x="942" y="773"/>
                </a:lnTo>
                <a:lnTo>
                  <a:pt x="942" y="773"/>
                </a:lnTo>
                <a:lnTo>
                  <a:pt x="959" y="773"/>
                </a:lnTo>
                <a:lnTo>
                  <a:pt x="959" y="785"/>
                </a:lnTo>
                <a:lnTo>
                  <a:pt x="959" y="785"/>
                </a:lnTo>
                <a:lnTo>
                  <a:pt x="966" y="785"/>
                </a:lnTo>
                <a:lnTo>
                  <a:pt x="966" y="795"/>
                </a:lnTo>
                <a:lnTo>
                  <a:pt x="966" y="795"/>
                </a:lnTo>
                <a:lnTo>
                  <a:pt x="1007" y="795"/>
                </a:lnTo>
                <a:lnTo>
                  <a:pt x="1007" y="795"/>
                </a:lnTo>
                <a:lnTo>
                  <a:pt x="1007" y="795"/>
                </a:lnTo>
                <a:lnTo>
                  <a:pt x="1066" y="795"/>
                </a:lnTo>
                <a:lnTo>
                  <a:pt x="1066" y="795"/>
                </a:lnTo>
                <a:lnTo>
                  <a:pt x="1066" y="795"/>
                </a:lnTo>
                <a:lnTo>
                  <a:pt x="1086" y="795"/>
                </a:lnTo>
                <a:lnTo>
                  <a:pt x="1086" y="809"/>
                </a:lnTo>
                <a:lnTo>
                  <a:pt x="1086" y="809"/>
                </a:lnTo>
                <a:lnTo>
                  <a:pt x="1101" y="809"/>
                </a:lnTo>
                <a:lnTo>
                  <a:pt x="1101" y="809"/>
                </a:lnTo>
                <a:lnTo>
                  <a:pt x="1101" y="809"/>
                </a:lnTo>
                <a:lnTo>
                  <a:pt x="1108" y="809"/>
                </a:lnTo>
                <a:lnTo>
                  <a:pt x="1108" y="809"/>
                </a:lnTo>
                <a:lnTo>
                  <a:pt x="1108" y="809"/>
                </a:lnTo>
                <a:lnTo>
                  <a:pt x="1121" y="809"/>
                </a:lnTo>
                <a:lnTo>
                  <a:pt x="1121" y="809"/>
                </a:lnTo>
                <a:lnTo>
                  <a:pt x="1121" y="809"/>
                </a:lnTo>
                <a:lnTo>
                  <a:pt x="1133" y="809"/>
                </a:lnTo>
                <a:lnTo>
                  <a:pt x="1133" y="809"/>
                </a:lnTo>
                <a:lnTo>
                  <a:pt x="1133" y="809"/>
                </a:lnTo>
                <a:lnTo>
                  <a:pt x="1165" y="809"/>
                </a:lnTo>
                <a:lnTo>
                  <a:pt x="1165" y="809"/>
                </a:lnTo>
                <a:lnTo>
                  <a:pt x="1165" y="809"/>
                </a:lnTo>
                <a:lnTo>
                  <a:pt x="1184" y="809"/>
                </a:lnTo>
                <a:lnTo>
                  <a:pt x="1184" y="839"/>
                </a:lnTo>
                <a:lnTo>
                  <a:pt x="1184" y="839"/>
                </a:lnTo>
                <a:lnTo>
                  <a:pt x="1203" y="839"/>
                </a:lnTo>
                <a:lnTo>
                  <a:pt x="1203" y="839"/>
                </a:lnTo>
                <a:lnTo>
                  <a:pt x="1203" y="839"/>
                </a:lnTo>
                <a:lnTo>
                  <a:pt x="1207" y="839"/>
                </a:lnTo>
                <a:lnTo>
                  <a:pt x="1207" y="839"/>
                </a:lnTo>
                <a:lnTo>
                  <a:pt x="1207" y="839"/>
                </a:lnTo>
                <a:lnTo>
                  <a:pt x="1292" y="839"/>
                </a:lnTo>
                <a:lnTo>
                  <a:pt x="1292" y="839"/>
                </a:lnTo>
              </a:path>
            </a:pathLst>
          </a:cu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27" name="Line 195">
            <a:extLst>
              <a:ext uri="{FF2B5EF4-FFF2-40B4-BE49-F238E27FC236}">
                <a16:creationId xmlns:a16="http://schemas.microsoft.com/office/drawing/2014/main" xmlns="" id="{E28D0B44-594E-436D-BD1B-FA4F0C8D8DC2}"/>
              </a:ext>
            </a:extLst>
          </p:cNvPr>
          <p:cNvSpPr>
            <a:spLocks noChangeShapeType="1"/>
          </p:cNvSpPr>
          <p:nvPr/>
        </p:nvSpPr>
        <p:spPr bwMode="auto">
          <a:xfrm>
            <a:off x="2797530" y="3879475"/>
            <a:ext cx="0" cy="50002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28" name="Line 196">
            <a:extLst>
              <a:ext uri="{FF2B5EF4-FFF2-40B4-BE49-F238E27FC236}">
                <a16:creationId xmlns:a16="http://schemas.microsoft.com/office/drawing/2014/main" xmlns="" id="{0EDEDA05-982F-472D-82C3-8E00F552131E}"/>
              </a:ext>
            </a:extLst>
          </p:cNvPr>
          <p:cNvSpPr>
            <a:spLocks noChangeShapeType="1"/>
          </p:cNvSpPr>
          <p:nvPr/>
        </p:nvSpPr>
        <p:spPr bwMode="auto">
          <a:xfrm>
            <a:off x="2825509" y="3910726"/>
            <a:ext cx="0" cy="50002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29" name="Line 197">
            <a:extLst>
              <a:ext uri="{FF2B5EF4-FFF2-40B4-BE49-F238E27FC236}">
                <a16:creationId xmlns:a16="http://schemas.microsoft.com/office/drawing/2014/main" xmlns="" id="{1FEAECF5-DFCC-4439-AD05-6FFAAEDDB2F0}"/>
              </a:ext>
            </a:extLst>
          </p:cNvPr>
          <p:cNvSpPr>
            <a:spLocks noChangeShapeType="1"/>
          </p:cNvSpPr>
          <p:nvPr/>
        </p:nvSpPr>
        <p:spPr bwMode="auto">
          <a:xfrm>
            <a:off x="2851489" y="3926351"/>
            <a:ext cx="0" cy="50002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30" name="Line 198">
            <a:extLst>
              <a:ext uri="{FF2B5EF4-FFF2-40B4-BE49-F238E27FC236}">
                <a16:creationId xmlns:a16="http://schemas.microsoft.com/office/drawing/2014/main" xmlns="" id="{659CED01-FD9D-48B9-80F4-FBE9B8222B3D}"/>
              </a:ext>
            </a:extLst>
          </p:cNvPr>
          <p:cNvSpPr>
            <a:spLocks noChangeShapeType="1"/>
          </p:cNvSpPr>
          <p:nvPr/>
        </p:nvSpPr>
        <p:spPr bwMode="auto">
          <a:xfrm>
            <a:off x="2857485" y="3926351"/>
            <a:ext cx="0" cy="50002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31" name="Line 199">
            <a:extLst>
              <a:ext uri="{FF2B5EF4-FFF2-40B4-BE49-F238E27FC236}">
                <a16:creationId xmlns:a16="http://schemas.microsoft.com/office/drawing/2014/main" xmlns="" id="{78B70193-EF85-4C31-8A47-0E93F297E25C}"/>
              </a:ext>
            </a:extLst>
          </p:cNvPr>
          <p:cNvSpPr>
            <a:spLocks noChangeShapeType="1"/>
          </p:cNvSpPr>
          <p:nvPr/>
        </p:nvSpPr>
        <p:spPr bwMode="auto">
          <a:xfrm>
            <a:off x="2887462" y="3941977"/>
            <a:ext cx="0" cy="50002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32" name="Line 200">
            <a:extLst>
              <a:ext uri="{FF2B5EF4-FFF2-40B4-BE49-F238E27FC236}">
                <a16:creationId xmlns:a16="http://schemas.microsoft.com/office/drawing/2014/main" xmlns="" id="{418BF460-4DF4-4E17-ABE6-971B4F62E192}"/>
              </a:ext>
            </a:extLst>
          </p:cNvPr>
          <p:cNvSpPr>
            <a:spLocks noChangeShapeType="1"/>
          </p:cNvSpPr>
          <p:nvPr/>
        </p:nvSpPr>
        <p:spPr bwMode="auto">
          <a:xfrm>
            <a:off x="2921436" y="3941977"/>
            <a:ext cx="0" cy="50002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33" name="Line 201">
            <a:extLst>
              <a:ext uri="{FF2B5EF4-FFF2-40B4-BE49-F238E27FC236}">
                <a16:creationId xmlns:a16="http://schemas.microsoft.com/office/drawing/2014/main" xmlns="" id="{7F196682-76D7-424E-8CE7-D4FB66C34BEC}"/>
              </a:ext>
            </a:extLst>
          </p:cNvPr>
          <p:cNvSpPr>
            <a:spLocks noChangeShapeType="1"/>
          </p:cNvSpPr>
          <p:nvPr/>
        </p:nvSpPr>
        <p:spPr bwMode="auto">
          <a:xfrm>
            <a:off x="2967402" y="3976354"/>
            <a:ext cx="0" cy="53127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34" name="Line 202">
            <a:extLst>
              <a:ext uri="{FF2B5EF4-FFF2-40B4-BE49-F238E27FC236}">
                <a16:creationId xmlns:a16="http://schemas.microsoft.com/office/drawing/2014/main" xmlns="" id="{0BA9D63D-DB04-49D2-8FF0-65807D54658A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5395" y="3976354"/>
            <a:ext cx="0" cy="53127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35" name="Line 203">
            <a:extLst>
              <a:ext uri="{FF2B5EF4-FFF2-40B4-BE49-F238E27FC236}">
                <a16:creationId xmlns:a16="http://schemas.microsoft.com/office/drawing/2014/main" xmlns="" id="{638976F9-9032-4AF2-AE82-2F5B233E6141}"/>
              </a:ext>
            </a:extLst>
          </p:cNvPr>
          <p:cNvSpPr>
            <a:spLocks noChangeShapeType="1"/>
          </p:cNvSpPr>
          <p:nvPr/>
        </p:nvSpPr>
        <p:spPr bwMode="auto">
          <a:xfrm>
            <a:off x="3027355" y="4016981"/>
            <a:ext cx="0" cy="50002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36" name="Line 204">
            <a:extLst>
              <a:ext uri="{FF2B5EF4-FFF2-40B4-BE49-F238E27FC236}">
                <a16:creationId xmlns:a16="http://schemas.microsoft.com/office/drawing/2014/main" xmlns="" id="{39FF04DA-E76E-483A-AC70-D71BF509E371}"/>
              </a:ext>
            </a:extLst>
          </p:cNvPr>
          <p:cNvSpPr>
            <a:spLocks noChangeShapeType="1"/>
          </p:cNvSpPr>
          <p:nvPr/>
        </p:nvSpPr>
        <p:spPr bwMode="auto">
          <a:xfrm>
            <a:off x="3095304" y="4076358"/>
            <a:ext cx="0" cy="53127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37" name="Line 205">
            <a:extLst>
              <a:ext uri="{FF2B5EF4-FFF2-40B4-BE49-F238E27FC236}">
                <a16:creationId xmlns:a16="http://schemas.microsoft.com/office/drawing/2014/main" xmlns="" id="{F5DBF645-9EEB-484F-A754-4012FA0A0326}"/>
              </a:ext>
            </a:extLst>
          </p:cNvPr>
          <p:cNvSpPr>
            <a:spLocks noChangeShapeType="1"/>
          </p:cNvSpPr>
          <p:nvPr/>
        </p:nvSpPr>
        <p:spPr bwMode="auto">
          <a:xfrm>
            <a:off x="3103298" y="4076358"/>
            <a:ext cx="0" cy="53127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38" name="Line 206">
            <a:extLst>
              <a:ext uri="{FF2B5EF4-FFF2-40B4-BE49-F238E27FC236}">
                <a16:creationId xmlns:a16="http://schemas.microsoft.com/office/drawing/2014/main" xmlns="" id="{8092D4C6-C215-4B0E-8BB2-F24780CB5A55}"/>
              </a:ext>
            </a:extLst>
          </p:cNvPr>
          <p:cNvSpPr>
            <a:spLocks noChangeShapeType="1"/>
          </p:cNvSpPr>
          <p:nvPr/>
        </p:nvSpPr>
        <p:spPr bwMode="auto">
          <a:xfrm>
            <a:off x="3107295" y="4076358"/>
            <a:ext cx="0" cy="53127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39" name="Line 207">
            <a:extLst>
              <a:ext uri="{FF2B5EF4-FFF2-40B4-BE49-F238E27FC236}">
                <a16:creationId xmlns:a16="http://schemas.microsoft.com/office/drawing/2014/main" xmlns="" id="{926FD0EA-62D6-4E86-B7F7-B9053CCBF484}"/>
              </a:ext>
            </a:extLst>
          </p:cNvPr>
          <p:cNvSpPr>
            <a:spLocks noChangeShapeType="1"/>
          </p:cNvSpPr>
          <p:nvPr/>
        </p:nvSpPr>
        <p:spPr bwMode="auto">
          <a:xfrm>
            <a:off x="3127280" y="4076358"/>
            <a:ext cx="0" cy="53127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40" name="Line 208">
            <a:extLst>
              <a:ext uri="{FF2B5EF4-FFF2-40B4-BE49-F238E27FC236}">
                <a16:creationId xmlns:a16="http://schemas.microsoft.com/office/drawing/2014/main" xmlns="" id="{474DC4B2-7AB9-4797-A1A5-B22DA5E3909D}"/>
              </a:ext>
            </a:extLst>
          </p:cNvPr>
          <p:cNvSpPr>
            <a:spLocks noChangeShapeType="1"/>
          </p:cNvSpPr>
          <p:nvPr/>
        </p:nvSpPr>
        <p:spPr bwMode="auto">
          <a:xfrm>
            <a:off x="3143268" y="4076358"/>
            <a:ext cx="0" cy="53127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41" name="Line 209">
            <a:extLst>
              <a:ext uri="{FF2B5EF4-FFF2-40B4-BE49-F238E27FC236}">
                <a16:creationId xmlns:a16="http://schemas.microsoft.com/office/drawing/2014/main" xmlns="" id="{A34DEEA4-9CEC-4E28-8F4D-90E22F29D43E}"/>
              </a:ext>
            </a:extLst>
          </p:cNvPr>
          <p:cNvSpPr>
            <a:spLocks noChangeShapeType="1"/>
          </p:cNvSpPr>
          <p:nvPr/>
        </p:nvSpPr>
        <p:spPr bwMode="auto">
          <a:xfrm>
            <a:off x="3151261" y="4076358"/>
            <a:ext cx="0" cy="53127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42" name="Line 210">
            <a:extLst>
              <a:ext uri="{FF2B5EF4-FFF2-40B4-BE49-F238E27FC236}">
                <a16:creationId xmlns:a16="http://schemas.microsoft.com/office/drawing/2014/main" xmlns="" id="{342BFFC7-5D78-453C-BE96-D301F358E2C2}"/>
              </a:ext>
            </a:extLst>
          </p:cNvPr>
          <p:cNvSpPr>
            <a:spLocks noChangeShapeType="1"/>
          </p:cNvSpPr>
          <p:nvPr/>
        </p:nvSpPr>
        <p:spPr bwMode="auto">
          <a:xfrm>
            <a:off x="3267173" y="4101359"/>
            <a:ext cx="0" cy="53127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43" name="Line 211">
            <a:extLst>
              <a:ext uri="{FF2B5EF4-FFF2-40B4-BE49-F238E27FC236}">
                <a16:creationId xmlns:a16="http://schemas.microsoft.com/office/drawing/2014/main" xmlns="" id="{A1AFF175-1244-444F-93FB-72FADCA5401C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5159" y="4101359"/>
            <a:ext cx="0" cy="53127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44" name="Line 212">
            <a:extLst>
              <a:ext uri="{FF2B5EF4-FFF2-40B4-BE49-F238E27FC236}">
                <a16:creationId xmlns:a16="http://schemas.microsoft.com/office/drawing/2014/main" xmlns="" id="{669DA266-377C-4409-90CC-EC96464CAE37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7157" y="4101359"/>
            <a:ext cx="0" cy="53127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45" name="Line 213">
            <a:extLst>
              <a:ext uri="{FF2B5EF4-FFF2-40B4-BE49-F238E27FC236}">
                <a16:creationId xmlns:a16="http://schemas.microsoft.com/office/drawing/2014/main" xmlns="" id="{04998A56-868B-4D82-8F04-44C4D8FB0181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9111" y="4101359"/>
            <a:ext cx="0" cy="53127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46" name="Line 214">
            <a:extLst>
              <a:ext uri="{FF2B5EF4-FFF2-40B4-BE49-F238E27FC236}">
                <a16:creationId xmlns:a16="http://schemas.microsoft.com/office/drawing/2014/main" xmlns="" id="{87F05BD3-E2E6-49E5-9370-E958ED7D83E0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7105" y="4135735"/>
            <a:ext cx="0" cy="50002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47" name="Line 215">
            <a:extLst>
              <a:ext uri="{FF2B5EF4-FFF2-40B4-BE49-F238E27FC236}">
                <a16:creationId xmlns:a16="http://schemas.microsoft.com/office/drawing/2014/main" xmlns="" id="{A99DF03B-FDCF-4555-9709-6A58E4A72BFB}"/>
              </a:ext>
            </a:extLst>
          </p:cNvPr>
          <p:cNvSpPr>
            <a:spLocks noChangeShapeType="1"/>
          </p:cNvSpPr>
          <p:nvPr/>
        </p:nvSpPr>
        <p:spPr bwMode="auto">
          <a:xfrm>
            <a:off x="3487006" y="4204488"/>
            <a:ext cx="0" cy="50002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48" name="Line 216">
            <a:extLst>
              <a:ext uri="{FF2B5EF4-FFF2-40B4-BE49-F238E27FC236}">
                <a16:creationId xmlns:a16="http://schemas.microsoft.com/office/drawing/2014/main" xmlns="" id="{15D0C44F-41E2-4719-BB2D-D18E8234FEC9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4916" y="4204488"/>
            <a:ext cx="0" cy="50002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49" name="Line 217">
            <a:extLst>
              <a:ext uri="{FF2B5EF4-FFF2-40B4-BE49-F238E27FC236}">
                <a16:creationId xmlns:a16="http://schemas.microsoft.com/office/drawing/2014/main" xmlns="" id="{86F0DD4C-4013-4BA1-AE68-E9E6DE0EB25B}"/>
              </a:ext>
            </a:extLst>
          </p:cNvPr>
          <p:cNvSpPr>
            <a:spLocks noChangeShapeType="1"/>
          </p:cNvSpPr>
          <p:nvPr/>
        </p:nvSpPr>
        <p:spPr bwMode="auto">
          <a:xfrm>
            <a:off x="3674863" y="4245116"/>
            <a:ext cx="0" cy="53127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50" name="Line 218">
            <a:extLst>
              <a:ext uri="{FF2B5EF4-FFF2-40B4-BE49-F238E27FC236}">
                <a16:creationId xmlns:a16="http://schemas.microsoft.com/office/drawing/2014/main" xmlns="" id="{074C74E9-4751-43BD-9E10-1E998A42E6FC}"/>
              </a:ext>
            </a:extLst>
          </p:cNvPr>
          <p:cNvSpPr>
            <a:spLocks noChangeShapeType="1"/>
          </p:cNvSpPr>
          <p:nvPr/>
        </p:nvSpPr>
        <p:spPr bwMode="auto">
          <a:xfrm>
            <a:off x="3688852" y="4245116"/>
            <a:ext cx="0" cy="53127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51" name="Line 219">
            <a:extLst>
              <a:ext uri="{FF2B5EF4-FFF2-40B4-BE49-F238E27FC236}">
                <a16:creationId xmlns:a16="http://schemas.microsoft.com/office/drawing/2014/main" xmlns="" id="{1A5CB59A-6749-4BA9-93FA-C3A860EA390A}"/>
              </a:ext>
            </a:extLst>
          </p:cNvPr>
          <p:cNvSpPr>
            <a:spLocks noChangeShapeType="1"/>
          </p:cNvSpPr>
          <p:nvPr/>
        </p:nvSpPr>
        <p:spPr bwMode="auto">
          <a:xfrm>
            <a:off x="3714832" y="4245116"/>
            <a:ext cx="0" cy="53127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52" name="Line 220">
            <a:extLst>
              <a:ext uri="{FF2B5EF4-FFF2-40B4-BE49-F238E27FC236}">
                <a16:creationId xmlns:a16="http://schemas.microsoft.com/office/drawing/2014/main" xmlns="" id="{4E58CC80-3F33-46EA-B64E-7A4CFE017AEB}"/>
              </a:ext>
            </a:extLst>
          </p:cNvPr>
          <p:cNvSpPr>
            <a:spLocks noChangeShapeType="1"/>
          </p:cNvSpPr>
          <p:nvPr/>
        </p:nvSpPr>
        <p:spPr bwMode="auto">
          <a:xfrm>
            <a:off x="3738814" y="4245116"/>
            <a:ext cx="0" cy="53127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53" name="Line 221">
            <a:extLst>
              <a:ext uri="{FF2B5EF4-FFF2-40B4-BE49-F238E27FC236}">
                <a16:creationId xmlns:a16="http://schemas.microsoft.com/office/drawing/2014/main" xmlns="" id="{81EC885D-DBF0-4CC6-94D8-7DC2B9FC41A3}"/>
              </a:ext>
            </a:extLst>
          </p:cNvPr>
          <p:cNvSpPr>
            <a:spLocks noChangeShapeType="1"/>
          </p:cNvSpPr>
          <p:nvPr/>
        </p:nvSpPr>
        <p:spPr bwMode="auto">
          <a:xfrm>
            <a:off x="3802765" y="4245116"/>
            <a:ext cx="0" cy="53127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54" name="Line 222">
            <a:extLst>
              <a:ext uri="{FF2B5EF4-FFF2-40B4-BE49-F238E27FC236}">
                <a16:creationId xmlns:a16="http://schemas.microsoft.com/office/drawing/2014/main" xmlns="" id="{0F757418-6F57-49C9-8655-9D3E809A2296}"/>
              </a:ext>
            </a:extLst>
          </p:cNvPr>
          <p:cNvSpPr>
            <a:spLocks noChangeShapeType="1"/>
          </p:cNvSpPr>
          <p:nvPr/>
        </p:nvSpPr>
        <p:spPr bwMode="auto">
          <a:xfrm>
            <a:off x="3878708" y="4338870"/>
            <a:ext cx="0" cy="53127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55" name="Line 223">
            <a:extLst>
              <a:ext uri="{FF2B5EF4-FFF2-40B4-BE49-F238E27FC236}">
                <a16:creationId xmlns:a16="http://schemas.microsoft.com/office/drawing/2014/main" xmlns="" id="{D998863A-28FF-4B5E-9E5B-6EA5D4B4A7CA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6701" y="4338870"/>
            <a:ext cx="0" cy="53127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56" name="Line 224">
            <a:extLst>
              <a:ext uri="{FF2B5EF4-FFF2-40B4-BE49-F238E27FC236}">
                <a16:creationId xmlns:a16="http://schemas.microsoft.com/office/drawing/2014/main" xmlns="" id="{6F262492-3950-403A-92EC-0396F4B7EA71}"/>
              </a:ext>
            </a:extLst>
          </p:cNvPr>
          <p:cNvSpPr>
            <a:spLocks noChangeShapeType="1"/>
          </p:cNvSpPr>
          <p:nvPr/>
        </p:nvSpPr>
        <p:spPr bwMode="auto">
          <a:xfrm>
            <a:off x="4056572" y="4338870"/>
            <a:ext cx="0" cy="53127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93" name="Freeform 35">
            <a:extLst>
              <a:ext uri="{FF2B5EF4-FFF2-40B4-BE49-F238E27FC236}">
                <a16:creationId xmlns:a16="http://schemas.microsoft.com/office/drawing/2014/main" xmlns="" id="{DC540DF4-E8A2-489F-9E61-BC9894B164D7}"/>
              </a:ext>
            </a:extLst>
          </p:cNvPr>
          <p:cNvSpPr>
            <a:spLocks noEditPoints="1"/>
          </p:cNvSpPr>
          <p:nvPr/>
        </p:nvSpPr>
        <p:spPr bwMode="auto">
          <a:xfrm>
            <a:off x="1454398" y="1748047"/>
            <a:ext cx="25132" cy="2926545"/>
          </a:xfrm>
          <a:custGeom>
            <a:avLst/>
            <a:gdLst>
              <a:gd name="T0" fmla="*/ 13 w 13"/>
              <a:gd name="T1" fmla="*/ 938 h 938"/>
              <a:gd name="T2" fmla="*/ 13 w 13"/>
              <a:gd name="T3" fmla="*/ 0 h 938"/>
              <a:gd name="T4" fmla="*/ 13 w 13"/>
              <a:gd name="T5" fmla="*/ 935 h 938"/>
              <a:gd name="T6" fmla="*/ 0 w 13"/>
              <a:gd name="T7" fmla="*/ 935 h 938"/>
              <a:gd name="T8" fmla="*/ 13 w 13"/>
              <a:gd name="T9" fmla="*/ 843 h 938"/>
              <a:gd name="T10" fmla="*/ 0 w 13"/>
              <a:gd name="T11" fmla="*/ 843 h 938"/>
              <a:gd name="T12" fmla="*/ 13 w 13"/>
              <a:gd name="T13" fmla="*/ 750 h 938"/>
              <a:gd name="T14" fmla="*/ 0 w 13"/>
              <a:gd name="T15" fmla="*/ 750 h 938"/>
              <a:gd name="T16" fmla="*/ 13 w 13"/>
              <a:gd name="T17" fmla="*/ 657 h 938"/>
              <a:gd name="T18" fmla="*/ 0 w 13"/>
              <a:gd name="T19" fmla="*/ 657 h 938"/>
              <a:gd name="T20" fmla="*/ 13 w 13"/>
              <a:gd name="T21" fmla="*/ 564 h 938"/>
              <a:gd name="T22" fmla="*/ 0 w 13"/>
              <a:gd name="T23" fmla="*/ 564 h 938"/>
              <a:gd name="T24" fmla="*/ 13 w 13"/>
              <a:gd name="T25" fmla="*/ 471 h 938"/>
              <a:gd name="T26" fmla="*/ 0 w 13"/>
              <a:gd name="T27" fmla="*/ 471 h 938"/>
              <a:gd name="T28" fmla="*/ 13 w 13"/>
              <a:gd name="T29" fmla="*/ 379 h 938"/>
              <a:gd name="T30" fmla="*/ 0 w 13"/>
              <a:gd name="T31" fmla="*/ 379 h 938"/>
              <a:gd name="T32" fmla="*/ 13 w 13"/>
              <a:gd name="T33" fmla="*/ 286 h 938"/>
              <a:gd name="T34" fmla="*/ 0 w 13"/>
              <a:gd name="T35" fmla="*/ 286 h 938"/>
              <a:gd name="T36" fmla="*/ 13 w 13"/>
              <a:gd name="T37" fmla="*/ 193 h 938"/>
              <a:gd name="T38" fmla="*/ 0 w 13"/>
              <a:gd name="T39" fmla="*/ 193 h 938"/>
              <a:gd name="T40" fmla="*/ 13 w 13"/>
              <a:gd name="T41" fmla="*/ 100 h 938"/>
              <a:gd name="T42" fmla="*/ 0 w 13"/>
              <a:gd name="T43" fmla="*/ 100 h 938"/>
              <a:gd name="T44" fmla="*/ 13 w 13"/>
              <a:gd name="T45" fmla="*/ 7 h 938"/>
              <a:gd name="T46" fmla="*/ 0 w 13"/>
              <a:gd name="T47" fmla="*/ 7 h 9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3" h="938">
                <a:moveTo>
                  <a:pt x="13" y="938"/>
                </a:moveTo>
                <a:lnTo>
                  <a:pt x="13" y="0"/>
                </a:lnTo>
                <a:moveTo>
                  <a:pt x="13" y="935"/>
                </a:moveTo>
                <a:lnTo>
                  <a:pt x="0" y="935"/>
                </a:lnTo>
                <a:moveTo>
                  <a:pt x="13" y="843"/>
                </a:moveTo>
                <a:lnTo>
                  <a:pt x="0" y="843"/>
                </a:lnTo>
                <a:moveTo>
                  <a:pt x="13" y="750"/>
                </a:moveTo>
                <a:lnTo>
                  <a:pt x="0" y="750"/>
                </a:lnTo>
                <a:moveTo>
                  <a:pt x="13" y="657"/>
                </a:moveTo>
                <a:lnTo>
                  <a:pt x="0" y="657"/>
                </a:lnTo>
                <a:moveTo>
                  <a:pt x="13" y="564"/>
                </a:moveTo>
                <a:lnTo>
                  <a:pt x="0" y="564"/>
                </a:lnTo>
                <a:moveTo>
                  <a:pt x="13" y="471"/>
                </a:moveTo>
                <a:lnTo>
                  <a:pt x="0" y="471"/>
                </a:lnTo>
                <a:moveTo>
                  <a:pt x="13" y="379"/>
                </a:moveTo>
                <a:lnTo>
                  <a:pt x="0" y="379"/>
                </a:lnTo>
                <a:moveTo>
                  <a:pt x="13" y="286"/>
                </a:moveTo>
                <a:lnTo>
                  <a:pt x="0" y="286"/>
                </a:lnTo>
                <a:moveTo>
                  <a:pt x="13" y="193"/>
                </a:moveTo>
                <a:lnTo>
                  <a:pt x="0" y="193"/>
                </a:lnTo>
                <a:moveTo>
                  <a:pt x="13" y="100"/>
                </a:moveTo>
                <a:lnTo>
                  <a:pt x="0" y="100"/>
                </a:lnTo>
                <a:moveTo>
                  <a:pt x="13" y="7"/>
                </a:moveTo>
                <a:lnTo>
                  <a:pt x="0" y="7"/>
                </a:lnTo>
              </a:path>
            </a:pathLst>
          </a:custGeom>
          <a:noFill/>
          <a:ln w="12700" cap="flat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xmlns="" id="{E4C10D97-B5DA-440E-B79A-99DF8D8FBF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0198" y="4724511"/>
            <a:ext cx="3847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xmlns="" id="{1A26FED7-6372-4E3D-917A-2163655819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0658" y="4724511"/>
            <a:ext cx="3847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xmlns="" id="{B442205A-8E01-42E9-BEA5-000DB57029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9184" y="4724511"/>
            <a:ext cx="3847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xmlns="" id="{8D79470F-F9D3-4BEA-86DF-FC2F78B8C7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9645" y="4724511"/>
            <a:ext cx="3847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xmlns="" id="{57A177B8-BDD1-4272-94F3-B1A3D6611A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8172" y="4724511"/>
            <a:ext cx="3847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8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xmlns="" id="{BE16511A-7A57-4153-BFBE-E880551C17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9299" y="4724511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10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xmlns="" id="{33D56FCB-F416-4BF5-A2E1-200BE68FA4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9759" y="4724511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12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xmlns="" id="{0B483920-A54B-44C0-88C7-C99FB87338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0219" y="4724511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14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xmlns="" id="{F65766A0-9C90-48D3-A0A1-08D5729B62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8746" y="4724511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16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xmlns="" id="{83168654-3984-4E22-94E7-580DFDA9D8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9206" y="4724511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18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xmlns="" id="{45E437B9-A48B-4556-974C-5A91CA3927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734" y="4724511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20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xmlns="" id="{B8BEB203-D080-4899-9A08-9793601DB5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8193" y="4724511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22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xmlns="" id="{9E7E275C-D1A9-46FA-9B29-C2E6AB181A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720" y="4724511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24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xmlns="" id="{A81E5D7B-8755-4007-BADD-F4ECCC7526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7180" y="4724511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26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xmlns="" id="{A3DCCA86-2617-4A21-8C84-5C98D3DB50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7640" y="4724511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28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xmlns="" id="{F8EE8F60-3ACD-42E5-B905-971F934899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6167" y="4724511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30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xmlns="" id="{9ED88659-1934-4573-A699-C66671C828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6627" y="4724511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32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xmlns="" id="{07BE43ED-B2A2-4C4A-8339-F11593139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7088" y="4724511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34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xmlns="" id="{28D26661-F14C-4B50-ADD4-246DA3F16F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3016" y="4877067"/>
            <a:ext cx="655629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Temps, </a:t>
            </a:r>
            <a:r>
              <a:rPr lang="en-US" altLang="en-US" sz="10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mois</a:t>
            </a:r>
            <a:endParaRPr lang="en-US" altLang="en-US" sz="1000" dirty="0">
              <a:solidFill>
                <a:prstClr val="black">
                  <a:lumMod val="50000"/>
                  <a:lumOff val="50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113" name="TextBox 196">
            <a:extLst>
              <a:ext uri="{FF2B5EF4-FFF2-40B4-BE49-F238E27FC236}">
                <a16:creationId xmlns:a16="http://schemas.microsoft.com/office/drawing/2014/main" xmlns="" id="{03728416-5C31-40A3-8DE6-E1F7482916E4}"/>
              </a:ext>
            </a:extLst>
          </p:cNvPr>
          <p:cNvSpPr txBox="1"/>
          <p:nvPr/>
        </p:nvSpPr>
        <p:spPr>
          <a:xfrm>
            <a:off x="1207590" y="2314978"/>
            <a:ext cx="153888" cy="1345847"/>
          </a:xfrm>
          <a:prstGeom prst="rect">
            <a:avLst/>
          </a:prstGeom>
          <a:noFill/>
        </p:spPr>
        <p:txBody>
          <a:bodyPr vert="vert270" wrap="square" lIns="0" tIns="0" rIns="0" bIns="0" rtlCol="0" anchor="t" anchorCtr="0">
            <a:spAutoFit/>
          </a:bodyPr>
          <a:lstStyle/>
          <a:p>
            <a:pPr algn="ctr" defTabSz="457200"/>
            <a:r>
              <a:rPr lang="en-US" sz="1000" b="1" kern="600" spc="23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Survie</a:t>
            </a:r>
            <a:r>
              <a:rPr lang="en-US" sz="1000" b="1" kern="600" spc="23" dirty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en-US" sz="1000" b="1" kern="600" spc="23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globale</a:t>
            </a:r>
            <a:r>
              <a:rPr lang="en-US" sz="1000" b="1" kern="600" spc="23" dirty="0">
                <a:solidFill>
                  <a:prstClr val="black">
                    <a:lumMod val="50000"/>
                    <a:lumOff val="50000"/>
                  </a:prstClr>
                </a:solidFill>
              </a:rPr>
              <a:t>, %</a:t>
            </a:r>
          </a:p>
        </p:txBody>
      </p:sp>
      <p:sp>
        <p:nvSpPr>
          <p:cNvPr id="118" name="Freeform 23">
            <a:extLst>
              <a:ext uri="{FF2B5EF4-FFF2-40B4-BE49-F238E27FC236}">
                <a16:creationId xmlns:a16="http://schemas.microsoft.com/office/drawing/2014/main" xmlns="" id="{32A001A6-5669-4B52-8D2C-AA558B432BD5}"/>
              </a:ext>
            </a:extLst>
          </p:cNvPr>
          <p:cNvSpPr>
            <a:spLocks noEditPoints="1"/>
          </p:cNvSpPr>
          <p:nvPr/>
        </p:nvSpPr>
        <p:spPr bwMode="auto">
          <a:xfrm>
            <a:off x="1475664" y="4664990"/>
            <a:ext cx="2723955" cy="40604"/>
          </a:xfrm>
          <a:custGeom>
            <a:avLst/>
            <a:gdLst>
              <a:gd name="T0" fmla="*/ 0 w 1409"/>
              <a:gd name="T1" fmla="*/ 0 h 13"/>
              <a:gd name="T2" fmla="*/ 1409 w 1409"/>
              <a:gd name="T3" fmla="*/ 0 h 13"/>
              <a:gd name="T4" fmla="*/ 2 w 1409"/>
              <a:gd name="T5" fmla="*/ 0 h 13"/>
              <a:gd name="T6" fmla="*/ 2 w 1409"/>
              <a:gd name="T7" fmla="*/ 13 h 13"/>
              <a:gd name="T8" fmla="*/ 85 w 1409"/>
              <a:gd name="T9" fmla="*/ 0 h 13"/>
              <a:gd name="T10" fmla="*/ 85 w 1409"/>
              <a:gd name="T11" fmla="*/ 13 h 13"/>
              <a:gd name="T12" fmla="*/ 167 w 1409"/>
              <a:gd name="T13" fmla="*/ 0 h 13"/>
              <a:gd name="T14" fmla="*/ 167 w 1409"/>
              <a:gd name="T15" fmla="*/ 13 h 13"/>
              <a:gd name="T16" fmla="*/ 250 w 1409"/>
              <a:gd name="T17" fmla="*/ 0 h 13"/>
              <a:gd name="T18" fmla="*/ 250 w 1409"/>
              <a:gd name="T19" fmla="*/ 13 h 13"/>
              <a:gd name="T20" fmla="*/ 332 w 1409"/>
              <a:gd name="T21" fmla="*/ 0 h 13"/>
              <a:gd name="T22" fmla="*/ 332 w 1409"/>
              <a:gd name="T23" fmla="*/ 13 h 13"/>
              <a:gd name="T24" fmla="*/ 415 w 1409"/>
              <a:gd name="T25" fmla="*/ 0 h 13"/>
              <a:gd name="T26" fmla="*/ 415 w 1409"/>
              <a:gd name="T27" fmla="*/ 13 h 13"/>
              <a:gd name="T28" fmla="*/ 498 w 1409"/>
              <a:gd name="T29" fmla="*/ 0 h 13"/>
              <a:gd name="T30" fmla="*/ 498 w 1409"/>
              <a:gd name="T31" fmla="*/ 13 h 13"/>
              <a:gd name="T32" fmla="*/ 580 w 1409"/>
              <a:gd name="T33" fmla="*/ 0 h 13"/>
              <a:gd name="T34" fmla="*/ 580 w 1409"/>
              <a:gd name="T35" fmla="*/ 13 h 13"/>
              <a:gd name="T36" fmla="*/ 663 w 1409"/>
              <a:gd name="T37" fmla="*/ 0 h 13"/>
              <a:gd name="T38" fmla="*/ 663 w 1409"/>
              <a:gd name="T39" fmla="*/ 13 h 13"/>
              <a:gd name="T40" fmla="*/ 746 w 1409"/>
              <a:gd name="T41" fmla="*/ 0 h 13"/>
              <a:gd name="T42" fmla="*/ 746 w 1409"/>
              <a:gd name="T43" fmla="*/ 13 h 13"/>
              <a:gd name="T44" fmla="*/ 828 w 1409"/>
              <a:gd name="T45" fmla="*/ 0 h 13"/>
              <a:gd name="T46" fmla="*/ 828 w 1409"/>
              <a:gd name="T47" fmla="*/ 13 h 13"/>
              <a:gd name="T48" fmla="*/ 911 w 1409"/>
              <a:gd name="T49" fmla="*/ 0 h 13"/>
              <a:gd name="T50" fmla="*/ 911 w 1409"/>
              <a:gd name="T51" fmla="*/ 13 h 13"/>
              <a:gd name="T52" fmla="*/ 993 w 1409"/>
              <a:gd name="T53" fmla="*/ 0 h 13"/>
              <a:gd name="T54" fmla="*/ 993 w 1409"/>
              <a:gd name="T55" fmla="*/ 13 h 13"/>
              <a:gd name="T56" fmla="*/ 1076 w 1409"/>
              <a:gd name="T57" fmla="*/ 0 h 13"/>
              <a:gd name="T58" fmla="*/ 1076 w 1409"/>
              <a:gd name="T59" fmla="*/ 13 h 13"/>
              <a:gd name="T60" fmla="*/ 1158 w 1409"/>
              <a:gd name="T61" fmla="*/ 0 h 13"/>
              <a:gd name="T62" fmla="*/ 1158 w 1409"/>
              <a:gd name="T63" fmla="*/ 13 h 13"/>
              <a:gd name="T64" fmla="*/ 1241 w 1409"/>
              <a:gd name="T65" fmla="*/ 0 h 13"/>
              <a:gd name="T66" fmla="*/ 1241 w 1409"/>
              <a:gd name="T67" fmla="*/ 13 h 13"/>
              <a:gd name="T68" fmla="*/ 1324 w 1409"/>
              <a:gd name="T69" fmla="*/ 0 h 13"/>
              <a:gd name="T70" fmla="*/ 1324 w 1409"/>
              <a:gd name="T71" fmla="*/ 13 h 13"/>
              <a:gd name="T72" fmla="*/ 1406 w 1409"/>
              <a:gd name="T73" fmla="*/ 0 h 13"/>
              <a:gd name="T74" fmla="*/ 1406 w 1409"/>
              <a:gd name="T75" fmla="*/ 13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409" h="13">
                <a:moveTo>
                  <a:pt x="0" y="0"/>
                </a:moveTo>
                <a:lnTo>
                  <a:pt x="1409" y="0"/>
                </a:lnTo>
                <a:moveTo>
                  <a:pt x="2" y="0"/>
                </a:moveTo>
                <a:lnTo>
                  <a:pt x="2" y="13"/>
                </a:lnTo>
                <a:moveTo>
                  <a:pt x="85" y="0"/>
                </a:moveTo>
                <a:lnTo>
                  <a:pt x="85" y="13"/>
                </a:lnTo>
                <a:moveTo>
                  <a:pt x="167" y="0"/>
                </a:moveTo>
                <a:lnTo>
                  <a:pt x="167" y="13"/>
                </a:lnTo>
                <a:moveTo>
                  <a:pt x="250" y="0"/>
                </a:moveTo>
                <a:lnTo>
                  <a:pt x="250" y="13"/>
                </a:lnTo>
                <a:moveTo>
                  <a:pt x="332" y="0"/>
                </a:moveTo>
                <a:lnTo>
                  <a:pt x="332" y="13"/>
                </a:lnTo>
                <a:moveTo>
                  <a:pt x="415" y="0"/>
                </a:moveTo>
                <a:lnTo>
                  <a:pt x="415" y="13"/>
                </a:lnTo>
                <a:moveTo>
                  <a:pt x="498" y="0"/>
                </a:moveTo>
                <a:lnTo>
                  <a:pt x="498" y="13"/>
                </a:lnTo>
                <a:moveTo>
                  <a:pt x="580" y="0"/>
                </a:moveTo>
                <a:lnTo>
                  <a:pt x="580" y="13"/>
                </a:lnTo>
                <a:moveTo>
                  <a:pt x="663" y="0"/>
                </a:moveTo>
                <a:lnTo>
                  <a:pt x="663" y="13"/>
                </a:lnTo>
                <a:moveTo>
                  <a:pt x="746" y="0"/>
                </a:moveTo>
                <a:lnTo>
                  <a:pt x="746" y="13"/>
                </a:lnTo>
                <a:moveTo>
                  <a:pt x="828" y="0"/>
                </a:moveTo>
                <a:lnTo>
                  <a:pt x="828" y="13"/>
                </a:lnTo>
                <a:moveTo>
                  <a:pt x="911" y="0"/>
                </a:moveTo>
                <a:lnTo>
                  <a:pt x="911" y="13"/>
                </a:lnTo>
                <a:moveTo>
                  <a:pt x="993" y="0"/>
                </a:moveTo>
                <a:lnTo>
                  <a:pt x="993" y="13"/>
                </a:lnTo>
                <a:moveTo>
                  <a:pt x="1076" y="0"/>
                </a:moveTo>
                <a:lnTo>
                  <a:pt x="1076" y="13"/>
                </a:lnTo>
                <a:moveTo>
                  <a:pt x="1158" y="0"/>
                </a:moveTo>
                <a:lnTo>
                  <a:pt x="1158" y="13"/>
                </a:lnTo>
                <a:moveTo>
                  <a:pt x="1241" y="0"/>
                </a:moveTo>
                <a:lnTo>
                  <a:pt x="1241" y="13"/>
                </a:lnTo>
                <a:moveTo>
                  <a:pt x="1324" y="0"/>
                </a:moveTo>
                <a:lnTo>
                  <a:pt x="1324" y="13"/>
                </a:lnTo>
                <a:moveTo>
                  <a:pt x="1406" y="0"/>
                </a:moveTo>
                <a:lnTo>
                  <a:pt x="1406" y="13"/>
                </a:lnTo>
              </a:path>
            </a:pathLst>
          </a:custGeom>
          <a:noFill/>
          <a:ln w="12700" cap="flat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xmlns="" id="{29499D49-C6B7-4CC5-9EAD-F782853DA8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2501" y="4309274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10</a:t>
            </a: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xmlns="" id="{0C108358-7126-41A1-898B-9B3FA642BA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2501" y="4018799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20</a:t>
            </a: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xmlns="" id="{527AAE88-1CC2-4E6B-BB59-A2F4490B81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2501" y="3731448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30</a:t>
            </a: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xmlns="" id="{5AA1C148-5E99-44C3-A5A2-DD55D5AFB5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2501" y="3440973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40</a:t>
            </a: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xmlns="" id="{23CC0E14-1C34-4EB7-BD92-6833D31462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2501" y="3150499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50</a:t>
            </a: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xmlns="" id="{1DE6710F-3D45-4831-AFFC-B852E53BD5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2501" y="2860023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60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xmlns="" id="{3C40813F-0757-4344-A57C-5E51A8A8BC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2501" y="2569548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70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xmlns="" id="{DC1EA5DF-B754-4104-AB9A-1A9C4C8D7E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2501" y="2279074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80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xmlns="" id="{B8E4B3FE-75AF-4B80-8BA5-8611E4FF1A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2501" y="1991722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90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xmlns="" id="{2915E377-9425-4F32-9D68-8322644ABF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3837" y="1701248"/>
            <a:ext cx="115416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100</a:t>
            </a: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xmlns="" id="{65461D71-E175-404E-BD18-F8F2887B49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1167" y="4596592"/>
            <a:ext cx="3847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</a:t>
            </a:r>
          </a:p>
        </p:txBody>
      </p:sp>
      <p:cxnSp>
        <p:nvCxnSpPr>
          <p:cNvPr id="130" name="Straight Connector 207">
            <a:extLst>
              <a:ext uri="{FF2B5EF4-FFF2-40B4-BE49-F238E27FC236}">
                <a16:creationId xmlns:a16="http://schemas.microsoft.com/office/drawing/2014/main" xmlns="" id="{77F43A2C-D247-4BE3-A8FF-CBEC0887639D}"/>
              </a:ext>
            </a:extLst>
          </p:cNvPr>
          <p:cNvCxnSpPr>
            <a:cxnSpLocks/>
          </p:cNvCxnSpPr>
          <p:nvPr/>
        </p:nvCxnSpPr>
        <p:spPr>
          <a:xfrm flipH="1" flipV="1">
            <a:off x="2429262" y="3002499"/>
            <a:ext cx="8216" cy="1664334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1" name="TextBox 208">
            <a:extLst>
              <a:ext uri="{FF2B5EF4-FFF2-40B4-BE49-F238E27FC236}">
                <a16:creationId xmlns:a16="http://schemas.microsoft.com/office/drawing/2014/main" xmlns="" id="{917F5232-EC14-4FFE-BCB5-27840EBD0167}"/>
              </a:ext>
            </a:extLst>
          </p:cNvPr>
          <p:cNvSpPr txBox="1"/>
          <p:nvPr/>
        </p:nvSpPr>
        <p:spPr>
          <a:xfrm>
            <a:off x="2455533" y="2994256"/>
            <a:ext cx="278153" cy="369332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defTabSz="457200"/>
            <a:r>
              <a:rPr lang="en-US" sz="1200" b="1" kern="600" spc="23" dirty="0">
                <a:solidFill>
                  <a:srgbClr val="4F81BD"/>
                </a:solidFill>
              </a:rPr>
              <a:t>39%</a:t>
            </a:r>
          </a:p>
          <a:p>
            <a:pPr defTabSz="457200"/>
            <a:r>
              <a:rPr lang="en-US" sz="1200" b="1" kern="600" spc="23" dirty="0">
                <a:solidFill>
                  <a:srgbClr val="A470AA"/>
                </a:solidFill>
              </a:rPr>
              <a:t>25%</a:t>
            </a:r>
          </a:p>
        </p:txBody>
      </p:sp>
      <p:sp>
        <p:nvSpPr>
          <p:cNvPr id="132" name="TextBox 183">
            <a:extLst>
              <a:ext uri="{FF2B5EF4-FFF2-40B4-BE49-F238E27FC236}">
                <a16:creationId xmlns:a16="http://schemas.microsoft.com/office/drawing/2014/main" xmlns="" id="{9D99B22F-4F27-49D3-9C54-844A13FE24ED}"/>
              </a:ext>
            </a:extLst>
          </p:cNvPr>
          <p:cNvSpPr txBox="1"/>
          <p:nvPr/>
        </p:nvSpPr>
        <p:spPr>
          <a:xfrm>
            <a:off x="2944335" y="3602198"/>
            <a:ext cx="278153" cy="369332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defTabSz="457200"/>
            <a:r>
              <a:rPr lang="en-US" sz="1200" b="1" kern="600" spc="23" dirty="0">
                <a:solidFill>
                  <a:srgbClr val="4F81BD"/>
                </a:solidFill>
              </a:rPr>
              <a:t>23%</a:t>
            </a:r>
          </a:p>
          <a:p>
            <a:pPr defTabSz="457200"/>
            <a:r>
              <a:rPr lang="en-US" sz="1200" b="1" kern="600" spc="23" dirty="0">
                <a:solidFill>
                  <a:srgbClr val="A470AA"/>
                </a:solidFill>
              </a:rPr>
              <a:t>12%</a:t>
            </a:r>
          </a:p>
        </p:txBody>
      </p:sp>
      <p:cxnSp>
        <p:nvCxnSpPr>
          <p:cNvPr id="133" name="Straight Connector 185">
            <a:extLst>
              <a:ext uri="{FF2B5EF4-FFF2-40B4-BE49-F238E27FC236}">
                <a16:creationId xmlns:a16="http://schemas.microsoft.com/office/drawing/2014/main" xmlns="" id="{43879B24-3BA6-49BF-BF42-594FEFE567CE}"/>
              </a:ext>
            </a:extLst>
          </p:cNvPr>
          <p:cNvCxnSpPr>
            <a:cxnSpLocks/>
          </p:cNvCxnSpPr>
          <p:nvPr/>
        </p:nvCxnSpPr>
        <p:spPr>
          <a:xfrm>
            <a:off x="2915193" y="3607118"/>
            <a:ext cx="1384" cy="1061346"/>
          </a:xfrm>
          <a:prstGeom prst="line">
            <a:avLst/>
          </a:prstGeom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5" name="Rectangle 134"/>
          <p:cNvSpPr/>
          <p:nvPr/>
        </p:nvSpPr>
        <p:spPr>
          <a:xfrm>
            <a:off x="1337010" y="1144992"/>
            <a:ext cx="3363100" cy="3000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defTabSz="457200"/>
            <a:r>
              <a:rPr lang="fr-FR" sz="1350" b="1" dirty="0">
                <a:solidFill>
                  <a:srgbClr val="4F81BD"/>
                </a:solidFill>
              </a:rPr>
              <a:t>Survie globale des carcinomes épidermoïdes</a:t>
            </a:r>
          </a:p>
        </p:txBody>
      </p:sp>
      <p:sp>
        <p:nvSpPr>
          <p:cNvPr id="136" name="Rectangle 135"/>
          <p:cNvSpPr/>
          <p:nvPr/>
        </p:nvSpPr>
        <p:spPr>
          <a:xfrm>
            <a:off x="5993593" y="1118085"/>
            <a:ext cx="1672702" cy="3000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defTabSz="457200"/>
            <a:r>
              <a:rPr lang="fr-FR" sz="1350" b="1" dirty="0">
                <a:solidFill>
                  <a:srgbClr val="4F81BD"/>
                </a:solidFill>
              </a:rPr>
              <a:t>Survie globale en ITT</a:t>
            </a:r>
          </a:p>
        </p:txBody>
      </p:sp>
      <p:graphicFrame>
        <p:nvGraphicFramePr>
          <p:cNvPr id="220" name="Table 226">
            <a:extLst>
              <a:ext uri="{FF2B5EF4-FFF2-40B4-BE49-F238E27FC236}">
                <a16:creationId xmlns:a16="http://schemas.microsoft.com/office/drawing/2014/main" xmlns="" id="{43D9FB21-B567-4898-867B-B63C6827AB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5016651"/>
              </p:ext>
            </p:extLst>
          </p:nvPr>
        </p:nvGraphicFramePr>
        <p:xfrm>
          <a:off x="5518461" y="1570227"/>
          <a:ext cx="2437933" cy="8469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82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6921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9483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02524">
                  <a:extLst>
                    <a:ext uri="{9D8B030D-6E8A-4147-A177-3AD203B41FA5}">
                      <a16:colId xmlns:a16="http://schemas.microsoft.com/office/drawing/2014/main" xmlns="" val="3408974660"/>
                    </a:ext>
                  </a:extLst>
                </a:gridCol>
                <a:gridCol w="380542">
                  <a:extLst>
                    <a:ext uri="{9D8B030D-6E8A-4147-A177-3AD203B41FA5}">
                      <a16:colId xmlns:a16="http://schemas.microsoft.com/office/drawing/2014/main" xmlns="" val="3237804714"/>
                    </a:ext>
                  </a:extLst>
                </a:gridCol>
              </a:tblGrid>
              <a:tr h="3577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8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6858" marT="9144" marB="9144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800" dirty="0" err="1"/>
                        <a:t>Evén</a:t>
                      </a:r>
                      <a:r>
                        <a:rPr lang="en-US" sz="800" dirty="0"/>
                        <a:t>. n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6858" marT="9144" marB="9144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800" dirty="0"/>
                        <a:t>HR</a:t>
                      </a:r>
                      <a:br>
                        <a:rPr lang="en-US" sz="800" dirty="0"/>
                      </a:br>
                      <a:r>
                        <a:rPr lang="en-US" sz="800" dirty="0"/>
                        <a:t>(IC 95%)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6858" marT="9144" marB="914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800" dirty="0" err="1"/>
                        <a:t>Médiane</a:t>
                      </a:r>
                      <a:r>
                        <a:rPr lang="en-US" sz="800" dirty="0"/>
                        <a:t>, m </a:t>
                      </a:r>
                      <a:br>
                        <a:rPr lang="en-US" sz="800" dirty="0"/>
                      </a:br>
                      <a:r>
                        <a:rPr lang="en-US" sz="800" dirty="0"/>
                        <a:t>(IC 95%)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6858" marT="9144" marB="914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800" b="1" i="0" dirty="0">
                          <a:solidFill>
                            <a:schemeClr val="lt1"/>
                          </a:solidFill>
                          <a:latin typeface="+mn-lt"/>
                          <a:cs typeface="+mn-cs"/>
                        </a:rPr>
                        <a:t>p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6858" marT="9144" marB="9144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46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Pembro</a:t>
                      </a:r>
                      <a:endParaRPr lang="en-US" sz="8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0" marT="9144" marB="9144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314</a:t>
                      </a:r>
                      <a:endParaRPr lang="en-US" sz="8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6858" marT="9144" marB="9144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0,89 </a:t>
                      </a:r>
                      <a:b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</a:br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(0,75-1,05)</a:t>
                      </a:r>
                      <a:endParaRPr lang="en-US" sz="8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6858" marT="0" marB="914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7,1 </a:t>
                      </a:r>
                      <a:b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</a:br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(6,2-8,1)</a:t>
                      </a:r>
                      <a:endParaRPr lang="en-US" sz="8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6858" marT="9144" marB="9144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0,0560</a:t>
                      </a:r>
                      <a:endParaRPr lang="en-US" sz="8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6858" marT="9144" marB="9144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46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8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Chimio</a:t>
                      </a:r>
                      <a:endParaRPr lang="en-US" sz="8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0" marT="9144" marB="9144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314</a:t>
                      </a:r>
                      <a:endParaRPr lang="en-US" sz="8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6858" marT="9144" marB="914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-</a:t>
                      </a:r>
                    </a:p>
                  </a:txBody>
                  <a:tcPr marL="0" marR="6858" marT="9144" marB="9144" anchor="ctr"/>
                </a:tc>
                <a:tc>
                  <a:txBody>
                    <a:bodyPr/>
                    <a:lstStyle/>
                    <a:p>
                      <a:pPr marL="0" marR="0" lvl="0" indent="0" algn="ctr" defTabSz="342946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7,1 </a:t>
                      </a:r>
                      <a:b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</a:br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(6,3-8,0)</a:t>
                      </a:r>
                      <a:endParaRPr lang="en-US" sz="8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6858" marT="9144" marB="9144"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342946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dirty="0">
                        <a:solidFill>
                          <a:srgbClr val="00877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9144" marT="9144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38" name="Freeform 327">
            <a:extLst>
              <a:ext uri="{FF2B5EF4-FFF2-40B4-BE49-F238E27FC236}">
                <a16:creationId xmlns:a16="http://schemas.microsoft.com/office/drawing/2014/main" xmlns="" id="{5CF7AFA3-5800-4E59-A334-3EFDEDC12508}"/>
              </a:ext>
            </a:extLst>
          </p:cNvPr>
          <p:cNvSpPr>
            <a:spLocks/>
          </p:cNvSpPr>
          <p:nvPr/>
        </p:nvSpPr>
        <p:spPr bwMode="auto">
          <a:xfrm>
            <a:off x="5122935" y="1805581"/>
            <a:ext cx="2614243" cy="2688296"/>
          </a:xfrm>
          <a:custGeom>
            <a:avLst/>
            <a:gdLst>
              <a:gd name="T0" fmla="*/ 12 w 1327"/>
              <a:gd name="T1" fmla="*/ 9 h 870"/>
              <a:gd name="T2" fmla="*/ 18 w 1327"/>
              <a:gd name="T3" fmla="*/ 26 h 870"/>
              <a:gd name="T4" fmla="*/ 31 w 1327"/>
              <a:gd name="T5" fmla="*/ 38 h 870"/>
              <a:gd name="T6" fmla="*/ 44 w 1327"/>
              <a:gd name="T7" fmla="*/ 53 h 870"/>
              <a:gd name="T8" fmla="*/ 55 w 1327"/>
              <a:gd name="T9" fmla="*/ 65 h 870"/>
              <a:gd name="T10" fmla="*/ 67 w 1327"/>
              <a:gd name="T11" fmla="*/ 82 h 870"/>
              <a:gd name="T12" fmla="*/ 79 w 1327"/>
              <a:gd name="T13" fmla="*/ 97 h 870"/>
              <a:gd name="T14" fmla="*/ 89 w 1327"/>
              <a:gd name="T15" fmla="*/ 109 h 870"/>
              <a:gd name="T16" fmla="*/ 101 w 1327"/>
              <a:gd name="T17" fmla="*/ 133 h 870"/>
              <a:gd name="T18" fmla="*/ 112 w 1327"/>
              <a:gd name="T19" fmla="*/ 157 h 870"/>
              <a:gd name="T20" fmla="*/ 119 w 1327"/>
              <a:gd name="T21" fmla="*/ 183 h 870"/>
              <a:gd name="T22" fmla="*/ 132 w 1327"/>
              <a:gd name="T23" fmla="*/ 199 h 870"/>
              <a:gd name="T24" fmla="*/ 139 w 1327"/>
              <a:gd name="T25" fmla="*/ 217 h 870"/>
              <a:gd name="T26" fmla="*/ 146 w 1327"/>
              <a:gd name="T27" fmla="*/ 237 h 870"/>
              <a:gd name="T28" fmla="*/ 158 w 1327"/>
              <a:gd name="T29" fmla="*/ 249 h 870"/>
              <a:gd name="T30" fmla="*/ 172 w 1327"/>
              <a:gd name="T31" fmla="*/ 270 h 870"/>
              <a:gd name="T32" fmla="*/ 184 w 1327"/>
              <a:gd name="T33" fmla="*/ 288 h 870"/>
              <a:gd name="T34" fmla="*/ 192 w 1327"/>
              <a:gd name="T35" fmla="*/ 306 h 870"/>
              <a:gd name="T36" fmla="*/ 204 w 1327"/>
              <a:gd name="T37" fmla="*/ 323 h 870"/>
              <a:gd name="T38" fmla="*/ 216 w 1327"/>
              <a:gd name="T39" fmla="*/ 339 h 870"/>
              <a:gd name="T40" fmla="*/ 227 w 1327"/>
              <a:gd name="T41" fmla="*/ 356 h 870"/>
              <a:gd name="T42" fmla="*/ 237 w 1327"/>
              <a:gd name="T43" fmla="*/ 371 h 870"/>
              <a:gd name="T44" fmla="*/ 245 w 1327"/>
              <a:gd name="T45" fmla="*/ 386 h 870"/>
              <a:gd name="T46" fmla="*/ 252 w 1327"/>
              <a:gd name="T47" fmla="*/ 398 h 870"/>
              <a:gd name="T48" fmla="*/ 264 w 1327"/>
              <a:gd name="T49" fmla="*/ 416 h 870"/>
              <a:gd name="T50" fmla="*/ 269 w 1327"/>
              <a:gd name="T51" fmla="*/ 431 h 870"/>
              <a:gd name="T52" fmla="*/ 281 w 1327"/>
              <a:gd name="T53" fmla="*/ 446 h 870"/>
              <a:gd name="T54" fmla="*/ 291 w 1327"/>
              <a:gd name="T55" fmla="*/ 467 h 870"/>
              <a:gd name="T56" fmla="*/ 303 w 1327"/>
              <a:gd name="T57" fmla="*/ 482 h 870"/>
              <a:gd name="T58" fmla="*/ 313 w 1327"/>
              <a:gd name="T59" fmla="*/ 500 h 870"/>
              <a:gd name="T60" fmla="*/ 328 w 1327"/>
              <a:gd name="T61" fmla="*/ 512 h 870"/>
              <a:gd name="T62" fmla="*/ 338 w 1327"/>
              <a:gd name="T63" fmla="*/ 539 h 870"/>
              <a:gd name="T64" fmla="*/ 344 w 1327"/>
              <a:gd name="T65" fmla="*/ 554 h 870"/>
              <a:gd name="T66" fmla="*/ 356 w 1327"/>
              <a:gd name="T67" fmla="*/ 572 h 870"/>
              <a:gd name="T68" fmla="*/ 367 w 1327"/>
              <a:gd name="T69" fmla="*/ 583 h 870"/>
              <a:gd name="T70" fmla="*/ 389 w 1327"/>
              <a:gd name="T71" fmla="*/ 595 h 870"/>
              <a:gd name="T72" fmla="*/ 405 w 1327"/>
              <a:gd name="T73" fmla="*/ 623 h 870"/>
              <a:gd name="T74" fmla="*/ 412 w 1327"/>
              <a:gd name="T75" fmla="*/ 634 h 870"/>
              <a:gd name="T76" fmla="*/ 427 w 1327"/>
              <a:gd name="T77" fmla="*/ 646 h 870"/>
              <a:gd name="T78" fmla="*/ 439 w 1327"/>
              <a:gd name="T79" fmla="*/ 658 h 870"/>
              <a:gd name="T80" fmla="*/ 455 w 1327"/>
              <a:gd name="T81" fmla="*/ 674 h 870"/>
              <a:gd name="T82" fmla="*/ 466 w 1327"/>
              <a:gd name="T83" fmla="*/ 685 h 870"/>
              <a:gd name="T84" fmla="*/ 481 w 1327"/>
              <a:gd name="T85" fmla="*/ 700 h 870"/>
              <a:gd name="T86" fmla="*/ 509 w 1327"/>
              <a:gd name="T87" fmla="*/ 712 h 870"/>
              <a:gd name="T88" fmla="*/ 520 w 1327"/>
              <a:gd name="T89" fmla="*/ 731 h 870"/>
              <a:gd name="T90" fmla="*/ 543 w 1327"/>
              <a:gd name="T91" fmla="*/ 746 h 870"/>
              <a:gd name="T92" fmla="*/ 565 w 1327"/>
              <a:gd name="T93" fmla="*/ 758 h 870"/>
              <a:gd name="T94" fmla="*/ 598 w 1327"/>
              <a:gd name="T95" fmla="*/ 773 h 870"/>
              <a:gd name="T96" fmla="*/ 637 w 1327"/>
              <a:gd name="T97" fmla="*/ 786 h 870"/>
              <a:gd name="T98" fmla="*/ 650 w 1327"/>
              <a:gd name="T99" fmla="*/ 798 h 870"/>
              <a:gd name="T100" fmla="*/ 672 w 1327"/>
              <a:gd name="T101" fmla="*/ 810 h 870"/>
              <a:gd name="T102" fmla="*/ 691 w 1327"/>
              <a:gd name="T103" fmla="*/ 820 h 870"/>
              <a:gd name="T104" fmla="*/ 733 w 1327"/>
              <a:gd name="T105" fmla="*/ 830 h 870"/>
              <a:gd name="T106" fmla="*/ 769 w 1327"/>
              <a:gd name="T107" fmla="*/ 833 h 870"/>
              <a:gd name="T108" fmla="*/ 811 w 1327"/>
              <a:gd name="T109" fmla="*/ 842 h 870"/>
              <a:gd name="T110" fmla="*/ 875 w 1327"/>
              <a:gd name="T111" fmla="*/ 842 h 870"/>
              <a:gd name="T112" fmla="*/ 950 w 1327"/>
              <a:gd name="T113" fmla="*/ 847 h 870"/>
              <a:gd name="T114" fmla="*/ 1018 w 1327"/>
              <a:gd name="T115" fmla="*/ 856 h 870"/>
              <a:gd name="T116" fmla="*/ 1212 w 1327"/>
              <a:gd name="T117" fmla="*/ 870 h 8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327" h="87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6" y="0"/>
                </a:lnTo>
                <a:lnTo>
                  <a:pt x="6" y="3"/>
                </a:lnTo>
                <a:lnTo>
                  <a:pt x="6" y="3"/>
                </a:lnTo>
                <a:lnTo>
                  <a:pt x="9" y="3"/>
                </a:lnTo>
                <a:lnTo>
                  <a:pt x="9" y="6"/>
                </a:lnTo>
                <a:lnTo>
                  <a:pt x="9" y="6"/>
                </a:lnTo>
                <a:lnTo>
                  <a:pt x="12" y="6"/>
                </a:lnTo>
                <a:lnTo>
                  <a:pt x="12" y="9"/>
                </a:lnTo>
                <a:lnTo>
                  <a:pt x="12" y="9"/>
                </a:lnTo>
                <a:lnTo>
                  <a:pt x="13" y="9"/>
                </a:lnTo>
                <a:lnTo>
                  <a:pt x="13" y="14"/>
                </a:lnTo>
                <a:lnTo>
                  <a:pt x="13" y="14"/>
                </a:lnTo>
                <a:lnTo>
                  <a:pt x="14" y="14"/>
                </a:lnTo>
                <a:lnTo>
                  <a:pt x="14" y="21"/>
                </a:lnTo>
                <a:lnTo>
                  <a:pt x="14" y="21"/>
                </a:lnTo>
                <a:lnTo>
                  <a:pt x="15" y="21"/>
                </a:lnTo>
                <a:lnTo>
                  <a:pt x="15" y="23"/>
                </a:lnTo>
                <a:lnTo>
                  <a:pt x="15" y="23"/>
                </a:lnTo>
                <a:lnTo>
                  <a:pt x="18" y="23"/>
                </a:lnTo>
                <a:lnTo>
                  <a:pt x="18" y="26"/>
                </a:lnTo>
                <a:lnTo>
                  <a:pt x="18" y="26"/>
                </a:lnTo>
                <a:lnTo>
                  <a:pt x="20" y="26"/>
                </a:lnTo>
                <a:lnTo>
                  <a:pt x="20" y="29"/>
                </a:lnTo>
                <a:lnTo>
                  <a:pt x="20" y="29"/>
                </a:lnTo>
                <a:lnTo>
                  <a:pt x="21" y="29"/>
                </a:lnTo>
                <a:lnTo>
                  <a:pt x="21" y="32"/>
                </a:lnTo>
                <a:lnTo>
                  <a:pt x="21" y="32"/>
                </a:lnTo>
                <a:lnTo>
                  <a:pt x="29" y="32"/>
                </a:lnTo>
                <a:lnTo>
                  <a:pt x="29" y="35"/>
                </a:lnTo>
                <a:lnTo>
                  <a:pt x="29" y="35"/>
                </a:lnTo>
                <a:lnTo>
                  <a:pt x="31" y="35"/>
                </a:lnTo>
                <a:lnTo>
                  <a:pt x="31" y="38"/>
                </a:lnTo>
                <a:lnTo>
                  <a:pt x="31" y="38"/>
                </a:lnTo>
                <a:lnTo>
                  <a:pt x="32" y="38"/>
                </a:lnTo>
                <a:lnTo>
                  <a:pt x="32" y="41"/>
                </a:lnTo>
                <a:lnTo>
                  <a:pt x="32" y="41"/>
                </a:lnTo>
                <a:lnTo>
                  <a:pt x="36" y="41"/>
                </a:lnTo>
                <a:lnTo>
                  <a:pt x="36" y="47"/>
                </a:lnTo>
                <a:lnTo>
                  <a:pt x="36" y="47"/>
                </a:lnTo>
                <a:lnTo>
                  <a:pt x="43" y="47"/>
                </a:lnTo>
                <a:lnTo>
                  <a:pt x="43" y="50"/>
                </a:lnTo>
                <a:lnTo>
                  <a:pt x="43" y="50"/>
                </a:lnTo>
                <a:lnTo>
                  <a:pt x="44" y="50"/>
                </a:lnTo>
                <a:lnTo>
                  <a:pt x="44" y="53"/>
                </a:lnTo>
                <a:lnTo>
                  <a:pt x="44" y="53"/>
                </a:lnTo>
                <a:lnTo>
                  <a:pt x="45" y="53"/>
                </a:lnTo>
                <a:lnTo>
                  <a:pt x="45" y="56"/>
                </a:lnTo>
                <a:lnTo>
                  <a:pt x="45" y="56"/>
                </a:lnTo>
                <a:lnTo>
                  <a:pt x="50" y="56"/>
                </a:lnTo>
                <a:lnTo>
                  <a:pt x="50" y="59"/>
                </a:lnTo>
                <a:lnTo>
                  <a:pt x="50" y="59"/>
                </a:lnTo>
                <a:lnTo>
                  <a:pt x="52" y="59"/>
                </a:lnTo>
                <a:lnTo>
                  <a:pt x="52" y="62"/>
                </a:lnTo>
                <a:lnTo>
                  <a:pt x="52" y="62"/>
                </a:lnTo>
                <a:lnTo>
                  <a:pt x="55" y="62"/>
                </a:lnTo>
                <a:lnTo>
                  <a:pt x="55" y="65"/>
                </a:lnTo>
                <a:lnTo>
                  <a:pt x="55" y="65"/>
                </a:lnTo>
                <a:lnTo>
                  <a:pt x="56" y="65"/>
                </a:lnTo>
                <a:lnTo>
                  <a:pt x="56" y="68"/>
                </a:lnTo>
                <a:lnTo>
                  <a:pt x="56" y="68"/>
                </a:lnTo>
                <a:lnTo>
                  <a:pt x="58" y="68"/>
                </a:lnTo>
                <a:lnTo>
                  <a:pt x="58" y="71"/>
                </a:lnTo>
                <a:lnTo>
                  <a:pt x="58" y="71"/>
                </a:lnTo>
                <a:lnTo>
                  <a:pt x="62" y="71"/>
                </a:lnTo>
                <a:lnTo>
                  <a:pt x="62" y="74"/>
                </a:lnTo>
                <a:lnTo>
                  <a:pt x="62" y="74"/>
                </a:lnTo>
                <a:lnTo>
                  <a:pt x="67" y="74"/>
                </a:lnTo>
                <a:lnTo>
                  <a:pt x="67" y="82"/>
                </a:lnTo>
                <a:lnTo>
                  <a:pt x="67" y="82"/>
                </a:lnTo>
                <a:lnTo>
                  <a:pt x="71" y="82"/>
                </a:lnTo>
                <a:lnTo>
                  <a:pt x="71" y="86"/>
                </a:lnTo>
                <a:lnTo>
                  <a:pt x="71" y="86"/>
                </a:lnTo>
                <a:lnTo>
                  <a:pt x="75" y="86"/>
                </a:lnTo>
                <a:lnTo>
                  <a:pt x="75" y="89"/>
                </a:lnTo>
                <a:lnTo>
                  <a:pt x="75" y="89"/>
                </a:lnTo>
                <a:lnTo>
                  <a:pt x="78" y="89"/>
                </a:lnTo>
                <a:lnTo>
                  <a:pt x="78" y="94"/>
                </a:lnTo>
                <a:lnTo>
                  <a:pt x="78" y="94"/>
                </a:lnTo>
                <a:lnTo>
                  <a:pt x="79" y="94"/>
                </a:lnTo>
                <a:lnTo>
                  <a:pt x="79" y="97"/>
                </a:lnTo>
                <a:lnTo>
                  <a:pt x="79" y="97"/>
                </a:lnTo>
                <a:lnTo>
                  <a:pt x="81" y="97"/>
                </a:lnTo>
                <a:lnTo>
                  <a:pt x="81" y="100"/>
                </a:lnTo>
                <a:lnTo>
                  <a:pt x="81" y="100"/>
                </a:lnTo>
                <a:lnTo>
                  <a:pt x="86" y="100"/>
                </a:lnTo>
                <a:lnTo>
                  <a:pt x="86" y="103"/>
                </a:lnTo>
                <a:lnTo>
                  <a:pt x="86" y="103"/>
                </a:lnTo>
                <a:lnTo>
                  <a:pt x="87" y="103"/>
                </a:lnTo>
                <a:lnTo>
                  <a:pt x="87" y="106"/>
                </a:lnTo>
                <a:lnTo>
                  <a:pt x="87" y="106"/>
                </a:lnTo>
                <a:lnTo>
                  <a:pt x="89" y="106"/>
                </a:lnTo>
                <a:lnTo>
                  <a:pt x="89" y="109"/>
                </a:lnTo>
                <a:lnTo>
                  <a:pt x="90" y="109"/>
                </a:lnTo>
                <a:lnTo>
                  <a:pt x="92" y="109"/>
                </a:lnTo>
                <a:lnTo>
                  <a:pt x="92" y="112"/>
                </a:lnTo>
                <a:lnTo>
                  <a:pt x="92" y="112"/>
                </a:lnTo>
                <a:lnTo>
                  <a:pt x="94" y="112"/>
                </a:lnTo>
                <a:lnTo>
                  <a:pt x="94" y="121"/>
                </a:lnTo>
                <a:lnTo>
                  <a:pt x="94" y="121"/>
                </a:lnTo>
                <a:lnTo>
                  <a:pt x="96" y="121"/>
                </a:lnTo>
                <a:lnTo>
                  <a:pt x="96" y="130"/>
                </a:lnTo>
                <a:lnTo>
                  <a:pt x="96" y="130"/>
                </a:lnTo>
                <a:lnTo>
                  <a:pt x="101" y="130"/>
                </a:lnTo>
                <a:lnTo>
                  <a:pt x="101" y="133"/>
                </a:lnTo>
                <a:lnTo>
                  <a:pt x="101" y="133"/>
                </a:lnTo>
                <a:lnTo>
                  <a:pt x="105" y="133"/>
                </a:lnTo>
                <a:lnTo>
                  <a:pt x="105" y="139"/>
                </a:lnTo>
                <a:lnTo>
                  <a:pt x="105" y="139"/>
                </a:lnTo>
                <a:lnTo>
                  <a:pt x="106" y="139"/>
                </a:lnTo>
                <a:lnTo>
                  <a:pt x="106" y="145"/>
                </a:lnTo>
                <a:lnTo>
                  <a:pt x="106" y="145"/>
                </a:lnTo>
                <a:lnTo>
                  <a:pt x="108" y="145"/>
                </a:lnTo>
                <a:lnTo>
                  <a:pt x="108" y="148"/>
                </a:lnTo>
                <a:lnTo>
                  <a:pt x="108" y="148"/>
                </a:lnTo>
                <a:lnTo>
                  <a:pt x="112" y="148"/>
                </a:lnTo>
                <a:lnTo>
                  <a:pt x="112" y="157"/>
                </a:lnTo>
                <a:lnTo>
                  <a:pt x="112" y="157"/>
                </a:lnTo>
                <a:lnTo>
                  <a:pt x="113" y="157"/>
                </a:lnTo>
                <a:lnTo>
                  <a:pt x="113" y="166"/>
                </a:lnTo>
                <a:lnTo>
                  <a:pt x="113" y="166"/>
                </a:lnTo>
                <a:lnTo>
                  <a:pt x="115" y="166"/>
                </a:lnTo>
                <a:lnTo>
                  <a:pt x="115" y="175"/>
                </a:lnTo>
                <a:lnTo>
                  <a:pt x="115" y="175"/>
                </a:lnTo>
                <a:lnTo>
                  <a:pt x="117" y="175"/>
                </a:lnTo>
                <a:lnTo>
                  <a:pt x="117" y="178"/>
                </a:lnTo>
                <a:lnTo>
                  <a:pt x="117" y="178"/>
                </a:lnTo>
                <a:lnTo>
                  <a:pt x="119" y="178"/>
                </a:lnTo>
                <a:lnTo>
                  <a:pt x="119" y="183"/>
                </a:lnTo>
                <a:lnTo>
                  <a:pt x="119" y="183"/>
                </a:lnTo>
                <a:lnTo>
                  <a:pt x="122" y="183"/>
                </a:lnTo>
                <a:lnTo>
                  <a:pt x="122" y="187"/>
                </a:lnTo>
                <a:lnTo>
                  <a:pt x="122" y="187"/>
                </a:lnTo>
                <a:lnTo>
                  <a:pt x="127" y="187"/>
                </a:lnTo>
                <a:lnTo>
                  <a:pt x="127" y="190"/>
                </a:lnTo>
                <a:lnTo>
                  <a:pt x="127" y="190"/>
                </a:lnTo>
                <a:lnTo>
                  <a:pt x="131" y="190"/>
                </a:lnTo>
                <a:lnTo>
                  <a:pt x="131" y="192"/>
                </a:lnTo>
                <a:lnTo>
                  <a:pt x="131" y="192"/>
                </a:lnTo>
                <a:lnTo>
                  <a:pt x="132" y="192"/>
                </a:lnTo>
                <a:lnTo>
                  <a:pt x="132" y="199"/>
                </a:lnTo>
                <a:lnTo>
                  <a:pt x="132" y="199"/>
                </a:lnTo>
                <a:lnTo>
                  <a:pt x="134" y="199"/>
                </a:lnTo>
                <a:lnTo>
                  <a:pt x="134" y="201"/>
                </a:lnTo>
                <a:lnTo>
                  <a:pt x="134" y="201"/>
                </a:lnTo>
                <a:lnTo>
                  <a:pt x="136" y="201"/>
                </a:lnTo>
                <a:lnTo>
                  <a:pt x="136" y="208"/>
                </a:lnTo>
                <a:lnTo>
                  <a:pt x="136" y="208"/>
                </a:lnTo>
                <a:lnTo>
                  <a:pt x="138" y="208"/>
                </a:lnTo>
                <a:lnTo>
                  <a:pt x="138" y="210"/>
                </a:lnTo>
                <a:lnTo>
                  <a:pt x="138" y="210"/>
                </a:lnTo>
                <a:lnTo>
                  <a:pt x="139" y="210"/>
                </a:lnTo>
                <a:lnTo>
                  <a:pt x="139" y="217"/>
                </a:lnTo>
                <a:lnTo>
                  <a:pt x="139" y="217"/>
                </a:lnTo>
                <a:lnTo>
                  <a:pt x="140" y="217"/>
                </a:lnTo>
                <a:lnTo>
                  <a:pt x="140" y="225"/>
                </a:lnTo>
                <a:lnTo>
                  <a:pt x="140" y="225"/>
                </a:lnTo>
                <a:lnTo>
                  <a:pt x="143" y="225"/>
                </a:lnTo>
                <a:lnTo>
                  <a:pt x="143" y="231"/>
                </a:lnTo>
                <a:lnTo>
                  <a:pt x="143" y="231"/>
                </a:lnTo>
                <a:lnTo>
                  <a:pt x="145" y="231"/>
                </a:lnTo>
                <a:lnTo>
                  <a:pt x="145" y="234"/>
                </a:lnTo>
                <a:lnTo>
                  <a:pt x="145" y="234"/>
                </a:lnTo>
                <a:lnTo>
                  <a:pt x="146" y="234"/>
                </a:lnTo>
                <a:lnTo>
                  <a:pt x="146" y="237"/>
                </a:lnTo>
                <a:lnTo>
                  <a:pt x="146" y="237"/>
                </a:lnTo>
                <a:lnTo>
                  <a:pt x="148" y="237"/>
                </a:lnTo>
                <a:lnTo>
                  <a:pt x="148" y="240"/>
                </a:lnTo>
                <a:lnTo>
                  <a:pt x="148" y="240"/>
                </a:lnTo>
                <a:lnTo>
                  <a:pt x="150" y="240"/>
                </a:lnTo>
                <a:lnTo>
                  <a:pt x="150" y="243"/>
                </a:lnTo>
                <a:lnTo>
                  <a:pt x="150" y="243"/>
                </a:lnTo>
                <a:lnTo>
                  <a:pt x="154" y="243"/>
                </a:lnTo>
                <a:lnTo>
                  <a:pt x="154" y="246"/>
                </a:lnTo>
                <a:lnTo>
                  <a:pt x="154" y="246"/>
                </a:lnTo>
                <a:lnTo>
                  <a:pt x="158" y="246"/>
                </a:lnTo>
                <a:lnTo>
                  <a:pt x="158" y="249"/>
                </a:lnTo>
                <a:lnTo>
                  <a:pt x="158" y="249"/>
                </a:lnTo>
                <a:lnTo>
                  <a:pt x="159" y="249"/>
                </a:lnTo>
                <a:lnTo>
                  <a:pt x="159" y="255"/>
                </a:lnTo>
                <a:lnTo>
                  <a:pt x="159" y="255"/>
                </a:lnTo>
                <a:lnTo>
                  <a:pt x="166" y="255"/>
                </a:lnTo>
                <a:lnTo>
                  <a:pt x="166" y="258"/>
                </a:lnTo>
                <a:lnTo>
                  <a:pt x="166" y="258"/>
                </a:lnTo>
                <a:lnTo>
                  <a:pt x="169" y="258"/>
                </a:lnTo>
                <a:lnTo>
                  <a:pt x="169" y="267"/>
                </a:lnTo>
                <a:lnTo>
                  <a:pt x="169" y="267"/>
                </a:lnTo>
                <a:lnTo>
                  <a:pt x="172" y="267"/>
                </a:lnTo>
                <a:lnTo>
                  <a:pt x="172" y="270"/>
                </a:lnTo>
                <a:lnTo>
                  <a:pt x="172" y="270"/>
                </a:lnTo>
                <a:lnTo>
                  <a:pt x="173" y="270"/>
                </a:lnTo>
                <a:lnTo>
                  <a:pt x="173" y="273"/>
                </a:lnTo>
                <a:lnTo>
                  <a:pt x="173" y="273"/>
                </a:lnTo>
                <a:lnTo>
                  <a:pt x="177" y="273"/>
                </a:lnTo>
                <a:lnTo>
                  <a:pt x="177" y="279"/>
                </a:lnTo>
                <a:lnTo>
                  <a:pt x="177" y="279"/>
                </a:lnTo>
                <a:lnTo>
                  <a:pt x="178" y="279"/>
                </a:lnTo>
                <a:lnTo>
                  <a:pt x="178" y="285"/>
                </a:lnTo>
                <a:lnTo>
                  <a:pt x="178" y="285"/>
                </a:lnTo>
                <a:lnTo>
                  <a:pt x="184" y="285"/>
                </a:lnTo>
                <a:lnTo>
                  <a:pt x="184" y="288"/>
                </a:lnTo>
                <a:lnTo>
                  <a:pt x="184" y="288"/>
                </a:lnTo>
                <a:lnTo>
                  <a:pt x="186" y="288"/>
                </a:lnTo>
                <a:lnTo>
                  <a:pt x="186" y="291"/>
                </a:lnTo>
                <a:lnTo>
                  <a:pt x="186" y="291"/>
                </a:lnTo>
                <a:lnTo>
                  <a:pt x="188" y="291"/>
                </a:lnTo>
                <a:lnTo>
                  <a:pt x="188" y="294"/>
                </a:lnTo>
                <a:lnTo>
                  <a:pt x="188" y="294"/>
                </a:lnTo>
                <a:lnTo>
                  <a:pt x="189" y="294"/>
                </a:lnTo>
                <a:lnTo>
                  <a:pt x="189" y="297"/>
                </a:lnTo>
                <a:lnTo>
                  <a:pt x="189" y="297"/>
                </a:lnTo>
                <a:lnTo>
                  <a:pt x="192" y="297"/>
                </a:lnTo>
                <a:lnTo>
                  <a:pt x="192" y="306"/>
                </a:lnTo>
                <a:lnTo>
                  <a:pt x="192" y="306"/>
                </a:lnTo>
                <a:lnTo>
                  <a:pt x="195" y="306"/>
                </a:lnTo>
                <a:lnTo>
                  <a:pt x="195" y="309"/>
                </a:lnTo>
                <a:lnTo>
                  <a:pt x="195" y="309"/>
                </a:lnTo>
                <a:lnTo>
                  <a:pt x="196" y="309"/>
                </a:lnTo>
                <a:lnTo>
                  <a:pt x="196" y="314"/>
                </a:lnTo>
                <a:lnTo>
                  <a:pt x="196" y="314"/>
                </a:lnTo>
                <a:lnTo>
                  <a:pt x="199" y="314"/>
                </a:lnTo>
                <a:lnTo>
                  <a:pt x="199" y="318"/>
                </a:lnTo>
                <a:lnTo>
                  <a:pt x="199" y="318"/>
                </a:lnTo>
                <a:lnTo>
                  <a:pt x="204" y="318"/>
                </a:lnTo>
                <a:lnTo>
                  <a:pt x="204" y="323"/>
                </a:lnTo>
                <a:lnTo>
                  <a:pt x="204" y="323"/>
                </a:lnTo>
                <a:lnTo>
                  <a:pt x="208" y="323"/>
                </a:lnTo>
                <a:lnTo>
                  <a:pt x="208" y="330"/>
                </a:lnTo>
                <a:lnTo>
                  <a:pt x="208" y="330"/>
                </a:lnTo>
                <a:lnTo>
                  <a:pt x="210" y="330"/>
                </a:lnTo>
                <a:lnTo>
                  <a:pt x="210" y="332"/>
                </a:lnTo>
                <a:lnTo>
                  <a:pt x="210" y="332"/>
                </a:lnTo>
                <a:lnTo>
                  <a:pt x="212" y="332"/>
                </a:lnTo>
                <a:lnTo>
                  <a:pt x="212" y="335"/>
                </a:lnTo>
                <a:lnTo>
                  <a:pt x="212" y="335"/>
                </a:lnTo>
                <a:lnTo>
                  <a:pt x="216" y="335"/>
                </a:lnTo>
                <a:lnTo>
                  <a:pt x="216" y="339"/>
                </a:lnTo>
                <a:lnTo>
                  <a:pt x="216" y="339"/>
                </a:lnTo>
                <a:lnTo>
                  <a:pt x="218" y="339"/>
                </a:lnTo>
                <a:lnTo>
                  <a:pt x="218" y="341"/>
                </a:lnTo>
                <a:lnTo>
                  <a:pt x="218" y="341"/>
                </a:lnTo>
                <a:lnTo>
                  <a:pt x="222" y="341"/>
                </a:lnTo>
                <a:lnTo>
                  <a:pt x="222" y="344"/>
                </a:lnTo>
                <a:lnTo>
                  <a:pt x="222" y="344"/>
                </a:lnTo>
                <a:lnTo>
                  <a:pt x="225" y="344"/>
                </a:lnTo>
                <a:lnTo>
                  <a:pt x="225" y="347"/>
                </a:lnTo>
                <a:lnTo>
                  <a:pt x="225" y="347"/>
                </a:lnTo>
                <a:lnTo>
                  <a:pt x="227" y="347"/>
                </a:lnTo>
                <a:lnTo>
                  <a:pt x="227" y="356"/>
                </a:lnTo>
                <a:lnTo>
                  <a:pt x="227" y="356"/>
                </a:lnTo>
                <a:lnTo>
                  <a:pt x="228" y="356"/>
                </a:lnTo>
                <a:lnTo>
                  <a:pt x="228" y="359"/>
                </a:lnTo>
                <a:lnTo>
                  <a:pt x="228" y="359"/>
                </a:lnTo>
                <a:lnTo>
                  <a:pt x="233" y="359"/>
                </a:lnTo>
                <a:lnTo>
                  <a:pt x="233" y="362"/>
                </a:lnTo>
                <a:lnTo>
                  <a:pt x="233" y="362"/>
                </a:lnTo>
                <a:lnTo>
                  <a:pt x="234" y="362"/>
                </a:lnTo>
                <a:lnTo>
                  <a:pt x="234" y="365"/>
                </a:lnTo>
                <a:lnTo>
                  <a:pt x="234" y="365"/>
                </a:lnTo>
                <a:lnTo>
                  <a:pt x="237" y="365"/>
                </a:lnTo>
                <a:lnTo>
                  <a:pt x="237" y="371"/>
                </a:lnTo>
                <a:lnTo>
                  <a:pt x="237" y="371"/>
                </a:lnTo>
                <a:lnTo>
                  <a:pt x="238" y="371"/>
                </a:lnTo>
                <a:lnTo>
                  <a:pt x="238" y="374"/>
                </a:lnTo>
                <a:lnTo>
                  <a:pt x="238" y="374"/>
                </a:lnTo>
                <a:lnTo>
                  <a:pt x="242" y="374"/>
                </a:lnTo>
                <a:lnTo>
                  <a:pt x="242" y="380"/>
                </a:lnTo>
                <a:lnTo>
                  <a:pt x="242" y="380"/>
                </a:lnTo>
                <a:lnTo>
                  <a:pt x="244" y="380"/>
                </a:lnTo>
                <a:lnTo>
                  <a:pt x="244" y="383"/>
                </a:lnTo>
                <a:lnTo>
                  <a:pt x="244" y="383"/>
                </a:lnTo>
                <a:lnTo>
                  <a:pt x="245" y="383"/>
                </a:lnTo>
                <a:lnTo>
                  <a:pt x="245" y="386"/>
                </a:lnTo>
                <a:lnTo>
                  <a:pt x="245" y="386"/>
                </a:lnTo>
                <a:lnTo>
                  <a:pt x="246" y="386"/>
                </a:lnTo>
                <a:lnTo>
                  <a:pt x="246" y="389"/>
                </a:lnTo>
                <a:lnTo>
                  <a:pt x="246" y="389"/>
                </a:lnTo>
                <a:lnTo>
                  <a:pt x="247" y="389"/>
                </a:lnTo>
                <a:lnTo>
                  <a:pt x="247" y="392"/>
                </a:lnTo>
                <a:lnTo>
                  <a:pt x="247" y="392"/>
                </a:lnTo>
                <a:lnTo>
                  <a:pt x="249" y="392"/>
                </a:lnTo>
                <a:lnTo>
                  <a:pt x="249" y="395"/>
                </a:lnTo>
                <a:lnTo>
                  <a:pt x="249" y="395"/>
                </a:lnTo>
                <a:lnTo>
                  <a:pt x="252" y="395"/>
                </a:lnTo>
                <a:lnTo>
                  <a:pt x="252" y="398"/>
                </a:lnTo>
                <a:lnTo>
                  <a:pt x="252" y="398"/>
                </a:lnTo>
                <a:lnTo>
                  <a:pt x="253" y="398"/>
                </a:lnTo>
                <a:lnTo>
                  <a:pt x="253" y="404"/>
                </a:lnTo>
                <a:lnTo>
                  <a:pt x="253" y="404"/>
                </a:lnTo>
                <a:lnTo>
                  <a:pt x="260" y="404"/>
                </a:lnTo>
                <a:lnTo>
                  <a:pt x="260" y="407"/>
                </a:lnTo>
                <a:lnTo>
                  <a:pt x="260" y="407"/>
                </a:lnTo>
                <a:lnTo>
                  <a:pt x="261" y="407"/>
                </a:lnTo>
                <a:lnTo>
                  <a:pt x="261" y="416"/>
                </a:lnTo>
                <a:lnTo>
                  <a:pt x="261" y="416"/>
                </a:lnTo>
                <a:lnTo>
                  <a:pt x="264" y="416"/>
                </a:lnTo>
                <a:lnTo>
                  <a:pt x="264" y="416"/>
                </a:lnTo>
                <a:lnTo>
                  <a:pt x="264" y="416"/>
                </a:lnTo>
                <a:lnTo>
                  <a:pt x="265" y="416"/>
                </a:lnTo>
                <a:lnTo>
                  <a:pt x="265" y="419"/>
                </a:lnTo>
                <a:lnTo>
                  <a:pt x="265" y="419"/>
                </a:lnTo>
                <a:lnTo>
                  <a:pt x="267" y="419"/>
                </a:lnTo>
                <a:lnTo>
                  <a:pt x="267" y="422"/>
                </a:lnTo>
                <a:lnTo>
                  <a:pt x="267" y="422"/>
                </a:lnTo>
                <a:lnTo>
                  <a:pt x="268" y="422"/>
                </a:lnTo>
                <a:lnTo>
                  <a:pt x="268" y="428"/>
                </a:lnTo>
                <a:lnTo>
                  <a:pt x="268" y="428"/>
                </a:lnTo>
                <a:lnTo>
                  <a:pt x="269" y="428"/>
                </a:lnTo>
                <a:lnTo>
                  <a:pt x="269" y="431"/>
                </a:lnTo>
                <a:lnTo>
                  <a:pt x="269" y="431"/>
                </a:lnTo>
                <a:lnTo>
                  <a:pt x="275" y="431"/>
                </a:lnTo>
                <a:lnTo>
                  <a:pt x="275" y="434"/>
                </a:lnTo>
                <a:lnTo>
                  <a:pt x="275" y="434"/>
                </a:lnTo>
                <a:lnTo>
                  <a:pt x="276" y="434"/>
                </a:lnTo>
                <a:lnTo>
                  <a:pt x="276" y="437"/>
                </a:lnTo>
                <a:lnTo>
                  <a:pt x="276" y="437"/>
                </a:lnTo>
                <a:lnTo>
                  <a:pt x="279" y="437"/>
                </a:lnTo>
                <a:lnTo>
                  <a:pt x="279" y="440"/>
                </a:lnTo>
                <a:lnTo>
                  <a:pt x="279" y="440"/>
                </a:lnTo>
                <a:lnTo>
                  <a:pt x="281" y="440"/>
                </a:lnTo>
                <a:lnTo>
                  <a:pt x="281" y="446"/>
                </a:lnTo>
                <a:lnTo>
                  <a:pt x="281" y="446"/>
                </a:lnTo>
                <a:lnTo>
                  <a:pt x="283" y="446"/>
                </a:lnTo>
                <a:lnTo>
                  <a:pt x="283" y="455"/>
                </a:lnTo>
                <a:lnTo>
                  <a:pt x="283" y="455"/>
                </a:lnTo>
                <a:lnTo>
                  <a:pt x="284" y="455"/>
                </a:lnTo>
                <a:lnTo>
                  <a:pt x="284" y="458"/>
                </a:lnTo>
                <a:lnTo>
                  <a:pt x="284" y="458"/>
                </a:lnTo>
                <a:lnTo>
                  <a:pt x="286" y="458"/>
                </a:lnTo>
                <a:lnTo>
                  <a:pt x="286" y="464"/>
                </a:lnTo>
                <a:lnTo>
                  <a:pt x="286" y="464"/>
                </a:lnTo>
                <a:lnTo>
                  <a:pt x="291" y="464"/>
                </a:lnTo>
                <a:lnTo>
                  <a:pt x="291" y="467"/>
                </a:lnTo>
                <a:lnTo>
                  <a:pt x="291" y="467"/>
                </a:lnTo>
                <a:lnTo>
                  <a:pt x="298" y="467"/>
                </a:lnTo>
                <a:lnTo>
                  <a:pt x="298" y="473"/>
                </a:lnTo>
                <a:lnTo>
                  <a:pt x="298" y="473"/>
                </a:lnTo>
                <a:lnTo>
                  <a:pt x="299" y="473"/>
                </a:lnTo>
                <a:lnTo>
                  <a:pt x="299" y="476"/>
                </a:lnTo>
                <a:lnTo>
                  <a:pt x="299" y="476"/>
                </a:lnTo>
                <a:lnTo>
                  <a:pt x="300" y="476"/>
                </a:lnTo>
                <a:lnTo>
                  <a:pt x="300" y="479"/>
                </a:lnTo>
                <a:lnTo>
                  <a:pt x="300" y="479"/>
                </a:lnTo>
                <a:lnTo>
                  <a:pt x="303" y="479"/>
                </a:lnTo>
                <a:lnTo>
                  <a:pt x="303" y="482"/>
                </a:lnTo>
                <a:lnTo>
                  <a:pt x="303" y="482"/>
                </a:lnTo>
                <a:lnTo>
                  <a:pt x="307" y="482"/>
                </a:lnTo>
                <a:lnTo>
                  <a:pt x="307" y="485"/>
                </a:lnTo>
                <a:lnTo>
                  <a:pt x="307" y="485"/>
                </a:lnTo>
                <a:lnTo>
                  <a:pt x="308" y="485"/>
                </a:lnTo>
                <a:lnTo>
                  <a:pt x="308" y="491"/>
                </a:lnTo>
                <a:lnTo>
                  <a:pt x="308" y="491"/>
                </a:lnTo>
                <a:lnTo>
                  <a:pt x="311" y="491"/>
                </a:lnTo>
                <a:lnTo>
                  <a:pt x="311" y="497"/>
                </a:lnTo>
                <a:lnTo>
                  <a:pt x="311" y="497"/>
                </a:lnTo>
                <a:lnTo>
                  <a:pt x="313" y="497"/>
                </a:lnTo>
                <a:lnTo>
                  <a:pt x="313" y="500"/>
                </a:lnTo>
                <a:lnTo>
                  <a:pt x="313" y="500"/>
                </a:lnTo>
                <a:lnTo>
                  <a:pt x="317" y="500"/>
                </a:lnTo>
                <a:lnTo>
                  <a:pt x="317" y="503"/>
                </a:lnTo>
                <a:lnTo>
                  <a:pt x="317" y="503"/>
                </a:lnTo>
                <a:lnTo>
                  <a:pt x="322" y="503"/>
                </a:lnTo>
                <a:lnTo>
                  <a:pt x="322" y="506"/>
                </a:lnTo>
                <a:lnTo>
                  <a:pt x="322" y="506"/>
                </a:lnTo>
                <a:lnTo>
                  <a:pt x="325" y="506"/>
                </a:lnTo>
                <a:lnTo>
                  <a:pt x="325" y="509"/>
                </a:lnTo>
                <a:lnTo>
                  <a:pt x="325" y="509"/>
                </a:lnTo>
                <a:lnTo>
                  <a:pt x="328" y="509"/>
                </a:lnTo>
                <a:lnTo>
                  <a:pt x="328" y="512"/>
                </a:lnTo>
                <a:lnTo>
                  <a:pt x="328" y="512"/>
                </a:lnTo>
                <a:lnTo>
                  <a:pt x="332" y="512"/>
                </a:lnTo>
                <a:lnTo>
                  <a:pt x="332" y="518"/>
                </a:lnTo>
                <a:lnTo>
                  <a:pt x="332" y="518"/>
                </a:lnTo>
                <a:lnTo>
                  <a:pt x="335" y="518"/>
                </a:lnTo>
                <a:lnTo>
                  <a:pt x="335" y="527"/>
                </a:lnTo>
                <a:lnTo>
                  <a:pt x="335" y="527"/>
                </a:lnTo>
                <a:lnTo>
                  <a:pt x="337" y="527"/>
                </a:lnTo>
                <a:lnTo>
                  <a:pt x="337" y="533"/>
                </a:lnTo>
                <a:lnTo>
                  <a:pt x="337" y="533"/>
                </a:lnTo>
                <a:lnTo>
                  <a:pt x="338" y="533"/>
                </a:lnTo>
                <a:lnTo>
                  <a:pt x="338" y="539"/>
                </a:lnTo>
                <a:lnTo>
                  <a:pt x="338" y="539"/>
                </a:lnTo>
                <a:lnTo>
                  <a:pt x="340" y="539"/>
                </a:lnTo>
                <a:lnTo>
                  <a:pt x="340" y="545"/>
                </a:lnTo>
                <a:lnTo>
                  <a:pt x="340" y="545"/>
                </a:lnTo>
                <a:lnTo>
                  <a:pt x="341" y="545"/>
                </a:lnTo>
                <a:lnTo>
                  <a:pt x="341" y="548"/>
                </a:lnTo>
                <a:lnTo>
                  <a:pt x="341" y="548"/>
                </a:lnTo>
                <a:lnTo>
                  <a:pt x="343" y="548"/>
                </a:lnTo>
                <a:lnTo>
                  <a:pt x="343" y="551"/>
                </a:lnTo>
                <a:lnTo>
                  <a:pt x="343" y="551"/>
                </a:lnTo>
                <a:lnTo>
                  <a:pt x="344" y="551"/>
                </a:lnTo>
                <a:lnTo>
                  <a:pt x="344" y="554"/>
                </a:lnTo>
                <a:lnTo>
                  <a:pt x="344" y="554"/>
                </a:lnTo>
                <a:lnTo>
                  <a:pt x="345" y="554"/>
                </a:lnTo>
                <a:lnTo>
                  <a:pt x="345" y="557"/>
                </a:lnTo>
                <a:lnTo>
                  <a:pt x="345" y="557"/>
                </a:lnTo>
                <a:lnTo>
                  <a:pt x="347" y="557"/>
                </a:lnTo>
                <a:lnTo>
                  <a:pt x="347" y="562"/>
                </a:lnTo>
                <a:lnTo>
                  <a:pt x="347" y="562"/>
                </a:lnTo>
                <a:lnTo>
                  <a:pt x="349" y="562"/>
                </a:lnTo>
                <a:lnTo>
                  <a:pt x="349" y="566"/>
                </a:lnTo>
                <a:lnTo>
                  <a:pt x="349" y="566"/>
                </a:lnTo>
                <a:lnTo>
                  <a:pt x="356" y="566"/>
                </a:lnTo>
                <a:lnTo>
                  <a:pt x="356" y="572"/>
                </a:lnTo>
                <a:lnTo>
                  <a:pt x="356" y="572"/>
                </a:lnTo>
                <a:lnTo>
                  <a:pt x="360" y="572"/>
                </a:lnTo>
                <a:lnTo>
                  <a:pt x="360" y="574"/>
                </a:lnTo>
                <a:lnTo>
                  <a:pt x="360" y="574"/>
                </a:lnTo>
                <a:lnTo>
                  <a:pt x="363" y="574"/>
                </a:lnTo>
                <a:lnTo>
                  <a:pt x="363" y="578"/>
                </a:lnTo>
                <a:lnTo>
                  <a:pt x="363" y="578"/>
                </a:lnTo>
                <a:lnTo>
                  <a:pt x="364" y="578"/>
                </a:lnTo>
                <a:lnTo>
                  <a:pt x="364" y="581"/>
                </a:lnTo>
                <a:lnTo>
                  <a:pt x="364" y="581"/>
                </a:lnTo>
                <a:lnTo>
                  <a:pt x="367" y="581"/>
                </a:lnTo>
                <a:lnTo>
                  <a:pt x="367" y="583"/>
                </a:lnTo>
                <a:lnTo>
                  <a:pt x="367" y="583"/>
                </a:lnTo>
                <a:lnTo>
                  <a:pt x="369" y="583"/>
                </a:lnTo>
                <a:lnTo>
                  <a:pt x="369" y="587"/>
                </a:lnTo>
                <a:lnTo>
                  <a:pt x="369" y="587"/>
                </a:lnTo>
                <a:lnTo>
                  <a:pt x="374" y="587"/>
                </a:lnTo>
                <a:lnTo>
                  <a:pt x="374" y="590"/>
                </a:lnTo>
                <a:lnTo>
                  <a:pt x="374" y="590"/>
                </a:lnTo>
                <a:lnTo>
                  <a:pt x="385" y="590"/>
                </a:lnTo>
                <a:lnTo>
                  <a:pt x="385" y="593"/>
                </a:lnTo>
                <a:lnTo>
                  <a:pt x="385" y="593"/>
                </a:lnTo>
                <a:lnTo>
                  <a:pt x="389" y="593"/>
                </a:lnTo>
                <a:lnTo>
                  <a:pt x="389" y="595"/>
                </a:lnTo>
                <a:lnTo>
                  <a:pt x="389" y="595"/>
                </a:lnTo>
                <a:lnTo>
                  <a:pt x="396" y="595"/>
                </a:lnTo>
                <a:lnTo>
                  <a:pt x="396" y="602"/>
                </a:lnTo>
                <a:lnTo>
                  <a:pt x="396" y="602"/>
                </a:lnTo>
                <a:lnTo>
                  <a:pt x="397" y="602"/>
                </a:lnTo>
                <a:lnTo>
                  <a:pt x="397" y="613"/>
                </a:lnTo>
                <a:lnTo>
                  <a:pt x="397" y="613"/>
                </a:lnTo>
                <a:lnTo>
                  <a:pt x="402" y="613"/>
                </a:lnTo>
                <a:lnTo>
                  <a:pt x="402" y="616"/>
                </a:lnTo>
                <a:lnTo>
                  <a:pt x="402" y="616"/>
                </a:lnTo>
                <a:lnTo>
                  <a:pt x="405" y="616"/>
                </a:lnTo>
                <a:lnTo>
                  <a:pt x="405" y="623"/>
                </a:lnTo>
                <a:lnTo>
                  <a:pt x="405" y="623"/>
                </a:lnTo>
                <a:lnTo>
                  <a:pt x="408" y="623"/>
                </a:lnTo>
                <a:lnTo>
                  <a:pt x="408" y="625"/>
                </a:lnTo>
                <a:lnTo>
                  <a:pt x="408" y="625"/>
                </a:lnTo>
                <a:lnTo>
                  <a:pt x="409" y="625"/>
                </a:lnTo>
                <a:lnTo>
                  <a:pt x="409" y="629"/>
                </a:lnTo>
                <a:lnTo>
                  <a:pt x="409" y="629"/>
                </a:lnTo>
                <a:lnTo>
                  <a:pt x="410" y="629"/>
                </a:lnTo>
                <a:lnTo>
                  <a:pt x="410" y="632"/>
                </a:lnTo>
                <a:lnTo>
                  <a:pt x="410" y="632"/>
                </a:lnTo>
                <a:lnTo>
                  <a:pt x="412" y="632"/>
                </a:lnTo>
                <a:lnTo>
                  <a:pt x="412" y="634"/>
                </a:lnTo>
                <a:lnTo>
                  <a:pt x="412" y="634"/>
                </a:lnTo>
                <a:lnTo>
                  <a:pt x="415" y="634"/>
                </a:lnTo>
                <a:lnTo>
                  <a:pt x="415" y="637"/>
                </a:lnTo>
                <a:lnTo>
                  <a:pt x="415" y="637"/>
                </a:lnTo>
                <a:lnTo>
                  <a:pt x="421" y="637"/>
                </a:lnTo>
                <a:lnTo>
                  <a:pt x="421" y="641"/>
                </a:lnTo>
                <a:lnTo>
                  <a:pt x="421" y="641"/>
                </a:lnTo>
                <a:lnTo>
                  <a:pt x="425" y="641"/>
                </a:lnTo>
                <a:lnTo>
                  <a:pt x="425" y="644"/>
                </a:lnTo>
                <a:lnTo>
                  <a:pt x="425" y="644"/>
                </a:lnTo>
                <a:lnTo>
                  <a:pt x="427" y="644"/>
                </a:lnTo>
                <a:lnTo>
                  <a:pt x="427" y="646"/>
                </a:lnTo>
                <a:lnTo>
                  <a:pt x="427" y="646"/>
                </a:lnTo>
                <a:lnTo>
                  <a:pt x="435" y="646"/>
                </a:lnTo>
                <a:lnTo>
                  <a:pt x="435" y="650"/>
                </a:lnTo>
                <a:lnTo>
                  <a:pt x="435" y="650"/>
                </a:lnTo>
                <a:lnTo>
                  <a:pt x="436" y="650"/>
                </a:lnTo>
                <a:lnTo>
                  <a:pt x="436" y="653"/>
                </a:lnTo>
                <a:lnTo>
                  <a:pt x="436" y="653"/>
                </a:lnTo>
                <a:lnTo>
                  <a:pt x="437" y="653"/>
                </a:lnTo>
                <a:lnTo>
                  <a:pt x="437" y="655"/>
                </a:lnTo>
                <a:lnTo>
                  <a:pt x="437" y="655"/>
                </a:lnTo>
                <a:lnTo>
                  <a:pt x="439" y="655"/>
                </a:lnTo>
                <a:lnTo>
                  <a:pt x="439" y="658"/>
                </a:lnTo>
                <a:lnTo>
                  <a:pt x="439" y="658"/>
                </a:lnTo>
                <a:lnTo>
                  <a:pt x="441" y="658"/>
                </a:lnTo>
                <a:lnTo>
                  <a:pt x="441" y="662"/>
                </a:lnTo>
                <a:lnTo>
                  <a:pt x="441" y="662"/>
                </a:lnTo>
                <a:lnTo>
                  <a:pt x="444" y="662"/>
                </a:lnTo>
                <a:lnTo>
                  <a:pt x="444" y="664"/>
                </a:lnTo>
                <a:lnTo>
                  <a:pt x="444" y="664"/>
                </a:lnTo>
                <a:lnTo>
                  <a:pt x="451" y="664"/>
                </a:lnTo>
                <a:lnTo>
                  <a:pt x="451" y="670"/>
                </a:lnTo>
                <a:lnTo>
                  <a:pt x="451" y="670"/>
                </a:lnTo>
                <a:lnTo>
                  <a:pt x="455" y="670"/>
                </a:lnTo>
                <a:lnTo>
                  <a:pt x="455" y="674"/>
                </a:lnTo>
                <a:lnTo>
                  <a:pt x="455" y="674"/>
                </a:lnTo>
                <a:lnTo>
                  <a:pt x="457" y="674"/>
                </a:lnTo>
                <a:lnTo>
                  <a:pt x="457" y="676"/>
                </a:lnTo>
                <a:lnTo>
                  <a:pt x="457" y="676"/>
                </a:lnTo>
                <a:lnTo>
                  <a:pt x="458" y="676"/>
                </a:lnTo>
                <a:lnTo>
                  <a:pt x="458" y="679"/>
                </a:lnTo>
                <a:lnTo>
                  <a:pt x="458" y="679"/>
                </a:lnTo>
                <a:lnTo>
                  <a:pt x="459" y="679"/>
                </a:lnTo>
                <a:lnTo>
                  <a:pt x="459" y="683"/>
                </a:lnTo>
                <a:lnTo>
                  <a:pt x="459" y="683"/>
                </a:lnTo>
                <a:lnTo>
                  <a:pt x="466" y="683"/>
                </a:lnTo>
                <a:lnTo>
                  <a:pt x="466" y="685"/>
                </a:lnTo>
                <a:lnTo>
                  <a:pt x="466" y="685"/>
                </a:lnTo>
                <a:lnTo>
                  <a:pt x="467" y="685"/>
                </a:lnTo>
                <a:lnTo>
                  <a:pt x="467" y="688"/>
                </a:lnTo>
                <a:lnTo>
                  <a:pt x="467" y="688"/>
                </a:lnTo>
                <a:lnTo>
                  <a:pt x="469" y="688"/>
                </a:lnTo>
                <a:lnTo>
                  <a:pt x="469" y="691"/>
                </a:lnTo>
                <a:lnTo>
                  <a:pt x="469" y="691"/>
                </a:lnTo>
                <a:lnTo>
                  <a:pt x="477" y="691"/>
                </a:lnTo>
                <a:lnTo>
                  <a:pt x="477" y="694"/>
                </a:lnTo>
                <a:lnTo>
                  <a:pt x="477" y="694"/>
                </a:lnTo>
                <a:lnTo>
                  <a:pt x="481" y="694"/>
                </a:lnTo>
                <a:lnTo>
                  <a:pt x="481" y="700"/>
                </a:lnTo>
                <a:lnTo>
                  <a:pt x="481" y="700"/>
                </a:lnTo>
                <a:lnTo>
                  <a:pt x="484" y="700"/>
                </a:lnTo>
                <a:lnTo>
                  <a:pt x="484" y="704"/>
                </a:lnTo>
                <a:lnTo>
                  <a:pt x="484" y="704"/>
                </a:lnTo>
                <a:lnTo>
                  <a:pt x="499" y="704"/>
                </a:lnTo>
                <a:lnTo>
                  <a:pt x="499" y="706"/>
                </a:lnTo>
                <a:lnTo>
                  <a:pt x="499" y="706"/>
                </a:lnTo>
                <a:lnTo>
                  <a:pt x="505" y="706"/>
                </a:lnTo>
                <a:lnTo>
                  <a:pt x="505" y="709"/>
                </a:lnTo>
                <a:lnTo>
                  <a:pt x="505" y="709"/>
                </a:lnTo>
                <a:lnTo>
                  <a:pt x="509" y="709"/>
                </a:lnTo>
                <a:lnTo>
                  <a:pt x="509" y="712"/>
                </a:lnTo>
                <a:lnTo>
                  <a:pt x="509" y="712"/>
                </a:lnTo>
                <a:lnTo>
                  <a:pt x="511" y="712"/>
                </a:lnTo>
                <a:lnTo>
                  <a:pt x="511" y="719"/>
                </a:lnTo>
                <a:lnTo>
                  <a:pt x="511" y="719"/>
                </a:lnTo>
                <a:lnTo>
                  <a:pt x="515" y="719"/>
                </a:lnTo>
                <a:lnTo>
                  <a:pt x="515" y="725"/>
                </a:lnTo>
                <a:lnTo>
                  <a:pt x="515" y="725"/>
                </a:lnTo>
                <a:lnTo>
                  <a:pt x="516" y="725"/>
                </a:lnTo>
                <a:lnTo>
                  <a:pt x="516" y="728"/>
                </a:lnTo>
                <a:lnTo>
                  <a:pt x="516" y="728"/>
                </a:lnTo>
                <a:lnTo>
                  <a:pt x="520" y="728"/>
                </a:lnTo>
                <a:lnTo>
                  <a:pt x="520" y="731"/>
                </a:lnTo>
                <a:lnTo>
                  <a:pt x="520" y="731"/>
                </a:lnTo>
                <a:lnTo>
                  <a:pt x="523" y="731"/>
                </a:lnTo>
                <a:lnTo>
                  <a:pt x="523" y="734"/>
                </a:lnTo>
                <a:lnTo>
                  <a:pt x="523" y="734"/>
                </a:lnTo>
                <a:lnTo>
                  <a:pt x="531" y="734"/>
                </a:lnTo>
                <a:lnTo>
                  <a:pt x="531" y="740"/>
                </a:lnTo>
                <a:lnTo>
                  <a:pt x="531" y="740"/>
                </a:lnTo>
                <a:lnTo>
                  <a:pt x="542" y="740"/>
                </a:lnTo>
                <a:lnTo>
                  <a:pt x="542" y="743"/>
                </a:lnTo>
                <a:lnTo>
                  <a:pt x="542" y="743"/>
                </a:lnTo>
                <a:lnTo>
                  <a:pt x="543" y="743"/>
                </a:lnTo>
                <a:lnTo>
                  <a:pt x="543" y="746"/>
                </a:lnTo>
                <a:lnTo>
                  <a:pt x="543" y="746"/>
                </a:lnTo>
                <a:lnTo>
                  <a:pt x="546" y="746"/>
                </a:lnTo>
                <a:lnTo>
                  <a:pt x="546" y="749"/>
                </a:lnTo>
                <a:lnTo>
                  <a:pt x="546" y="749"/>
                </a:lnTo>
                <a:lnTo>
                  <a:pt x="551" y="749"/>
                </a:lnTo>
                <a:lnTo>
                  <a:pt x="551" y="752"/>
                </a:lnTo>
                <a:lnTo>
                  <a:pt x="551" y="752"/>
                </a:lnTo>
                <a:lnTo>
                  <a:pt x="557" y="752"/>
                </a:lnTo>
                <a:lnTo>
                  <a:pt x="557" y="755"/>
                </a:lnTo>
                <a:lnTo>
                  <a:pt x="557" y="755"/>
                </a:lnTo>
                <a:lnTo>
                  <a:pt x="565" y="755"/>
                </a:lnTo>
                <a:lnTo>
                  <a:pt x="565" y="758"/>
                </a:lnTo>
                <a:lnTo>
                  <a:pt x="565" y="758"/>
                </a:lnTo>
                <a:lnTo>
                  <a:pt x="584" y="758"/>
                </a:lnTo>
                <a:lnTo>
                  <a:pt x="584" y="761"/>
                </a:lnTo>
                <a:lnTo>
                  <a:pt x="584" y="761"/>
                </a:lnTo>
                <a:lnTo>
                  <a:pt x="587" y="761"/>
                </a:lnTo>
                <a:lnTo>
                  <a:pt x="587" y="764"/>
                </a:lnTo>
                <a:lnTo>
                  <a:pt x="587" y="764"/>
                </a:lnTo>
                <a:lnTo>
                  <a:pt x="596" y="764"/>
                </a:lnTo>
                <a:lnTo>
                  <a:pt x="596" y="767"/>
                </a:lnTo>
                <a:lnTo>
                  <a:pt x="596" y="767"/>
                </a:lnTo>
                <a:lnTo>
                  <a:pt x="598" y="767"/>
                </a:lnTo>
                <a:lnTo>
                  <a:pt x="598" y="773"/>
                </a:lnTo>
                <a:lnTo>
                  <a:pt x="598" y="773"/>
                </a:lnTo>
                <a:lnTo>
                  <a:pt x="599" y="773"/>
                </a:lnTo>
                <a:lnTo>
                  <a:pt x="599" y="776"/>
                </a:lnTo>
                <a:lnTo>
                  <a:pt x="599" y="776"/>
                </a:lnTo>
                <a:lnTo>
                  <a:pt x="608" y="776"/>
                </a:lnTo>
                <a:lnTo>
                  <a:pt x="608" y="779"/>
                </a:lnTo>
                <a:lnTo>
                  <a:pt x="608" y="779"/>
                </a:lnTo>
                <a:lnTo>
                  <a:pt x="618" y="779"/>
                </a:lnTo>
                <a:lnTo>
                  <a:pt x="618" y="782"/>
                </a:lnTo>
                <a:lnTo>
                  <a:pt x="618" y="782"/>
                </a:lnTo>
                <a:lnTo>
                  <a:pt x="637" y="782"/>
                </a:lnTo>
                <a:lnTo>
                  <a:pt x="637" y="786"/>
                </a:lnTo>
                <a:lnTo>
                  <a:pt x="637" y="786"/>
                </a:lnTo>
                <a:lnTo>
                  <a:pt x="638" y="786"/>
                </a:lnTo>
                <a:lnTo>
                  <a:pt x="638" y="789"/>
                </a:lnTo>
                <a:lnTo>
                  <a:pt x="638" y="789"/>
                </a:lnTo>
                <a:lnTo>
                  <a:pt x="643" y="789"/>
                </a:lnTo>
                <a:lnTo>
                  <a:pt x="643" y="792"/>
                </a:lnTo>
                <a:lnTo>
                  <a:pt x="643" y="792"/>
                </a:lnTo>
                <a:lnTo>
                  <a:pt x="649" y="792"/>
                </a:lnTo>
                <a:lnTo>
                  <a:pt x="649" y="794"/>
                </a:lnTo>
                <a:lnTo>
                  <a:pt x="649" y="794"/>
                </a:lnTo>
                <a:lnTo>
                  <a:pt x="650" y="794"/>
                </a:lnTo>
                <a:lnTo>
                  <a:pt x="650" y="798"/>
                </a:lnTo>
                <a:lnTo>
                  <a:pt x="650" y="798"/>
                </a:lnTo>
                <a:lnTo>
                  <a:pt x="657" y="798"/>
                </a:lnTo>
                <a:lnTo>
                  <a:pt x="657" y="801"/>
                </a:lnTo>
                <a:lnTo>
                  <a:pt x="657" y="801"/>
                </a:lnTo>
                <a:lnTo>
                  <a:pt x="667" y="801"/>
                </a:lnTo>
                <a:lnTo>
                  <a:pt x="667" y="804"/>
                </a:lnTo>
                <a:lnTo>
                  <a:pt x="667" y="804"/>
                </a:lnTo>
                <a:lnTo>
                  <a:pt x="668" y="804"/>
                </a:lnTo>
                <a:lnTo>
                  <a:pt x="668" y="807"/>
                </a:lnTo>
                <a:lnTo>
                  <a:pt x="668" y="807"/>
                </a:lnTo>
                <a:lnTo>
                  <a:pt x="672" y="807"/>
                </a:lnTo>
                <a:lnTo>
                  <a:pt x="672" y="810"/>
                </a:lnTo>
                <a:lnTo>
                  <a:pt x="673" y="810"/>
                </a:lnTo>
                <a:lnTo>
                  <a:pt x="678" y="810"/>
                </a:lnTo>
                <a:lnTo>
                  <a:pt x="678" y="814"/>
                </a:lnTo>
                <a:lnTo>
                  <a:pt x="678" y="814"/>
                </a:lnTo>
                <a:lnTo>
                  <a:pt x="680" y="814"/>
                </a:lnTo>
                <a:lnTo>
                  <a:pt x="680" y="817"/>
                </a:lnTo>
                <a:lnTo>
                  <a:pt x="680" y="817"/>
                </a:lnTo>
                <a:lnTo>
                  <a:pt x="689" y="817"/>
                </a:lnTo>
                <a:lnTo>
                  <a:pt x="689" y="820"/>
                </a:lnTo>
                <a:lnTo>
                  <a:pt x="689" y="820"/>
                </a:lnTo>
                <a:lnTo>
                  <a:pt x="691" y="820"/>
                </a:lnTo>
                <a:lnTo>
                  <a:pt x="691" y="820"/>
                </a:lnTo>
                <a:lnTo>
                  <a:pt x="691" y="820"/>
                </a:lnTo>
                <a:lnTo>
                  <a:pt x="694" y="820"/>
                </a:lnTo>
                <a:lnTo>
                  <a:pt x="694" y="823"/>
                </a:lnTo>
                <a:lnTo>
                  <a:pt x="694" y="823"/>
                </a:lnTo>
                <a:lnTo>
                  <a:pt x="718" y="823"/>
                </a:lnTo>
                <a:lnTo>
                  <a:pt x="718" y="826"/>
                </a:lnTo>
                <a:lnTo>
                  <a:pt x="718" y="826"/>
                </a:lnTo>
                <a:lnTo>
                  <a:pt x="720" y="826"/>
                </a:lnTo>
                <a:lnTo>
                  <a:pt x="720" y="826"/>
                </a:lnTo>
                <a:lnTo>
                  <a:pt x="720" y="826"/>
                </a:lnTo>
                <a:lnTo>
                  <a:pt x="733" y="826"/>
                </a:lnTo>
                <a:lnTo>
                  <a:pt x="733" y="830"/>
                </a:lnTo>
                <a:lnTo>
                  <a:pt x="733" y="830"/>
                </a:lnTo>
                <a:lnTo>
                  <a:pt x="736" y="830"/>
                </a:lnTo>
                <a:lnTo>
                  <a:pt x="736" y="830"/>
                </a:lnTo>
                <a:lnTo>
                  <a:pt x="736" y="830"/>
                </a:lnTo>
                <a:lnTo>
                  <a:pt x="737" y="830"/>
                </a:lnTo>
                <a:lnTo>
                  <a:pt x="737" y="833"/>
                </a:lnTo>
                <a:lnTo>
                  <a:pt x="737" y="833"/>
                </a:lnTo>
                <a:lnTo>
                  <a:pt x="752" y="833"/>
                </a:lnTo>
                <a:lnTo>
                  <a:pt x="752" y="833"/>
                </a:lnTo>
                <a:lnTo>
                  <a:pt x="752" y="833"/>
                </a:lnTo>
                <a:lnTo>
                  <a:pt x="769" y="833"/>
                </a:lnTo>
                <a:lnTo>
                  <a:pt x="769" y="833"/>
                </a:lnTo>
                <a:lnTo>
                  <a:pt x="769" y="833"/>
                </a:lnTo>
                <a:lnTo>
                  <a:pt x="771" y="833"/>
                </a:lnTo>
                <a:lnTo>
                  <a:pt x="771" y="833"/>
                </a:lnTo>
                <a:lnTo>
                  <a:pt x="771" y="833"/>
                </a:lnTo>
                <a:lnTo>
                  <a:pt x="772" y="833"/>
                </a:lnTo>
                <a:lnTo>
                  <a:pt x="772" y="833"/>
                </a:lnTo>
                <a:lnTo>
                  <a:pt x="772" y="833"/>
                </a:lnTo>
                <a:lnTo>
                  <a:pt x="793" y="833"/>
                </a:lnTo>
                <a:lnTo>
                  <a:pt x="793" y="838"/>
                </a:lnTo>
                <a:lnTo>
                  <a:pt x="793" y="838"/>
                </a:lnTo>
                <a:lnTo>
                  <a:pt x="811" y="838"/>
                </a:lnTo>
                <a:lnTo>
                  <a:pt x="811" y="842"/>
                </a:lnTo>
                <a:lnTo>
                  <a:pt x="811" y="842"/>
                </a:lnTo>
                <a:lnTo>
                  <a:pt x="814" y="842"/>
                </a:lnTo>
                <a:lnTo>
                  <a:pt x="814" y="842"/>
                </a:lnTo>
                <a:lnTo>
                  <a:pt x="814" y="842"/>
                </a:lnTo>
                <a:lnTo>
                  <a:pt x="817" y="842"/>
                </a:lnTo>
                <a:lnTo>
                  <a:pt x="817" y="842"/>
                </a:lnTo>
                <a:lnTo>
                  <a:pt x="817" y="842"/>
                </a:lnTo>
                <a:lnTo>
                  <a:pt x="862" y="842"/>
                </a:lnTo>
                <a:lnTo>
                  <a:pt x="862" y="842"/>
                </a:lnTo>
                <a:lnTo>
                  <a:pt x="862" y="842"/>
                </a:lnTo>
                <a:lnTo>
                  <a:pt x="875" y="842"/>
                </a:lnTo>
                <a:lnTo>
                  <a:pt x="875" y="842"/>
                </a:lnTo>
                <a:lnTo>
                  <a:pt x="875" y="842"/>
                </a:lnTo>
                <a:lnTo>
                  <a:pt x="877" y="842"/>
                </a:lnTo>
                <a:lnTo>
                  <a:pt x="877" y="847"/>
                </a:lnTo>
                <a:lnTo>
                  <a:pt x="877" y="847"/>
                </a:lnTo>
                <a:lnTo>
                  <a:pt x="886" y="847"/>
                </a:lnTo>
                <a:lnTo>
                  <a:pt x="886" y="847"/>
                </a:lnTo>
                <a:lnTo>
                  <a:pt x="886" y="847"/>
                </a:lnTo>
                <a:lnTo>
                  <a:pt x="904" y="847"/>
                </a:lnTo>
                <a:lnTo>
                  <a:pt x="904" y="847"/>
                </a:lnTo>
                <a:lnTo>
                  <a:pt x="904" y="847"/>
                </a:lnTo>
                <a:lnTo>
                  <a:pt x="950" y="847"/>
                </a:lnTo>
                <a:lnTo>
                  <a:pt x="950" y="847"/>
                </a:lnTo>
                <a:lnTo>
                  <a:pt x="950" y="847"/>
                </a:lnTo>
                <a:lnTo>
                  <a:pt x="983" y="847"/>
                </a:lnTo>
                <a:lnTo>
                  <a:pt x="983" y="847"/>
                </a:lnTo>
                <a:lnTo>
                  <a:pt x="983" y="847"/>
                </a:lnTo>
                <a:lnTo>
                  <a:pt x="987" y="847"/>
                </a:lnTo>
                <a:lnTo>
                  <a:pt x="987" y="856"/>
                </a:lnTo>
                <a:lnTo>
                  <a:pt x="987" y="856"/>
                </a:lnTo>
                <a:lnTo>
                  <a:pt x="995" y="856"/>
                </a:lnTo>
                <a:lnTo>
                  <a:pt x="995" y="856"/>
                </a:lnTo>
                <a:lnTo>
                  <a:pt x="995" y="856"/>
                </a:lnTo>
                <a:lnTo>
                  <a:pt x="1018" y="856"/>
                </a:lnTo>
                <a:lnTo>
                  <a:pt x="1018" y="856"/>
                </a:lnTo>
                <a:lnTo>
                  <a:pt x="1018" y="856"/>
                </a:lnTo>
                <a:lnTo>
                  <a:pt x="1034" y="856"/>
                </a:lnTo>
                <a:lnTo>
                  <a:pt x="1034" y="856"/>
                </a:lnTo>
                <a:lnTo>
                  <a:pt x="1034" y="856"/>
                </a:lnTo>
                <a:lnTo>
                  <a:pt x="1086" y="856"/>
                </a:lnTo>
                <a:lnTo>
                  <a:pt x="1086" y="856"/>
                </a:lnTo>
                <a:lnTo>
                  <a:pt x="1086" y="856"/>
                </a:lnTo>
                <a:lnTo>
                  <a:pt x="1174" y="856"/>
                </a:lnTo>
                <a:lnTo>
                  <a:pt x="1174" y="870"/>
                </a:lnTo>
                <a:lnTo>
                  <a:pt x="1174" y="870"/>
                </a:lnTo>
                <a:lnTo>
                  <a:pt x="1212" y="870"/>
                </a:lnTo>
                <a:lnTo>
                  <a:pt x="1212" y="870"/>
                </a:lnTo>
                <a:lnTo>
                  <a:pt x="1212" y="870"/>
                </a:lnTo>
                <a:lnTo>
                  <a:pt x="1274" y="870"/>
                </a:lnTo>
                <a:lnTo>
                  <a:pt x="1274" y="870"/>
                </a:lnTo>
                <a:lnTo>
                  <a:pt x="1274" y="870"/>
                </a:lnTo>
                <a:lnTo>
                  <a:pt x="1293" y="870"/>
                </a:lnTo>
                <a:lnTo>
                  <a:pt x="1293" y="870"/>
                </a:lnTo>
                <a:lnTo>
                  <a:pt x="1293" y="870"/>
                </a:lnTo>
                <a:lnTo>
                  <a:pt x="1327" y="870"/>
                </a:lnTo>
                <a:lnTo>
                  <a:pt x="1327" y="870"/>
                </a:lnTo>
              </a:path>
            </a:pathLst>
          </a:custGeom>
          <a:noFill/>
          <a:ln w="2857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 dirty="0">
              <a:solidFill>
                <a:prstClr val="black"/>
              </a:solidFill>
            </a:endParaRPr>
          </a:p>
        </p:txBody>
      </p:sp>
      <p:sp>
        <p:nvSpPr>
          <p:cNvPr id="139" name="Line 328">
            <a:extLst>
              <a:ext uri="{FF2B5EF4-FFF2-40B4-BE49-F238E27FC236}">
                <a16:creationId xmlns:a16="http://schemas.microsoft.com/office/drawing/2014/main" xmlns="" id="{BC9FD362-514E-4F8C-A900-B22445A34D31}"/>
              </a:ext>
            </a:extLst>
          </p:cNvPr>
          <p:cNvSpPr>
            <a:spLocks noChangeShapeType="1"/>
          </p:cNvSpPr>
          <p:nvPr/>
        </p:nvSpPr>
        <p:spPr bwMode="auto">
          <a:xfrm>
            <a:off x="5292359" y="2074411"/>
            <a:ext cx="0" cy="49440"/>
          </a:xfrm>
          <a:prstGeom prst="line">
            <a:avLst/>
          </a:prstGeom>
          <a:noFill/>
          <a:ln w="12700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140" name="Line 329">
            <a:extLst>
              <a:ext uri="{FF2B5EF4-FFF2-40B4-BE49-F238E27FC236}">
                <a16:creationId xmlns:a16="http://schemas.microsoft.com/office/drawing/2014/main" xmlns="" id="{A08C37C1-F915-4D65-8DDC-D38F5F917280}"/>
              </a:ext>
            </a:extLst>
          </p:cNvPr>
          <p:cNvSpPr>
            <a:spLocks noChangeShapeType="1"/>
          </p:cNvSpPr>
          <p:nvPr/>
        </p:nvSpPr>
        <p:spPr bwMode="auto">
          <a:xfrm>
            <a:off x="5643026" y="3041580"/>
            <a:ext cx="0" cy="49440"/>
          </a:xfrm>
          <a:prstGeom prst="line">
            <a:avLst/>
          </a:prstGeom>
          <a:noFill/>
          <a:ln w="2857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141" name="Line 330">
            <a:extLst>
              <a:ext uri="{FF2B5EF4-FFF2-40B4-BE49-F238E27FC236}">
                <a16:creationId xmlns:a16="http://schemas.microsoft.com/office/drawing/2014/main" xmlns="" id="{A0A32AAF-BDA2-4FE8-972A-354804C2EBD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05985" y="3937678"/>
            <a:ext cx="0" cy="49440"/>
          </a:xfrm>
          <a:prstGeom prst="line">
            <a:avLst/>
          </a:prstGeom>
          <a:noFill/>
          <a:ln w="2857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142" name="Line 331">
            <a:extLst>
              <a:ext uri="{FF2B5EF4-FFF2-40B4-BE49-F238E27FC236}">
                <a16:creationId xmlns:a16="http://schemas.microsoft.com/office/drawing/2014/main" xmlns="" id="{85F0E044-37F0-4949-8F23-D01CF8DD3FA1}"/>
              </a:ext>
            </a:extLst>
          </p:cNvPr>
          <p:cNvSpPr>
            <a:spLocks noChangeShapeType="1"/>
          </p:cNvSpPr>
          <p:nvPr/>
        </p:nvSpPr>
        <p:spPr bwMode="auto">
          <a:xfrm>
            <a:off x="6340420" y="4172518"/>
            <a:ext cx="0" cy="49440"/>
          </a:xfrm>
          <a:prstGeom prst="line">
            <a:avLst/>
          </a:prstGeom>
          <a:noFill/>
          <a:ln w="2857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143" name="Line 332">
            <a:extLst>
              <a:ext uri="{FF2B5EF4-FFF2-40B4-BE49-F238E27FC236}">
                <a16:creationId xmlns:a16="http://schemas.microsoft.com/office/drawing/2014/main" xmlns="" id="{F53B1062-BDE8-4A2F-8E95-291BD7A2F3FB}"/>
              </a:ext>
            </a:extLst>
          </p:cNvPr>
          <p:cNvSpPr>
            <a:spLocks noChangeShapeType="1"/>
          </p:cNvSpPr>
          <p:nvPr/>
        </p:nvSpPr>
        <p:spPr bwMode="auto">
          <a:xfrm>
            <a:off x="6448772" y="4259037"/>
            <a:ext cx="0" cy="49440"/>
          </a:xfrm>
          <a:prstGeom prst="line">
            <a:avLst/>
          </a:prstGeom>
          <a:noFill/>
          <a:ln w="2857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144" name="Line 333">
            <a:extLst>
              <a:ext uri="{FF2B5EF4-FFF2-40B4-BE49-F238E27FC236}">
                <a16:creationId xmlns:a16="http://schemas.microsoft.com/office/drawing/2014/main" xmlns="" id="{8FE54BB6-A126-4DF0-908A-1D8C0E1BB4D8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4233" y="4286848"/>
            <a:ext cx="0" cy="52529"/>
          </a:xfrm>
          <a:prstGeom prst="line">
            <a:avLst/>
          </a:prstGeom>
          <a:noFill/>
          <a:ln w="2857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145" name="Line 334">
            <a:extLst>
              <a:ext uri="{FF2B5EF4-FFF2-40B4-BE49-F238E27FC236}">
                <a16:creationId xmlns:a16="http://schemas.microsoft.com/office/drawing/2014/main" xmlns="" id="{3CCF1B85-0257-4C48-8042-7ECDD2B8CED3}"/>
              </a:ext>
            </a:extLst>
          </p:cNvPr>
          <p:cNvSpPr>
            <a:spLocks noChangeShapeType="1"/>
          </p:cNvSpPr>
          <p:nvPr/>
        </p:nvSpPr>
        <p:spPr bwMode="auto">
          <a:xfrm>
            <a:off x="6537424" y="4308478"/>
            <a:ext cx="0" cy="49440"/>
          </a:xfrm>
          <a:prstGeom prst="line">
            <a:avLst/>
          </a:prstGeom>
          <a:noFill/>
          <a:ln w="2857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146" name="Line 335">
            <a:extLst>
              <a:ext uri="{FF2B5EF4-FFF2-40B4-BE49-F238E27FC236}">
                <a16:creationId xmlns:a16="http://schemas.microsoft.com/office/drawing/2014/main" xmlns="" id="{1C9D398A-CE09-4D73-B49D-B18C91045137}"/>
              </a:ext>
            </a:extLst>
          </p:cNvPr>
          <p:cNvSpPr>
            <a:spLocks noChangeShapeType="1"/>
          </p:cNvSpPr>
          <p:nvPr/>
        </p:nvSpPr>
        <p:spPr bwMode="auto">
          <a:xfrm>
            <a:off x="6572884" y="4320838"/>
            <a:ext cx="0" cy="49440"/>
          </a:xfrm>
          <a:prstGeom prst="line">
            <a:avLst/>
          </a:prstGeom>
          <a:noFill/>
          <a:ln w="2857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147" name="Line 336">
            <a:extLst>
              <a:ext uri="{FF2B5EF4-FFF2-40B4-BE49-F238E27FC236}">
                <a16:creationId xmlns:a16="http://schemas.microsoft.com/office/drawing/2014/main" xmlns="" id="{EA304A3C-1DF2-434F-B07F-AC874CE57711}"/>
              </a:ext>
            </a:extLst>
          </p:cNvPr>
          <p:cNvSpPr>
            <a:spLocks noChangeShapeType="1"/>
          </p:cNvSpPr>
          <p:nvPr/>
        </p:nvSpPr>
        <p:spPr bwMode="auto">
          <a:xfrm>
            <a:off x="6604404" y="4330108"/>
            <a:ext cx="0" cy="49440"/>
          </a:xfrm>
          <a:prstGeom prst="line">
            <a:avLst/>
          </a:prstGeom>
          <a:noFill/>
          <a:ln w="2857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148" name="Line 337">
            <a:extLst>
              <a:ext uri="{FF2B5EF4-FFF2-40B4-BE49-F238E27FC236}">
                <a16:creationId xmlns:a16="http://schemas.microsoft.com/office/drawing/2014/main" xmlns="" id="{91151216-9102-4574-B4EE-57DB3F9002FC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7896" y="4330108"/>
            <a:ext cx="0" cy="49440"/>
          </a:xfrm>
          <a:prstGeom prst="line">
            <a:avLst/>
          </a:prstGeom>
          <a:noFill/>
          <a:ln w="2857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149" name="Line 338">
            <a:extLst>
              <a:ext uri="{FF2B5EF4-FFF2-40B4-BE49-F238E27FC236}">
                <a16:creationId xmlns:a16="http://schemas.microsoft.com/office/drawing/2014/main" xmlns="" id="{DF255621-C44F-45CE-B5FD-A844F057B89C}"/>
              </a:ext>
            </a:extLst>
          </p:cNvPr>
          <p:cNvSpPr>
            <a:spLocks noChangeShapeType="1"/>
          </p:cNvSpPr>
          <p:nvPr/>
        </p:nvSpPr>
        <p:spPr bwMode="auto">
          <a:xfrm>
            <a:off x="6641835" y="4330108"/>
            <a:ext cx="0" cy="49440"/>
          </a:xfrm>
          <a:prstGeom prst="line">
            <a:avLst/>
          </a:prstGeom>
          <a:noFill/>
          <a:ln w="2857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150" name="Line 339">
            <a:extLst>
              <a:ext uri="{FF2B5EF4-FFF2-40B4-BE49-F238E27FC236}">
                <a16:creationId xmlns:a16="http://schemas.microsoft.com/office/drawing/2014/main" xmlns="" id="{D7D0E5BD-26FE-40FC-9F29-C02518ECB4DC}"/>
              </a:ext>
            </a:extLst>
          </p:cNvPr>
          <p:cNvSpPr>
            <a:spLocks noChangeShapeType="1"/>
          </p:cNvSpPr>
          <p:nvPr/>
        </p:nvSpPr>
        <p:spPr bwMode="auto">
          <a:xfrm>
            <a:off x="6726548" y="4357918"/>
            <a:ext cx="0" cy="49440"/>
          </a:xfrm>
          <a:prstGeom prst="line">
            <a:avLst/>
          </a:prstGeom>
          <a:noFill/>
          <a:ln w="2857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151" name="Line 340">
            <a:extLst>
              <a:ext uri="{FF2B5EF4-FFF2-40B4-BE49-F238E27FC236}">
                <a16:creationId xmlns:a16="http://schemas.microsoft.com/office/drawing/2014/main" xmlns="" id="{C23568BA-EB9E-434B-9B8C-47A136757A75}"/>
              </a:ext>
            </a:extLst>
          </p:cNvPr>
          <p:cNvSpPr>
            <a:spLocks noChangeShapeType="1"/>
          </p:cNvSpPr>
          <p:nvPr/>
        </p:nvSpPr>
        <p:spPr bwMode="auto">
          <a:xfrm>
            <a:off x="6732458" y="4357918"/>
            <a:ext cx="0" cy="49440"/>
          </a:xfrm>
          <a:prstGeom prst="line">
            <a:avLst/>
          </a:prstGeom>
          <a:noFill/>
          <a:ln w="2857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152" name="Line 341">
            <a:extLst>
              <a:ext uri="{FF2B5EF4-FFF2-40B4-BE49-F238E27FC236}">
                <a16:creationId xmlns:a16="http://schemas.microsoft.com/office/drawing/2014/main" xmlns="" id="{0B3109D5-A571-4A8E-912E-308D0B2E508E}"/>
              </a:ext>
            </a:extLst>
          </p:cNvPr>
          <p:cNvSpPr>
            <a:spLocks noChangeShapeType="1"/>
          </p:cNvSpPr>
          <p:nvPr/>
        </p:nvSpPr>
        <p:spPr bwMode="auto">
          <a:xfrm>
            <a:off x="6821109" y="4357918"/>
            <a:ext cx="0" cy="49440"/>
          </a:xfrm>
          <a:prstGeom prst="line">
            <a:avLst/>
          </a:prstGeom>
          <a:noFill/>
          <a:ln w="2857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153" name="Line 342">
            <a:extLst>
              <a:ext uri="{FF2B5EF4-FFF2-40B4-BE49-F238E27FC236}">
                <a16:creationId xmlns:a16="http://schemas.microsoft.com/office/drawing/2014/main" xmlns="" id="{60E4EC63-A716-4FE2-84FE-3CECE98E6076}"/>
              </a:ext>
            </a:extLst>
          </p:cNvPr>
          <p:cNvSpPr>
            <a:spLocks noChangeShapeType="1"/>
          </p:cNvSpPr>
          <p:nvPr/>
        </p:nvSpPr>
        <p:spPr bwMode="auto">
          <a:xfrm>
            <a:off x="6846720" y="4357918"/>
            <a:ext cx="0" cy="49440"/>
          </a:xfrm>
          <a:prstGeom prst="line">
            <a:avLst/>
          </a:prstGeom>
          <a:noFill/>
          <a:ln w="2857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154" name="Line 343">
            <a:extLst>
              <a:ext uri="{FF2B5EF4-FFF2-40B4-BE49-F238E27FC236}">
                <a16:creationId xmlns:a16="http://schemas.microsoft.com/office/drawing/2014/main" xmlns="" id="{A8920569-E7EA-4485-BA05-7F4BE23039B5}"/>
              </a:ext>
            </a:extLst>
          </p:cNvPr>
          <p:cNvSpPr>
            <a:spLocks noChangeShapeType="1"/>
          </p:cNvSpPr>
          <p:nvPr/>
        </p:nvSpPr>
        <p:spPr bwMode="auto">
          <a:xfrm>
            <a:off x="6868390" y="4373369"/>
            <a:ext cx="0" cy="49440"/>
          </a:xfrm>
          <a:prstGeom prst="line">
            <a:avLst/>
          </a:prstGeom>
          <a:noFill/>
          <a:ln w="2857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155" name="Line 344">
            <a:extLst>
              <a:ext uri="{FF2B5EF4-FFF2-40B4-BE49-F238E27FC236}">
                <a16:creationId xmlns:a16="http://schemas.microsoft.com/office/drawing/2014/main" xmlns="" id="{BC7658A3-DD41-40E2-8C5A-365D5C00EC67}"/>
              </a:ext>
            </a:extLst>
          </p:cNvPr>
          <p:cNvSpPr>
            <a:spLocks noChangeShapeType="1"/>
          </p:cNvSpPr>
          <p:nvPr/>
        </p:nvSpPr>
        <p:spPr bwMode="auto">
          <a:xfrm>
            <a:off x="6903851" y="4373369"/>
            <a:ext cx="0" cy="49440"/>
          </a:xfrm>
          <a:prstGeom prst="line">
            <a:avLst/>
          </a:prstGeom>
          <a:noFill/>
          <a:ln w="2857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156" name="Line 345">
            <a:extLst>
              <a:ext uri="{FF2B5EF4-FFF2-40B4-BE49-F238E27FC236}">
                <a16:creationId xmlns:a16="http://schemas.microsoft.com/office/drawing/2014/main" xmlns="" id="{2C5FA2B3-40F2-40B9-B368-97B04F265297}"/>
              </a:ext>
            </a:extLst>
          </p:cNvPr>
          <p:cNvSpPr>
            <a:spLocks noChangeShapeType="1"/>
          </p:cNvSpPr>
          <p:nvPr/>
        </p:nvSpPr>
        <p:spPr bwMode="auto">
          <a:xfrm>
            <a:off x="6994472" y="4373369"/>
            <a:ext cx="0" cy="49440"/>
          </a:xfrm>
          <a:prstGeom prst="line">
            <a:avLst/>
          </a:prstGeom>
          <a:noFill/>
          <a:ln w="2857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157" name="Line 346">
            <a:extLst>
              <a:ext uri="{FF2B5EF4-FFF2-40B4-BE49-F238E27FC236}">
                <a16:creationId xmlns:a16="http://schemas.microsoft.com/office/drawing/2014/main" xmlns="" id="{77D379BE-568C-4EAF-A7CE-99895917341B}"/>
              </a:ext>
            </a:extLst>
          </p:cNvPr>
          <p:cNvSpPr>
            <a:spLocks noChangeShapeType="1"/>
          </p:cNvSpPr>
          <p:nvPr/>
        </p:nvSpPr>
        <p:spPr bwMode="auto">
          <a:xfrm>
            <a:off x="7059484" y="4373369"/>
            <a:ext cx="0" cy="49440"/>
          </a:xfrm>
          <a:prstGeom prst="line">
            <a:avLst/>
          </a:prstGeom>
          <a:noFill/>
          <a:ln w="2857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158" name="Line 347">
            <a:extLst>
              <a:ext uri="{FF2B5EF4-FFF2-40B4-BE49-F238E27FC236}">
                <a16:creationId xmlns:a16="http://schemas.microsoft.com/office/drawing/2014/main" xmlns="" id="{C80F29CB-CE24-4343-B995-7160A11F90A4}"/>
              </a:ext>
            </a:extLst>
          </p:cNvPr>
          <p:cNvSpPr>
            <a:spLocks noChangeShapeType="1"/>
          </p:cNvSpPr>
          <p:nvPr/>
        </p:nvSpPr>
        <p:spPr bwMode="auto">
          <a:xfrm>
            <a:off x="7083125" y="4398087"/>
            <a:ext cx="0" cy="52529"/>
          </a:xfrm>
          <a:prstGeom prst="line">
            <a:avLst/>
          </a:prstGeom>
          <a:noFill/>
          <a:ln w="2857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159" name="Line 348">
            <a:extLst>
              <a:ext uri="{FF2B5EF4-FFF2-40B4-BE49-F238E27FC236}">
                <a16:creationId xmlns:a16="http://schemas.microsoft.com/office/drawing/2014/main" xmlns="" id="{F81A4C97-762C-4445-B6AF-5667DFC4E455}"/>
              </a:ext>
            </a:extLst>
          </p:cNvPr>
          <p:cNvSpPr>
            <a:spLocks noChangeShapeType="1"/>
          </p:cNvSpPr>
          <p:nvPr/>
        </p:nvSpPr>
        <p:spPr bwMode="auto">
          <a:xfrm>
            <a:off x="7128435" y="4398087"/>
            <a:ext cx="0" cy="52529"/>
          </a:xfrm>
          <a:prstGeom prst="line">
            <a:avLst/>
          </a:prstGeom>
          <a:noFill/>
          <a:ln w="2857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160" name="Line 349">
            <a:extLst>
              <a:ext uri="{FF2B5EF4-FFF2-40B4-BE49-F238E27FC236}">
                <a16:creationId xmlns:a16="http://schemas.microsoft.com/office/drawing/2014/main" xmlns="" id="{85C11C63-CB46-4579-BBE9-6508A2B86662}"/>
              </a:ext>
            </a:extLst>
          </p:cNvPr>
          <p:cNvSpPr>
            <a:spLocks noChangeShapeType="1"/>
          </p:cNvSpPr>
          <p:nvPr/>
        </p:nvSpPr>
        <p:spPr bwMode="auto">
          <a:xfrm>
            <a:off x="7159956" y="4398087"/>
            <a:ext cx="0" cy="52529"/>
          </a:xfrm>
          <a:prstGeom prst="line">
            <a:avLst/>
          </a:prstGeom>
          <a:noFill/>
          <a:ln w="2857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161" name="Line 350">
            <a:extLst>
              <a:ext uri="{FF2B5EF4-FFF2-40B4-BE49-F238E27FC236}">
                <a16:creationId xmlns:a16="http://schemas.microsoft.com/office/drawing/2014/main" xmlns="" id="{C9524E9E-FDAA-4766-B912-803E5E30CC90}"/>
              </a:ext>
            </a:extLst>
          </p:cNvPr>
          <p:cNvSpPr>
            <a:spLocks noChangeShapeType="1"/>
          </p:cNvSpPr>
          <p:nvPr/>
        </p:nvSpPr>
        <p:spPr bwMode="auto">
          <a:xfrm>
            <a:off x="7262398" y="4398087"/>
            <a:ext cx="0" cy="52529"/>
          </a:xfrm>
          <a:prstGeom prst="line">
            <a:avLst/>
          </a:prstGeom>
          <a:noFill/>
          <a:ln w="2857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162" name="Line 351">
            <a:extLst>
              <a:ext uri="{FF2B5EF4-FFF2-40B4-BE49-F238E27FC236}">
                <a16:creationId xmlns:a16="http://schemas.microsoft.com/office/drawing/2014/main" xmlns="" id="{86F1842B-B7F1-4D71-8647-63810CB2751E}"/>
              </a:ext>
            </a:extLst>
          </p:cNvPr>
          <p:cNvSpPr>
            <a:spLocks noChangeShapeType="1"/>
          </p:cNvSpPr>
          <p:nvPr/>
        </p:nvSpPr>
        <p:spPr bwMode="auto">
          <a:xfrm>
            <a:off x="7510623" y="4444438"/>
            <a:ext cx="0" cy="49440"/>
          </a:xfrm>
          <a:prstGeom prst="line">
            <a:avLst/>
          </a:prstGeom>
          <a:noFill/>
          <a:ln w="2857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163" name="Line 352">
            <a:extLst>
              <a:ext uri="{FF2B5EF4-FFF2-40B4-BE49-F238E27FC236}">
                <a16:creationId xmlns:a16="http://schemas.microsoft.com/office/drawing/2014/main" xmlns="" id="{931114C0-E2E9-48B3-9720-7324FE0DDB69}"/>
              </a:ext>
            </a:extLst>
          </p:cNvPr>
          <p:cNvSpPr>
            <a:spLocks noChangeShapeType="1"/>
          </p:cNvSpPr>
          <p:nvPr/>
        </p:nvSpPr>
        <p:spPr bwMode="auto">
          <a:xfrm>
            <a:off x="7632766" y="4444438"/>
            <a:ext cx="0" cy="49440"/>
          </a:xfrm>
          <a:prstGeom prst="line">
            <a:avLst/>
          </a:prstGeom>
          <a:noFill/>
          <a:ln w="2857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164" name="Line 353">
            <a:extLst>
              <a:ext uri="{FF2B5EF4-FFF2-40B4-BE49-F238E27FC236}">
                <a16:creationId xmlns:a16="http://schemas.microsoft.com/office/drawing/2014/main" xmlns="" id="{4204F155-48AF-4BE4-8F4D-6C2DFCCC26BC}"/>
              </a:ext>
            </a:extLst>
          </p:cNvPr>
          <p:cNvSpPr>
            <a:spLocks noChangeShapeType="1"/>
          </p:cNvSpPr>
          <p:nvPr/>
        </p:nvSpPr>
        <p:spPr bwMode="auto">
          <a:xfrm>
            <a:off x="7670197" y="4444438"/>
            <a:ext cx="0" cy="49440"/>
          </a:xfrm>
          <a:prstGeom prst="line">
            <a:avLst/>
          </a:prstGeom>
          <a:noFill/>
          <a:ln w="2857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165" name="Line 354">
            <a:extLst>
              <a:ext uri="{FF2B5EF4-FFF2-40B4-BE49-F238E27FC236}">
                <a16:creationId xmlns:a16="http://schemas.microsoft.com/office/drawing/2014/main" xmlns="" id="{FB290339-FDBB-4570-9E0C-7AA58750165E}"/>
              </a:ext>
            </a:extLst>
          </p:cNvPr>
          <p:cNvSpPr>
            <a:spLocks noChangeShapeType="1"/>
          </p:cNvSpPr>
          <p:nvPr/>
        </p:nvSpPr>
        <p:spPr bwMode="auto">
          <a:xfrm>
            <a:off x="7737178" y="4444438"/>
            <a:ext cx="0" cy="49440"/>
          </a:xfrm>
          <a:prstGeom prst="line">
            <a:avLst/>
          </a:prstGeom>
          <a:noFill/>
          <a:ln w="2857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166" name="Freeform 355">
            <a:extLst>
              <a:ext uri="{FF2B5EF4-FFF2-40B4-BE49-F238E27FC236}">
                <a16:creationId xmlns:a16="http://schemas.microsoft.com/office/drawing/2014/main" xmlns="" id="{7D59C136-F4A5-4B39-B5DC-7C00B1885EC3}"/>
              </a:ext>
            </a:extLst>
          </p:cNvPr>
          <p:cNvSpPr>
            <a:spLocks/>
          </p:cNvSpPr>
          <p:nvPr/>
        </p:nvSpPr>
        <p:spPr bwMode="auto">
          <a:xfrm>
            <a:off x="5122935" y="1805581"/>
            <a:ext cx="2545291" cy="2623406"/>
          </a:xfrm>
          <a:custGeom>
            <a:avLst/>
            <a:gdLst>
              <a:gd name="T0" fmla="*/ 26 w 1292"/>
              <a:gd name="T1" fmla="*/ 9 h 849"/>
              <a:gd name="T2" fmla="*/ 35 w 1292"/>
              <a:gd name="T3" fmla="*/ 23 h 849"/>
              <a:gd name="T4" fmla="*/ 42 w 1292"/>
              <a:gd name="T5" fmla="*/ 35 h 849"/>
              <a:gd name="T6" fmla="*/ 54 w 1292"/>
              <a:gd name="T7" fmla="*/ 50 h 849"/>
              <a:gd name="T8" fmla="*/ 59 w 1292"/>
              <a:gd name="T9" fmla="*/ 62 h 849"/>
              <a:gd name="T10" fmla="*/ 64 w 1292"/>
              <a:gd name="T11" fmla="*/ 80 h 849"/>
              <a:gd name="T12" fmla="*/ 71 w 1292"/>
              <a:gd name="T13" fmla="*/ 97 h 849"/>
              <a:gd name="T14" fmla="*/ 79 w 1292"/>
              <a:gd name="T15" fmla="*/ 115 h 849"/>
              <a:gd name="T16" fmla="*/ 90 w 1292"/>
              <a:gd name="T17" fmla="*/ 133 h 849"/>
              <a:gd name="T18" fmla="*/ 97 w 1292"/>
              <a:gd name="T19" fmla="*/ 145 h 849"/>
              <a:gd name="T20" fmla="*/ 105 w 1292"/>
              <a:gd name="T21" fmla="*/ 171 h 849"/>
              <a:gd name="T22" fmla="*/ 120 w 1292"/>
              <a:gd name="T23" fmla="*/ 189 h 849"/>
              <a:gd name="T24" fmla="*/ 127 w 1292"/>
              <a:gd name="T25" fmla="*/ 210 h 849"/>
              <a:gd name="T26" fmla="*/ 134 w 1292"/>
              <a:gd name="T27" fmla="*/ 222 h 849"/>
              <a:gd name="T28" fmla="*/ 142 w 1292"/>
              <a:gd name="T29" fmla="*/ 236 h 849"/>
              <a:gd name="T30" fmla="*/ 153 w 1292"/>
              <a:gd name="T31" fmla="*/ 260 h 849"/>
              <a:gd name="T32" fmla="*/ 172 w 1292"/>
              <a:gd name="T33" fmla="*/ 272 h 849"/>
              <a:gd name="T34" fmla="*/ 184 w 1292"/>
              <a:gd name="T35" fmla="*/ 284 h 849"/>
              <a:gd name="T36" fmla="*/ 189 w 1292"/>
              <a:gd name="T37" fmla="*/ 293 h 849"/>
              <a:gd name="T38" fmla="*/ 196 w 1292"/>
              <a:gd name="T39" fmla="*/ 302 h 849"/>
              <a:gd name="T40" fmla="*/ 206 w 1292"/>
              <a:gd name="T41" fmla="*/ 314 h 849"/>
              <a:gd name="T42" fmla="*/ 220 w 1292"/>
              <a:gd name="T43" fmla="*/ 336 h 849"/>
              <a:gd name="T44" fmla="*/ 228 w 1292"/>
              <a:gd name="T45" fmla="*/ 349 h 849"/>
              <a:gd name="T46" fmla="*/ 237 w 1292"/>
              <a:gd name="T47" fmla="*/ 361 h 849"/>
              <a:gd name="T48" fmla="*/ 252 w 1292"/>
              <a:gd name="T49" fmla="*/ 380 h 849"/>
              <a:gd name="T50" fmla="*/ 269 w 1292"/>
              <a:gd name="T51" fmla="*/ 399 h 849"/>
              <a:gd name="T52" fmla="*/ 275 w 1292"/>
              <a:gd name="T53" fmla="*/ 418 h 849"/>
              <a:gd name="T54" fmla="*/ 287 w 1292"/>
              <a:gd name="T55" fmla="*/ 433 h 849"/>
              <a:gd name="T56" fmla="*/ 298 w 1292"/>
              <a:gd name="T57" fmla="*/ 449 h 849"/>
              <a:gd name="T58" fmla="*/ 321 w 1292"/>
              <a:gd name="T59" fmla="*/ 464 h 849"/>
              <a:gd name="T60" fmla="*/ 328 w 1292"/>
              <a:gd name="T61" fmla="*/ 480 h 849"/>
              <a:gd name="T62" fmla="*/ 338 w 1292"/>
              <a:gd name="T63" fmla="*/ 496 h 849"/>
              <a:gd name="T64" fmla="*/ 361 w 1292"/>
              <a:gd name="T65" fmla="*/ 515 h 849"/>
              <a:gd name="T66" fmla="*/ 374 w 1292"/>
              <a:gd name="T67" fmla="*/ 531 h 849"/>
              <a:gd name="T68" fmla="*/ 397 w 1292"/>
              <a:gd name="T69" fmla="*/ 547 h 849"/>
              <a:gd name="T70" fmla="*/ 417 w 1292"/>
              <a:gd name="T71" fmla="*/ 559 h 849"/>
              <a:gd name="T72" fmla="*/ 433 w 1292"/>
              <a:gd name="T73" fmla="*/ 569 h 849"/>
              <a:gd name="T74" fmla="*/ 452 w 1292"/>
              <a:gd name="T75" fmla="*/ 585 h 849"/>
              <a:gd name="T76" fmla="*/ 473 w 1292"/>
              <a:gd name="T77" fmla="*/ 598 h 849"/>
              <a:gd name="T78" fmla="*/ 500 w 1292"/>
              <a:gd name="T79" fmla="*/ 611 h 849"/>
              <a:gd name="T80" fmla="*/ 520 w 1292"/>
              <a:gd name="T81" fmla="*/ 627 h 849"/>
              <a:gd name="T82" fmla="*/ 531 w 1292"/>
              <a:gd name="T83" fmla="*/ 646 h 849"/>
              <a:gd name="T84" fmla="*/ 549 w 1292"/>
              <a:gd name="T85" fmla="*/ 660 h 849"/>
              <a:gd name="T86" fmla="*/ 560 w 1292"/>
              <a:gd name="T87" fmla="*/ 676 h 849"/>
              <a:gd name="T88" fmla="*/ 573 w 1292"/>
              <a:gd name="T89" fmla="*/ 692 h 849"/>
              <a:gd name="T90" fmla="*/ 593 w 1292"/>
              <a:gd name="T91" fmla="*/ 705 h 849"/>
              <a:gd name="T92" fmla="*/ 656 w 1292"/>
              <a:gd name="T93" fmla="*/ 718 h 849"/>
              <a:gd name="T94" fmla="*/ 668 w 1292"/>
              <a:gd name="T95" fmla="*/ 728 h 849"/>
              <a:gd name="T96" fmla="*/ 689 w 1292"/>
              <a:gd name="T97" fmla="*/ 739 h 849"/>
              <a:gd name="T98" fmla="*/ 698 w 1292"/>
              <a:gd name="T99" fmla="*/ 742 h 849"/>
              <a:gd name="T100" fmla="*/ 747 w 1292"/>
              <a:gd name="T101" fmla="*/ 754 h 849"/>
              <a:gd name="T102" fmla="*/ 776 w 1292"/>
              <a:gd name="T103" fmla="*/ 763 h 849"/>
              <a:gd name="T104" fmla="*/ 802 w 1292"/>
              <a:gd name="T105" fmla="*/ 772 h 849"/>
              <a:gd name="T106" fmla="*/ 817 w 1292"/>
              <a:gd name="T107" fmla="*/ 781 h 849"/>
              <a:gd name="T108" fmla="*/ 869 w 1292"/>
              <a:gd name="T109" fmla="*/ 787 h 849"/>
              <a:gd name="T110" fmla="*/ 939 w 1292"/>
              <a:gd name="T111" fmla="*/ 794 h 849"/>
              <a:gd name="T112" fmla="*/ 968 w 1292"/>
              <a:gd name="T113" fmla="*/ 810 h 849"/>
              <a:gd name="T114" fmla="*/ 1072 w 1292"/>
              <a:gd name="T115" fmla="*/ 810 h 849"/>
              <a:gd name="T116" fmla="*/ 1121 w 1292"/>
              <a:gd name="T117" fmla="*/ 822 h 849"/>
              <a:gd name="T118" fmla="*/ 1202 w 1292"/>
              <a:gd name="T119" fmla="*/ 849 h 8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292" h="849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21" y="0"/>
                </a:lnTo>
                <a:lnTo>
                  <a:pt x="21" y="3"/>
                </a:lnTo>
                <a:lnTo>
                  <a:pt x="21" y="3"/>
                </a:lnTo>
                <a:lnTo>
                  <a:pt x="25" y="3"/>
                </a:lnTo>
                <a:lnTo>
                  <a:pt x="25" y="6"/>
                </a:lnTo>
                <a:lnTo>
                  <a:pt x="25" y="6"/>
                </a:lnTo>
                <a:lnTo>
                  <a:pt x="26" y="6"/>
                </a:lnTo>
                <a:lnTo>
                  <a:pt x="26" y="9"/>
                </a:lnTo>
                <a:lnTo>
                  <a:pt x="26" y="9"/>
                </a:lnTo>
                <a:lnTo>
                  <a:pt x="28" y="9"/>
                </a:lnTo>
                <a:lnTo>
                  <a:pt x="28" y="12"/>
                </a:lnTo>
                <a:lnTo>
                  <a:pt x="28" y="12"/>
                </a:lnTo>
                <a:lnTo>
                  <a:pt x="29" y="12"/>
                </a:lnTo>
                <a:lnTo>
                  <a:pt x="29" y="18"/>
                </a:lnTo>
                <a:lnTo>
                  <a:pt x="29" y="18"/>
                </a:lnTo>
                <a:lnTo>
                  <a:pt x="32" y="18"/>
                </a:lnTo>
                <a:lnTo>
                  <a:pt x="32" y="21"/>
                </a:lnTo>
                <a:lnTo>
                  <a:pt x="32" y="21"/>
                </a:lnTo>
                <a:lnTo>
                  <a:pt x="35" y="21"/>
                </a:lnTo>
                <a:lnTo>
                  <a:pt x="35" y="23"/>
                </a:lnTo>
                <a:lnTo>
                  <a:pt x="35" y="23"/>
                </a:lnTo>
                <a:lnTo>
                  <a:pt x="36" y="23"/>
                </a:lnTo>
                <a:lnTo>
                  <a:pt x="36" y="26"/>
                </a:lnTo>
                <a:lnTo>
                  <a:pt x="36" y="26"/>
                </a:lnTo>
                <a:lnTo>
                  <a:pt x="37" y="26"/>
                </a:lnTo>
                <a:lnTo>
                  <a:pt x="37" y="29"/>
                </a:lnTo>
                <a:lnTo>
                  <a:pt x="37" y="29"/>
                </a:lnTo>
                <a:lnTo>
                  <a:pt x="39" y="29"/>
                </a:lnTo>
                <a:lnTo>
                  <a:pt x="39" y="32"/>
                </a:lnTo>
                <a:lnTo>
                  <a:pt x="39" y="32"/>
                </a:lnTo>
                <a:lnTo>
                  <a:pt x="42" y="32"/>
                </a:lnTo>
                <a:lnTo>
                  <a:pt x="42" y="35"/>
                </a:lnTo>
                <a:lnTo>
                  <a:pt x="42" y="35"/>
                </a:lnTo>
                <a:lnTo>
                  <a:pt x="45" y="35"/>
                </a:lnTo>
                <a:lnTo>
                  <a:pt x="45" y="38"/>
                </a:lnTo>
                <a:lnTo>
                  <a:pt x="45" y="38"/>
                </a:lnTo>
                <a:lnTo>
                  <a:pt x="51" y="38"/>
                </a:lnTo>
                <a:lnTo>
                  <a:pt x="51" y="41"/>
                </a:lnTo>
                <a:lnTo>
                  <a:pt x="51" y="41"/>
                </a:lnTo>
                <a:lnTo>
                  <a:pt x="52" y="41"/>
                </a:lnTo>
                <a:lnTo>
                  <a:pt x="52" y="44"/>
                </a:lnTo>
                <a:lnTo>
                  <a:pt x="52" y="44"/>
                </a:lnTo>
                <a:lnTo>
                  <a:pt x="54" y="44"/>
                </a:lnTo>
                <a:lnTo>
                  <a:pt x="54" y="50"/>
                </a:lnTo>
                <a:lnTo>
                  <a:pt x="54" y="50"/>
                </a:lnTo>
                <a:lnTo>
                  <a:pt x="55" y="50"/>
                </a:lnTo>
                <a:lnTo>
                  <a:pt x="55" y="53"/>
                </a:lnTo>
                <a:lnTo>
                  <a:pt x="55" y="53"/>
                </a:lnTo>
                <a:lnTo>
                  <a:pt x="56" y="53"/>
                </a:lnTo>
                <a:lnTo>
                  <a:pt x="56" y="56"/>
                </a:lnTo>
                <a:lnTo>
                  <a:pt x="56" y="56"/>
                </a:lnTo>
                <a:lnTo>
                  <a:pt x="58" y="56"/>
                </a:lnTo>
                <a:lnTo>
                  <a:pt x="58" y="59"/>
                </a:lnTo>
                <a:lnTo>
                  <a:pt x="58" y="59"/>
                </a:lnTo>
                <a:lnTo>
                  <a:pt x="59" y="59"/>
                </a:lnTo>
                <a:lnTo>
                  <a:pt x="59" y="62"/>
                </a:lnTo>
                <a:lnTo>
                  <a:pt x="59" y="62"/>
                </a:lnTo>
                <a:lnTo>
                  <a:pt x="61" y="62"/>
                </a:lnTo>
                <a:lnTo>
                  <a:pt x="61" y="65"/>
                </a:lnTo>
                <a:lnTo>
                  <a:pt x="61" y="65"/>
                </a:lnTo>
                <a:lnTo>
                  <a:pt x="62" y="65"/>
                </a:lnTo>
                <a:lnTo>
                  <a:pt x="62" y="68"/>
                </a:lnTo>
                <a:lnTo>
                  <a:pt x="62" y="68"/>
                </a:lnTo>
                <a:lnTo>
                  <a:pt x="63" y="68"/>
                </a:lnTo>
                <a:lnTo>
                  <a:pt x="63" y="71"/>
                </a:lnTo>
                <a:lnTo>
                  <a:pt x="63" y="71"/>
                </a:lnTo>
                <a:lnTo>
                  <a:pt x="64" y="71"/>
                </a:lnTo>
                <a:lnTo>
                  <a:pt x="64" y="80"/>
                </a:lnTo>
                <a:lnTo>
                  <a:pt x="64" y="80"/>
                </a:lnTo>
                <a:lnTo>
                  <a:pt x="66" y="80"/>
                </a:lnTo>
                <a:lnTo>
                  <a:pt x="66" y="86"/>
                </a:lnTo>
                <a:lnTo>
                  <a:pt x="66" y="86"/>
                </a:lnTo>
                <a:lnTo>
                  <a:pt x="67" y="86"/>
                </a:lnTo>
                <a:lnTo>
                  <a:pt x="67" y="89"/>
                </a:lnTo>
                <a:lnTo>
                  <a:pt x="67" y="89"/>
                </a:lnTo>
                <a:lnTo>
                  <a:pt x="70" y="89"/>
                </a:lnTo>
                <a:lnTo>
                  <a:pt x="70" y="94"/>
                </a:lnTo>
                <a:lnTo>
                  <a:pt x="70" y="94"/>
                </a:lnTo>
                <a:lnTo>
                  <a:pt x="71" y="94"/>
                </a:lnTo>
                <a:lnTo>
                  <a:pt x="71" y="97"/>
                </a:lnTo>
                <a:lnTo>
                  <a:pt x="71" y="97"/>
                </a:lnTo>
                <a:lnTo>
                  <a:pt x="73" y="97"/>
                </a:lnTo>
                <a:lnTo>
                  <a:pt x="73" y="100"/>
                </a:lnTo>
                <a:lnTo>
                  <a:pt x="73" y="100"/>
                </a:lnTo>
                <a:lnTo>
                  <a:pt x="74" y="100"/>
                </a:lnTo>
                <a:lnTo>
                  <a:pt x="74" y="106"/>
                </a:lnTo>
                <a:lnTo>
                  <a:pt x="74" y="106"/>
                </a:lnTo>
                <a:lnTo>
                  <a:pt x="78" y="106"/>
                </a:lnTo>
                <a:lnTo>
                  <a:pt x="78" y="109"/>
                </a:lnTo>
                <a:lnTo>
                  <a:pt x="78" y="109"/>
                </a:lnTo>
                <a:lnTo>
                  <a:pt x="79" y="109"/>
                </a:lnTo>
                <a:lnTo>
                  <a:pt x="79" y="115"/>
                </a:lnTo>
                <a:lnTo>
                  <a:pt x="79" y="115"/>
                </a:lnTo>
                <a:lnTo>
                  <a:pt x="82" y="115"/>
                </a:lnTo>
                <a:lnTo>
                  <a:pt x="82" y="118"/>
                </a:lnTo>
                <a:lnTo>
                  <a:pt x="82" y="118"/>
                </a:lnTo>
                <a:lnTo>
                  <a:pt x="87" y="118"/>
                </a:lnTo>
                <a:lnTo>
                  <a:pt x="87" y="121"/>
                </a:lnTo>
                <a:lnTo>
                  <a:pt x="87" y="121"/>
                </a:lnTo>
                <a:lnTo>
                  <a:pt x="89" y="121"/>
                </a:lnTo>
                <a:lnTo>
                  <a:pt x="89" y="130"/>
                </a:lnTo>
                <a:lnTo>
                  <a:pt x="89" y="130"/>
                </a:lnTo>
                <a:lnTo>
                  <a:pt x="90" y="130"/>
                </a:lnTo>
                <a:lnTo>
                  <a:pt x="90" y="133"/>
                </a:lnTo>
                <a:lnTo>
                  <a:pt x="90" y="133"/>
                </a:lnTo>
                <a:lnTo>
                  <a:pt x="92" y="133"/>
                </a:lnTo>
                <a:lnTo>
                  <a:pt x="92" y="136"/>
                </a:lnTo>
                <a:lnTo>
                  <a:pt x="92" y="136"/>
                </a:lnTo>
                <a:lnTo>
                  <a:pt x="93" y="136"/>
                </a:lnTo>
                <a:lnTo>
                  <a:pt x="93" y="139"/>
                </a:lnTo>
                <a:lnTo>
                  <a:pt x="93" y="139"/>
                </a:lnTo>
                <a:lnTo>
                  <a:pt x="94" y="139"/>
                </a:lnTo>
                <a:lnTo>
                  <a:pt x="94" y="141"/>
                </a:lnTo>
                <a:lnTo>
                  <a:pt x="94" y="141"/>
                </a:lnTo>
                <a:lnTo>
                  <a:pt x="97" y="141"/>
                </a:lnTo>
                <a:lnTo>
                  <a:pt x="97" y="145"/>
                </a:lnTo>
                <a:lnTo>
                  <a:pt x="97" y="145"/>
                </a:lnTo>
                <a:lnTo>
                  <a:pt x="98" y="145"/>
                </a:lnTo>
                <a:lnTo>
                  <a:pt x="98" y="150"/>
                </a:lnTo>
                <a:lnTo>
                  <a:pt x="98" y="150"/>
                </a:lnTo>
                <a:lnTo>
                  <a:pt x="100" y="150"/>
                </a:lnTo>
                <a:lnTo>
                  <a:pt x="100" y="154"/>
                </a:lnTo>
                <a:lnTo>
                  <a:pt x="100" y="154"/>
                </a:lnTo>
                <a:lnTo>
                  <a:pt x="104" y="154"/>
                </a:lnTo>
                <a:lnTo>
                  <a:pt x="104" y="159"/>
                </a:lnTo>
                <a:lnTo>
                  <a:pt x="104" y="159"/>
                </a:lnTo>
                <a:lnTo>
                  <a:pt x="105" y="159"/>
                </a:lnTo>
                <a:lnTo>
                  <a:pt x="105" y="171"/>
                </a:lnTo>
                <a:lnTo>
                  <a:pt x="105" y="171"/>
                </a:lnTo>
                <a:lnTo>
                  <a:pt x="108" y="171"/>
                </a:lnTo>
                <a:lnTo>
                  <a:pt x="108" y="174"/>
                </a:lnTo>
                <a:lnTo>
                  <a:pt x="108" y="174"/>
                </a:lnTo>
                <a:lnTo>
                  <a:pt x="115" y="174"/>
                </a:lnTo>
                <a:lnTo>
                  <a:pt x="115" y="177"/>
                </a:lnTo>
                <a:lnTo>
                  <a:pt x="115" y="177"/>
                </a:lnTo>
                <a:lnTo>
                  <a:pt x="116" y="177"/>
                </a:lnTo>
                <a:lnTo>
                  <a:pt x="116" y="180"/>
                </a:lnTo>
                <a:lnTo>
                  <a:pt x="116" y="180"/>
                </a:lnTo>
                <a:lnTo>
                  <a:pt x="120" y="180"/>
                </a:lnTo>
                <a:lnTo>
                  <a:pt x="120" y="189"/>
                </a:lnTo>
                <a:lnTo>
                  <a:pt x="120" y="189"/>
                </a:lnTo>
                <a:lnTo>
                  <a:pt x="122" y="189"/>
                </a:lnTo>
                <a:lnTo>
                  <a:pt x="122" y="195"/>
                </a:lnTo>
                <a:lnTo>
                  <a:pt x="122" y="195"/>
                </a:lnTo>
                <a:lnTo>
                  <a:pt x="123" y="195"/>
                </a:lnTo>
                <a:lnTo>
                  <a:pt x="123" y="201"/>
                </a:lnTo>
                <a:lnTo>
                  <a:pt x="123" y="201"/>
                </a:lnTo>
                <a:lnTo>
                  <a:pt x="125" y="201"/>
                </a:lnTo>
                <a:lnTo>
                  <a:pt x="125" y="207"/>
                </a:lnTo>
                <a:lnTo>
                  <a:pt x="125" y="207"/>
                </a:lnTo>
                <a:lnTo>
                  <a:pt x="127" y="207"/>
                </a:lnTo>
                <a:lnTo>
                  <a:pt x="127" y="210"/>
                </a:lnTo>
                <a:lnTo>
                  <a:pt x="127" y="210"/>
                </a:lnTo>
                <a:lnTo>
                  <a:pt x="130" y="210"/>
                </a:lnTo>
                <a:lnTo>
                  <a:pt x="130" y="213"/>
                </a:lnTo>
                <a:lnTo>
                  <a:pt x="130" y="213"/>
                </a:lnTo>
                <a:lnTo>
                  <a:pt x="131" y="213"/>
                </a:lnTo>
                <a:lnTo>
                  <a:pt x="131" y="216"/>
                </a:lnTo>
                <a:lnTo>
                  <a:pt x="131" y="216"/>
                </a:lnTo>
                <a:lnTo>
                  <a:pt x="132" y="216"/>
                </a:lnTo>
                <a:lnTo>
                  <a:pt x="132" y="218"/>
                </a:lnTo>
                <a:lnTo>
                  <a:pt x="132" y="218"/>
                </a:lnTo>
                <a:lnTo>
                  <a:pt x="134" y="218"/>
                </a:lnTo>
                <a:lnTo>
                  <a:pt x="134" y="222"/>
                </a:lnTo>
                <a:lnTo>
                  <a:pt x="134" y="222"/>
                </a:lnTo>
                <a:lnTo>
                  <a:pt x="136" y="222"/>
                </a:lnTo>
                <a:lnTo>
                  <a:pt x="136" y="224"/>
                </a:lnTo>
                <a:lnTo>
                  <a:pt x="136" y="224"/>
                </a:lnTo>
                <a:lnTo>
                  <a:pt x="138" y="224"/>
                </a:lnTo>
                <a:lnTo>
                  <a:pt x="138" y="227"/>
                </a:lnTo>
                <a:lnTo>
                  <a:pt x="138" y="227"/>
                </a:lnTo>
                <a:lnTo>
                  <a:pt x="140" y="227"/>
                </a:lnTo>
                <a:lnTo>
                  <a:pt x="140" y="233"/>
                </a:lnTo>
                <a:lnTo>
                  <a:pt x="140" y="233"/>
                </a:lnTo>
                <a:lnTo>
                  <a:pt x="142" y="233"/>
                </a:lnTo>
                <a:lnTo>
                  <a:pt x="142" y="236"/>
                </a:lnTo>
                <a:lnTo>
                  <a:pt x="142" y="236"/>
                </a:lnTo>
                <a:lnTo>
                  <a:pt x="143" y="236"/>
                </a:lnTo>
                <a:lnTo>
                  <a:pt x="143" y="242"/>
                </a:lnTo>
                <a:lnTo>
                  <a:pt x="143" y="242"/>
                </a:lnTo>
                <a:lnTo>
                  <a:pt x="146" y="242"/>
                </a:lnTo>
                <a:lnTo>
                  <a:pt x="146" y="251"/>
                </a:lnTo>
                <a:lnTo>
                  <a:pt x="146" y="251"/>
                </a:lnTo>
                <a:lnTo>
                  <a:pt x="147" y="251"/>
                </a:lnTo>
                <a:lnTo>
                  <a:pt x="147" y="257"/>
                </a:lnTo>
                <a:lnTo>
                  <a:pt x="147" y="257"/>
                </a:lnTo>
                <a:lnTo>
                  <a:pt x="153" y="257"/>
                </a:lnTo>
                <a:lnTo>
                  <a:pt x="153" y="260"/>
                </a:lnTo>
                <a:lnTo>
                  <a:pt x="153" y="260"/>
                </a:lnTo>
                <a:lnTo>
                  <a:pt x="159" y="260"/>
                </a:lnTo>
                <a:lnTo>
                  <a:pt x="159" y="260"/>
                </a:lnTo>
                <a:lnTo>
                  <a:pt x="159" y="260"/>
                </a:lnTo>
                <a:lnTo>
                  <a:pt x="166" y="260"/>
                </a:lnTo>
                <a:lnTo>
                  <a:pt x="166" y="263"/>
                </a:lnTo>
                <a:lnTo>
                  <a:pt x="166" y="263"/>
                </a:lnTo>
                <a:lnTo>
                  <a:pt x="167" y="263"/>
                </a:lnTo>
                <a:lnTo>
                  <a:pt x="167" y="269"/>
                </a:lnTo>
                <a:lnTo>
                  <a:pt x="167" y="269"/>
                </a:lnTo>
                <a:lnTo>
                  <a:pt x="172" y="269"/>
                </a:lnTo>
                <a:lnTo>
                  <a:pt x="172" y="272"/>
                </a:lnTo>
                <a:lnTo>
                  <a:pt x="172" y="272"/>
                </a:lnTo>
                <a:lnTo>
                  <a:pt x="173" y="272"/>
                </a:lnTo>
                <a:lnTo>
                  <a:pt x="173" y="278"/>
                </a:lnTo>
                <a:lnTo>
                  <a:pt x="173" y="278"/>
                </a:lnTo>
                <a:lnTo>
                  <a:pt x="174" y="278"/>
                </a:lnTo>
                <a:lnTo>
                  <a:pt x="174" y="281"/>
                </a:lnTo>
                <a:lnTo>
                  <a:pt x="174" y="281"/>
                </a:lnTo>
                <a:lnTo>
                  <a:pt x="176" y="281"/>
                </a:lnTo>
                <a:lnTo>
                  <a:pt x="176" y="284"/>
                </a:lnTo>
                <a:lnTo>
                  <a:pt x="176" y="284"/>
                </a:lnTo>
                <a:lnTo>
                  <a:pt x="184" y="284"/>
                </a:lnTo>
                <a:lnTo>
                  <a:pt x="184" y="284"/>
                </a:lnTo>
                <a:lnTo>
                  <a:pt x="184" y="284"/>
                </a:lnTo>
                <a:lnTo>
                  <a:pt x="185" y="284"/>
                </a:lnTo>
                <a:lnTo>
                  <a:pt x="185" y="284"/>
                </a:lnTo>
                <a:lnTo>
                  <a:pt x="185" y="284"/>
                </a:lnTo>
                <a:lnTo>
                  <a:pt x="186" y="284"/>
                </a:lnTo>
                <a:lnTo>
                  <a:pt x="186" y="287"/>
                </a:lnTo>
                <a:lnTo>
                  <a:pt x="186" y="287"/>
                </a:lnTo>
                <a:lnTo>
                  <a:pt x="188" y="287"/>
                </a:lnTo>
                <a:lnTo>
                  <a:pt x="188" y="290"/>
                </a:lnTo>
                <a:lnTo>
                  <a:pt x="188" y="290"/>
                </a:lnTo>
                <a:lnTo>
                  <a:pt x="189" y="290"/>
                </a:lnTo>
                <a:lnTo>
                  <a:pt x="189" y="293"/>
                </a:lnTo>
                <a:lnTo>
                  <a:pt x="189" y="293"/>
                </a:lnTo>
                <a:lnTo>
                  <a:pt x="191" y="293"/>
                </a:lnTo>
                <a:lnTo>
                  <a:pt x="191" y="296"/>
                </a:lnTo>
                <a:lnTo>
                  <a:pt x="191" y="296"/>
                </a:lnTo>
                <a:lnTo>
                  <a:pt x="192" y="296"/>
                </a:lnTo>
                <a:lnTo>
                  <a:pt x="192" y="296"/>
                </a:lnTo>
                <a:lnTo>
                  <a:pt x="192" y="296"/>
                </a:lnTo>
                <a:lnTo>
                  <a:pt x="195" y="296"/>
                </a:lnTo>
                <a:lnTo>
                  <a:pt x="195" y="299"/>
                </a:lnTo>
                <a:lnTo>
                  <a:pt x="195" y="299"/>
                </a:lnTo>
                <a:lnTo>
                  <a:pt x="196" y="299"/>
                </a:lnTo>
                <a:lnTo>
                  <a:pt x="196" y="302"/>
                </a:lnTo>
                <a:lnTo>
                  <a:pt x="196" y="302"/>
                </a:lnTo>
                <a:lnTo>
                  <a:pt x="199" y="302"/>
                </a:lnTo>
                <a:lnTo>
                  <a:pt x="199" y="305"/>
                </a:lnTo>
                <a:lnTo>
                  <a:pt x="199" y="305"/>
                </a:lnTo>
                <a:lnTo>
                  <a:pt x="202" y="305"/>
                </a:lnTo>
                <a:lnTo>
                  <a:pt x="202" y="311"/>
                </a:lnTo>
                <a:lnTo>
                  <a:pt x="203" y="311"/>
                </a:lnTo>
                <a:lnTo>
                  <a:pt x="204" y="311"/>
                </a:lnTo>
                <a:lnTo>
                  <a:pt x="204" y="311"/>
                </a:lnTo>
                <a:lnTo>
                  <a:pt x="204" y="311"/>
                </a:lnTo>
                <a:lnTo>
                  <a:pt x="206" y="311"/>
                </a:lnTo>
                <a:lnTo>
                  <a:pt x="206" y="314"/>
                </a:lnTo>
                <a:lnTo>
                  <a:pt x="206" y="314"/>
                </a:lnTo>
                <a:lnTo>
                  <a:pt x="210" y="314"/>
                </a:lnTo>
                <a:lnTo>
                  <a:pt x="210" y="321"/>
                </a:lnTo>
                <a:lnTo>
                  <a:pt x="210" y="321"/>
                </a:lnTo>
                <a:lnTo>
                  <a:pt x="211" y="321"/>
                </a:lnTo>
                <a:lnTo>
                  <a:pt x="211" y="324"/>
                </a:lnTo>
                <a:lnTo>
                  <a:pt x="211" y="324"/>
                </a:lnTo>
                <a:lnTo>
                  <a:pt x="214" y="324"/>
                </a:lnTo>
                <a:lnTo>
                  <a:pt x="214" y="333"/>
                </a:lnTo>
                <a:lnTo>
                  <a:pt x="214" y="333"/>
                </a:lnTo>
                <a:lnTo>
                  <a:pt x="220" y="333"/>
                </a:lnTo>
                <a:lnTo>
                  <a:pt x="220" y="336"/>
                </a:lnTo>
                <a:lnTo>
                  <a:pt x="220" y="336"/>
                </a:lnTo>
                <a:lnTo>
                  <a:pt x="225" y="336"/>
                </a:lnTo>
                <a:lnTo>
                  <a:pt x="225" y="342"/>
                </a:lnTo>
                <a:lnTo>
                  <a:pt x="225" y="342"/>
                </a:lnTo>
                <a:lnTo>
                  <a:pt x="226" y="342"/>
                </a:lnTo>
                <a:lnTo>
                  <a:pt x="226" y="346"/>
                </a:lnTo>
                <a:lnTo>
                  <a:pt x="226" y="346"/>
                </a:lnTo>
                <a:lnTo>
                  <a:pt x="227" y="346"/>
                </a:lnTo>
                <a:lnTo>
                  <a:pt x="227" y="346"/>
                </a:lnTo>
                <a:lnTo>
                  <a:pt x="227" y="346"/>
                </a:lnTo>
                <a:lnTo>
                  <a:pt x="228" y="346"/>
                </a:lnTo>
                <a:lnTo>
                  <a:pt x="228" y="349"/>
                </a:lnTo>
                <a:lnTo>
                  <a:pt x="228" y="349"/>
                </a:lnTo>
                <a:lnTo>
                  <a:pt x="233" y="349"/>
                </a:lnTo>
                <a:lnTo>
                  <a:pt x="233" y="352"/>
                </a:lnTo>
                <a:lnTo>
                  <a:pt x="233" y="352"/>
                </a:lnTo>
                <a:lnTo>
                  <a:pt x="234" y="352"/>
                </a:lnTo>
                <a:lnTo>
                  <a:pt x="234" y="355"/>
                </a:lnTo>
                <a:lnTo>
                  <a:pt x="234" y="355"/>
                </a:lnTo>
                <a:lnTo>
                  <a:pt x="235" y="355"/>
                </a:lnTo>
                <a:lnTo>
                  <a:pt x="235" y="358"/>
                </a:lnTo>
                <a:lnTo>
                  <a:pt x="235" y="358"/>
                </a:lnTo>
                <a:lnTo>
                  <a:pt x="237" y="358"/>
                </a:lnTo>
                <a:lnTo>
                  <a:pt x="237" y="361"/>
                </a:lnTo>
                <a:lnTo>
                  <a:pt x="237" y="361"/>
                </a:lnTo>
                <a:lnTo>
                  <a:pt x="238" y="361"/>
                </a:lnTo>
                <a:lnTo>
                  <a:pt x="238" y="365"/>
                </a:lnTo>
                <a:lnTo>
                  <a:pt x="238" y="365"/>
                </a:lnTo>
                <a:lnTo>
                  <a:pt x="241" y="365"/>
                </a:lnTo>
                <a:lnTo>
                  <a:pt x="241" y="374"/>
                </a:lnTo>
                <a:lnTo>
                  <a:pt x="241" y="374"/>
                </a:lnTo>
                <a:lnTo>
                  <a:pt x="244" y="374"/>
                </a:lnTo>
                <a:lnTo>
                  <a:pt x="244" y="377"/>
                </a:lnTo>
                <a:lnTo>
                  <a:pt x="244" y="377"/>
                </a:lnTo>
                <a:lnTo>
                  <a:pt x="252" y="377"/>
                </a:lnTo>
                <a:lnTo>
                  <a:pt x="252" y="380"/>
                </a:lnTo>
                <a:lnTo>
                  <a:pt x="252" y="380"/>
                </a:lnTo>
                <a:lnTo>
                  <a:pt x="256" y="380"/>
                </a:lnTo>
                <a:lnTo>
                  <a:pt x="256" y="383"/>
                </a:lnTo>
                <a:lnTo>
                  <a:pt x="256" y="383"/>
                </a:lnTo>
                <a:lnTo>
                  <a:pt x="258" y="383"/>
                </a:lnTo>
                <a:lnTo>
                  <a:pt x="258" y="389"/>
                </a:lnTo>
                <a:lnTo>
                  <a:pt x="258" y="389"/>
                </a:lnTo>
                <a:lnTo>
                  <a:pt x="261" y="389"/>
                </a:lnTo>
                <a:lnTo>
                  <a:pt x="261" y="396"/>
                </a:lnTo>
                <a:lnTo>
                  <a:pt x="261" y="396"/>
                </a:lnTo>
                <a:lnTo>
                  <a:pt x="269" y="396"/>
                </a:lnTo>
                <a:lnTo>
                  <a:pt x="269" y="399"/>
                </a:lnTo>
                <a:lnTo>
                  <a:pt x="269" y="399"/>
                </a:lnTo>
                <a:lnTo>
                  <a:pt x="271" y="399"/>
                </a:lnTo>
                <a:lnTo>
                  <a:pt x="271" y="405"/>
                </a:lnTo>
                <a:lnTo>
                  <a:pt x="271" y="405"/>
                </a:lnTo>
                <a:lnTo>
                  <a:pt x="272" y="405"/>
                </a:lnTo>
                <a:lnTo>
                  <a:pt x="272" y="409"/>
                </a:lnTo>
                <a:lnTo>
                  <a:pt x="272" y="409"/>
                </a:lnTo>
                <a:lnTo>
                  <a:pt x="274" y="409"/>
                </a:lnTo>
                <a:lnTo>
                  <a:pt x="274" y="415"/>
                </a:lnTo>
                <a:lnTo>
                  <a:pt x="274" y="415"/>
                </a:lnTo>
                <a:lnTo>
                  <a:pt x="275" y="415"/>
                </a:lnTo>
                <a:lnTo>
                  <a:pt x="275" y="418"/>
                </a:lnTo>
                <a:lnTo>
                  <a:pt x="275" y="418"/>
                </a:lnTo>
                <a:lnTo>
                  <a:pt x="280" y="418"/>
                </a:lnTo>
                <a:lnTo>
                  <a:pt x="280" y="421"/>
                </a:lnTo>
                <a:lnTo>
                  <a:pt x="280" y="421"/>
                </a:lnTo>
                <a:lnTo>
                  <a:pt x="284" y="421"/>
                </a:lnTo>
                <a:lnTo>
                  <a:pt x="284" y="424"/>
                </a:lnTo>
                <a:lnTo>
                  <a:pt x="284" y="424"/>
                </a:lnTo>
                <a:lnTo>
                  <a:pt x="286" y="424"/>
                </a:lnTo>
                <a:lnTo>
                  <a:pt x="286" y="427"/>
                </a:lnTo>
                <a:lnTo>
                  <a:pt x="286" y="427"/>
                </a:lnTo>
                <a:lnTo>
                  <a:pt x="287" y="427"/>
                </a:lnTo>
                <a:lnTo>
                  <a:pt x="287" y="433"/>
                </a:lnTo>
                <a:lnTo>
                  <a:pt x="287" y="433"/>
                </a:lnTo>
                <a:lnTo>
                  <a:pt x="292" y="433"/>
                </a:lnTo>
                <a:lnTo>
                  <a:pt x="292" y="437"/>
                </a:lnTo>
                <a:lnTo>
                  <a:pt x="292" y="437"/>
                </a:lnTo>
                <a:lnTo>
                  <a:pt x="294" y="437"/>
                </a:lnTo>
                <a:lnTo>
                  <a:pt x="294" y="443"/>
                </a:lnTo>
                <a:lnTo>
                  <a:pt x="294" y="443"/>
                </a:lnTo>
                <a:lnTo>
                  <a:pt x="295" y="443"/>
                </a:lnTo>
                <a:lnTo>
                  <a:pt x="295" y="446"/>
                </a:lnTo>
                <a:lnTo>
                  <a:pt x="295" y="446"/>
                </a:lnTo>
                <a:lnTo>
                  <a:pt x="298" y="446"/>
                </a:lnTo>
                <a:lnTo>
                  <a:pt x="298" y="449"/>
                </a:lnTo>
                <a:lnTo>
                  <a:pt x="298" y="449"/>
                </a:lnTo>
                <a:lnTo>
                  <a:pt x="299" y="449"/>
                </a:lnTo>
                <a:lnTo>
                  <a:pt x="299" y="455"/>
                </a:lnTo>
                <a:lnTo>
                  <a:pt x="299" y="455"/>
                </a:lnTo>
                <a:lnTo>
                  <a:pt x="300" y="455"/>
                </a:lnTo>
                <a:lnTo>
                  <a:pt x="300" y="458"/>
                </a:lnTo>
                <a:lnTo>
                  <a:pt x="300" y="458"/>
                </a:lnTo>
                <a:lnTo>
                  <a:pt x="319" y="458"/>
                </a:lnTo>
                <a:lnTo>
                  <a:pt x="319" y="461"/>
                </a:lnTo>
                <a:lnTo>
                  <a:pt x="319" y="461"/>
                </a:lnTo>
                <a:lnTo>
                  <a:pt x="321" y="461"/>
                </a:lnTo>
                <a:lnTo>
                  <a:pt x="321" y="464"/>
                </a:lnTo>
                <a:lnTo>
                  <a:pt x="321" y="464"/>
                </a:lnTo>
                <a:lnTo>
                  <a:pt x="322" y="464"/>
                </a:lnTo>
                <a:lnTo>
                  <a:pt x="322" y="468"/>
                </a:lnTo>
                <a:lnTo>
                  <a:pt x="322" y="468"/>
                </a:lnTo>
                <a:lnTo>
                  <a:pt x="325" y="468"/>
                </a:lnTo>
                <a:lnTo>
                  <a:pt x="325" y="471"/>
                </a:lnTo>
                <a:lnTo>
                  <a:pt x="325" y="471"/>
                </a:lnTo>
                <a:lnTo>
                  <a:pt x="326" y="471"/>
                </a:lnTo>
                <a:lnTo>
                  <a:pt x="326" y="477"/>
                </a:lnTo>
                <a:lnTo>
                  <a:pt x="326" y="477"/>
                </a:lnTo>
                <a:lnTo>
                  <a:pt x="328" y="477"/>
                </a:lnTo>
                <a:lnTo>
                  <a:pt x="328" y="480"/>
                </a:lnTo>
                <a:lnTo>
                  <a:pt x="328" y="480"/>
                </a:lnTo>
                <a:lnTo>
                  <a:pt x="332" y="480"/>
                </a:lnTo>
                <a:lnTo>
                  <a:pt x="332" y="484"/>
                </a:lnTo>
                <a:lnTo>
                  <a:pt x="332" y="484"/>
                </a:lnTo>
                <a:lnTo>
                  <a:pt x="335" y="484"/>
                </a:lnTo>
                <a:lnTo>
                  <a:pt x="335" y="487"/>
                </a:lnTo>
                <a:lnTo>
                  <a:pt x="335" y="487"/>
                </a:lnTo>
                <a:lnTo>
                  <a:pt x="336" y="487"/>
                </a:lnTo>
                <a:lnTo>
                  <a:pt x="336" y="490"/>
                </a:lnTo>
                <a:lnTo>
                  <a:pt x="336" y="490"/>
                </a:lnTo>
                <a:lnTo>
                  <a:pt x="338" y="490"/>
                </a:lnTo>
                <a:lnTo>
                  <a:pt x="338" y="496"/>
                </a:lnTo>
                <a:lnTo>
                  <a:pt x="340" y="496"/>
                </a:lnTo>
                <a:lnTo>
                  <a:pt x="344" y="496"/>
                </a:lnTo>
                <a:lnTo>
                  <a:pt x="344" y="499"/>
                </a:lnTo>
                <a:lnTo>
                  <a:pt x="344" y="499"/>
                </a:lnTo>
                <a:lnTo>
                  <a:pt x="348" y="499"/>
                </a:lnTo>
                <a:lnTo>
                  <a:pt x="348" y="502"/>
                </a:lnTo>
                <a:lnTo>
                  <a:pt x="348" y="502"/>
                </a:lnTo>
                <a:lnTo>
                  <a:pt x="352" y="502"/>
                </a:lnTo>
                <a:lnTo>
                  <a:pt x="352" y="505"/>
                </a:lnTo>
                <a:lnTo>
                  <a:pt x="352" y="505"/>
                </a:lnTo>
                <a:lnTo>
                  <a:pt x="361" y="505"/>
                </a:lnTo>
                <a:lnTo>
                  <a:pt x="361" y="515"/>
                </a:lnTo>
                <a:lnTo>
                  <a:pt x="361" y="515"/>
                </a:lnTo>
                <a:lnTo>
                  <a:pt x="367" y="515"/>
                </a:lnTo>
                <a:lnTo>
                  <a:pt x="367" y="521"/>
                </a:lnTo>
                <a:lnTo>
                  <a:pt x="367" y="521"/>
                </a:lnTo>
                <a:lnTo>
                  <a:pt x="369" y="521"/>
                </a:lnTo>
                <a:lnTo>
                  <a:pt x="369" y="524"/>
                </a:lnTo>
                <a:lnTo>
                  <a:pt x="369" y="524"/>
                </a:lnTo>
                <a:lnTo>
                  <a:pt x="372" y="524"/>
                </a:lnTo>
                <a:lnTo>
                  <a:pt x="372" y="527"/>
                </a:lnTo>
                <a:lnTo>
                  <a:pt x="372" y="527"/>
                </a:lnTo>
                <a:lnTo>
                  <a:pt x="374" y="527"/>
                </a:lnTo>
                <a:lnTo>
                  <a:pt x="374" y="531"/>
                </a:lnTo>
                <a:lnTo>
                  <a:pt x="374" y="531"/>
                </a:lnTo>
                <a:lnTo>
                  <a:pt x="378" y="531"/>
                </a:lnTo>
                <a:lnTo>
                  <a:pt x="378" y="534"/>
                </a:lnTo>
                <a:lnTo>
                  <a:pt x="378" y="534"/>
                </a:lnTo>
                <a:lnTo>
                  <a:pt x="382" y="534"/>
                </a:lnTo>
                <a:lnTo>
                  <a:pt x="382" y="537"/>
                </a:lnTo>
                <a:lnTo>
                  <a:pt x="382" y="537"/>
                </a:lnTo>
                <a:lnTo>
                  <a:pt x="383" y="537"/>
                </a:lnTo>
                <a:lnTo>
                  <a:pt x="383" y="540"/>
                </a:lnTo>
                <a:lnTo>
                  <a:pt x="383" y="540"/>
                </a:lnTo>
                <a:lnTo>
                  <a:pt x="397" y="540"/>
                </a:lnTo>
                <a:lnTo>
                  <a:pt x="397" y="547"/>
                </a:lnTo>
                <a:lnTo>
                  <a:pt x="397" y="547"/>
                </a:lnTo>
                <a:lnTo>
                  <a:pt x="399" y="547"/>
                </a:lnTo>
                <a:lnTo>
                  <a:pt x="399" y="550"/>
                </a:lnTo>
                <a:lnTo>
                  <a:pt x="399" y="550"/>
                </a:lnTo>
                <a:lnTo>
                  <a:pt x="405" y="550"/>
                </a:lnTo>
                <a:lnTo>
                  <a:pt x="405" y="553"/>
                </a:lnTo>
                <a:lnTo>
                  <a:pt x="405" y="553"/>
                </a:lnTo>
                <a:lnTo>
                  <a:pt x="409" y="553"/>
                </a:lnTo>
                <a:lnTo>
                  <a:pt x="409" y="556"/>
                </a:lnTo>
                <a:lnTo>
                  <a:pt x="410" y="556"/>
                </a:lnTo>
                <a:lnTo>
                  <a:pt x="417" y="556"/>
                </a:lnTo>
                <a:lnTo>
                  <a:pt x="417" y="559"/>
                </a:lnTo>
                <a:lnTo>
                  <a:pt x="417" y="559"/>
                </a:lnTo>
                <a:lnTo>
                  <a:pt x="424" y="559"/>
                </a:lnTo>
                <a:lnTo>
                  <a:pt x="424" y="562"/>
                </a:lnTo>
                <a:lnTo>
                  <a:pt x="424" y="562"/>
                </a:lnTo>
                <a:lnTo>
                  <a:pt x="425" y="562"/>
                </a:lnTo>
                <a:lnTo>
                  <a:pt x="425" y="562"/>
                </a:lnTo>
                <a:lnTo>
                  <a:pt x="425" y="562"/>
                </a:lnTo>
                <a:lnTo>
                  <a:pt x="429" y="562"/>
                </a:lnTo>
                <a:lnTo>
                  <a:pt x="429" y="566"/>
                </a:lnTo>
                <a:lnTo>
                  <a:pt x="429" y="566"/>
                </a:lnTo>
                <a:lnTo>
                  <a:pt x="433" y="566"/>
                </a:lnTo>
                <a:lnTo>
                  <a:pt x="433" y="569"/>
                </a:lnTo>
                <a:lnTo>
                  <a:pt x="433" y="569"/>
                </a:lnTo>
                <a:lnTo>
                  <a:pt x="437" y="569"/>
                </a:lnTo>
                <a:lnTo>
                  <a:pt x="437" y="572"/>
                </a:lnTo>
                <a:lnTo>
                  <a:pt x="437" y="572"/>
                </a:lnTo>
                <a:lnTo>
                  <a:pt x="440" y="572"/>
                </a:lnTo>
                <a:lnTo>
                  <a:pt x="440" y="578"/>
                </a:lnTo>
                <a:lnTo>
                  <a:pt x="440" y="578"/>
                </a:lnTo>
                <a:lnTo>
                  <a:pt x="441" y="578"/>
                </a:lnTo>
                <a:lnTo>
                  <a:pt x="441" y="582"/>
                </a:lnTo>
                <a:lnTo>
                  <a:pt x="441" y="582"/>
                </a:lnTo>
                <a:lnTo>
                  <a:pt x="452" y="582"/>
                </a:lnTo>
                <a:lnTo>
                  <a:pt x="452" y="585"/>
                </a:lnTo>
                <a:lnTo>
                  <a:pt x="452" y="585"/>
                </a:lnTo>
                <a:lnTo>
                  <a:pt x="458" y="585"/>
                </a:lnTo>
                <a:lnTo>
                  <a:pt x="458" y="588"/>
                </a:lnTo>
                <a:lnTo>
                  <a:pt x="458" y="588"/>
                </a:lnTo>
                <a:lnTo>
                  <a:pt x="463" y="588"/>
                </a:lnTo>
                <a:lnTo>
                  <a:pt x="463" y="592"/>
                </a:lnTo>
                <a:lnTo>
                  <a:pt x="463" y="592"/>
                </a:lnTo>
                <a:lnTo>
                  <a:pt x="466" y="592"/>
                </a:lnTo>
                <a:lnTo>
                  <a:pt x="466" y="595"/>
                </a:lnTo>
                <a:lnTo>
                  <a:pt x="466" y="595"/>
                </a:lnTo>
                <a:lnTo>
                  <a:pt x="473" y="595"/>
                </a:lnTo>
                <a:lnTo>
                  <a:pt x="473" y="598"/>
                </a:lnTo>
                <a:lnTo>
                  <a:pt x="473" y="598"/>
                </a:lnTo>
                <a:lnTo>
                  <a:pt x="486" y="598"/>
                </a:lnTo>
                <a:lnTo>
                  <a:pt x="486" y="601"/>
                </a:lnTo>
                <a:lnTo>
                  <a:pt x="486" y="601"/>
                </a:lnTo>
                <a:lnTo>
                  <a:pt x="492" y="601"/>
                </a:lnTo>
                <a:lnTo>
                  <a:pt x="492" y="604"/>
                </a:lnTo>
                <a:lnTo>
                  <a:pt x="492" y="604"/>
                </a:lnTo>
                <a:lnTo>
                  <a:pt x="499" y="604"/>
                </a:lnTo>
                <a:lnTo>
                  <a:pt x="499" y="608"/>
                </a:lnTo>
                <a:lnTo>
                  <a:pt x="499" y="608"/>
                </a:lnTo>
                <a:lnTo>
                  <a:pt x="500" y="608"/>
                </a:lnTo>
                <a:lnTo>
                  <a:pt x="500" y="611"/>
                </a:lnTo>
                <a:lnTo>
                  <a:pt x="500" y="611"/>
                </a:lnTo>
                <a:lnTo>
                  <a:pt x="501" y="611"/>
                </a:lnTo>
                <a:lnTo>
                  <a:pt x="501" y="614"/>
                </a:lnTo>
                <a:lnTo>
                  <a:pt x="501" y="614"/>
                </a:lnTo>
                <a:lnTo>
                  <a:pt x="509" y="614"/>
                </a:lnTo>
                <a:lnTo>
                  <a:pt x="509" y="617"/>
                </a:lnTo>
                <a:lnTo>
                  <a:pt x="509" y="617"/>
                </a:lnTo>
                <a:lnTo>
                  <a:pt x="515" y="617"/>
                </a:lnTo>
                <a:lnTo>
                  <a:pt x="515" y="624"/>
                </a:lnTo>
                <a:lnTo>
                  <a:pt x="515" y="624"/>
                </a:lnTo>
                <a:lnTo>
                  <a:pt x="520" y="624"/>
                </a:lnTo>
                <a:lnTo>
                  <a:pt x="520" y="627"/>
                </a:lnTo>
                <a:lnTo>
                  <a:pt x="520" y="627"/>
                </a:lnTo>
                <a:lnTo>
                  <a:pt x="523" y="627"/>
                </a:lnTo>
                <a:lnTo>
                  <a:pt x="523" y="630"/>
                </a:lnTo>
                <a:lnTo>
                  <a:pt x="523" y="630"/>
                </a:lnTo>
                <a:lnTo>
                  <a:pt x="524" y="630"/>
                </a:lnTo>
                <a:lnTo>
                  <a:pt x="524" y="637"/>
                </a:lnTo>
                <a:lnTo>
                  <a:pt x="524" y="637"/>
                </a:lnTo>
                <a:lnTo>
                  <a:pt x="527" y="637"/>
                </a:lnTo>
                <a:lnTo>
                  <a:pt x="527" y="643"/>
                </a:lnTo>
                <a:lnTo>
                  <a:pt x="527" y="643"/>
                </a:lnTo>
                <a:lnTo>
                  <a:pt x="531" y="643"/>
                </a:lnTo>
                <a:lnTo>
                  <a:pt x="531" y="646"/>
                </a:lnTo>
                <a:lnTo>
                  <a:pt x="531" y="646"/>
                </a:lnTo>
                <a:lnTo>
                  <a:pt x="542" y="646"/>
                </a:lnTo>
                <a:lnTo>
                  <a:pt x="542" y="650"/>
                </a:lnTo>
                <a:lnTo>
                  <a:pt x="542" y="650"/>
                </a:lnTo>
                <a:lnTo>
                  <a:pt x="545" y="650"/>
                </a:lnTo>
                <a:lnTo>
                  <a:pt x="545" y="653"/>
                </a:lnTo>
                <a:lnTo>
                  <a:pt x="545" y="653"/>
                </a:lnTo>
                <a:lnTo>
                  <a:pt x="546" y="653"/>
                </a:lnTo>
                <a:lnTo>
                  <a:pt x="546" y="656"/>
                </a:lnTo>
                <a:lnTo>
                  <a:pt x="546" y="656"/>
                </a:lnTo>
                <a:lnTo>
                  <a:pt x="549" y="656"/>
                </a:lnTo>
                <a:lnTo>
                  <a:pt x="549" y="660"/>
                </a:lnTo>
                <a:lnTo>
                  <a:pt x="549" y="660"/>
                </a:lnTo>
                <a:lnTo>
                  <a:pt x="551" y="660"/>
                </a:lnTo>
                <a:lnTo>
                  <a:pt x="551" y="663"/>
                </a:lnTo>
                <a:lnTo>
                  <a:pt x="551" y="663"/>
                </a:lnTo>
                <a:lnTo>
                  <a:pt x="553" y="663"/>
                </a:lnTo>
                <a:lnTo>
                  <a:pt x="553" y="669"/>
                </a:lnTo>
                <a:lnTo>
                  <a:pt x="553" y="669"/>
                </a:lnTo>
                <a:lnTo>
                  <a:pt x="556" y="669"/>
                </a:lnTo>
                <a:lnTo>
                  <a:pt x="556" y="672"/>
                </a:lnTo>
                <a:lnTo>
                  <a:pt x="556" y="672"/>
                </a:lnTo>
                <a:lnTo>
                  <a:pt x="560" y="672"/>
                </a:lnTo>
                <a:lnTo>
                  <a:pt x="560" y="676"/>
                </a:lnTo>
                <a:lnTo>
                  <a:pt x="560" y="676"/>
                </a:lnTo>
                <a:lnTo>
                  <a:pt x="562" y="676"/>
                </a:lnTo>
                <a:lnTo>
                  <a:pt x="562" y="679"/>
                </a:lnTo>
                <a:lnTo>
                  <a:pt x="562" y="679"/>
                </a:lnTo>
                <a:lnTo>
                  <a:pt x="565" y="679"/>
                </a:lnTo>
                <a:lnTo>
                  <a:pt x="565" y="682"/>
                </a:lnTo>
                <a:lnTo>
                  <a:pt x="565" y="682"/>
                </a:lnTo>
                <a:lnTo>
                  <a:pt x="569" y="682"/>
                </a:lnTo>
                <a:lnTo>
                  <a:pt x="569" y="685"/>
                </a:lnTo>
                <a:lnTo>
                  <a:pt x="569" y="685"/>
                </a:lnTo>
                <a:lnTo>
                  <a:pt x="573" y="685"/>
                </a:lnTo>
                <a:lnTo>
                  <a:pt x="573" y="692"/>
                </a:lnTo>
                <a:lnTo>
                  <a:pt x="573" y="692"/>
                </a:lnTo>
                <a:lnTo>
                  <a:pt x="580" y="692"/>
                </a:lnTo>
                <a:lnTo>
                  <a:pt x="580" y="695"/>
                </a:lnTo>
                <a:lnTo>
                  <a:pt x="580" y="695"/>
                </a:lnTo>
                <a:lnTo>
                  <a:pt x="584" y="695"/>
                </a:lnTo>
                <a:lnTo>
                  <a:pt x="584" y="698"/>
                </a:lnTo>
                <a:lnTo>
                  <a:pt x="584" y="698"/>
                </a:lnTo>
                <a:lnTo>
                  <a:pt x="587" y="698"/>
                </a:lnTo>
                <a:lnTo>
                  <a:pt x="587" y="702"/>
                </a:lnTo>
                <a:lnTo>
                  <a:pt x="587" y="702"/>
                </a:lnTo>
                <a:lnTo>
                  <a:pt x="593" y="702"/>
                </a:lnTo>
                <a:lnTo>
                  <a:pt x="593" y="705"/>
                </a:lnTo>
                <a:lnTo>
                  <a:pt x="593" y="705"/>
                </a:lnTo>
                <a:lnTo>
                  <a:pt x="600" y="705"/>
                </a:lnTo>
                <a:lnTo>
                  <a:pt x="600" y="708"/>
                </a:lnTo>
                <a:lnTo>
                  <a:pt x="600" y="708"/>
                </a:lnTo>
                <a:lnTo>
                  <a:pt x="617" y="708"/>
                </a:lnTo>
                <a:lnTo>
                  <a:pt x="617" y="714"/>
                </a:lnTo>
                <a:lnTo>
                  <a:pt x="617" y="714"/>
                </a:lnTo>
                <a:lnTo>
                  <a:pt x="640" y="714"/>
                </a:lnTo>
                <a:lnTo>
                  <a:pt x="640" y="714"/>
                </a:lnTo>
                <a:lnTo>
                  <a:pt x="640" y="714"/>
                </a:lnTo>
                <a:lnTo>
                  <a:pt x="656" y="714"/>
                </a:lnTo>
                <a:lnTo>
                  <a:pt x="656" y="718"/>
                </a:lnTo>
                <a:lnTo>
                  <a:pt x="656" y="718"/>
                </a:lnTo>
                <a:lnTo>
                  <a:pt x="660" y="718"/>
                </a:lnTo>
                <a:lnTo>
                  <a:pt x="660" y="721"/>
                </a:lnTo>
                <a:lnTo>
                  <a:pt x="660" y="721"/>
                </a:lnTo>
                <a:lnTo>
                  <a:pt x="661" y="721"/>
                </a:lnTo>
                <a:lnTo>
                  <a:pt x="661" y="725"/>
                </a:lnTo>
                <a:lnTo>
                  <a:pt x="661" y="725"/>
                </a:lnTo>
                <a:lnTo>
                  <a:pt x="667" y="725"/>
                </a:lnTo>
                <a:lnTo>
                  <a:pt x="667" y="725"/>
                </a:lnTo>
                <a:lnTo>
                  <a:pt x="667" y="725"/>
                </a:lnTo>
                <a:lnTo>
                  <a:pt x="668" y="725"/>
                </a:lnTo>
                <a:lnTo>
                  <a:pt x="668" y="728"/>
                </a:lnTo>
                <a:lnTo>
                  <a:pt x="668" y="728"/>
                </a:lnTo>
                <a:lnTo>
                  <a:pt x="669" y="728"/>
                </a:lnTo>
                <a:lnTo>
                  <a:pt x="669" y="735"/>
                </a:lnTo>
                <a:lnTo>
                  <a:pt x="671" y="735"/>
                </a:lnTo>
                <a:lnTo>
                  <a:pt x="676" y="735"/>
                </a:lnTo>
                <a:lnTo>
                  <a:pt x="676" y="735"/>
                </a:lnTo>
                <a:lnTo>
                  <a:pt x="676" y="735"/>
                </a:lnTo>
                <a:lnTo>
                  <a:pt x="684" y="735"/>
                </a:lnTo>
                <a:lnTo>
                  <a:pt x="684" y="739"/>
                </a:lnTo>
                <a:lnTo>
                  <a:pt x="684" y="739"/>
                </a:lnTo>
                <a:lnTo>
                  <a:pt x="689" y="739"/>
                </a:lnTo>
                <a:lnTo>
                  <a:pt x="689" y="739"/>
                </a:lnTo>
                <a:lnTo>
                  <a:pt x="689" y="739"/>
                </a:lnTo>
                <a:lnTo>
                  <a:pt x="691" y="739"/>
                </a:lnTo>
                <a:lnTo>
                  <a:pt x="691" y="739"/>
                </a:lnTo>
                <a:lnTo>
                  <a:pt x="691" y="739"/>
                </a:lnTo>
                <a:lnTo>
                  <a:pt x="695" y="739"/>
                </a:lnTo>
                <a:lnTo>
                  <a:pt x="695" y="739"/>
                </a:lnTo>
                <a:lnTo>
                  <a:pt x="695" y="739"/>
                </a:lnTo>
                <a:lnTo>
                  <a:pt x="697" y="739"/>
                </a:lnTo>
                <a:lnTo>
                  <a:pt x="697" y="742"/>
                </a:lnTo>
                <a:lnTo>
                  <a:pt x="697" y="742"/>
                </a:lnTo>
                <a:lnTo>
                  <a:pt x="698" y="742"/>
                </a:lnTo>
                <a:lnTo>
                  <a:pt x="698" y="742"/>
                </a:lnTo>
                <a:lnTo>
                  <a:pt x="698" y="742"/>
                </a:lnTo>
                <a:lnTo>
                  <a:pt x="707" y="742"/>
                </a:lnTo>
                <a:lnTo>
                  <a:pt x="707" y="742"/>
                </a:lnTo>
                <a:lnTo>
                  <a:pt x="707" y="742"/>
                </a:lnTo>
                <a:lnTo>
                  <a:pt x="723" y="742"/>
                </a:lnTo>
                <a:lnTo>
                  <a:pt x="723" y="742"/>
                </a:lnTo>
                <a:lnTo>
                  <a:pt x="723" y="742"/>
                </a:lnTo>
                <a:lnTo>
                  <a:pt x="744" y="742"/>
                </a:lnTo>
                <a:lnTo>
                  <a:pt x="744" y="746"/>
                </a:lnTo>
                <a:lnTo>
                  <a:pt x="744" y="746"/>
                </a:lnTo>
                <a:lnTo>
                  <a:pt x="747" y="746"/>
                </a:lnTo>
                <a:lnTo>
                  <a:pt x="747" y="754"/>
                </a:lnTo>
                <a:lnTo>
                  <a:pt x="747" y="754"/>
                </a:lnTo>
                <a:lnTo>
                  <a:pt x="751" y="754"/>
                </a:lnTo>
                <a:lnTo>
                  <a:pt x="751" y="754"/>
                </a:lnTo>
                <a:lnTo>
                  <a:pt x="751" y="754"/>
                </a:lnTo>
                <a:lnTo>
                  <a:pt x="756" y="754"/>
                </a:lnTo>
                <a:lnTo>
                  <a:pt x="756" y="759"/>
                </a:lnTo>
                <a:lnTo>
                  <a:pt x="756" y="759"/>
                </a:lnTo>
                <a:lnTo>
                  <a:pt x="770" y="759"/>
                </a:lnTo>
                <a:lnTo>
                  <a:pt x="770" y="763"/>
                </a:lnTo>
                <a:lnTo>
                  <a:pt x="770" y="763"/>
                </a:lnTo>
                <a:lnTo>
                  <a:pt x="776" y="763"/>
                </a:lnTo>
                <a:lnTo>
                  <a:pt x="776" y="763"/>
                </a:lnTo>
                <a:lnTo>
                  <a:pt x="776" y="763"/>
                </a:lnTo>
                <a:lnTo>
                  <a:pt x="787" y="763"/>
                </a:lnTo>
                <a:lnTo>
                  <a:pt x="787" y="767"/>
                </a:lnTo>
                <a:lnTo>
                  <a:pt x="787" y="767"/>
                </a:lnTo>
                <a:lnTo>
                  <a:pt x="789" y="767"/>
                </a:lnTo>
                <a:lnTo>
                  <a:pt x="789" y="772"/>
                </a:lnTo>
                <a:lnTo>
                  <a:pt x="789" y="772"/>
                </a:lnTo>
                <a:lnTo>
                  <a:pt x="800" y="772"/>
                </a:lnTo>
                <a:lnTo>
                  <a:pt x="800" y="772"/>
                </a:lnTo>
                <a:lnTo>
                  <a:pt x="800" y="772"/>
                </a:lnTo>
                <a:lnTo>
                  <a:pt x="802" y="772"/>
                </a:lnTo>
                <a:lnTo>
                  <a:pt x="802" y="772"/>
                </a:lnTo>
                <a:lnTo>
                  <a:pt x="802" y="772"/>
                </a:lnTo>
                <a:lnTo>
                  <a:pt x="809" y="772"/>
                </a:lnTo>
                <a:lnTo>
                  <a:pt x="809" y="776"/>
                </a:lnTo>
                <a:lnTo>
                  <a:pt x="809" y="776"/>
                </a:lnTo>
                <a:lnTo>
                  <a:pt x="811" y="776"/>
                </a:lnTo>
                <a:lnTo>
                  <a:pt x="811" y="781"/>
                </a:lnTo>
                <a:lnTo>
                  <a:pt x="811" y="781"/>
                </a:lnTo>
                <a:lnTo>
                  <a:pt x="814" y="781"/>
                </a:lnTo>
                <a:lnTo>
                  <a:pt x="814" y="781"/>
                </a:lnTo>
                <a:lnTo>
                  <a:pt x="814" y="781"/>
                </a:lnTo>
                <a:lnTo>
                  <a:pt x="817" y="781"/>
                </a:lnTo>
                <a:lnTo>
                  <a:pt x="817" y="781"/>
                </a:lnTo>
                <a:lnTo>
                  <a:pt x="817" y="781"/>
                </a:lnTo>
                <a:lnTo>
                  <a:pt x="827" y="781"/>
                </a:lnTo>
                <a:lnTo>
                  <a:pt x="827" y="781"/>
                </a:lnTo>
                <a:lnTo>
                  <a:pt x="827" y="781"/>
                </a:lnTo>
                <a:lnTo>
                  <a:pt x="835" y="781"/>
                </a:lnTo>
                <a:lnTo>
                  <a:pt x="835" y="781"/>
                </a:lnTo>
                <a:lnTo>
                  <a:pt x="835" y="781"/>
                </a:lnTo>
                <a:lnTo>
                  <a:pt x="839" y="781"/>
                </a:lnTo>
                <a:lnTo>
                  <a:pt x="839" y="781"/>
                </a:lnTo>
                <a:lnTo>
                  <a:pt x="839" y="781"/>
                </a:lnTo>
                <a:lnTo>
                  <a:pt x="869" y="781"/>
                </a:lnTo>
                <a:lnTo>
                  <a:pt x="869" y="787"/>
                </a:lnTo>
                <a:lnTo>
                  <a:pt x="869" y="787"/>
                </a:lnTo>
                <a:lnTo>
                  <a:pt x="896" y="787"/>
                </a:lnTo>
                <a:lnTo>
                  <a:pt x="896" y="787"/>
                </a:lnTo>
                <a:lnTo>
                  <a:pt x="897" y="787"/>
                </a:lnTo>
                <a:lnTo>
                  <a:pt x="905" y="787"/>
                </a:lnTo>
                <a:lnTo>
                  <a:pt x="905" y="787"/>
                </a:lnTo>
                <a:lnTo>
                  <a:pt x="907" y="787"/>
                </a:lnTo>
                <a:lnTo>
                  <a:pt x="938" y="787"/>
                </a:lnTo>
                <a:lnTo>
                  <a:pt x="938" y="787"/>
                </a:lnTo>
                <a:lnTo>
                  <a:pt x="938" y="787"/>
                </a:lnTo>
                <a:lnTo>
                  <a:pt x="939" y="787"/>
                </a:lnTo>
                <a:lnTo>
                  <a:pt x="939" y="794"/>
                </a:lnTo>
                <a:lnTo>
                  <a:pt x="939" y="794"/>
                </a:lnTo>
                <a:lnTo>
                  <a:pt x="942" y="794"/>
                </a:lnTo>
                <a:lnTo>
                  <a:pt x="942" y="794"/>
                </a:lnTo>
                <a:lnTo>
                  <a:pt x="942" y="794"/>
                </a:lnTo>
                <a:lnTo>
                  <a:pt x="958" y="794"/>
                </a:lnTo>
                <a:lnTo>
                  <a:pt x="958" y="802"/>
                </a:lnTo>
                <a:lnTo>
                  <a:pt x="958" y="802"/>
                </a:lnTo>
                <a:lnTo>
                  <a:pt x="965" y="802"/>
                </a:lnTo>
                <a:lnTo>
                  <a:pt x="965" y="810"/>
                </a:lnTo>
                <a:lnTo>
                  <a:pt x="965" y="810"/>
                </a:lnTo>
                <a:lnTo>
                  <a:pt x="968" y="810"/>
                </a:lnTo>
                <a:lnTo>
                  <a:pt x="968" y="810"/>
                </a:lnTo>
                <a:lnTo>
                  <a:pt x="968" y="810"/>
                </a:lnTo>
                <a:lnTo>
                  <a:pt x="1007" y="810"/>
                </a:lnTo>
                <a:lnTo>
                  <a:pt x="1007" y="810"/>
                </a:lnTo>
                <a:lnTo>
                  <a:pt x="1007" y="810"/>
                </a:lnTo>
                <a:lnTo>
                  <a:pt x="1025" y="810"/>
                </a:lnTo>
                <a:lnTo>
                  <a:pt x="1025" y="810"/>
                </a:lnTo>
                <a:lnTo>
                  <a:pt x="1025" y="810"/>
                </a:lnTo>
                <a:lnTo>
                  <a:pt x="1065" y="810"/>
                </a:lnTo>
                <a:lnTo>
                  <a:pt x="1065" y="810"/>
                </a:lnTo>
                <a:lnTo>
                  <a:pt x="1065" y="810"/>
                </a:lnTo>
                <a:lnTo>
                  <a:pt x="1072" y="810"/>
                </a:lnTo>
                <a:lnTo>
                  <a:pt x="1072" y="810"/>
                </a:lnTo>
                <a:lnTo>
                  <a:pt x="1072" y="810"/>
                </a:lnTo>
                <a:lnTo>
                  <a:pt x="1086" y="810"/>
                </a:lnTo>
                <a:lnTo>
                  <a:pt x="1086" y="822"/>
                </a:lnTo>
                <a:lnTo>
                  <a:pt x="1086" y="822"/>
                </a:lnTo>
                <a:lnTo>
                  <a:pt x="1101" y="822"/>
                </a:lnTo>
                <a:lnTo>
                  <a:pt x="1101" y="822"/>
                </a:lnTo>
                <a:lnTo>
                  <a:pt x="1101" y="822"/>
                </a:lnTo>
                <a:lnTo>
                  <a:pt x="1107" y="822"/>
                </a:lnTo>
                <a:lnTo>
                  <a:pt x="1107" y="822"/>
                </a:lnTo>
                <a:lnTo>
                  <a:pt x="1107" y="822"/>
                </a:lnTo>
                <a:lnTo>
                  <a:pt x="1121" y="822"/>
                </a:lnTo>
                <a:lnTo>
                  <a:pt x="1121" y="822"/>
                </a:lnTo>
                <a:lnTo>
                  <a:pt x="1121" y="822"/>
                </a:lnTo>
                <a:lnTo>
                  <a:pt x="1133" y="822"/>
                </a:lnTo>
                <a:lnTo>
                  <a:pt x="1133" y="822"/>
                </a:lnTo>
                <a:lnTo>
                  <a:pt x="1133" y="822"/>
                </a:lnTo>
                <a:lnTo>
                  <a:pt x="1165" y="822"/>
                </a:lnTo>
                <a:lnTo>
                  <a:pt x="1165" y="822"/>
                </a:lnTo>
                <a:lnTo>
                  <a:pt x="1165" y="822"/>
                </a:lnTo>
                <a:lnTo>
                  <a:pt x="1184" y="822"/>
                </a:lnTo>
                <a:lnTo>
                  <a:pt x="1184" y="849"/>
                </a:lnTo>
                <a:lnTo>
                  <a:pt x="1184" y="849"/>
                </a:lnTo>
                <a:lnTo>
                  <a:pt x="1202" y="849"/>
                </a:lnTo>
                <a:lnTo>
                  <a:pt x="1202" y="849"/>
                </a:lnTo>
                <a:lnTo>
                  <a:pt x="1202" y="849"/>
                </a:lnTo>
                <a:lnTo>
                  <a:pt x="1207" y="849"/>
                </a:lnTo>
                <a:lnTo>
                  <a:pt x="1207" y="849"/>
                </a:lnTo>
                <a:lnTo>
                  <a:pt x="1207" y="849"/>
                </a:lnTo>
                <a:lnTo>
                  <a:pt x="1292" y="849"/>
                </a:lnTo>
                <a:lnTo>
                  <a:pt x="1292" y="849"/>
                </a:lnTo>
              </a:path>
            </a:pathLst>
          </a:cu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167" name="Line 356">
            <a:extLst>
              <a:ext uri="{FF2B5EF4-FFF2-40B4-BE49-F238E27FC236}">
                <a16:creationId xmlns:a16="http://schemas.microsoft.com/office/drawing/2014/main" xmlns="" id="{42AD3A2A-47D2-47FE-B61A-D6D408644F62}"/>
              </a:ext>
            </a:extLst>
          </p:cNvPr>
          <p:cNvSpPr>
            <a:spLocks noChangeShapeType="1"/>
          </p:cNvSpPr>
          <p:nvPr/>
        </p:nvSpPr>
        <p:spPr bwMode="auto">
          <a:xfrm>
            <a:off x="5424351" y="2559541"/>
            <a:ext cx="0" cy="49440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168" name="Line 357">
            <a:extLst>
              <a:ext uri="{FF2B5EF4-FFF2-40B4-BE49-F238E27FC236}">
                <a16:creationId xmlns:a16="http://schemas.microsoft.com/office/drawing/2014/main" xmlns="" id="{CD6597ED-3DA7-40A7-8E57-8EB0E6CFBAFF}"/>
              </a:ext>
            </a:extLst>
          </p:cNvPr>
          <p:cNvSpPr>
            <a:spLocks noChangeShapeType="1"/>
          </p:cNvSpPr>
          <p:nvPr/>
        </p:nvSpPr>
        <p:spPr bwMode="auto">
          <a:xfrm>
            <a:off x="5436171" y="2559541"/>
            <a:ext cx="0" cy="49440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169" name="Line 358">
            <a:extLst>
              <a:ext uri="{FF2B5EF4-FFF2-40B4-BE49-F238E27FC236}">
                <a16:creationId xmlns:a16="http://schemas.microsoft.com/office/drawing/2014/main" xmlns="" id="{EFDDF43F-8E44-4DFE-9196-6A5754122BE8}"/>
              </a:ext>
            </a:extLst>
          </p:cNvPr>
          <p:cNvSpPr>
            <a:spLocks noChangeShapeType="1"/>
          </p:cNvSpPr>
          <p:nvPr/>
        </p:nvSpPr>
        <p:spPr bwMode="auto">
          <a:xfrm>
            <a:off x="5449962" y="2565720"/>
            <a:ext cx="0" cy="52529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170" name="Line 359">
            <a:extLst>
              <a:ext uri="{FF2B5EF4-FFF2-40B4-BE49-F238E27FC236}">
                <a16:creationId xmlns:a16="http://schemas.microsoft.com/office/drawing/2014/main" xmlns="" id="{7527D2AF-BCF2-40E5-B42C-E2946E36D9EA}"/>
              </a:ext>
            </a:extLst>
          </p:cNvPr>
          <p:cNvSpPr>
            <a:spLocks noChangeShapeType="1"/>
          </p:cNvSpPr>
          <p:nvPr/>
        </p:nvSpPr>
        <p:spPr bwMode="auto">
          <a:xfrm>
            <a:off x="5469662" y="2630610"/>
            <a:ext cx="0" cy="52529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171" name="Line 360">
            <a:extLst>
              <a:ext uri="{FF2B5EF4-FFF2-40B4-BE49-F238E27FC236}">
                <a16:creationId xmlns:a16="http://schemas.microsoft.com/office/drawing/2014/main" xmlns="" id="{12CD9F7C-5F1A-481E-B601-2FCF44E5AE38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5423" y="2630610"/>
            <a:ext cx="0" cy="52529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172" name="Line 361">
            <a:extLst>
              <a:ext uri="{FF2B5EF4-FFF2-40B4-BE49-F238E27FC236}">
                <a16:creationId xmlns:a16="http://schemas.microsoft.com/office/drawing/2014/main" xmlns="" id="{9D2676E8-7EC6-4AFE-8627-841C89FEB098}"/>
              </a:ext>
            </a:extLst>
          </p:cNvPr>
          <p:cNvSpPr>
            <a:spLocks noChangeShapeType="1"/>
          </p:cNvSpPr>
          <p:nvPr/>
        </p:nvSpPr>
        <p:spPr bwMode="auto">
          <a:xfrm>
            <a:off x="5509063" y="2689320"/>
            <a:ext cx="0" cy="49440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173" name="Line 362">
            <a:extLst>
              <a:ext uri="{FF2B5EF4-FFF2-40B4-BE49-F238E27FC236}">
                <a16:creationId xmlns:a16="http://schemas.microsoft.com/office/drawing/2014/main" xmlns="" id="{BB2BAB80-B0E7-4216-971B-8C261585ADE9}"/>
              </a:ext>
            </a:extLst>
          </p:cNvPr>
          <p:cNvSpPr>
            <a:spLocks noChangeShapeType="1"/>
          </p:cNvSpPr>
          <p:nvPr/>
        </p:nvSpPr>
        <p:spPr bwMode="auto">
          <a:xfrm>
            <a:off x="5522854" y="2717130"/>
            <a:ext cx="0" cy="49440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174" name="Line 363">
            <a:extLst>
              <a:ext uri="{FF2B5EF4-FFF2-40B4-BE49-F238E27FC236}">
                <a16:creationId xmlns:a16="http://schemas.microsoft.com/office/drawing/2014/main" xmlns="" id="{67A2E368-68C3-4ADC-B8E9-FEA0F91020DC}"/>
              </a:ext>
            </a:extLst>
          </p:cNvPr>
          <p:cNvSpPr>
            <a:spLocks noChangeShapeType="1"/>
          </p:cNvSpPr>
          <p:nvPr/>
        </p:nvSpPr>
        <p:spPr bwMode="auto">
          <a:xfrm>
            <a:off x="5792749" y="3288779"/>
            <a:ext cx="0" cy="49440"/>
          </a:xfrm>
          <a:prstGeom prst="line">
            <a:avLst/>
          </a:prstGeom>
          <a:noFill/>
          <a:ln w="28575" cap="flat">
            <a:solidFill>
              <a:srgbClr val="00877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175" name="Line 364">
            <a:extLst>
              <a:ext uri="{FF2B5EF4-FFF2-40B4-BE49-F238E27FC236}">
                <a16:creationId xmlns:a16="http://schemas.microsoft.com/office/drawing/2014/main" xmlns="" id="{F4DDC6DC-53F9-4D29-8680-6BB20D26F1E8}"/>
              </a:ext>
            </a:extLst>
          </p:cNvPr>
          <p:cNvSpPr>
            <a:spLocks noChangeShapeType="1"/>
          </p:cNvSpPr>
          <p:nvPr/>
        </p:nvSpPr>
        <p:spPr bwMode="auto">
          <a:xfrm>
            <a:off x="5920801" y="3461819"/>
            <a:ext cx="0" cy="52529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176" name="Line 365">
            <a:extLst>
              <a:ext uri="{FF2B5EF4-FFF2-40B4-BE49-F238E27FC236}">
                <a16:creationId xmlns:a16="http://schemas.microsoft.com/office/drawing/2014/main" xmlns="" id="{6463480C-07FD-4EAA-AD21-250BE27E6105}"/>
              </a:ext>
            </a:extLst>
          </p:cNvPr>
          <p:cNvSpPr>
            <a:spLocks noChangeShapeType="1"/>
          </p:cNvSpPr>
          <p:nvPr/>
        </p:nvSpPr>
        <p:spPr bwMode="auto">
          <a:xfrm>
            <a:off x="5930651" y="3474180"/>
            <a:ext cx="0" cy="49440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177" name="Line 366">
            <a:extLst>
              <a:ext uri="{FF2B5EF4-FFF2-40B4-BE49-F238E27FC236}">
                <a16:creationId xmlns:a16="http://schemas.microsoft.com/office/drawing/2014/main" xmlns="" id="{4366FA03-6169-45F9-A416-46B16FC5979A}"/>
              </a:ext>
            </a:extLst>
          </p:cNvPr>
          <p:cNvSpPr>
            <a:spLocks noChangeShapeType="1"/>
          </p:cNvSpPr>
          <p:nvPr/>
        </p:nvSpPr>
        <p:spPr bwMode="auto">
          <a:xfrm>
            <a:off x="6304959" y="3940769"/>
            <a:ext cx="0" cy="52529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178" name="Line 367">
            <a:extLst>
              <a:ext uri="{FF2B5EF4-FFF2-40B4-BE49-F238E27FC236}">
                <a16:creationId xmlns:a16="http://schemas.microsoft.com/office/drawing/2014/main" xmlns="" id="{C9E4C491-03CA-4399-87C7-8DE67D2578B7}"/>
              </a:ext>
            </a:extLst>
          </p:cNvPr>
          <p:cNvSpPr>
            <a:spLocks noChangeShapeType="1"/>
          </p:cNvSpPr>
          <p:nvPr/>
        </p:nvSpPr>
        <p:spPr bwMode="auto">
          <a:xfrm>
            <a:off x="6383761" y="3962399"/>
            <a:ext cx="0" cy="49440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179" name="Line 368">
            <a:extLst>
              <a:ext uri="{FF2B5EF4-FFF2-40B4-BE49-F238E27FC236}">
                <a16:creationId xmlns:a16="http://schemas.microsoft.com/office/drawing/2014/main" xmlns="" id="{5000EF7A-6E66-4449-894D-D8E998671D78}"/>
              </a:ext>
            </a:extLst>
          </p:cNvPr>
          <p:cNvSpPr>
            <a:spLocks noChangeShapeType="1"/>
          </p:cNvSpPr>
          <p:nvPr/>
        </p:nvSpPr>
        <p:spPr bwMode="auto">
          <a:xfrm>
            <a:off x="6425131" y="3993299"/>
            <a:ext cx="0" cy="52529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180" name="Line 369">
            <a:extLst>
              <a:ext uri="{FF2B5EF4-FFF2-40B4-BE49-F238E27FC236}">
                <a16:creationId xmlns:a16="http://schemas.microsoft.com/office/drawing/2014/main" xmlns="" id="{608877D2-1F90-4411-8E30-71DA717F4A67}"/>
              </a:ext>
            </a:extLst>
          </p:cNvPr>
          <p:cNvSpPr>
            <a:spLocks noChangeShapeType="1"/>
          </p:cNvSpPr>
          <p:nvPr/>
        </p:nvSpPr>
        <p:spPr bwMode="auto">
          <a:xfrm>
            <a:off x="6436952" y="3993299"/>
            <a:ext cx="0" cy="52529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181" name="Line 370">
            <a:extLst>
              <a:ext uri="{FF2B5EF4-FFF2-40B4-BE49-F238E27FC236}">
                <a16:creationId xmlns:a16="http://schemas.microsoft.com/office/drawing/2014/main" xmlns="" id="{5B27E3F1-1506-437B-A4E5-C8AD2E9F5C42}"/>
              </a:ext>
            </a:extLst>
          </p:cNvPr>
          <p:cNvSpPr>
            <a:spLocks noChangeShapeType="1"/>
          </p:cNvSpPr>
          <p:nvPr/>
        </p:nvSpPr>
        <p:spPr bwMode="auto">
          <a:xfrm>
            <a:off x="6454682" y="4027288"/>
            <a:ext cx="0" cy="49440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182" name="Line 371">
            <a:extLst>
              <a:ext uri="{FF2B5EF4-FFF2-40B4-BE49-F238E27FC236}">
                <a16:creationId xmlns:a16="http://schemas.microsoft.com/office/drawing/2014/main" xmlns="" id="{FC0B2AFB-B542-4439-82C3-082A36960C1B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0292" y="4036559"/>
            <a:ext cx="0" cy="52529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183" name="Line 372">
            <a:extLst>
              <a:ext uri="{FF2B5EF4-FFF2-40B4-BE49-F238E27FC236}">
                <a16:creationId xmlns:a16="http://schemas.microsoft.com/office/drawing/2014/main" xmlns="" id="{B02E0921-52C8-4B15-9F5A-0344BD8C7176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4233" y="4036559"/>
            <a:ext cx="0" cy="52529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184" name="Line 373">
            <a:extLst>
              <a:ext uri="{FF2B5EF4-FFF2-40B4-BE49-F238E27FC236}">
                <a16:creationId xmlns:a16="http://schemas.microsoft.com/office/drawing/2014/main" xmlns="" id="{EF37355F-7627-4E3A-9860-30EBBA2F800D}"/>
              </a:ext>
            </a:extLst>
          </p:cNvPr>
          <p:cNvSpPr>
            <a:spLocks noChangeShapeType="1"/>
          </p:cNvSpPr>
          <p:nvPr/>
        </p:nvSpPr>
        <p:spPr bwMode="auto">
          <a:xfrm>
            <a:off x="6492113" y="4036559"/>
            <a:ext cx="0" cy="52529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185" name="Line 374">
            <a:extLst>
              <a:ext uri="{FF2B5EF4-FFF2-40B4-BE49-F238E27FC236}">
                <a16:creationId xmlns:a16="http://schemas.microsoft.com/office/drawing/2014/main" xmlns="" id="{38241FE7-713B-4768-8ED3-76DE157A01E8}"/>
              </a:ext>
            </a:extLst>
          </p:cNvPr>
          <p:cNvSpPr>
            <a:spLocks noChangeShapeType="1"/>
          </p:cNvSpPr>
          <p:nvPr/>
        </p:nvSpPr>
        <p:spPr bwMode="auto">
          <a:xfrm>
            <a:off x="6515753" y="4048918"/>
            <a:ext cx="0" cy="49440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186" name="Line 375">
            <a:extLst>
              <a:ext uri="{FF2B5EF4-FFF2-40B4-BE49-F238E27FC236}">
                <a16:creationId xmlns:a16="http://schemas.microsoft.com/office/drawing/2014/main" xmlns="" id="{EEABBF7A-6681-4614-9EC4-5973127E3B64}"/>
              </a:ext>
            </a:extLst>
          </p:cNvPr>
          <p:cNvSpPr>
            <a:spLocks noChangeShapeType="1"/>
          </p:cNvSpPr>
          <p:nvPr/>
        </p:nvSpPr>
        <p:spPr bwMode="auto">
          <a:xfrm>
            <a:off x="6547274" y="4048918"/>
            <a:ext cx="0" cy="49440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187" name="Line 376">
            <a:extLst>
              <a:ext uri="{FF2B5EF4-FFF2-40B4-BE49-F238E27FC236}">
                <a16:creationId xmlns:a16="http://schemas.microsoft.com/office/drawing/2014/main" xmlns="" id="{0DA54FBC-F04F-442A-8F3A-2AC5EAD32925}"/>
              </a:ext>
            </a:extLst>
          </p:cNvPr>
          <p:cNvSpPr>
            <a:spLocks noChangeShapeType="1"/>
          </p:cNvSpPr>
          <p:nvPr/>
        </p:nvSpPr>
        <p:spPr bwMode="auto">
          <a:xfrm>
            <a:off x="6594555" y="4085997"/>
            <a:ext cx="0" cy="49440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188" name="Line 377">
            <a:extLst>
              <a:ext uri="{FF2B5EF4-FFF2-40B4-BE49-F238E27FC236}">
                <a16:creationId xmlns:a16="http://schemas.microsoft.com/office/drawing/2014/main" xmlns="" id="{0715A06C-A796-48FD-A7D0-5422603D21F1}"/>
              </a:ext>
            </a:extLst>
          </p:cNvPr>
          <p:cNvSpPr>
            <a:spLocks noChangeShapeType="1"/>
          </p:cNvSpPr>
          <p:nvPr/>
        </p:nvSpPr>
        <p:spPr bwMode="auto">
          <a:xfrm>
            <a:off x="6602435" y="4085997"/>
            <a:ext cx="0" cy="49440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189" name="Line 378">
            <a:extLst>
              <a:ext uri="{FF2B5EF4-FFF2-40B4-BE49-F238E27FC236}">
                <a16:creationId xmlns:a16="http://schemas.microsoft.com/office/drawing/2014/main" xmlns="" id="{8D7CCF69-AAE6-4595-B7B7-A8D007D6AA7C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1686" y="4113808"/>
            <a:ext cx="0" cy="49440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190" name="Line 379">
            <a:extLst>
              <a:ext uri="{FF2B5EF4-FFF2-40B4-BE49-F238E27FC236}">
                <a16:creationId xmlns:a16="http://schemas.microsoft.com/office/drawing/2014/main" xmlns="" id="{6B855718-92DB-4B08-9461-302A37D72B97}"/>
              </a:ext>
            </a:extLst>
          </p:cNvPr>
          <p:cNvSpPr>
            <a:spLocks noChangeShapeType="1"/>
          </p:cNvSpPr>
          <p:nvPr/>
        </p:nvSpPr>
        <p:spPr bwMode="auto">
          <a:xfrm>
            <a:off x="6673356" y="4126168"/>
            <a:ext cx="0" cy="49440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191" name="Line 380">
            <a:extLst>
              <a:ext uri="{FF2B5EF4-FFF2-40B4-BE49-F238E27FC236}">
                <a16:creationId xmlns:a16="http://schemas.microsoft.com/office/drawing/2014/main" xmlns="" id="{C1CAD441-6D28-4F63-B88A-17CF27E6C86C}"/>
              </a:ext>
            </a:extLst>
          </p:cNvPr>
          <p:cNvSpPr>
            <a:spLocks noChangeShapeType="1"/>
          </p:cNvSpPr>
          <p:nvPr/>
        </p:nvSpPr>
        <p:spPr bwMode="auto">
          <a:xfrm>
            <a:off x="6698967" y="4138529"/>
            <a:ext cx="0" cy="52529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192" name="Line 381">
            <a:extLst>
              <a:ext uri="{FF2B5EF4-FFF2-40B4-BE49-F238E27FC236}">
                <a16:creationId xmlns:a16="http://schemas.microsoft.com/office/drawing/2014/main" xmlns="" id="{9384A722-825E-4B93-BC07-AEE733071DC1}"/>
              </a:ext>
            </a:extLst>
          </p:cNvPr>
          <p:cNvSpPr>
            <a:spLocks noChangeShapeType="1"/>
          </p:cNvSpPr>
          <p:nvPr/>
        </p:nvSpPr>
        <p:spPr bwMode="auto">
          <a:xfrm>
            <a:off x="6702907" y="4138529"/>
            <a:ext cx="0" cy="52529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193" name="Line 382">
            <a:extLst>
              <a:ext uri="{FF2B5EF4-FFF2-40B4-BE49-F238E27FC236}">
                <a16:creationId xmlns:a16="http://schemas.microsoft.com/office/drawing/2014/main" xmlns="" id="{3741A363-B0D1-4A52-8C30-B51DBA8A6508}"/>
              </a:ext>
            </a:extLst>
          </p:cNvPr>
          <p:cNvSpPr>
            <a:spLocks noChangeShapeType="1"/>
          </p:cNvSpPr>
          <p:nvPr/>
        </p:nvSpPr>
        <p:spPr bwMode="auto">
          <a:xfrm>
            <a:off x="6720637" y="4169428"/>
            <a:ext cx="0" cy="49440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194" name="Line 383">
            <a:extLst>
              <a:ext uri="{FF2B5EF4-FFF2-40B4-BE49-F238E27FC236}">
                <a16:creationId xmlns:a16="http://schemas.microsoft.com/office/drawing/2014/main" xmlns="" id="{2A178103-4B40-45CD-8B4F-549ACF153E24}"/>
              </a:ext>
            </a:extLst>
          </p:cNvPr>
          <p:cNvSpPr>
            <a:spLocks noChangeShapeType="1"/>
          </p:cNvSpPr>
          <p:nvPr/>
        </p:nvSpPr>
        <p:spPr bwMode="auto">
          <a:xfrm>
            <a:off x="6726548" y="4169428"/>
            <a:ext cx="0" cy="49440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195" name="Line 384">
            <a:extLst>
              <a:ext uri="{FF2B5EF4-FFF2-40B4-BE49-F238E27FC236}">
                <a16:creationId xmlns:a16="http://schemas.microsoft.com/office/drawing/2014/main" xmlns="" id="{AFC00D4E-D10C-485F-A8EA-2D955B61265C}"/>
              </a:ext>
            </a:extLst>
          </p:cNvPr>
          <p:cNvSpPr>
            <a:spLocks noChangeShapeType="1"/>
          </p:cNvSpPr>
          <p:nvPr/>
        </p:nvSpPr>
        <p:spPr bwMode="auto">
          <a:xfrm>
            <a:off x="6732458" y="4169428"/>
            <a:ext cx="0" cy="49440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196" name="Line 385">
            <a:extLst>
              <a:ext uri="{FF2B5EF4-FFF2-40B4-BE49-F238E27FC236}">
                <a16:creationId xmlns:a16="http://schemas.microsoft.com/office/drawing/2014/main" xmlns="" id="{9F67A114-D098-4140-9D44-5C638374830F}"/>
              </a:ext>
            </a:extLst>
          </p:cNvPr>
          <p:cNvSpPr>
            <a:spLocks noChangeShapeType="1"/>
          </p:cNvSpPr>
          <p:nvPr/>
        </p:nvSpPr>
        <p:spPr bwMode="auto">
          <a:xfrm>
            <a:off x="6752158" y="4169428"/>
            <a:ext cx="0" cy="49440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197" name="Line 386">
            <a:extLst>
              <a:ext uri="{FF2B5EF4-FFF2-40B4-BE49-F238E27FC236}">
                <a16:creationId xmlns:a16="http://schemas.microsoft.com/office/drawing/2014/main" xmlns="" id="{12432321-C5EC-4208-866E-5334B88B9153}"/>
              </a:ext>
            </a:extLst>
          </p:cNvPr>
          <p:cNvSpPr>
            <a:spLocks noChangeShapeType="1"/>
          </p:cNvSpPr>
          <p:nvPr/>
        </p:nvSpPr>
        <p:spPr bwMode="auto">
          <a:xfrm>
            <a:off x="6767918" y="4169428"/>
            <a:ext cx="0" cy="49440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198" name="Line 387">
            <a:extLst>
              <a:ext uri="{FF2B5EF4-FFF2-40B4-BE49-F238E27FC236}">
                <a16:creationId xmlns:a16="http://schemas.microsoft.com/office/drawing/2014/main" xmlns="" id="{C53A5235-8F16-4668-BAD3-6FCD279D5BDA}"/>
              </a:ext>
            </a:extLst>
          </p:cNvPr>
          <p:cNvSpPr>
            <a:spLocks noChangeShapeType="1"/>
          </p:cNvSpPr>
          <p:nvPr/>
        </p:nvSpPr>
        <p:spPr bwMode="auto">
          <a:xfrm>
            <a:off x="6775798" y="4169428"/>
            <a:ext cx="0" cy="49440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199" name="Line 388">
            <a:extLst>
              <a:ext uri="{FF2B5EF4-FFF2-40B4-BE49-F238E27FC236}">
                <a16:creationId xmlns:a16="http://schemas.microsoft.com/office/drawing/2014/main" xmlns="" id="{348278B0-A759-4C94-854F-EFF321EF584D}"/>
              </a:ext>
            </a:extLst>
          </p:cNvPr>
          <p:cNvSpPr>
            <a:spLocks noChangeShapeType="1"/>
          </p:cNvSpPr>
          <p:nvPr/>
        </p:nvSpPr>
        <p:spPr bwMode="auto">
          <a:xfrm>
            <a:off x="6888091" y="4187968"/>
            <a:ext cx="0" cy="49440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200" name="Line 389">
            <a:extLst>
              <a:ext uri="{FF2B5EF4-FFF2-40B4-BE49-F238E27FC236}">
                <a16:creationId xmlns:a16="http://schemas.microsoft.com/office/drawing/2014/main" xmlns="" id="{6E4967AD-6A05-40CA-ABD1-5B05017BFAE4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0061" y="4187968"/>
            <a:ext cx="0" cy="49440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201" name="Line 390">
            <a:extLst>
              <a:ext uri="{FF2B5EF4-FFF2-40B4-BE49-F238E27FC236}">
                <a16:creationId xmlns:a16="http://schemas.microsoft.com/office/drawing/2014/main" xmlns="" id="{25410FFD-82D8-4299-961E-0417430F1836}"/>
              </a:ext>
            </a:extLst>
          </p:cNvPr>
          <p:cNvSpPr>
            <a:spLocks noChangeShapeType="1"/>
          </p:cNvSpPr>
          <p:nvPr/>
        </p:nvSpPr>
        <p:spPr bwMode="auto">
          <a:xfrm>
            <a:off x="6905821" y="4187968"/>
            <a:ext cx="0" cy="49440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202" name="Line 391">
            <a:extLst>
              <a:ext uri="{FF2B5EF4-FFF2-40B4-BE49-F238E27FC236}">
                <a16:creationId xmlns:a16="http://schemas.microsoft.com/office/drawing/2014/main" xmlns="" id="{91AC5731-5D69-4707-9D5D-47CB5971FBD5}"/>
              </a:ext>
            </a:extLst>
          </p:cNvPr>
          <p:cNvSpPr>
            <a:spLocks noChangeShapeType="1"/>
          </p:cNvSpPr>
          <p:nvPr/>
        </p:nvSpPr>
        <p:spPr bwMode="auto">
          <a:xfrm>
            <a:off x="6909761" y="4187968"/>
            <a:ext cx="0" cy="49440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203" name="Line 392">
            <a:extLst>
              <a:ext uri="{FF2B5EF4-FFF2-40B4-BE49-F238E27FC236}">
                <a16:creationId xmlns:a16="http://schemas.microsoft.com/office/drawing/2014/main" xmlns="" id="{D67A9780-0E6D-4905-9B61-B12957A7C013}"/>
              </a:ext>
            </a:extLst>
          </p:cNvPr>
          <p:cNvSpPr>
            <a:spLocks noChangeShapeType="1"/>
          </p:cNvSpPr>
          <p:nvPr/>
        </p:nvSpPr>
        <p:spPr bwMode="auto">
          <a:xfrm>
            <a:off x="6970832" y="4187968"/>
            <a:ext cx="0" cy="49440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204" name="Line 393">
            <a:extLst>
              <a:ext uri="{FF2B5EF4-FFF2-40B4-BE49-F238E27FC236}">
                <a16:creationId xmlns:a16="http://schemas.microsoft.com/office/drawing/2014/main" xmlns="" id="{F08A0A9B-5C9F-40D3-BF7A-058CE5EDC01A}"/>
              </a:ext>
            </a:extLst>
          </p:cNvPr>
          <p:cNvSpPr>
            <a:spLocks noChangeShapeType="1"/>
          </p:cNvSpPr>
          <p:nvPr/>
        </p:nvSpPr>
        <p:spPr bwMode="auto">
          <a:xfrm>
            <a:off x="6978713" y="4209598"/>
            <a:ext cx="0" cy="49440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205" name="Line 394">
            <a:extLst>
              <a:ext uri="{FF2B5EF4-FFF2-40B4-BE49-F238E27FC236}">
                <a16:creationId xmlns:a16="http://schemas.microsoft.com/office/drawing/2014/main" xmlns="" id="{0483FA44-1F16-4FF5-8C67-A70839491656}"/>
              </a:ext>
            </a:extLst>
          </p:cNvPr>
          <p:cNvSpPr>
            <a:spLocks noChangeShapeType="1"/>
          </p:cNvSpPr>
          <p:nvPr/>
        </p:nvSpPr>
        <p:spPr bwMode="auto">
          <a:xfrm>
            <a:off x="7029933" y="4259037"/>
            <a:ext cx="0" cy="49440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206" name="Line 395">
            <a:extLst>
              <a:ext uri="{FF2B5EF4-FFF2-40B4-BE49-F238E27FC236}">
                <a16:creationId xmlns:a16="http://schemas.microsoft.com/office/drawing/2014/main" xmlns="" id="{4C2E73B6-4188-452D-A5F1-54550181C4FA}"/>
              </a:ext>
            </a:extLst>
          </p:cNvPr>
          <p:cNvSpPr>
            <a:spLocks noChangeShapeType="1"/>
          </p:cNvSpPr>
          <p:nvPr/>
        </p:nvSpPr>
        <p:spPr bwMode="auto">
          <a:xfrm>
            <a:off x="7106765" y="4259037"/>
            <a:ext cx="0" cy="49440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207" name="Line 396">
            <a:extLst>
              <a:ext uri="{FF2B5EF4-FFF2-40B4-BE49-F238E27FC236}">
                <a16:creationId xmlns:a16="http://schemas.microsoft.com/office/drawing/2014/main" xmlns="" id="{7ADEAD5D-ABAD-4AAE-939D-6F027C76F9ED}"/>
              </a:ext>
            </a:extLst>
          </p:cNvPr>
          <p:cNvSpPr>
            <a:spLocks noChangeShapeType="1"/>
          </p:cNvSpPr>
          <p:nvPr/>
        </p:nvSpPr>
        <p:spPr bwMode="auto">
          <a:xfrm>
            <a:off x="7142226" y="4259037"/>
            <a:ext cx="0" cy="49440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208" name="Line 397">
            <a:extLst>
              <a:ext uri="{FF2B5EF4-FFF2-40B4-BE49-F238E27FC236}">
                <a16:creationId xmlns:a16="http://schemas.microsoft.com/office/drawing/2014/main" xmlns="" id="{B0F31140-3CFB-45F1-9632-BEFE89C15BC6}"/>
              </a:ext>
            </a:extLst>
          </p:cNvPr>
          <p:cNvSpPr>
            <a:spLocks noChangeShapeType="1"/>
          </p:cNvSpPr>
          <p:nvPr/>
        </p:nvSpPr>
        <p:spPr bwMode="auto">
          <a:xfrm>
            <a:off x="7221028" y="4259037"/>
            <a:ext cx="0" cy="49440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209" name="Line 398">
            <a:extLst>
              <a:ext uri="{FF2B5EF4-FFF2-40B4-BE49-F238E27FC236}">
                <a16:creationId xmlns:a16="http://schemas.microsoft.com/office/drawing/2014/main" xmlns="" id="{547FE7F0-22EC-4A59-8803-71376A2C566A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4818" y="4259037"/>
            <a:ext cx="0" cy="49440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210" name="Line 399">
            <a:extLst>
              <a:ext uri="{FF2B5EF4-FFF2-40B4-BE49-F238E27FC236}">
                <a16:creationId xmlns:a16="http://schemas.microsoft.com/office/drawing/2014/main" xmlns="" id="{98115C1C-8CC4-4CA4-B6CC-6D765D0A7B76}"/>
              </a:ext>
            </a:extLst>
          </p:cNvPr>
          <p:cNvSpPr>
            <a:spLocks noChangeShapeType="1"/>
          </p:cNvSpPr>
          <p:nvPr/>
        </p:nvSpPr>
        <p:spPr bwMode="auto">
          <a:xfrm>
            <a:off x="7291948" y="4296118"/>
            <a:ext cx="0" cy="49440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211" name="Line 400">
            <a:extLst>
              <a:ext uri="{FF2B5EF4-FFF2-40B4-BE49-F238E27FC236}">
                <a16:creationId xmlns:a16="http://schemas.microsoft.com/office/drawing/2014/main" xmlns="" id="{F6FC7E27-DDDB-4478-812C-05E6C8E833E3}"/>
              </a:ext>
            </a:extLst>
          </p:cNvPr>
          <p:cNvSpPr>
            <a:spLocks noChangeShapeType="1"/>
          </p:cNvSpPr>
          <p:nvPr/>
        </p:nvSpPr>
        <p:spPr bwMode="auto">
          <a:xfrm>
            <a:off x="7303769" y="4296118"/>
            <a:ext cx="0" cy="49440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212" name="Line 401">
            <a:extLst>
              <a:ext uri="{FF2B5EF4-FFF2-40B4-BE49-F238E27FC236}">
                <a16:creationId xmlns:a16="http://schemas.microsoft.com/office/drawing/2014/main" xmlns="" id="{0B9D78D2-6E82-4287-927B-9B0394FDDACF}"/>
              </a:ext>
            </a:extLst>
          </p:cNvPr>
          <p:cNvSpPr>
            <a:spLocks noChangeShapeType="1"/>
          </p:cNvSpPr>
          <p:nvPr/>
        </p:nvSpPr>
        <p:spPr bwMode="auto">
          <a:xfrm>
            <a:off x="7331349" y="4296118"/>
            <a:ext cx="0" cy="49440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213" name="Line 402">
            <a:extLst>
              <a:ext uri="{FF2B5EF4-FFF2-40B4-BE49-F238E27FC236}">
                <a16:creationId xmlns:a16="http://schemas.microsoft.com/office/drawing/2014/main" xmlns="" id="{37581A86-500B-41B0-A64F-EED015A59E1E}"/>
              </a:ext>
            </a:extLst>
          </p:cNvPr>
          <p:cNvSpPr>
            <a:spLocks noChangeShapeType="1"/>
          </p:cNvSpPr>
          <p:nvPr/>
        </p:nvSpPr>
        <p:spPr bwMode="auto">
          <a:xfrm>
            <a:off x="7354990" y="4296118"/>
            <a:ext cx="0" cy="49440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214" name="Line 403">
            <a:extLst>
              <a:ext uri="{FF2B5EF4-FFF2-40B4-BE49-F238E27FC236}">
                <a16:creationId xmlns:a16="http://schemas.microsoft.com/office/drawing/2014/main" xmlns="" id="{912E4022-4DD1-4F2D-BD30-30CC93C6CCDA}"/>
              </a:ext>
            </a:extLst>
          </p:cNvPr>
          <p:cNvSpPr>
            <a:spLocks noChangeShapeType="1"/>
          </p:cNvSpPr>
          <p:nvPr/>
        </p:nvSpPr>
        <p:spPr bwMode="auto">
          <a:xfrm>
            <a:off x="7418031" y="4296118"/>
            <a:ext cx="0" cy="49440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215" name="Line 404">
            <a:extLst>
              <a:ext uri="{FF2B5EF4-FFF2-40B4-BE49-F238E27FC236}">
                <a16:creationId xmlns:a16="http://schemas.microsoft.com/office/drawing/2014/main" xmlns="" id="{CA83485C-60D1-49D3-9CEC-912E51E1E96E}"/>
              </a:ext>
            </a:extLst>
          </p:cNvPr>
          <p:cNvSpPr>
            <a:spLocks noChangeShapeType="1"/>
          </p:cNvSpPr>
          <p:nvPr/>
        </p:nvSpPr>
        <p:spPr bwMode="auto">
          <a:xfrm>
            <a:off x="7490923" y="4376457"/>
            <a:ext cx="0" cy="52529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216" name="Line 405">
            <a:extLst>
              <a:ext uri="{FF2B5EF4-FFF2-40B4-BE49-F238E27FC236}">
                <a16:creationId xmlns:a16="http://schemas.microsoft.com/office/drawing/2014/main" xmlns="" id="{02567414-13C4-4924-8770-863F13AF2C44}"/>
              </a:ext>
            </a:extLst>
          </p:cNvPr>
          <p:cNvSpPr>
            <a:spLocks noChangeShapeType="1"/>
          </p:cNvSpPr>
          <p:nvPr/>
        </p:nvSpPr>
        <p:spPr bwMode="auto">
          <a:xfrm>
            <a:off x="7500773" y="4376457"/>
            <a:ext cx="0" cy="52529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217" name="Line 406">
            <a:extLst>
              <a:ext uri="{FF2B5EF4-FFF2-40B4-BE49-F238E27FC236}">
                <a16:creationId xmlns:a16="http://schemas.microsoft.com/office/drawing/2014/main" xmlns="" id="{99D86243-F54A-46B5-9042-E2CA3D37C70A}"/>
              </a:ext>
            </a:extLst>
          </p:cNvPr>
          <p:cNvSpPr>
            <a:spLocks noChangeShapeType="1"/>
          </p:cNvSpPr>
          <p:nvPr/>
        </p:nvSpPr>
        <p:spPr bwMode="auto">
          <a:xfrm>
            <a:off x="7668227" y="4376457"/>
            <a:ext cx="0" cy="52529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218" name="Rectangle 217">
            <a:extLst>
              <a:ext uri="{FF2B5EF4-FFF2-40B4-BE49-F238E27FC236}">
                <a16:creationId xmlns:a16="http://schemas.microsoft.com/office/drawing/2014/main" xmlns="" id="{225120E4-ECC8-4A49-9585-6F4DB47F83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5972" y="4877982"/>
            <a:ext cx="655629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Temps, </a:t>
            </a:r>
            <a:r>
              <a:rPr lang="en-US" altLang="en-US" sz="10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mois</a:t>
            </a:r>
            <a:endParaRPr lang="en-US" altLang="en-US" sz="1000" dirty="0">
              <a:solidFill>
                <a:prstClr val="black">
                  <a:lumMod val="50000"/>
                  <a:lumOff val="50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221" name="Freeform 35">
            <a:extLst>
              <a:ext uri="{FF2B5EF4-FFF2-40B4-BE49-F238E27FC236}">
                <a16:creationId xmlns:a16="http://schemas.microsoft.com/office/drawing/2014/main" xmlns="" id="{EC303414-15C5-4F8B-9752-096B3FDB5591}"/>
              </a:ext>
            </a:extLst>
          </p:cNvPr>
          <p:cNvSpPr>
            <a:spLocks noEditPoints="1"/>
          </p:cNvSpPr>
          <p:nvPr/>
        </p:nvSpPr>
        <p:spPr bwMode="auto">
          <a:xfrm>
            <a:off x="5091699" y="1780224"/>
            <a:ext cx="25460" cy="2903921"/>
          </a:xfrm>
          <a:custGeom>
            <a:avLst/>
            <a:gdLst>
              <a:gd name="T0" fmla="*/ 13 w 13"/>
              <a:gd name="T1" fmla="*/ 938 h 938"/>
              <a:gd name="T2" fmla="*/ 13 w 13"/>
              <a:gd name="T3" fmla="*/ 0 h 938"/>
              <a:gd name="T4" fmla="*/ 13 w 13"/>
              <a:gd name="T5" fmla="*/ 935 h 938"/>
              <a:gd name="T6" fmla="*/ 0 w 13"/>
              <a:gd name="T7" fmla="*/ 935 h 938"/>
              <a:gd name="T8" fmla="*/ 13 w 13"/>
              <a:gd name="T9" fmla="*/ 843 h 938"/>
              <a:gd name="T10" fmla="*/ 0 w 13"/>
              <a:gd name="T11" fmla="*/ 843 h 938"/>
              <a:gd name="T12" fmla="*/ 13 w 13"/>
              <a:gd name="T13" fmla="*/ 750 h 938"/>
              <a:gd name="T14" fmla="*/ 0 w 13"/>
              <a:gd name="T15" fmla="*/ 750 h 938"/>
              <a:gd name="T16" fmla="*/ 13 w 13"/>
              <a:gd name="T17" fmla="*/ 657 h 938"/>
              <a:gd name="T18" fmla="*/ 0 w 13"/>
              <a:gd name="T19" fmla="*/ 657 h 938"/>
              <a:gd name="T20" fmla="*/ 13 w 13"/>
              <a:gd name="T21" fmla="*/ 564 h 938"/>
              <a:gd name="T22" fmla="*/ 0 w 13"/>
              <a:gd name="T23" fmla="*/ 564 h 938"/>
              <a:gd name="T24" fmla="*/ 13 w 13"/>
              <a:gd name="T25" fmla="*/ 471 h 938"/>
              <a:gd name="T26" fmla="*/ 0 w 13"/>
              <a:gd name="T27" fmla="*/ 471 h 938"/>
              <a:gd name="T28" fmla="*/ 13 w 13"/>
              <a:gd name="T29" fmla="*/ 379 h 938"/>
              <a:gd name="T30" fmla="*/ 0 w 13"/>
              <a:gd name="T31" fmla="*/ 379 h 938"/>
              <a:gd name="T32" fmla="*/ 13 w 13"/>
              <a:gd name="T33" fmla="*/ 286 h 938"/>
              <a:gd name="T34" fmla="*/ 0 w 13"/>
              <a:gd name="T35" fmla="*/ 286 h 938"/>
              <a:gd name="T36" fmla="*/ 13 w 13"/>
              <a:gd name="T37" fmla="*/ 193 h 938"/>
              <a:gd name="T38" fmla="*/ 0 w 13"/>
              <a:gd name="T39" fmla="*/ 193 h 938"/>
              <a:gd name="T40" fmla="*/ 13 w 13"/>
              <a:gd name="T41" fmla="*/ 100 h 938"/>
              <a:gd name="T42" fmla="*/ 0 w 13"/>
              <a:gd name="T43" fmla="*/ 100 h 938"/>
              <a:gd name="T44" fmla="*/ 13 w 13"/>
              <a:gd name="T45" fmla="*/ 7 h 938"/>
              <a:gd name="T46" fmla="*/ 0 w 13"/>
              <a:gd name="T47" fmla="*/ 7 h 9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3" h="938">
                <a:moveTo>
                  <a:pt x="13" y="938"/>
                </a:moveTo>
                <a:lnTo>
                  <a:pt x="13" y="0"/>
                </a:lnTo>
                <a:moveTo>
                  <a:pt x="13" y="935"/>
                </a:moveTo>
                <a:lnTo>
                  <a:pt x="0" y="935"/>
                </a:lnTo>
                <a:moveTo>
                  <a:pt x="13" y="843"/>
                </a:moveTo>
                <a:lnTo>
                  <a:pt x="0" y="843"/>
                </a:lnTo>
                <a:moveTo>
                  <a:pt x="13" y="750"/>
                </a:moveTo>
                <a:lnTo>
                  <a:pt x="0" y="750"/>
                </a:lnTo>
                <a:moveTo>
                  <a:pt x="13" y="657"/>
                </a:moveTo>
                <a:lnTo>
                  <a:pt x="0" y="657"/>
                </a:lnTo>
                <a:moveTo>
                  <a:pt x="13" y="564"/>
                </a:moveTo>
                <a:lnTo>
                  <a:pt x="0" y="564"/>
                </a:lnTo>
                <a:moveTo>
                  <a:pt x="13" y="471"/>
                </a:moveTo>
                <a:lnTo>
                  <a:pt x="0" y="471"/>
                </a:lnTo>
                <a:moveTo>
                  <a:pt x="13" y="379"/>
                </a:moveTo>
                <a:lnTo>
                  <a:pt x="0" y="379"/>
                </a:lnTo>
                <a:moveTo>
                  <a:pt x="13" y="286"/>
                </a:moveTo>
                <a:lnTo>
                  <a:pt x="0" y="286"/>
                </a:lnTo>
                <a:moveTo>
                  <a:pt x="13" y="193"/>
                </a:moveTo>
                <a:lnTo>
                  <a:pt x="0" y="193"/>
                </a:lnTo>
                <a:moveTo>
                  <a:pt x="13" y="100"/>
                </a:moveTo>
                <a:lnTo>
                  <a:pt x="0" y="100"/>
                </a:lnTo>
                <a:moveTo>
                  <a:pt x="13" y="7"/>
                </a:moveTo>
                <a:lnTo>
                  <a:pt x="0" y="7"/>
                </a:lnTo>
              </a:path>
            </a:pathLst>
          </a:custGeom>
          <a:noFill/>
          <a:ln w="12700" cap="flat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22" name="Rectangle 221">
            <a:extLst>
              <a:ext uri="{FF2B5EF4-FFF2-40B4-BE49-F238E27FC236}">
                <a16:creationId xmlns:a16="http://schemas.microsoft.com/office/drawing/2014/main" xmlns="" id="{B33E90EF-E9C9-42B6-883F-EBEA73AD7C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8471" y="4321651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10</a:t>
            </a:r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xmlns="" id="{159BC528-EDFE-4482-96A4-8B659C8152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8471" y="4033421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20</a:t>
            </a:r>
          </a:p>
        </p:txBody>
      </p:sp>
      <p:sp>
        <p:nvSpPr>
          <p:cNvPr id="224" name="Rectangle 223">
            <a:extLst>
              <a:ext uri="{FF2B5EF4-FFF2-40B4-BE49-F238E27FC236}">
                <a16:creationId xmlns:a16="http://schemas.microsoft.com/office/drawing/2014/main" xmlns="" id="{78FCAE84-B0B3-4D4C-9789-4066D22DFC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8471" y="3748291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30</a:t>
            </a:r>
          </a:p>
        </p:txBody>
      </p:sp>
      <p:sp>
        <p:nvSpPr>
          <p:cNvPr id="225" name="Rectangle 224">
            <a:extLst>
              <a:ext uri="{FF2B5EF4-FFF2-40B4-BE49-F238E27FC236}">
                <a16:creationId xmlns:a16="http://schemas.microsoft.com/office/drawing/2014/main" xmlns="" id="{99C4ECBC-487E-411C-A40F-DAAF0C2E1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8471" y="3460062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40</a:t>
            </a:r>
          </a:p>
        </p:txBody>
      </p:sp>
      <p:sp>
        <p:nvSpPr>
          <p:cNvPr id="226" name="Rectangle 225">
            <a:extLst>
              <a:ext uri="{FF2B5EF4-FFF2-40B4-BE49-F238E27FC236}">
                <a16:creationId xmlns:a16="http://schemas.microsoft.com/office/drawing/2014/main" xmlns="" id="{B55A0B8F-9A5D-4E42-A6FE-D7934DAB83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8471" y="3171834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50</a:t>
            </a:r>
          </a:p>
        </p:txBody>
      </p:sp>
      <p:sp>
        <p:nvSpPr>
          <p:cNvPr id="227" name="Rectangle 226">
            <a:extLst>
              <a:ext uri="{FF2B5EF4-FFF2-40B4-BE49-F238E27FC236}">
                <a16:creationId xmlns:a16="http://schemas.microsoft.com/office/drawing/2014/main" xmlns="" id="{0D783C4D-99EE-4D72-ABDB-878C91A021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8471" y="2883604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60</a:t>
            </a:r>
          </a:p>
        </p:txBody>
      </p:sp>
      <p:sp>
        <p:nvSpPr>
          <p:cNvPr id="228" name="Rectangle 227">
            <a:extLst>
              <a:ext uri="{FF2B5EF4-FFF2-40B4-BE49-F238E27FC236}">
                <a16:creationId xmlns:a16="http://schemas.microsoft.com/office/drawing/2014/main" xmlns="" id="{B5E93B81-4305-4B5D-A173-FDDC24FCFE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8471" y="2595374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70</a:t>
            </a:r>
          </a:p>
        </p:txBody>
      </p:sp>
      <p:sp>
        <p:nvSpPr>
          <p:cNvPr id="229" name="Rectangle 228">
            <a:extLst>
              <a:ext uri="{FF2B5EF4-FFF2-40B4-BE49-F238E27FC236}">
                <a16:creationId xmlns:a16="http://schemas.microsoft.com/office/drawing/2014/main" xmlns="" id="{D7D58CFD-A48F-4BC1-B97B-71C86A31C4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8471" y="2307146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80</a:t>
            </a:r>
          </a:p>
        </p:txBody>
      </p:sp>
      <p:sp>
        <p:nvSpPr>
          <p:cNvPr id="230" name="Rectangle 229">
            <a:extLst>
              <a:ext uri="{FF2B5EF4-FFF2-40B4-BE49-F238E27FC236}">
                <a16:creationId xmlns:a16="http://schemas.microsoft.com/office/drawing/2014/main" xmlns="" id="{A57AA32D-40E6-4928-997D-77C45A4827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8471" y="2022015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90</a:t>
            </a:r>
          </a:p>
        </p:txBody>
      </p:sp>
      <p:sp>
        <p:nvSpPr>
          <p:cNvPr id="231" name="Rectangle 230">
            <a:extLst>
              <a:ext uri="{FF2B5EF4-FFF2-40B4-BE49-F238E27FC236}">
                <a16:creationId xmlns:a16="http://schemas.microsoft.com/office/drawing/2014/main" xmlns="" id="{49D29A50-12A2-49EC-8E0A-DA82A6C543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9301" y="1733787"/>
            <a:ext cx="115416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100</a:t>
            </a:r>
          </a:p>
        </p:txBody>
      </p:sp>
      <p:sp>
        <p:nvSpPr>
          <p:cNvPr id="232" name="Rectangle 231">
            <a:extLst>
              <a:ext uri="{FF2B5EF4-FFF2-40B4-BE49-F238E27FC236}">
                <a16:creationId xmlns:a16="http://schemas.microsoft.com/office/drawing/2014/main" xmlns="" id="{BE257396-9745-4FB5-94DD-86CB9C906A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7642" y="4606748"/>
            <a:ext cx="3847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233" name="Rectangle 232">
            <a:extLst>
              <a:ext uri="{FF2B5EF4-FFF2-40B4-BE49-F238E27FC236}">
                <a16:creationId xmlns:a16="http://schemas.microsoft.com/office/drawing/2014/main" xmlns="" id="{FFD05346-0B0D-4F9C-B90F-F8733D4097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7574" y="4733678"/>
            <a:ext cx="3847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234" name="Rectangle 233">
            <a:extLst>
              <a:ext uri="{FF2B5EF4-FFF2-40B4-BE49-F238E27FC236}">
                <a16:creationId xmlns:a16="http://schemas.microsoft.com/office/drawing/2014/main" xmlns="" id="{41D01CE2-A863-4735-9A29-7643FAC152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0130" y="4733678"/>
            <a:ext cx="3847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235" name="Rectangle 234">
            <a:extLst>
              <a:ext uri="{FF2B5EF4-FFF2-40B4-BE49-F238E27FC236}">
                <a16:creationId xmlns:a16="http://schemas.microsoft.com/office/drawing/2014/main" xmlns="" id="{64F352BB-6D98-4A1A-8F67-476D644002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0727" y="4733678"/>
            <a:ext cx="3847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236" name="Rectangle 235">
            <a:extLst>
              <a:ext uri="{FF2B5EF4-FFF2-40B4-BE49-F238E27FC236}">
                <a16:creationId xmlns:a16="http://schemas.microsoft.com/office/drawing/2014/main" xmlns="" id="{1C003EBF-EB4C-4DF9-83EB-3FA09E853C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3284" y="4733678"/>
            <a:ext cx="3847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237" name="Rectangle 236">
            <a:extLst>
              <a:ext uri="{FF2B5EF4-FFF2-40B4-BE49-F238E27FC236}">
                <a16:creationId xmlns:a16="http://schemas.microsoft.com/office/drawing/2014/main" xmlns="" id="{DF481E0A-1447-485D-9391-4119616930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3881" y="4733678"/>
            <a:ext cx="3847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8</a:t>
            </a:r>
          </a:p>
        </p:txBody>
      </p:sp>
      <p:sp>
        <p:nvSpPr>
          <p:cNvPr id="238" name="Rectangle 237">
            <a:extLst>
              <a:ext uri="{FF2B5EF4-FFF2-40B4-BE49-F238E27FC236}">
                <a16:creationId xmlns:a16="http://schemas.microsoft.com/office/drawing/2014/main" xmlns="" id="{733570F6-EA2B-43D8-A027-2FB0760FF3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6852" y="4733678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10</a:t>
            </a:r>
          </a:p>
        </p:txBody>
      </p:sp>
      <p:sp>
        <p:nvSpPr>
          <p:cNvPr id="239" name="Rectangle 238">
            <a:extLst>
              <a:ext uri="{FF2B5EF4-FFF2-40B4-BE49-F238E27FC236}">
                <a16:creationId xmlns:a16="http://schemas.microsoft.com/office/drawing/2014/main" xmlns="" id="{FDAB04CE-52C4-4E1E-8901-AA328C6FBF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9408" y="4733678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12</a:t>
            </a:r>
          </a:p>
        </p:txBody>
      </p:sp>
      <p:sp>
        <p:nvSpPr>
          <p:cNvPr id="240" name="Rectangle 239">
            <a:extLst>
              <a:ext uri="{FF2B5EF4-FFF2-40B4-BE49-F238E27FC236}">
                <a16:creationId xmlns:a16="http://schemas.microsoft.com/office/drawing/2014/main" xmlns="" id="{89393AB6-C3F4-480C-BD04-60731EA368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1963" y="4733678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14</a:t>
            </a:r>
          </a:p>
        </p:txBody>
      </p:sp>
      <p:sp>
        <p:nvSpPr>
          <p:cNvPr id="241" name="Rectangle 240">
            <a:extLst>
              <a:ext uri="{FF2B5EF4-FFF2-40B4-BE49-F238E27FC236}">
                <a16:creationId xmlns:a16="http://schemas.microsoft.com/office/drawing/2014/main" xmlns="" id="{9D3BBE61-5BFC-434C-A18B-5BBCC6B720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2561" y="4733678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16</a:t>
            </a:r>
          </a:p>
        </p:txBody>
      </p:sp>
      <p:sp>
        <p:nvSpPr>
          <p:cNvPr id="242" name="Rectangle 241">
            <a:extLst>
              <a:ext uri="{FF2B5EF4-FFF2-40B4-BE49-F238E27FC236}">
                <a16:creationId xmlns:a16="http://schemas.microsoft.com/office/drawing/2014/main" xmlns="" id="{B1C7BE32-1B78-42AA-B0A9-BA178C9C95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5117" y="4733678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18</a:t>
            </a:r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xmlns="" id="{D5084B23-F224-443C-8770-716BA6233D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5714" y="4733678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20</a:t>
            </a:r>
          </a:p>
        </p:txBody>
      </p:sp>
      <p:sp>
        <p:nvSpPr>
          <p:cNvPr id="244" name="Rectangle 243">
            <a:extLst>
              <a:ext uri="{FF2B5EF4-FFF2-40B4-BE49-F238E27FC236}">
                <a16:creationId xmlns:a16="http://schemas.microsoft.com/office/drawing/2014/main" xmlns="" id="{30D07337-A85F-48C8-8F81-7A19883662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270" y="4733678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22</a:t>
            </a:r>
          </a:p>
        </p:txBody>
      </p:sp>
      <p:sp>
        <p:nvSpPr>
          <p:cNvPr id="245" name="Rectangle 244">
            <a:extLst>
              <a:ext uri="{FF2B5EF4-FFF2-40B4-BE49-F238E27FC236}">
                <a16:creationId xmlns:a16="http://schemas.microsoft.com/office/drawing/2014/main" xmlns="" id="{AA0E36F4-5486-491C-8784-50E23A3F70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8868" y="4733678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24</a:t>
            </a:r>
          </a:p>
        </p:txBody>
      </p:sp>
      <p:sp>
        <p:nvSpPr>
          <p:cNvPr id="246" name="Rectangle 245">
            <a:extLst>
              <a:ext uri="{FF2B5EF4-FFF2-40B4-BE49-F238E27FC236}">
                <a16:creationId xmlns:a16="http://schemas.microsoft.com/office/drawing/2014/main" xmlns="" id="{8E71D9EA-010A-4132-8190-FCA2AA44B2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1424" y="4733678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26</a:t>
            </a:r>
          </a:p>
        </p:txBody>
      </p:sp>
      <p:sp>
        <p:nvSpPr>
          <p:cNvPr id="247" name="Rectangle 246">
            <a:extLst>
              <a:ext uri="{FF2B5EF4-FFF2-40B4-BE49-F238E27FC236}">
                <a16:creationId xmlns:a16="http://schemas.microsoft.com/office/drawing/2014/main" xmlns="" id="{3BCF69C3-174F-4BF8-A7C2-D9812D3855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3980" y="4733678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28</a:t>
            </a:r>
          </a:p>
        </p:txBody>
      </p:sp>
      <p:sp>
        <p:nvSpPr>
          <p:cNvPr id="248" name="Rectangle 247">
            <a:extLst>
              <a:ext uri="{FF2B5EF4-FFF2-40B4-BE49-F238E27FC236}">
                <a16:creationId xmlns:a16="http://schemas.microsoft.com/office/drawing/2014/main" xmlns="" id="{4CB3048B-B5C4-4673-BF42-71046DD027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4577" y="4733678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30</a:t>
            </a:r>
          </a:p>
        </p:txBody>
      </p:sp>
      <p:sp>
        <p:nvSpPr>
          <p:cNvPr id="249" name="Rectangle 248">
            <a:extLst>
              <a:ext uri="{FF2B5EF4-FFF2-40B4-BE49-F238E27FC236}">
                <a16:creationId xmlns:a16="http://schemas.microsoft.com/office/drawing/2014/main" xmlns="" id="{24B9E8AB-797D-4218-9DE6-99550E4081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7132" y="4733678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32</a:t>
            </a:r>
          </a:p>
        </p:txBody>
      </p:sp>
      <p:sp>
        <p:nvSpPr>
          <p:cNvPr id="250" name="Rectangle 249">
            <a:extLst>
              <a:ext uri="{FF2B5EF4-FFF2-40B4-BE49-F238E27FC236}">
                <a16:creationId xmlns:a16="http://schemas.microsoft.com/office/drawing/2014/main" xmlns="" id="{91E72493-741C-4211-BC07-EC65F97D90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9688" y="4733678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34</a:t>
            </a:r>
          </a:p>
        </p:txBody>
      </p:sp>
      <p:sp>
        <p:nvSpPr>
          <p:cNvPr id="251" name="Freeform 23">
            <a:extLst>
              <a:ext uri="{FF2B5EF4-FFF2-40B4-BE49-F238E27FC236}">
                <a16:creationId xmlns:a16="http://schemas.microsoft.com/office/drawing/2014/main" xmlns="" id="{3282A26D-EA6A-4DAA-BB3B-90CDEB7E6DAA}"/>
              </a:ext>
            </a:extLst>
          </p:cNvPr>
          <p:cNvSpPr>
            <a:spLocks noEditPoints="1"/>
          </p:cNvSpPr>
          <p:nvPr/>
        </p:nvSpPr>
        <p:spPr bwMode="auto">
          <a:xfrm>
            <a:off x="5113242" y="4678064"/>
            <a:ext cx="2759533" cy="40290"/>
          </a:xfrm>
          <a:custGeom>
            <a:avLst/>
            <a:gdLst>
              <a:gd name="T0" fmla="*/ 0 w 1409"/>
              <a:gd name="T1" fmla="*/ 0 h 13"/>
              <a:gd name="T2" fmla="*/ 1409 w 1409"/>
              <a:gd name="T3" fmla="*/ 0 h 13"/>
              <a:gd name="T4" fmla="*/ 2 w 1409"/>
              <a:gd name="T5" fmla="*/ 0 h 13"/>
              <a:gd name="T6" fmla="*/ 2 w 1409"/>
              <a:gd name="T7" fmla="*/ 13 h 13"/>
              <a:gd name="T8" fmla="*/ 85 w 1409"/>
              <a:gd name="T9" fmla="*/ 0 h 13"/>
              <a:gd name="T10" fmla="*/ 85 w 1409"/>
              <a:gd name="T11" fmla="*/ 13 h 13"/>
              <a:gd name="T12" fmla="*/ 167 w 1409"/>
              <a:gd name="T13" fmla="*/ 0 h 13"/>
              <a:gd name="T14" fmla="*/ 167 w 1409"/>
              <a:gd name="T15" fmla="*/ 13 h 13"/>
              <a:gd name="T16" fmla="*/ 250 w 1409"/>
              <a:gd name="T17" fmla="*/ 0 h 13"/>
              <a:gd name="T18" fmla="*/ 250 w 1409"/>
              <a:gd name="T19" fmla="*/ 13 h 13"/>
              <a:gd name="T20" fmla="*/ 332 w 1409"/>
              <a:gd name="T21" fmla="*/ 0 h 13"/>
              <a:gd name="T22" fmla="*/ 332 w 1409"/>
              <a:gd name="T23" fmla="*/ 13 h 13"/>
              <a:gd name="T24" fmla="*/ 415 w 1409"/>
              <a:gd name="T25" fmla="*/ 0 h 13"/>
              <a:gd name="T26" fmla="*/ 415 w 1409"/>
              <a:gd name="T27" fmla="*/ 13 h 13"/>
              <a:gd name="T28" fmla="*/ 498 w 1409"/>
              <a:gd name="T29" fmla="*/ 0 h 13"/>
              <a:gd name="T30" fmla="*/ 498 w 1409"/>
              <a:gd name="T31" fmla="*/ 13 h 13"/>
              <a:gd name="T32" fmla="*/ 580 w 1409"/>
              <a:gd name="T33" fmla="*/ 0 h 13"/>
              <a:gd name="T34" fmla="*/ 580 w 1409"/>
              <a:gd name="T35" fmla="*/ 13 h 13"/>
              <a:gd name="T36" fmla="*/ 663 w 1409"/>
              <a:gd name="T37" fmla="*/ 0 h 13"/>
              <a:gd name="T38" fmla="*/ 663 w 1409"/>
              <a:gd name="T39" fmla="*/ 13 h 13"/>
              <a:gd name="T40" fmla="*/ 746 w 1409"/>
              <a:gd name="T41" fmla="*/ 0 h 13"/>
              <a:gd name="T42" fmla="*/ 746 w 1409"/>
              <a:gd name="T43" fmla="*/ 13 h 13"/>
              <a:gd name="T44" fmla="*/ 828 w 1409"/>
              <a:gd name="T45" fmla="*/ 0 h 13"/>
              <a:gd name="T46" fmla="*/ 828 w 1409"/>
              <a:gd name="T47" fmla="*/ 13 h 13"/>
              <a:gd name="T48" fmla="*/ 911 w 1409"/>
              <a:gd name="T49" fmla="*/ 0 h 13"/>
              <a:gd name="T50" fmla="*/ 911 w 1409"/>
              <a:gd name="T51" fmla="*/ 13 h 13"/>
              <a:gd name="T52" fmla="*/ 993 w 1409"/>
              <a:gd name="T53" fmla="*/ 0 h 13"/>
              <a:gd name="T54" fmla="*/ 993 w 1409"/>
              <a:gd name="T55" fmla="*/ 13 h 13"/>
              <a:gd name="T56" fmla="*/ 1076 w 1409"/>
              <a:gd name="T57" fmla="*/ 0 h 13"/>
              <a:gd name="T58" fmla="*/ 1076 w 1409"/>
              <a:gd name="T59" fmla="*/ 13 h 13"/>
              <a:gd name="T60" fmla="*/ 1158 w 1409"/>
              <a:gd name="T61" fmla="*/ 0 h 13"/>
              <a:gd name="T62" fmla="*/ 1158 w 1409"/>
              <a:gd name="T63" fmla="*/ 13 h 13"/>
              <a:gd name="T64" fmla="*/ 1241 w 1409"/>
              <a:gd name="T65" fmla="*/ 0 h 13"/>
              <a:gd name="T66" fmla="*/ 1241 w 1409"/>
              <a:gd name="T67" fmla="*/ 13 h 13"/>
              <a:gd name="T68" fmla="*/ 1324 w 1409"/>
              <a:gd name="T69" fmla="*/ 0 h 13"/>
              <a:gd name="T70" fmla="*/ 1324 w 1409"/>
              <a:gd name="T71" fmla="*/ 13 h 13"/>
              <a:gd name="T72" fmla="*/ 1406 w 1409"/>
              <a:gd name="T73" fmla="*/ 0 h 13"/>
              <a:gd name="T74" fmla="*/ 1406 w 1409"/>
              <a:gd name="T75" fmla="*/ 13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409" h="13">
                <a:moveTo>
                  <a:pt x="0" y="0"/>
                </a:moveTo>
                <a:lnTo>
                  <a:pt x="1409" y="0"/>
                </a:lnTo>
                <a:moveTo>
                  <a:pt x="2" y="0"/>
                </a:moveTo>
                <a:lnTo>
                  <a:pt x="2" y="13"/>
                </a:lnTo>
                <a:moveTo>
                  <a:pt x="85" y="0"/>
                </a:moveTo>
                <a:lnTo>
                  <a:pt x="85" y="13"/>
                </a:lnTo>
                <a:moveTo>
                  <a:pt x="167" y="0"/>
                </a:moveTo>
                <a:lnTo>
                  <a:pt x="167" y="13"/>
                </a:lnTo>
                <a:moveTo>
                  <a:pt x="250" y="0"/>
                </a:moveTo>
                <a:lnTo>
                  <a:pt x="250" y="13"/>
                </a:lnTo>
                <a:moveTo>
                  <a:pt x="332" y="0"/>
                </a:moveTo>
                <a:lnTo>
                  <a:pt x="332" y="13"/>
                </a:lnTo>
                <a:moveTo>
                  <a:pt x="415" y="0"/>
                </a:moveTo>
                <a:lnTo>
                  <a:pt x="415" y="13"/>
                </a:lnTo>
                <a:moveTo>
                  <a:pt x="498" y="0"/>
                </a:moveTo>
                <a:lnTo>
                  <a:pt x="498" y="13"/>
                </a:lnTo>
                <a:moveTo>
                  <a:pt x="580" y="0"/>
                </a:moveTo>
                <a:lnTo>
                  <a:pt x="580" y="13"/>
                </a:lnTo>
                <a:moveTo>
                  <a:pt x="663" y="0"/>
                </a:moveTo>
                <a:lnTo>
                  <a:pt x="663" y="13"/>
                </a:lnTo>
                <a:moveTo>
                  <a:pt x="746" y="0"/>
                </a:moveTo>
                <a:lnTo>
                  <a:pt x="746" y="13"/>
                </a:lnTo>
                <a:moveTo>
                  <a:pt x="828" y="0"/>
                </a:moveTo>
                <a:lnTo>
                  <a:pt x="828" y="13"/>
                </a:lnTo>
                <a:moveTo>
                  <a:pt x="911" y="0"/>
                </a:moveTo>
                <a:lnTo>
                  <a:pt x="911" y="13"/>
                </a:lnTo>
                <a:moveTo>
                  <a:pt x="993" y="0"/>
                </a:moveTo>
                <a:lnTo>
                  <a:pt x="993" y="13"/>
                </a:lnTo>
                <a:moveTo>
                  <a:pt x="1076" y="0"/>
                </a:moveTo>
                <a:lnTo>
                  <a:pt x="1076" y="13"/>
                </a:lnTo>
                <a:moveTo>
                  <a:pt x="1158" y="0"/>
                </a:moveTo>
                <a:lnTo>
                  <a:pt x="1158" y="13"/>
                </a:lnTo>
                <a:moveTo>
                  <a:pt x="1241" y="0"/>
                </a:moveTo>
                <a:lnTo>
                  <a:pt x="1241" y="13"/>
                </a:lnTo>
                <a:moveTo>
                  <a:pt x="1324" y="0"/>
                </a:moveTo>
                <a:lnTo>
                  <a:pt x="1324" y="13"/>
                </a:lnTo>
                <a:moveTo>
                  <a:pt x="1406" y="0"/>
                </a:moveTo>
                <a:lnTo>
                  <a:pt x="1406" y="13"/>
                </a:lnTo>
              </a:path>
            </a:pathLst>
          </a:custGeom>
          <a:noFill/>
          <a:ln w="12700" cap="flat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cxnSp>
        <p:nvCxnSpPr>
          <p:cNvPr id="252" name="Straight Connector 255">
            <a:extLst>
              <a:ext uri="{FF2B5EF4-FFF2-40B4-BE49-F238E27FC236}">
                <a16:creationId xmlns:a16="http://schemas.microsoft.com/office/drawing/2014/main" xmlns="" id="{1D542EC3-2602-4651-919D-A012327D36D7}"/>
              </a:ext>
            </a:extLst>
          </p:cNvPr>
          <p:cNvCxnSpPr>
            <a:cxnSpLocks/>
          </p:cNvCxnSpPr>
          <p:nvPr/>
        </p:nvCxnSpPr>
        <p:spPr>
          <a:xfrm flipH="1" flipV="1">
            <a:off x="6079296" y="3024978"/>
            <a:ext cx="8324" cy="1651467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3" name="TextBox 256">
            <a:extLst>
              <a:ext uri="{FF2B5EF4-FFF2-40B4-BE49-F238E27FC236}">
                <a16:creationId xmlns:a16="http://schemas.microsoft.com/office/drawing/2014/main" xmlns="" id="{60AEB85B-D7C4-4CDE-B9C3-6C2C30F5F14A}"/>
              </a:ext>
            </a:extLst>
          </p:cNvPr>
          <p:cNvSpPr txBox="1"/>
          <p:nvPr/>
        </p:nvSpPr>
        <p:spPr>
          <a:xfrm>
            <a:off x="6105909" y="3016799"/>
            <a:ext cx="278153" cy="369332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defTabSz="457200"/>
            <a:r>
              <a:rPr lang="en-US" sz="1200" b="1" kern="600" spc="23" dirty="0">
                <a:solidFill>
                  <a:srgbClr val="4F81BD"/>
                </a:solidFill>
              </a:rPr>
              <a:t>32%</a:t>
            </a:r>
          </a:p>
          <a:p>
            <a:pPr defTabSz="457200"/>
            <a:r>
              <a:rPr lang="en-US" sz="1200" b="1" kern="600" spc="23" dirty="0">
                <a:solidFill>
                  <a:srgbClr val="A470AA"/>
                </a:solidFill>
              </a:rPr>
              <a:t>24%</a:t>
            </a:r>
          </a:p>
        </p:txBody>
      </p:sp>
      <p:sp>
        <p:nvSpPr>
          <p:cNvPr id="254" name="TextBox 187">
            <a:extLst>
              <a:ext uri="{FF2B5EF4-FFF2-40B4-BE49-F238E27FC236}">
                <a16:creationId xmlns:a16="http://schemas.microsoft.com/office/drawing/2014/main" xmlns="" id="{410B92F2-A947-4A0A-8B80-9C73539ED8D3}"/>
              </a:ext>
            </a:extLst>
          </p:cNvPr>
          <p:cNvSpPr txBox="1"/>
          <p:nvPr/>
        </p:nvSpPr>
        <p:spPr>
          <a:xfrm>
            <a:off x="6601095" y="3620041"/>
            <a:ext cx="278153" cy="369332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defTabSz="457200"/>
            <a:r>
              <a:rPr lang="en-US" sz="1200" b="1" kern="600" spc="23" dirty="0">
                <a:solidFill>
                  <a:srgbClr val="4F81BD"/>
                </a:solidFill>
              </a:rPr>
              <a:t>18%</a:t>
            </a:r>
          </a:p>
          <a:p>
            <a:pPr defTabSz="457200"/>
            <a:r>
              <a:rPr lang="en-US" sz="1200" b="1" kern="600" spc="23" dirty="0">
                <a:solidFill>
                  <a:srgbClr val="A470AA"/>
                </a:solidFill>
              </a:rPr>
              <a:t>10%</a:t>
            </a:r>
          </a:p>
        </p:txBody>
      </p:sp>
      <p:cxnSp>
        <p:nvCxnSpPr>
          <p:cNvPr id="255" name="Straight Connector 189">
            <a:extLst>
              <a:ext uri="{FF2B5EF4-FFF2-40B4-BE49-F238E27FC236}">
                <a16:creationId xmlns:a16="http://schemas.microsoft.com/office/drawing/2014/main" xmlns="" id="{36058D90-9782-4174-8745-6E9E2CBA7799}"/>
              </a:ext>
            </a:extLst>
          </p:cNvPr>
          <p:cNvCxnSpPr>
            <a:cxnSpLocks/>
          </p:cNvCxnSpPr>
          <p:nvPr/>
        </p:nvCxnSpPr>
        <p:spPr>
          <a:xfrm>
            <a:off x="6571574" y="3624923"/>
            <a:ext cx="1402" cy="1053141"/>
          </a:xfrm>
          <a:prstGeom prst="line">
            <a:avLst/>
          </a:prstGeom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6" name="TextBox 190">
            <a:extLst>
              <a:ext uri="{FF2B5EF4-FFF2-40B4-BE49-F238E27FC236}">
                <a16:creationId xmlns:a16="http://schemas.microsoft.com/office/drawing/2014/main" xmlns="" id="{53127B34-55B6-4F03-99FC-22853ED1BFF2}"/>
              </a:ext>
            </a:extLst>
          </p:cNvPr>
          <p:cNvSpPr txBox="1"/>
          <p:nvPr/>
        </p:nvSpPr>
        <p:spPr>
          <a:xfrm>
            <a:off x="4841667" y="2342772"/>
            <a:ext cx="153888" cy="1335442"/>
          </a:xfrm>
          <a:prstGeom prst="rect">
            <a:avLst/>
          </a:prstGeom>
          <a:noFill/>
        </p:spPr>
        <p:txBody>
          <a:bodyPr vert="vert270" wrap="square" lIns="0" tIns="0" rIns="0" bIns="0" rtlCol="0" anchor="t" anchorCtr="0">
            <a:spAutoFit/>
          </a:bodyPr>
          <a:lstStyle/>
          <a:p>
            <a:pPr algn="ctr" defTabSz="457200"/>
            <a:r>
              <a:rPr lang="en-US" sz="1000" b="1" kern="600" spc="23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Survie</a:t>
            </a:r>
            <a:r>
              <a:rPr lang="en-US" sz="1000" b="1" kern="600" spc="23" dirty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en-US" sz="1000" b="1" kern="600" spc="23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globale</a:t>
            </a:r>
            <a:r>
              <a:rPr lang="en-US" sz="1000" b="1" kern="600" spc="23" dirty="0">
                <a:solidFill>
                  <a:prstClr val="black">
                    <a:lumMod val="50000"/>
                    <a:lumOff val="50000"/>
                  </a:prstClr>
                </a:solidFill>
              </a:rPr>
              <a:t>, %</a:t>
            </a:r>
          </a:p>
        </p:txBody>
      </p:sp>
      <p:sp>
        <p:nvSpPr>
          <p:cNvPr id="258" name="ZoneTexte 257"/>
          <p:cNvSpPr txBox="1"/>
          <p:nvPr/>
        </p:nvSpPr>
        <p:spPr>
          <a:xfrm>
            <a:off x="1960591" y="2331670"/>
            <a:ext cx="2222083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600" dirty="0">
                <a:solidFill>
                  <a:prstClr val="black">
                    <a:lumMod val="50000"/>
                    <a:lumOff val="50000"/>
                  </a:prstClr>
                </a:solidFill>
              </a:rPr>
              <a:t>* Non significatif en fonction des hypothèses statistiques initiales</a:t>
            </a:r>
          </a:p>
        </p:txBody>
      </p:sp>
      <p:sp>
        <p:nvSpPr>
          <p:cNvPr id="219" name="ZoneTexte 218">
            <a:extLst>
              <a:ext uri="{FF2B5EF4-FFF2-40B4-BE49-F238E27FC236}">
                <a16:creationId xmlns:a16="http://schemas.microsoft.com/office/drawing/2014/main" xmlns="" id="{630D40A0-BF90-A242-A317-DA00F9ABE6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775" y="4897279"/>
            <a:ext cx="475525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dirty="0" err="1">
                <a:solidFill>
                  <a:srgbClr val="4D4D4D"/>
                </a:solidFill>
                <a:latin typeface="Calibri"/>
              </a:rPr>
              <a:t>Kojima</a:t>
            </a:r>
            <a:r>
              <a:rPr lang="fr-FR" sz="1000" dirty="0">
                <a:solidFill>
                  <a:srgbClr val="4D4D4D"/>
                </a:solidFill>
                <a:latin typeface="Calibri"/>
              </a:rPr>
              <a:t> </a:t>
            </a:r>
            <a:r>
              <a:rPr lang="fr-FR" sz="1000" dirty="0" err="1">
                <a:solidFill>
                  <a:srgbClr val="4D4D4D"/>
                </a:solidFill>
                <a:latin typeface="Calibri"/>
              </a:rPr>
              <a:t>T</a:t>
            </a:r>
            <a:r>
              <a:rPr lang="fr-FR" sz="1000" dirty="0">
                <a:solidFill>
                  <a:srgbClr val="4D4D4D"/>
                </a:solidFill>
                <a:latin typeface="Calibri"/>
              </a:rPr>
              <a:t> et al., </a:t>
            </a:r>
            <a:r>
              <a:rPr lang="ro-RO" altLang="fr-FR" sz="1000" dirty="0">
                <a:solidFill>
                  <a:srgbClr val="4D4D4D"/>
                </a:solidFill>
                <a:latin typeface="Calibri"/>
              </a:rPr>
              <a:t>ASCO</a:t>
            </a:r>
            <a:r>
              <a:rPr lang="fr-FR" altLang="fr-FR" sz="1000" dirty="0">
                <a:solidFill>
                  <a:srgbClr val="4D4D4D"/>
                </a:solidFill>
                <a:latin typeface="Calibri"/>
              </a:rPr>
              <a:t>GI</a:t>
            </a:r>
            <a:r>
              <a:rPr lang="ro-RO" altLang="fr-FR" sz="1000" dirty="0">
                <a:solidFill>
                  <a:srgbClr val="4D4D4D"/>
                </a:solidFill>
                <a:latin typeface="Calibri"/>
              </a:rPr>
              <a:t> 20</a:t>
            </a:r>
            <a:r>
              <a:rPr lang="fr-FR" altLang="fr-FR" sz="1000" dirty="0">
                <a:solidFill>
                  <a:srgbClr val="4D4D4D"/>
                </a:solidFill>
                <a:latin typeface="Calibri"/>
              </a:rPr>
              <a:t>19, </a:t>
            </a:r>
            <a:r>
              <a:rPr lang="fr-FR" sz="1000" dirty="0">
                <a:solidFill>
                  <a:srgbClr val="4D4D4D"/>
                </a:solidFill>
                <a:latin typeface="Calibri"/>
              </a:rPr>
              <a:t>abs 2</a:t>
            </a:r>
          </a:p>
        </p:txBody>
      </p:sp>
    </p:spTree>
    <p:extLst>
      <p:ext uri="{BB962C8B-B14F-4D97-AF65-F5344CB8AC3E}">
        <p14:creationId xmlns:p14="http://schemas.microsoft.com/office/powerpoint/2010/main" val="1623135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3">
            <a:extLst>
              <a:ext uri="{FF2B5EF4-FFF2-40B4-BE49-F238E27FC236}">
                <a16:creationId xmlns:a16="http://schemas.microsoft.com/office/drawing/2014/main" xmlns="" id="{33890560-14D1-C846-811B-BE851159B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97438"/>
            <a:ext cx="87852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C </a:t>
            </a:r>
            <a:r>
              <a:rPr kumimoji="0" lang="fr-FR" altLang="fr-FR" sz="100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Klaver</a:t>
            </a:r>
            <a:r>
              <a:rPr kumimoji="0" lang="ro-RO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 et al., ASCO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GI</a:t>
            </a:r>
            <a:r>
              <a:rPr kumimoji="0" lang="ro-RO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20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19</a:t>
            </a:r>
            <a:r>
              <a:rPr kumimoji="0" lang="ro-RO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, 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rPr>
              <a:t>abs 482</a:t>
            </a:r>
            <a:endParaRPr kumimoji="0" lang="nl-NL" altLang="fr-FR" sz="100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graphicFrame>
        <p:nvGraphicFramePr>
          <p:cNvPr id="6" name="Table 9">
            <a:extLst>
              <a:ext uri="{FF2B5EF4-FFF2-40B4-BE49-F238E27FC236}">
                <a16:creationId xmlns:a16="http://schemas.microsoft.com/office/drawing/2014/main" xmlns="" id="{956A1CDD-B906-3F4D-8887-8CC43EA0FDC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23511" y="1277367"/>
          <a:ext cx="7999257" cy="34512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4848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1954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31226">
                  <a:extLst>
                    <a:ext uri="{9D8B030D-6E8A-4147-A177-3AD203B41FA5}">
                      <a16:colId xmlns:a16="http://schemas.microsoft.com/office/drawing/2014/main" xmlns="" val="1428291516"/>
                    </a:ext>
                  </a:extLst>
                </a:gridCol>
              </a:tblGrid>
              <a:tr h="43249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9388" marR="0" indent="0" algn="l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Examen</a:t>
                      </a:r>
                      <a:r>
                        <a:rPr lang="en-US" sz="1400" b="0" i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b="0" i="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pathologique</a:t>
                      </a:r>
                      <a:r>
                        <a:rPr lang="en-US" sz="1400" b="0" i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 du cancer </a:t>
                      </a:r>
                      <a:r>
                        <a:rPr lang="en-US" sz="1400" b="0" i="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primaire</a:t>
                      </a:r>
                      <a:r>
                        <a:rPr lang="en-US" sz="1400" b="0" i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 du </a:t>
                      </a:r>
                      <a:r>
                        <a:rPr lang="en-US" sz="1400" b="0" i="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côlon</a:t>
                      </a:r>
                      <a:endParaRPr lang="en-US" sz="1400" b="0" i="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Control (n=102)</a:t>
                      </a:r>
                      <a:endParaRPr lang="en-US" sz="1400" b="0" i="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HIPEC (n=100)</a:t>
                      </a:r>
                    </a:p>
                  </a:txBody>
                  <a:tcPr marL="36000" marR="36000" marT="36000" marB="3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584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pT4a / pT4b (%)</a:t>
                      </a:r>
                    </a:p>
                  </a:txBody>
                  <a:tcPr marL="36000" marR="36000" marT="36000" marB="360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71 / 16</a:t>
                      </a:r>
                      <a:endParaRPr lang="en-US" sz="1400" b="0" i="0" baseline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71 / 16</a:t>
                      </a:r>
                      <a:endParaRPr lang="en-US" sz="1400" b="0" i="0" baseline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996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pT2-3 + perforation / cT4 (%)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9 / 4</a:t>
                      </a:r>
                      <a:endParaRPr lang="en-US" sz="14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10 / 3</a:t>
                      </a:r>
                      <a:endParaRPr lang="en-US" sz="14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5537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Calibri" panose="020F0502020204030204" pitchFamily="34" charset="0"/>
                        </a:rPr>
                        <a:t>pN0 / pN1 / pN2 (%)</a:t>
                      </a:r>
                      <a:endParaRPr lang="en-US" sz="14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/>
                          <a:ea typeface="+mn-ea"/>
                          <a:cs typeface="Calibri" panose="020F0502020204030204" pitchFamily="34" charset="0"/>
                        </a:rPr>
                        <a:t>29 / 34 / 38</a:t>
                      </a:r>
                      <a:endParaRPr lang="en-US" sz="14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24 / 36 / 40</a:t>
                      </a:r>
                      <a:endParaRPr lang="en-US" sz="14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1798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kern="12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Calibri" panose="020F0502020204030204" pitchFamily="34" charset="0"/>
                        </a:rPr>
                        <a:t>Adénocarcinome</a:t>
                      </a:r>
                      <a:r>
                        <a:rPr lang="en-US" sz="1400" b="0" i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400" b="0" i="0" kern="12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Calibri" panose="020F0502020204030204" pitchFamily="34" charset="0"/>
                        </a:rPr>
                        <a:t>très</a:t>
                      </a:r>
                      <a:r>
                        <a:rPr lang="en-US" sz="1400" b="0" i="0" kern="12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b="0" i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Calibri" panose="020F0502020204030204" pitchFamily="34" charset="0"/>
                        </a:rPr>
                        <a:t> – </a:t>
                      </a:r>
                      <a:r>
                        <a:rPr lang="en-US" sz="1400" b="0" i="0" kern="12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Calibri" panose="020F0502020204030204" pitchFamily="34" charset="0"/>
                        </a:rPr>
                        <a:t>moyennement</a:t>
                      </a:r>
                      <a:r>
                        <a:rPr lang="en-US" sz="1400" b="0" i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b="0" i="0" kern="12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Calibri" panose="020F0502020204030204" pitchFamily="34" charset="0"/>
                        </a:rPr>
                        <a:t>différencié</a:t>
                      </a:r>
                      <a:r>
                        <a:rPr lang="en-US" sz="1400" b="0" i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Calibri" panose="020F0502020204030204" pitchFamily="34" charset="0"/>
                        </a:rPr>
                        <a:t> (%)</a:t>
                      </a:r>
                      <a:endParaRPr lang="en-US" sz="14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71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75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xmlns="" val="1522650708"/>
                  </a:ext>
                </a:extLst>
              </a:tr>
              <a:tr h="307556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Adénocarcinome</a:t>
                      </a:r>
                      <a:r>
                        <a:rPr lang="en-US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400" b="0" i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peu</a:t>
                      </a:r>
                      <a:r>
                        <a:rPr lang="en-US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b="0" i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différencié</a:t>
                      </a:r>
                      <a:r>
                        <a:rPr lang="en-US" sz="1400" b="0" i="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(%)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13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xmlns="" val="1397957850"/>
                  </a:ext>
                </a:extLst>
              </a:tr>
              <a:tr h="303166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Carcinome</a:t>
                      </a:r>
                      <a:r>
                        <a:rPr lang="en-US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b="0" i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mucineux</a:t>
                      </a:r>
                      <a:r>
                        <a:rPr lang="en-US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 (%)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xmlns="" val="1831063430"/>
                  </a:ext>
                </a:extLst>
              </a:tr>
              <a:tr h="432493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Signet ring cell carcinoma (%)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xmlns="" val="1645764585"/>
                  </a:ext>
                </a:extLst>
              </a:tr>
              <a:tr h="303166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Carcinome</a:t>
                      </a:r>
                      <a:r>
                        <a:rPr lang="en-US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b="0" i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médullaire</a:t>
                      </a:r>
                      <a:r>
                        <a:rPr lang="en-US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(%)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xmlns="" val="2086204644"/>
                  </a:ext>
                </a:extLst>
              </a:tr>
              <a:tr h="303166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Résection</a:t>
                      </a:r>
                      <a:r>
                        <a:rPr lang="en-US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 complete R0 (%)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98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99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xmlns="" val="2847395359"/>
                  </a:ext>
                </a:extLst>
              </a:tr>
            </a:tbl>
          </a:graphicData>
        </a:graphic>
      </p:graphicFrame>
      <p:sp>
        <p:nvSpPr>
          <p:cNvPr id="7" name="Titre 3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/>
          </a:bodyPr>
          <a:lstStyle/>
          <a:p>
            <a:r>
              <a:rPr lang="fr-FR" dirty="0"/>
              <a:t>Intérêt de la CHIP en situation adjuvante </a:t>
            </a:r>
            <a:br>
              <a:rPr lang="fr-FR" dirty="0"/>
            </a:br>
            <a:r>
              <a:rPr lang="fr-FR" dirty="0"/>
              <a:t>pour les CCR p T4 ou perforés</a:t>
            </a:r>
          </a:p>
        </p:txBody>
      </p:sp>
    </p:spTree>
    <p:extLst>
      <p:ext uri="{BB962C8B-B14F-4D97-AF65-F5344CB8AC3E}">
        <p14:creationId xmlns:p14="http://schemas.microsoft.com/office/powerpoint/2010/main" val="331005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3">
            <a:extLst>
              <a:ext uri="{FF2B5EF4-FFF2-40B4-BE49-F238E27FC236}">
                <a16:creationId xmlns:a16="http://schemas.microsoft.com/office/drawing/2014/main" xmlns="" id="{437B2920-1D64-A14B-A6D9-18CC505EF7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97438"/>
            <a:ext cx="87852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C </a:t>
            </a:r>
            <a:r>
              <a:rPr kumimoji="0" lang="fr-FR" altLang="fr-FR" sz="100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Klaver</a:t>
            </a:r>
            <a:r>
              <a:rPr kumimoji="0" lang="ro-RO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 et al., ASCO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GI</a:t>
            </a:r>
            <a:r>
              <a:rPr kumimoji="0" lang="ro-RO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20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19</a:t>
            </a:r>
            <a:r>
              <a:rPr kumimoji="0" lang="ro-RO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, 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rPr>
              <a:t>abs 482</a:t>
            </a:r>
            <a:endParaRPr kumimoji="0" lang="nl-NL" altLang="fr-FR" sz="100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graphicFrame>
        <p:nvGraphicFramePr>
          <p:cNvPr id="7" name="Table 9">
            <a:extLst>
              <a:ext uri="{FF2B5EF4-FFF2-40B4-BE49-F238E27FC236}">
                <a16:creationId xmlns:a16="http://schemas.microsoft.com/office/drawing/2014/main" xmlns="" id="{0EA9E80B-D05E-954E-A6FD-E8B5515500A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23511" y="1158705"/>
          <a:ext cx="7727029" cy="35002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3070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9632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58621"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9388" marR="0" indent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 Complications  post-</a:t>
                      </a:r>
                      <a:r>
                        <a:rPr lang="en-US" sz="1600" b="1" i="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opératoires</a:t>
                      </a:r>
                      <a:endParaRPr lang="en-US" sz="1600" b="1" i="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0" i="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553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i="0" noProof="0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HIPEC  simultané</a:t>
                      </a:r>
                      <a:r>
                        <a:rPr lang="fr-FR" sz="1400" b="1" i="0" baseline="0" noProof="0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FR" sz="1400" b="1" i="0" noProof="0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(8 patients)</a:t>
                      </a:r>
                    </a:p>
                  </a:txBody>
                  <a:tcPr marL="36000" marR="36000" marT="36000" marB="360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dirty="0">
                          <a:solidFill>
                            <a:schemeClr val="bg1"/>
                          </a:solidFill>
                          <a:latin typeface="+mn-lt"/>
                          <a:cs typeface="Calibri" panose="020F0502020204030204" pitchFamily="34" charset="0"/>
                        </a:rPr>
                        <a:t>7 (88%)</a:t>
                      </a:r>
                      <a:endParaRPr lang="en-US" sz="1400" b="1" i="0" baseline="0" dirty="0">
                        <a:solidFill>
                          <a:schemeClr val="bg1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5814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0" i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     </a:t>
                      </a:r>
                      <a:r>
                        <a:rPr lang="fr-FR" sz="1400" b="0" i="0" noProof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Lachage</a:t>
                      </a:r>
                      <a:r>
                        <a:rPr lang="fr-FR" sz="1400" b="0" i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 anastomotique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2</a:t>
                      </a:r>
                      <a:endParaRPr lang="en-US" sz="14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6531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0" i="0" kern="120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Calibri" panose="020F0502020204030204" pitchFamily="34" charset="0"/>
                        </a:rPr>
                        <a:t>     Infection des plaies</a:t>
                      </a:r>
                      <a:endParaRPr lang="fr-FR" sz="1400" b="0" i="0" noProof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/>
                          <a:ea typeface="+mn-ea"/>
                          <a:cs typeface="Calibri" panose="020F0502020204030204" pitchFamily="34" charset="0"/>
                        </a:rPr>
                        <a:t>3</a:t>
                      </a:r>
                      <a:endParaRPr lang="en-US" sz="14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4791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0" i="0" kern="120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Calibri" panose="020F0502020204030204" pitchFamily="34" charset="0"/>
                        </a:rPr>
                        <a:t>     Pneumonie</a:t>
                      </a:r>
                      <a:endParaRPr lang="fr-FR" sz="1400" b="0" i="0" noProof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xmlns="" val="1522650708"/>
                  </a:ext>
                </a:extLst>
              </a:tr>
              <a:tr h="143069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0" i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     Septicémie (due au cathéter</a:t>
                      </a:r>
                      <a:r>
                        <a:rPr lang="fr-FR" sz="1400" b="0" i="0" baseline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 intraveineux</a:t>
                      </a:r>
                      <a:r>
                        <a:rPr lang="fr-FR" sz="1400" b="0" i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xmlns="" val="1397957850"/>
                  </a:ext>
                </a:extLst>
              </a:tr>
              <a:tr h="141027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0" i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     Infection des voies urinaires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xmlns="" val="1831063430"/>
                  </a:ext>
                </a:extLst>
              </a:tr>
              <a:tr h="201187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0" i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     Gastroparésie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xmlns="" val="1645764585"/>
                  </a:ext>
                </a:extLst>
              </a:tr>
              <a:tr h="141027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0" i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     Iléus paralytique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xmlns="" val="2086204644"/>
                  </a:ext>
                </a:extLst>
              </a:tr>
              <a:tr h="141027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0" i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     Delirium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xmlns="" val="2847395359"/>
                  </a:ext>
                </a:extLst>
              </a:tr>
              <a:tr h="141027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i="0" noProof="0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HIPEC à 5-8 semaines </a:t>
                      </a:r>
                      <a:r>
                        <a:rPr lang="fr-FR" sz="1400" b="1" i="0" noProof="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p.o</a:t>
                      </a:r>
                      <a:r>
                        <a:rPr lang="fr-FR" sz="1400" b="1" i="0" noProof="0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. (79 patients)</a:t>
                      </a:r>
                    </a:p>
                  </a:txBody>
                  <a:tcPr marL="36000" marR="36000" marT="36000" marB="3600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5 (6%)</a:t>
                      </a:r>
                    </a:p>
                  </a:txBody>
                  <a:tcPr marL="36000" marR="36000" marT="36000" marB="3600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08083477"/>
                  </a:ext>
                </a:extLst>
              </a:tr>
              <a:tr h="141027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0" i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     Gastroparésie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xmlns="" val="1795394430"/>
                  </a:ext>
                </a:extLst>
              </a:tr>
              <a:tr h="141027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0" i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     Anémie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xmlns="" val="2234219566"/>
                  </a:ext>
                </a:extLst>
              </a:tr>
              <a:tr h="141027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0" i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     Inconfort abdominal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xmlns="" val="3664092208"/>
                  </a:ext>
                </a:extLst>
              </a:tr>
              <a:tr h="141027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0" i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     Thrombose veineuse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xmlns="" val="70470793"/>
                  </a:ext>
                </a:extLst>
              </a:tr>
            </a:tbl>
          </a:graphicData>
        </a:graphic>
      </p:graphicFrame>
      <p:sp>
        <p:nvSpPr>
          <p:cNvPr id="8" name="Titre 3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/>
          </a:bodyPr>
          <a:lstStyle/>
          <a:p>
            <a:r>
              <a:rPr lang="fr-FR" dirty="0"/>
              <a:t>Intérêt de la CHIP en situation adjuvante </a:t>
            </a:r>
            <a:br>
              <a:rPr lang="fr-FR" dirty="0"/>
            </a:br>
            <a:r>
              <a:rPr lang="fr-FR" dirty="0"/>
              <a:t>pour les CCR p T4 ou perforés</a:t>
            </a:r>
          </a:p>
        </p:txBody>
      </p:sp>
    </p:spTree>
    <p:extLst>
      <p:ext uri="{BB962C8B-B14F-4D97-AF65-F5344CB8AC3E}">
        <p14:creationId xmlns:p14="http://schemas.microsoft.com/office/powerpoint/2010/main" val="220251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3E9AC9DD-5155-3E40-979F-08B7B23B8A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6734"/>
            <a:ext cx="8229600" cy="475086"/>
          </a:xfrm>
        </p:spPr>
        <p:txBody>
          <a:bodyPr>
            <a:normAutofit/>
          </a:bodyPr>
          <a:lstStyle/>
          <a:p>
            <a:r>
              <a:rPr lang="fr-FR" sz="2000" dirty="0"/>
              <a:t>Chimiothérapie adjuvante systémique</a:t>
            </a:r>
          </a:p>
          <a:p>
            <a:endParaRPr lang="fr-FR" sz="2000" dirty="0"/>
          </a:p>
        </p:txBody>
      </p:sp>
      <p:sp>
        <p:nvSpPr>
          <p:cNvPr id="7" name="ZoneTexte 3">
            <a:extLst>
              <a:ext uri="{FF2B5EF4-FFF2-40B4-BE49-F238E27FC236}">
                <a16:creationId xmlns:a16="http://schemas.microsoft.com/office/drawing/2014/main" xmlns="" id="{DDA28CAF-CC8E-6B4E-A7C6-CA610B267C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53866"/>
            <a:ext cx="87852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C </a:t>
            </a:r>
            <a:r>
              <a:rPr kumimoji="0" lang="fr-FR" altLang="fr-FR" sz="100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Klaver</a:t>
            </a:r>
            <a:r>
              <a:rPr kumimoji="0" lang="ro-RO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 et al., ASCO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GI</a:t>
            </a:r>
            <a:r>
              <a:rPr kumimoji="0" lang="ro-RO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20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19</a:t>
            </a:r>
            <a:r>
              <a:rPr kumimoji="0" lang="ro-RO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, 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rPr>
              <a:t>abs 482</a:t>
            </a:r>
            <a:endParaRPr kumimoji="0" lang="nl-NL" altLang="fr-FR" sz="100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graphicFrame>
        <p:nvGraphicFramePr>
          <p:cNvPr id="8" name="Table 9">
            <a:extLst>
              <a:ext uri="{FF2B5EF4-FFF2-40B4-BE49-F238E27FC236}">
                <a16:creationId xmlns:a16="http://schemas.microsoft.com/office/drawing/2014/main" xmlns="" id="{593DE966-67AC-024F-85CC-92BBD5522A7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23511" y="2111096"/>
          <a:ext cx="7999257" cy="11283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438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3364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31226">
                  <a:extLst>
                    <a:ext uri="{9D8B030D-6E8A-4147-A177-3AD203B41FA5}">
                      <a16:colId xmlns:a16="http://schemas.microsoft.com/office/drawing/2014/main" xmlns="" val="1428291516"/>
                    </a:ext>
                  </a:extLst>
                </a:gridCol>
              </a:tblGrid>
              <a:tr h="43249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9388" marR="0" indent="0" algn="l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i="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Control (n=102)</a:t>
                      </a:r>
                      <a:endParaRPr lang="en-US" sz="1600" b="0" i="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HIPEC (n=100)</a:t>
                      </a:r>
                    </a:p>
                  </a:txBody>
                  <a:tcPr marL="36000" marR="36000" marT="36000" marB="3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584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Chimiothérapie</a:t>
                      </a:r>
                      <a:r>
                        <a:rPr lang="en-US" sz="16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600" b="0" i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adjuvante</a:t>
                      </a:r>
                      <a:r>
                        <a:rPr lang="en-US" sz="16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 (%)</a:t>
                      </a:r>
                    </a:p>
                  </a:txBody>
                  <a:tcPr marL="36000" marR="36000" marT="36000" marB="360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89</a:t>
                      </a:r>
                      <a:endParaRPr lang="en-US" sz="1600" b="0" i="0" baseline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84</a:t>
                      </a:r>
                      <a:endParaRPr lang="en-US" sz="1600" b="0" i="0" baseline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996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Durée de la chimiothérapie adjuvante </a:t>
                      </a:r>
                      <a:r>
                        <a:rPr lang="en-US" sz="16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(SD)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6,4 </a:t>
                      </a:r>
                      <a:r>
                        <a:rPr lang="en-US" sz="1600" b="0" i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semaines</a:t>
                      </a:r>
                      <a:r>
                        <a:rPr lang="en-US" sz="16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 (1,8)</a:t>
                      </a:r>
                      <a:endParaRPr lang="en-US" sz="16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10,2 </a:t>
                      </a:r>
                      <a:r>
                        <a:rPr lang="en-US" sz="1600" b="0" i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semaines</a:t>
                      </a:r>
                      <a:r>
                        <a:rPr lang="en-US" sz="16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 (2,3)</a:t>
                      </a:r>
                      <a:endParaRPr lang="en-US" sz="16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9" name="ZoneTexte 3">
            <a:extLst>
              <a:ext uri="{FF2B5EF4-FFF2-40B4-BE49-F238E27FC236}">
                <a16:creationId xmlns:a16="http://schemas.microsoft.com/office/drawing/2014/main" xmlns="" id="{34A04A31-D329-8548-99FF-8C37627BB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97438"/>
            <a:ext cx="87852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C </a:t>
            </a:r>
            <a:r>
              <a:rPr kumimoji="0" lang="fr-FR" altLang="fr-FR" sz="100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Klaver</a:t>
            </a:r>
            <a:r>
              <a:rPr kumimoji="0" lang="ro-RO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 et al., ASCO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GI</a:t>
            </a:r>
            <a:r>
              <a:rPr kumimoji="0" lang="ro-RO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20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19</a:t>
            </a:r>
            <a:r>
              <a:rPr kumimoji="0" lang="ro-RO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, 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rPr>
              <a:t>abs 482</a:t>
            </a:r>
            <a:endParaRPr kumimoji="0" lang="nl-NL" altLang="fr-FR" sz="100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0" name="Titre 3"/>
          <p:cNvSpPr txBox="1">
            <a:spLocks/>
          </p:cNvSpPr>
          <p:nvPr/>
        </p:nvSpPr>
        <p:spPr>
          <a:xfrm>
            <a:off x="609600" y="3583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257175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A370A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Intérêt de la CHIP en situation adjuvante </a:t>
            </a:r>
            <a:br>
              <a:rPr lang="fr-FR"/>
            </a:br>
            <a:r>
              <a:rPr lang="fr-FR"/>
              <a:t>pour les CCR p T4 ou perforés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9433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C21FC04D-0016-2C40-86D9-FED075B57218}"/>
              </a:ext>
            </a:extLst>
          </p:cNvPr>
          <p:cNvSpPr/>
          <p:nvPr/>
        </p:nvSpPr>
        <p:spPr>
          <a:xfrm>
            <a:off x="899327" y="4013054"/>
            <a:ext cx="5747657" cy="46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EAD39C3-3E88-BC4D-BDDC-28DBA0802A46}"/>
              </a:ext>
            </a:extLst>
          </p:cNvPr>
          <p:cNvSpPr/>
          <p:nvPr/>
        </p:nvSpPr>
        <p:spPr>
          <a:xfrm>
            <a:off x="899327" y="2556000"/>
            <a:ext cx="5747657" cy="46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Intérêt de la CHIP en situation adjuvante</a:t>
            </a:r>
            <a:br>
              <a:rPr lang="fr-FR" dirty="0"/>
            </a:br>
            <a:r>
              <a:rPr lang="fr-FR" dirty="0"/>
              <a:t>CCR</a:t>
            </a:r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xmlns="" id="{9B373A64-4ACA-B848-8883-9603B87202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419244"/>
          </a:xfrm>
        </p:spPr>
        <p:txBody>
          <a:bodyPr>
            <a:normAutofit/>
          </a:bodyPr>
          <a:lstStyle/>
          <a:p>
            <a:r>
              <a:rPr lang="fr-FR" sz="2000" dirty="0"/>
              <a:t>Détection et traitement d’une carcinose péritonéale</a:t>
            </a:r>
          </a:p>
        </p:txBody>
      </p:sp>
      <p:sp>
        <p:nvSpPr>
          <p:cNvPr id="5" name="ZoneTexte 3">
            <a:extLst>
              <a:ext uri="{FF2B5EF4-FFF2-40B4-BE49-F238E27FC236}">
                <a16:creationId xmlns:a16="http://schemas.microsoft.com/office/drawing/2014/main" xmlns="" id="{3FB3BA35-7E5B-BB4E-B1F7-EAAF9C730B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97438"/>
            <a:ext cx="87852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C </a:t>
            </a:r>
            <a:r>
              <a:rPr kumimoji="0" lang="fr-FR" altLang="fr-FR" sz="100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Klaver</a:t>
            </a:r>
            <a:r>
              <a:rPr kumimoji="0" lang="ro-RO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 et al., ASCO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GI</a:t>
            </a:r>
            <a:r>
              <a:rPr kumimoji="0" lang="ro-RO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20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19</a:t>
            </a:r>
            <a:r>
              <a:rPr kumimoji="0" lang="ro-RO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, 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rPr>
              <a:t>abs 482</a:t>
            </a:r>
            <a:endParaRPr kumimoji="0" lang="nl-NL" altLang="fr-FR" sz="100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43A18F44-C7DC-3045-A4BD-9EB8C4B7A794}"/>
              </a:ext>
            </a:extLst>
          </p:cNvPr>
          <p:cNvSpPr txBox="1"/>
          <p:nvPr/>
        </p:nvSpPr>
        <p:spPr>
          <a:xfrm>
            <a:off x="4042493" y="2681307"/>
            <a:ext cx="1063336" cy="261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180"/>
              </a:lnSpc>
            </a:pPr>
            <a:r>
              <a:rPr lang="fr-FR" sz="1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control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64AAD05-B537-7644-9E25-E6C8E8CFFBE1}"/>
              </a:ext>
            </a:extLst>
          </p:cNvPr>
          <p:cNvSpPr/>
          <p:nvPr/>
        </p:nvSpPr>
        <p:spPr>
          <a:xfrm>
            <a:off x="2151607" y="2556000"/>
            <a:ext cx="89175" cy="46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à coins arrondis 3">
            <a:extLst>
              <a:ext uri="{FF2B5EF4-FFF2-40B4-BE49-F238E27FC236}">
                <a16:creationId xmlns:a16="http://schemas.microsoft.com/office/drawing/2014/main" xmlns="" id="{EEFC7D78-93B7-6545-8638-E249B63C566A}"/>
              </a:ext>
            </a:extLst>
          </p:cNvPr>
          <p:cNvSpPr/>
          <p:nvPr/>
        </p:nvSpPr>
        <p:spPr>
          <a:xfrm>
            <a:off x="6936259" y="2092411"/>
            <a:ext cx="1366056" cy="928212"/>
          </a:xfrm>
          <a:prstGeom prst="roundRect">
            <a:avLst/>
          </a:prstGeom>
          <a:solidFill>
            <a:schemeClr val="tx2"/>
          </a:solidFill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72000" tIns="0" rIns="0" bIns="0" rtlCol="0" anchor="ctr" anchorCtr="0"/>
          <a:lstStyle/>
          <a:p>
            <a:pPr algn="ctr" defTabSz="342900">
              <a:defRPr/>
            </a:pPr>
            <a:r>
              <a:rPr lang="fr-FR" sz="1600" b="1" dirty="0">
                <a:solidFill>
                  <a:prstClr val="white"/>
                </a:solidFill>
                <a:latin typeface="Calibri"/>
              </a:rPr>
              <a:t>15/23 traités par CRS/HIPEC</a:t>
            </a:r>
            <a:endParaRPr lang="fr-FR" sz="16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874B3A54-4CDA-324D-B559-609D6A9CED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08" y="2556000"/>
            <a:ext cx="385572" cy="467360"/>
          </a:xfrm>
          <a:prstGeom prst="rect">
            <a:avLst/>
          </a:prstGeom>
        </p:spPr>
      </p:pic>
      <p:sp>
        <p:nvSpPr>
          <p:cNvPr id="27" name="Rectangle à coins arrondis 3">
            <a:extLst>
              <a:ext uri="{FF2B5EF4-FFF2-40B4-BE49-F238E27FC236}">
                <a16:creationId xmlns:a16="http://schemas.microsoft.com/office/drawing/2014/main" xmlns="" id="{1DB33EC7-21CC-8A40-AEF0-83F7DEBF597D}"/>
              </a:ext>
            </a:extLst>
          </p:cNvPr>
          <p:cNvSpPr/>
          <p:nvPr/>
        </p:nvSpPr>
        <p:spPr>
          <a:xfrm>
            <a:off x="6936259" y="3573292"/>
            <a:ext cx="1366056" cy="928212"/>
          </a:xfrm>
          <a:prstGeom prst="roundRect">
            <a:avLst/>
          </a:prstGeom>
          <a:solidFill>
            <a:schemeClr val="tx2"/>
          </a:solidFill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72000" tIns="0" rIns="0" bIns="0" rtlCol="0" anchor="ctr" anchorCtr="0"/>
          <a:lstStyle/>
          <a:p>
            <a:pPr algn="ctr" defTabSz="342900">
              <a:defRPr/>
            </a:pPr>
            <a:r>
              <a:rPr lang="fr-FR" sz="1600" b="1" dirty="0">
                <a:solidFill>
                  <a:prstClr val="white"/>
                </a:solidFill>
                <a:latin typeface="Calibri"/>
              </a:rPr>
              <a:t>13/19 </a:t>
            </a:r>
            <a:r>
              <a:rPr lang="fr-FR" sz="1600" b="1" dirty="0">
                <a:solidFill>
                  <a:prstClr val="white"/>
                </a:solidFill>
              </a:rPr>
              <a:t>traités par </a:t>
            </a:r>
            <a:r>
              <a:rPr lang="fr-FR" sz="1600" b="1" dirty="0">
                <a:solidFill>
                  <a:prstClr val="white"/>
                </a:solidFill>
                <a:latin typeface="Calibri"/>
              </a:rPr>
              <a:t>CRS/HIPEC</a:t>
            </a:r>
            <a:endParaRPr lang="fr-FR" sz="16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3A52073B-D966-BA42-8E9F-1443B125C503}"/>
              </a:ext>
            </a:extLst>
          </p:cNvPr>
          <p:cNvSpPr/>
          <p:nvPr/>
        </p:nvSpPr>
        <p:spPr>
          <a:xfrm>
            <a:off x="2277647" y="2556000"/>
            <a:ext cx="89175" cy="46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2F196791-A9CB-EE40-B984-521D5FF89B18}"/>
              </a:ext>
            </a:extLst>
          </p:cNvPr>
          <p:cNvSpPr/>
          <p:nvPr/>
        </p:nvSpPr>
        <p:spPr>
          <a:xfrm>
            <a:off x="2411760" y="2556000"/>
            <a:ext cx="89175" cy="46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A3196777-063A-FF41-9D9D-420B5A96E2F9}"/>
              </a:ext>
            </a:extLst>
          </p:cNvPr>
          <p:cNvSpPr/>
          <p:nvPr/>
        </p:nvSpPr>
        <p:spPr>
          <a:xfrm>
            <a:off x="2545873" y="2556000"/>
            <a:ext cx="89175" cy="46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47FEC3DF-074C-434F-A950-B40D503B1D78}"/>
              </a:ext>
            </a:extLst>
          </p:cNvPr>
          <p:cNvSpPr/>
          <p:nvPr/>
        </p:nvSpPr>
        <p:spPr>
          <a:xfrm>
            <a:off x="2668867" y="2556000"/>
            <a:ext cx="89175" cy="46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6B0D057A-7801-AD41-94EF-72CA3EDBE11A}"/>
              </a:ext>
            </a:extLst>
          </p:cNvPr>
          <p:cNvSpPr/>
          <p:nvPr/>
        </p:nvSpPr>
        <p:spPr>
          <a:xfrm>
            <a:off x="2794907" y="2556000"/>
            <a:ext cx="89175" cy="46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90F8ED9-85C9-374D-9EF7-81F87F64F79A}"/>
              </a:ext>
            </a:extLst>
          </p:cNvPr>
          <p:cNvSpPr/>
          <p:nvPr/>
        </p:nvSpPr>
        <p:spPr>
          <a:xfrm>
            <a:off x="2929020" y="2556000"/>
            <a:ext cx="89175" cy="46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9D8AACB3-DF6D-6E4B-B113-BF7C11F41AF8}"/>
              </a:ext>
            </a:extLst>
          </p:cNvPr>
          <p:cNvSpPr/>
          <p:nvPr/>
        </p:nvSpPr>
        <p:spPr>
          <a:xfrm>
            <a:off x="3063133" y="2556000"/>
            <a:ext cx="89175" cy="46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xmlns="" id="{E454EA6A-4AA5-2842-9C4E-7D38B728A9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896" y="2556000"/>
            <a:ext cx="385572" cy="46736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550D843-E0FD-094D-B89E-81A853E62F81}"/>
              </a:ext>
            </a:extLst>
          </p:cNvPr>
          <p:cNvSpPr/>
          <p:nvPr/>
        </p:nvSpPr>
        <p:spPr>
          <a:xfrm>
            <a:off x="5724128" y="1810512"/>
            <a:ext cx="941848" cy="59436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fr-FR" dirty="0">
                <a:solidFill>
                  <a:schemeClr val="tx2"/>
                </a:solidFill>
              </a:rPr>
              <a:t>N=7</a:t>
            </a:r>
          </a:p>
          <a:p>
            <a:pPr algn="ctr">
              <a:lnSpc>
                <a:spcPts val="1060"/>
              </a:lnSpc>
            </a:pPr>
            <a:r>
              <a:rPr lang="fr-FR" sz="1000" dirty="0">
                <a:solidFill>
                  <a:schemeClr val="tx2"/>
                </a:solidFill>
              </a:rPr>
              <a:t>Par laparoscopie diagnostique</a:t>
            </a:r>
            <a:endParaRPr lang="fr-FR" dirty="0">
              <a:solidFill>
                <a:schemeClr val="tx2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D0760DFC-2202-2B4C-9F4D-266F60F3DE3B}"/>
              </a:ext>
            </a:extLst>
          </p:cNvPr>
          <p:cNvSpPr/>
          <p:nvPr/>
        </p:nvSpPr>
        <p:spPr>
          <a:xfrm>
            <a:off x="4077088" y="1810512"/>
            <a:ext cx="877824" cy="59436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fr-FR" dirty="0">
                <a:solidFill>
                  <a:schemeClr val="tx2"/>
                </a:solidFill>
              </a:rPr>
              <a:t>N=16</a:t>
            </a:r>
          </a:p>
          <a:p>
            <a:pPr algn="ctr">
              <a:lnSpc>
                <a:spcPts val="1060"/>
              </a:lnSpc>
            </a:pPr>
            <a:r>
              <a:rPr lang="fr-FR" sz="1000" dirty="0">
                <a:solidFill>
                  <a:schemeClr val="tx2"/>
                </a:solidFill>
              </a:rPr>
              <a:t>Durant le suivi</a:t>
            </a:r>
            <a:endParaRPr lang="fr-FR" dirty="0">
              <a:solidFill>
                <a:schemeClr val="tx2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0C4478E6-B116-4D4A-BEF6-137433A58CB7}"/>
              </a:ext>
            </a:extLst>
          </p:cNvPr>
          <p:cNvSpPr/>
          <p:nvPr/>
        </p:nvSpPr>
        <p:spPr>
          <a:xfrm>
            <a:off x="5721326" y="3287246"/>
            <a:ext cx="944650" cy="59436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fr-FR" dirty="0">
                <a:solidFill>
                  <a:schemeClr val="tx2"/>
                </a:solidFill>
              </a:rPr>
              <a:t>N=2</a:t>
            </a:r>
          </a:p>
          <a:p>
            <a:pPr algn="ctr">
              <a:lnSpc>
                <a:spcPts val="1060"/>
              </a:lnSpc>
            </a:pPr>
            <a:r>
              <a:rPr lang="fr-FR" sz="1000" dirty="0">
                <a:solidFill>
                  <a:schemeClr val="tx2"/>
                </a:solidFill>
              </a:rPr>
              <a:t>Par laparoscopie diagnostique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29440016-50BA-1840-84AB-8D1B1CB62B42}"/>
              </a:ext>
            </a:extLst>
          </p:cNvPr>
          <p:cNvSpPr/>
          <p:nvPr/>
        </p:nvSpPr>
        <p:spPr>
          <a:xfrm>
            <a:off x="4077088" y="3287246"/>
            <a:ext cx="877824" cy="59436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fr-FR" dirty="0">
                <a:solidFill>
                  <a:schemeClr val="tx2"/>
                </a:solidFill>
              </a:rPr>
              <a:t>N=8</a:t>
            </a:r>
          </a:p>
          <a:p>
            <a:pPr algn="ctr">
              <a:lnSpc>
                <a:spcPts val="1060"/>
              </a:lnSpc>
            </a:pPr>
            <a:r>
              <a:rPr lang="fr-FR" sz="1000" dirty="0">
                <a:solidFill>
                  <a:schemeClr val="tx2"/>
                </a:solidFill>
              </a:rPr>
              <a:t>Durant le suivi</a:t>
            </a:r>
            <a:endParaRPr lang="fr-FR" dirty="0">
              <a:solidFill>
                <a:schemeClr val="tx2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3D6C5719-2CC6-244E-AED3-817B6F2CC43E}"/>
              </a:ext>
            </a:extLst>
          </p:cNvPr>
          <p:cNvSpPr/>
          <p:nvPr/>
        </p:nvSpPr>
        <p:spPr>
          <a:xfrm>
            <a:off x="892720" y="3218688"/>
            <a:ext cx="780632" cy="662918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ts val="1660"/>
              </a:lnSpc>
            </a:pPr>
            <a:r>
              <a:rPr lang="fr-FR" dirty="0">
                <a:solidFill>
                  <a:schemeClr val="tx2"/>
                </a:solidFill>
              </a:rPr>
              <a:t>N=1</a:t>
            </a:r>
          </a:p>
          <a:p>
            <a:pPr algn="ctr">
              <a:lnSpc>
                <a:spcPts val="1060"/>
              </a:lnSpc>
            </a:pPr>
            <a:r>
              <a:rPr lang="fr-FR" sz="1000" dirty="0">
                <a:solidFill>
                  <a:schemeClr val="tx2"/>
                </a:solidFill>
              </a:rPr>
              <a:t>Au moment de HIPEC simultanée</a:t>
            </a:r>
            <a:endParaRPr lang="fr-FR" dirty="0">
              <a:solidFill>
                <a:schemeClr val="tx2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229C683C-3F28-F94C-BBB7-0534779B87BA}"/>
              </a:ext>
            </a:extLst>
          </p:cNvPr>
          <p:cNvSpPr/>
          <p:nvPr/>
        </p:nvSpPr>
        <p:spPr>
          <a:xfrm>
            <a:off x="1835696" y="3075806"/>
            <a:ext cx="780632" cy="80580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ts val="1660"/>
              </a:lnSpc>
            </a:pPr>
            <a:r>
              <a:rPr lang="fr-FR" dirty="0">
                <a:solidFill>
                  <a:schemeClr val="tx2"/>
                </a:solidFill>
              </a:rPr>
              <a:t>N=8</a:t>
            </a:r>
          </a:p>
          <a:p>
            <a:pPr algn="ctr">
              <a:lnSpc>
                <a:spcPts val="1060"/>
              </a:lnSpc>
            </a:pPr>
            <a:r>
              <a:rPr lang="fr-FR" sz="1000" dirty="0">
                <a:solidFill>
                  <a:schemeClr val="tx2"/>
                </a:solidFill>
              </a:rPr>
              <a:t>Au moment de</a:t>
            </a:r>
            <a:br>
              <a:rPr lang="fr-FR" sz="1000" dirty="0">
                <a:solidFill>
                  <a:schemeClr val="tx2"/>
                </a:solidFill>
              </a:rPr>
            </a:br>
            <a:r>
              <a:rPr lang="fr-FR" sz="1000" dirty="0">
                <a:solidFill>
                  <a:schemeClr val="tx2"/>
                </a:solidFill>
              </a:rPr>
              <a:t>HIPEC</a:t>
            </a:r>
          </a:p>
          <a:p>
            <a:pPr algn="ctr">
              <a:lnSpc>
                <a:spcPts val="1060"/>
              </a:lnSpc>
            </a:pPr>
            <a:r>
              <a:rPr lang="fr-FR" sz="1000" dirty="0">
                <a:solidFill>
                  <a:schemeClr val="tx2"/>
                </a:solidFill>
              </a:rPr>
              <a:t>précoce</a:t>
            </a:r>
            <a:endParaRPr lang="fr-FR" dirty="0">
              <a:solidFill>
                <a:schemeClr val="tx2"/>
              </a:solidFill>
            </a:endParaRP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xmlns="" id="{65B12D26-648C-7E4A-BF42-D465BFFA0454}"/>
              </a:ext>
            </a:extLst>
          </p:cNvPr>
          <p:cNvSpPr txBox="1"/>
          <p:nvPr/>
        </p:nvSpPr>
        <p:spPr>
          <a:xfrm>
            <a:off x="4042492" y="4138361"/>
            <a:ext cx="1471339" cy="261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180"/>
              </a:lnSpc>
            </a:pPr>
            <a:r>
              <a:rPr lang="fr-FR" sz="1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expérimental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C5B30C28-3FB4-F644-A099-E50596E118D6}"/>
              </a:ext>
            </a:extLst>
          </p:cNvPr>
          <p:cNvSpPr/>
          <p:nvPr/>
        </p:nvSpPr>
        <p:spPr>
          <a:xfrm>
            <a:off x="2538957" y="4015154"/>
            <a:ext cx="89175" cy="46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6" name="Image 45">
            <a:extLst>
              <a:ext uri="{FF2B5EF4-FFF2-40B4-BE49-F238E27FC236}">
                <a16:creationId xmlns:a16="http://schemas.microsoft.com/office/drawing/2014/main" xmlns="" id="{5756390E-919D-8046-B8E2-BCD848FC42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08" y="4014000"/>
            <a:ext cx="385572" cy="467360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C36F19A1-3B1E-9C49-B193-43FCEBCC76CE}"/>
              </a:ext>
            </a:extLst>
          </p:cNvPr>
          <p:cNvSpPr/>
          <p:nvPr/>
        </p:nvSpPr>
        <p:spPr>
          <a:xfrm>
            <a:off x="2664997" y="4015154"/>
            <a:ext cx="89175" cy="46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EF45526D-69FC-7244-9688-17AA79E85A27}"/>
              </a:ext>
            </a:extLst>
          </p:cNvPr>
          <p:cNvSpPr/>
          <p:nvPr/>
        </p:nvSpPr>
        <p:spPr>
          <a:xfrm>
            <a:off x="2799110" y="4015154"/>
            <a:ext cx="89175" cy="46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27B127CA-83EA-BF41-AB4F-DF89313AC8B9}"/>
              </a:ext>
            </a:extLst>
          </p:cNvPr>
          <p:cNvSpPr/>
          <p:nvPr/>
        </p:nvSpPr>
        <p:spPr>
          <a:xfrm>
            <a:off x="2933223" y="4015154"/>
            <a:ext cx="89175" cy="46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DDB3E1A2-9F05-9C46-ACC5-E6004B82C91D}"/>
              </a:ext>
            </a:extLst>
          </p:cNvPr>
          <p:cNvSpPr/>
          <p:nvPr/>
        </p:nvSpPr>
        <p:spPr>
          <a:xfrm>
            <a:off x="3056217" y="4015154"/>
            <a:ext cx="89175" cy="46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9173449B-4CE3-984D-B475-C60734D324F9}"/>
              </a:ext>
            </a:extLst>
          </p:cNvPr>
          <p:cNvSpPr/>
          <p:nvPr/>
        </p:nvSpPr>
        <p:spPr>
          <a:xfrm>
            <a:off x="3182257" y="4015154"/>
            <a:ext cx="89175" cy="46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B2098180-ED72-F046-ADD5-42EE359A7935}"/>
              </a:ext>
            </a:extLst>
          </p:cNvPr>
          <p:cNvSpPr/>
          <p:nvPr/>
        </p:nvSpPr>
        <p:spPr>
          <a:xfrm>
            <a:off x="3316370" y="4015154"/>
            <a:ext cx="89175" cy="46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845170C7-903D-D547-A277-DF49C3DA63D3}"/>
              </a:ext>
            </a:extLst>
          </p:cNvPr>
          <p:cNvSpPr/>
          <p:nvPr/>
        </p:nvSpPr>
        <p:spPr>
          <a:xfrm>
            <a:off x="3450483" y="4015154"/>
            <a:ext cx="89175" cy="46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4" name="Image 53">
            <a:extLst>
              <a:ext uri="{FF2B5EF4-FFF2-40B4-BE49-F238E27FC236}">
                <a16:creationId xmlns:a16="http://schemas.microsoft.com/office/drawing/2014/main" xmlns="" id="{9458F991-C1B4-B749-BDC7-2B66286A1B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896" y="4014000"/>
            <a:ext cx="385572" cy="467360"/>
          </a:xfrm>
          <a:prstGeom prst="rect">
            <a:avLst/>
          </a:prstGeom>
        </p:spPr>
      </p:pic>
      <p:sp>
        <p:nvSpPr>
          <p:cNvPr id="55" name="ZoneTexte 54">
            <a:extLst>
              <a:ext uri="{FF2B5EF4-FFF2-40B4-BE49-F238E27FC236}">
                <a16:creationId xmlns:a16="http://schemas.microsoft.com/office/drawing/2014/main" xmlns="" id="{74E71996-15C1-7948-9EC1-A8817257CE52}"/>
              </a:ext>
            </a:extLst>
          </p:cNvPr>
          <p:cNvSpPr txBox="1"/>
          <p:nvPr/>
        </p:nvSpPr>
        <p:spPr>
          <a:xfrm>
            <a:off x="1358660" y="4045124"/>
            <a:ext cx="648000" cy="411257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lIns="36000" tIns="36000" rIns="36000" bIns="36000" rtlCol="0" anchor="ctr" anchorCtr="0">
            <a:spAutoFit/>
          </a:bodyPr>
          <a:lstStyle/>
          <a:p>
            <a:pPr algn="ctr"/>
            <a:r>
              <a:rPr lang="fr-FR" sz="1100" dirty="0">
                <a:solidFill>
                  <a:schemeClr val="accent1"/>
                </a:solidFill>
              </a:rPr>
              <a:t>5-8 semaines</a:t>
            </a:r>
          </a:p>
        </p:txBody>
      </p:sp>
      <p:pic>
        <p:nvPicPr>
          <p:cNvPr id="56" name="Image 55">
            <a:extLst>
              <a:ext uri="{FF2B5EF4-FFF2-40B4-BE49-F238E27FC236}">
                <a16:creationId xmlns:a16="http://schemas.microsoft.com/office/drawing/2014/main" xmlns="" id="{5BA50455-A70C-0143-8CCA-428CA86994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370" y="4014000"/>
            <a:ext cx="385572" cy="46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25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xmlns="" id="{0ECB01FA-7065-2B4C-9AA8-510ACC5171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317" y="1210647"/>
            <a:ext cx="8229600" cy="412264"/>
          </a:xfrm>
        </p:spPr>
        <p:txBody>
          <a:bodyPr>
            <a:normAutofit/>
          </a:bodyPr>
          <a:lstStyle/>
          <a:p>
            <a:r>
              <a:rPr lang="fr-FR" sz="2000" dirty="0"/>
              <a:t>Objectif principal : survie sans carcinose péritonéale</a:t>
            </a:r>
          </a:p>
        </p:txBody>
      </p:sp>
      <p:sp>
        <p:nvSpPr>
          <p:cNvPr id="5" name="ZoneTexte 3">
            <a:extLst>
              <a:ext uri="{FF2B5EF4-FFF2-40B4-BE49-F238E27FC236}">
                <a16:creationId xmlns:a16="http://schemas.microsoft.com/office/drawing/2014/main" xmlns="" id="{CFC665CC-5410-8F4A-B83B-85711AEF83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97438"/>
            <a:ext cx="87852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C </a:t>
            </a:r>
            <a:r>
              <a:rPr kumimoji="0" lang="fr-FR" altLang="fr-FR" sz="100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Klaver</a:t>
            </a:r>
            <a:r>
              <a:rPr kumimoji="0" lang="ro-RO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 et al., ASCO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GI</a:t>
            </a:r>
            <a:r>
              <a:rPr kumimoji="0" lang="ro-RO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20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19</a:t>
            </a:r>
            <a:r>
              <a:rPr kumimoji="0" lang="ro-RO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, 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rPr>
              <a:t>abs 482</a:t>
            </a:r>
            <a:endParaRPr kumimoji="0" lang="nl-NL" altLang="fr-FR" sz="100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7" name="Titre 3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/>
          </a:bodyPr>
          <a:lstStyle/>
          <a:p>
            <a:r>
              <a:rPr lang="fr-FR" dirty="0"/>
              <a:t>Intérêt de la CHIP en situation adjuvante </a:t>
            </a:r>
            <a:br>
              <a:rPr lang="fr-FR" dirty="0"/>
            </a:br>
            <a:r>
              <a:rPr lang="fr-FR" dirty="0"/>
              <a:t>pour les CCR p T4 ou perforés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7876C80-F305-7F4C-BCAF-5431E640B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1874" y="4193931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559F3BB-D67C-0941-BBE9-CC6A71986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4665" y="4193931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B51C32A-6F00-6B46-AA46-C6C7B4CCDE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2945" y="1876070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1,0</a:t>
            </a:r>
          </a:p>
        </p:txBody>
      </p:sp>
      <p:sp>
        <p:nvSpPr>
          <p:cNvPr id="10" name="Freeform 35">
            <a:extLst>
              <a:ext uri="{FF2B5EF4-FFF2-40B4-BE49-F238E27FC236}">
                <a16:creationId xmlns:a16="http://schemas.microsoft.com/office/drawing/2014/main" xmlns="" id="{26EDC79E-D085-AA45-9B82-6D86D3555FEE}"/>
              </a:ext>
            </a:extLst>
          </p:cNvPr>
          <p:cNvSpPr>
            <a:spLocks noEditPoints="1"/>
          </p:cNvSpPr>
          <p:nvPr/>
        </p:nvSpPr>
        <p:spPr bwMode="auto">
          <a:xfrm>
            <a:off x="2781025" y="1934308"/>
            <a:ext cx="45719" cy="2207673"/>
          </a:xfrm>
          <a:custGeom>
            <a:avLst/>
            <a:gdLst>
              <a:gd name="T0" fmla="*/ 13 w 13"/>
              <a:gd name="T1" fmla="*/ 938 h 938"/>
              <a:gd name="T2" fmla="*/ 13 w 13"/>
              <a:gd name="T3" fmla="*/ 0 h 938"/>
              <a:gd name="T4" fmla="*/ 13 w 13"/>
              <a:gd name="T5" fmla="*/ 935 h 938"/>
              <a:gd name="T6" fmla="*/ 0 w 13"/>
              <a:gd name="T7" fmla="*/ 935 h 938"/>
              <a:gd name="T8" fmla="*/ 13 w 13"/>
              <a:gd name="T9" fmla="*/ 843 h 938"/>
              <a:gd name="T10" fmla="*/ 0 w 13"/>
              <a:gd name="T11" fmla="*/ 843 h 938"/>
              <a:gd name="T12" fmla="*/ 13 w 13"/>
              <a:gd name="T13" fmla="*/ 750 h 938"/>
              <a:gd name="T14" fmla="*/ 0 w 13"/>
              <a:gd name="T15" fmla="*/ 750 h 938"/>
              <a:gd name="T16" fmla="*/ 13 w 13"/>
              <a:gd name="T17" fmla="*/ 657 h 938"/>
              <a:gd name="T18" fmla="*/ 0 w 13"/>
              <a:gd name="T19" fmla="*/ 657 h 938"/>
              <a:gd name="T20" fmla="*/ 13 w 13"/>
              <a:gd name="T21" fmla="*/ 564 h 938"/>
              <a:gd name="T22" fmla="*/ 0 w 13"/>
              <a:gd name="T23" fmla="*/ 564 h 938"/>
              <a:gd name="T24" fmla="*/ 13 w 13"/>
              <a:gd name="T25" fmla="*/ 471 h 938"/>
              <a:gd name="T26" fmla="*/ 0 w 13"/>
              <a:gd name="T27" fmla="*/ 471 h 938"/>
              <a:gd name="T28" fmla="*/ 13 w 13"/>
              <a:gd name="T29" fmla="*/ 379 h 938"/>
              <a:gd name="T30" fmla="*/ 0 w 13"/>
              <a:gd name="T31" fmla="*/ 379 h 938"/>
              <a:gd name="T32" fmla="*/ 13 w 13"/>
              <a:gd name="T33" fmla="*/ 286 h 938"/>
              <a:gd name="T34" fmla="*/ 0 w 13"/>
              <a:gd name="T35" fmla="*/ 286 h 938"/>
              <a:gd name="T36" fmla="*/ 13 w 13"/>
              <a:gd name="T37" fmla="*/ 193 h 938"/>
              <a:gd name="T38" fmla="*/ 0 w 13"/>
              <a:gd name="T39" fmla="*/ 193 h 938"/>
              <a:gd name="T40" fmla="*/ 13 w 13"/>
              <a:gd name="T41" fmla="*/ 100 h 938"/>
              <a:gd name="T42" fmla="*/ 0 w 13"/>
              <a:gd name="T43" fmla="*/ 100 h 938"/>
              <a:gd name="T44" fmla="*/ 13 w 13"/>
              <a:gd name="T45" fmla="*/ 7 h 938"/>
              <a:gd name="T46" fmla="*/ 0 w 13"/>
              <a:gd name="T47" fmla="*/ 7 h 9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3" h="938">
                <a:moveTo>
                  <a:pt x="13" y="938"/>
                </a:moveTo>
                <a:lnTo>
                  <a:pt x="13" y="0"/>
                </a:lnTo>
                <a:moveTo>
                  <a:pt x="13" y="935"/>
                </a:moveTo>
                <a:lnTo>
                  <a:pt x="0" y="935"/>
                </a:lnTo>
                <a:moveTo>
                  <a:pt x="13" y="843"/>
                </a:moveTo>
                <a:lnTo>
                  <a:pt x="0" y="843"/>
                </a:lnTo>
                <a:moveTo>
                  <a:pt x="13" y="750"/>
                </a:moveTo>
                <a:lnTo>
                  <a:pt x="0" y="750"/>
                </a:lnTo>
                <a:moveTo>
                  <a:pt x="13" y="657"/>
                </a:moveTo>
                <a:lnTo>
                  <a:pt x="0" y="657"/>
                </a:lnTo>
                <a:moveTo>
                  <a:pt x="13" y="564"/>
                </a:moveTo>
                <a:lnTo>
                  <a:pt x="0" y="564"/>
                </a:lnTo>
                <a:moveTo>
                  <a:pt x="13" y="471"/>
                </a:moveTo>
                <a:lnTo>
                  <a:pt x="0" y="471"/>
                </a:lnTo>
                <a:moveTo>
                  <a:pt x="13" y="379"/>
                </a:moveTo>
                <a:lnTo>
                  <a:pt x="0" y="379"/>
                </a:lnTo>
                <a:moveTo>
                  <a:pt x="13" y="286"/>
                </a:moveTo>
                <a:lnTo>
                  <a:pt x="0" y="286"/>
                </a:lnTo>
                <a:moveTo>
                  <a:pt x="13" y="193"/>
                </a:moveTo>
                <a:lnTo>
                  <a:pt x="0" y="193"/>
                </a:lnTo>
                <a:moveTo>
                  <a:pt x="13" y="100"/>
                </a:moveTo>
                <a:lnTo>
                  <a:pt x="0" y="100"/>
                </a:lnTo>
                <a:moveTo>
                  <a:pt x="13" y="7"/>
                </a:moveTo>
                <a:lnTo>
                  <a:pt x="0" y="7"/>
                </a:lnTo>
              </a:path>
            </a:pathLst>
          </a:custGeom>
          <a:noFill/>
          <a:ln w="12700" cap="flat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xmlns="" id="{5A3BAE24-E867-104A-AF81-1AC4092DD675}"/>
              </a:ext>
            </a:extLst>
          </p:cNvPr>
          <p:cNvCxnSpPr>
            <a:cxnSpLocks/>
          </p:cNvCxnSpPr>
          <p:nvPr/>
        </p:nvCxnSpPr>
        <p:spPr>
          <a:xfrm>
            <a:off x="2824715" y="4139378"/>
            <a:ext cx="3644735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xmlns="" id="{5D3EFB09-330F-A84A-A3EB-9098293EF620}"/>
              </a:ext>
            </a:extLst>
          </p:cNvPr>
          <p:cNvCxnSpPr>
            <a:cxnSpLocks/>
          </p:cNvCxnSpPr>
          <p:nvPr/>
        </p:nvCxnSpPr>
        <p:spPr>
          <a:xfrm rot="5400000">
            <a:off x="3476170" y="4159335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A6489DF-E8B6-444C-B023-0A3B62A85F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8751" y="4193931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12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xmlns="" id="{25FC137E-409B-0F47-80CD-D5A4DA32BC1E}"/>
              </a:ext>
            </a:extLst>
          </p:cNvPr>
          <p:cNvCxnSpPr>
            <a:cxnSpLocks/>
          </p:cNvCxnSpPr>
          <p:nvPr/>
        </p:nvCxnSpPr>
        <p:spPr>
          <a:xfrm rot="5400000">
            <a:off x="4135910" y="4159335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D6B9A1BA-ACA8-F343-8A18-CCAF210428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1521" y="4193931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18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xmlns="" id="{B6DFC205-84B2-D04F-8615-D23F51A433FA}"/>
              </a:ext>
            </a:extLst>
          </p:cNvPr>
          <p:cNvCxnSpPr>
            <a:cxnSpLocks/>
          </p:cNvCxnSpPr>
          <p:nvPr/>
        </p:nvCxnSpPr>
        <p:spPr>
          <a:xfrm rot="5400000">
            <a:off x="4808680" y="4159335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7850330C-AA80-EA49-BD11-96E4373388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2945" y="2327129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0,8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9E12F9B6-370D-234D-A306-ACD764C5BD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2945" y="2759166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0,6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81D37385-145D-DB4D-8113-3E6CC26127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2945" y="3193999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0,4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2E8DCF85-A091-274E-8180-DC1FBF0345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2945" y="3848691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0B0104A3-32B3-FE47-92CE-F400481C14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2945" y="3626302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0,2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B0DB6FCB-7764-2744-9616-AB14DD3413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2945" y="3407890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0,3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7B2BFD5A-33F9-C94D-A512-7124BDF33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2945" y="2974091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0,5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024C9E1D-3C37-414F-875C-D21E59B235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2945" y="2540232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0,7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7380F77F-236B-B64F-9F42-ACA38E0A06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2945" y="2100839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0,9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52AA29A-2608-B64E-84EF-04FAB592C414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2195617" y="2955867"/>
            <a:ext cx="26449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PMFS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1F438780-7660-584E-80FE-870288053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2516" y="4193931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24</a:t>
            </a:r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xmlns="" id="{FE4BC11D-3730-7D43-9DE4-266253620496}"/>
              </a:ext>
            </a:extLst>
          </p:cNvPr>
          <p:cNvCxnSpPr>
            <a:cxnSpLocks/>
          </p:cNvCxnSpPr>
          <p:nvPr/>
        </p:nvCxnSpPr>
        <p:spPr>
          <a:xfrm rot="5400000">
            <a:off x="5469675" y="4159335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23B34140-2FCC-EE45-B6B3-BF9580D83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2665" y="4193931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30</a:t>
            </a:r>
          </a:p>
        </p:txBody>
      </p: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xmlns="" id="{6A18417F-FB60-B54A-8C97-C3D84BF4A1C2}"/>
              </a:ext>
            </a:extLst>
          </p:cNvPr>
          <p:cNvCxnSpPr>
            <a:cxnSpLocks/>
          </p:cNvCxnSpPr>
          <p:nvPr/>
        </p:nvCxnSpPr>
        <p:spPr>
          <a:xfrm rot="5400000">
            <a:off x="6139824" y="4159335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CE264387-BC0B-8E4F-AA97-04A7FF1F02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2945" y="4063666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0,0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18FA3729-D287-FD41-A39F-DCDB17D2BC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0690" y="4374584"/>
            <a:ext cx="63479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Temps (</a:t>
            </a:r>
            <a:r>
              <a:rPr lang="en-US" altLang="en-US" sz="9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mois</a:t>
            </a:r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3" name="Forme libre 2">
            <a:extLst>
              <a:ext uri="{FF2B5EF4-FFF2-40B4-BE49-F238E27FC236}">
                <a16:creationId xmlns:a16="http://schemas.microsoft.com/office/drawing/2014/main" xmlns="" id="{4E1CE209-1192-BB42-9AB1-AA7C7FCDB6C3}"/>
              </a:ext>
            </a:extLst>
          </p:cNvPr>
          <p:cNvSpPr/>
          <p:nvPr/>
        </p:nvSpPr>
        <p:spPr>
          <a:xfrm>
            <a:off x="2822265" y="1976617"/>
            <a:ext cx="3523533" cy="639392"/>
          </a:xfrm>
          <a:custGeom>
            <a:avLst/>
            <a:gdLst>
              <a:gd name="connsiteX0" fmla="*/ 3523533 w 3523533"/>
              <a:gd name="connsiteY0" fmla="*/ 639392 h 639392"/>
              <a:gd name="connsiteX1" fmla="*/ 2794764 w 3523533"/>
              <a:gd name="connsiteY1" fmla="*/ 639392 h 639392"/>
              <a:gd name="connsiteX2" fmla="*/ 2794764 w 3523533"/>
              <a:gd name="connsiteY2" fmla="*/ 601578 h 639392"/>
              <a:gd name="connsiteX3" fmla="*/ 2347876 w 3523533"/>
              <a:gd name="connsiteY3" fmla="*/ 601578 h 639392"/>
              <a:gd name="connsiteX4" fmla="*/ 2347876 w 3523533"/>
              <a:gd name="connsiteY4" fmla="*/ 546577 h 639392"/>
              <a:gd name="connsiteX5" fmla="*/ 2237873 w 3523533"/>
              <a:gd name="connsiteY5" fmla="*/ 546577 h 639392"/>
              <a:gd name="connsiteX6" fmla="*/ 2237873 w 3523533"/>
              <a:gd name="connsiteY6" fmla="*/ 512201 h 639392"/>
              <a:gd name="connsiteX7" fmla="*/ 2114120 w 3523533"/>
              <a:gd name="connsiteY7" fmla="*/ 512201 h 639392"/>
              <a:gd name="connsiteX8" fmla="*/ 2114120 w 3523533"/>
              <a:gd name="connsiteY8" fmla="*/ 512201 h 639392"/>
              <a:gd name="connsiteX9" fmla="*/ 2114120 w 3523533"/>
              <a:gd name="connsiteY9" fmla="*/ 512201 h 639392"/>
              <a:gd name="connsiteX10" fmla="*/ 2114120 w 3523533"/>
              <a:gd name="connsiteY10" fmla="*/ 512201 h 639392"/>
              <a:gd name="connsiteX11" fmla="*/ 2114120 w 3523533"/>
              <a:gd name="connsiteY11" fmla="*/ 512201 h 639392"/>
              <a:gd name="connsiteX12" fmla="*/ 2086619 w 3523533"/>
              <a:gd name="connsiteY12" fmla="*/ 491575 h 639392"/>
              <a:gd name="connsiteX13" fmla="*/ 2014430 w 3523533"/>
              <a:gd name="connsiteY13" fmla="*/ 491575 h 639392"/>
              <a:gd name="connsiteX14" fmla="*/ 2014430 w 3523533"/>
              <a:gd name="connsiteY14" fmla="*/ 409073 h 639392"/>
              <a:gd name="connsiteX15" fmla="*/ 1897552 w 3523533"/>
              <a:gd name="connsiteY15" fmla="*/ 409073 h 639392"/>
              <a:gd name="connsiteX16" fmla="*/ 1897552 w 3523533"/>
              <a:gd name="connsiteY16" fmla="*/ 364385 h 639392"/>
              <a:gd name="connsiteX17" fmla="*/ 1677546 w 3523533"/>
              <a:gd name="connsiteY17" fmla="*/ 364385 h 639392"/>
              <a:gd name="connsiteX18" fmla="*/ 1677546 w 3523533"/>
              <a:gd name="connsiteY18" fmla="*/ 299070 h 639392"/>
              <a:gd name="connsiteX19" fmla="*/ 1567543 w 3523533"/>
              <a:gd name="connsiteY19" fmla="*/ 299070 h 639392"/>
              <a:gd name="connsiteX20" fmla="*/ 1567543 w 3523533"/>
              <a:gd name="connsiteY20" fmla="*/ 299070 h 639392"/>
              <a:gd name="connsiteX21" fmla="*/ 1553792 w 3523533"/>
              <a:gd name="connsiteY21" fmla="*/ 268132 h 639392"/>
              <a:gd name="connsiteX22" fmla="*/ 1467852 w 3523533"/>
              <a:gd name="connsiteY22" fmla="*/ 268132 h 639392"/>
              <a:gd name="connsiteX23" fmla="*/ 1426601 w 3523533"/>
              <a:gd name="connsiteY23" fmla="*/ 257819 h 639392"/>
              <a:gd name="connsiteX24" fmla="*/ 1347537 w 3523533"/>
              <a:gd name="connsiteY24" fmla="*/ 257819 h 639392"/>
              <a:gd name="connsiteX25" fmla="*/ 1347537 w 3523533"/>
              <a:gd name="connsiteY25" fmla="*/ 189067 h 639392"/>
              <a:gd name="connsiteX26" fmla="*/ 1240971 w 3523533"/>
              <a:gd name="connsiteY26" fmla="*/ 189067 h 639392"/>
              <a:gd name="connsiteX27" fmla="*/ 1227221 w 3523533"/>
              <a:gd name="connsiteY27" fmla="*/ 158129 h 639392"/>
              <a:gd name="connsiteX28" fmla="*/ 1127530 w 3523533"/>
              <a:gd name="connsiteY28" fmla="*/ 158129 h 639392"/>
              <a:gd name="connsiteX29" fmla="*/ 1093155 w 3523533"/>
              <a:gd name="connsiteY29" fmla="*/ 144378 h 639392"/>
              <a:gd name="connsiteX30" fmla="*/ 890337 w 3523533"/>
              <a:gd name="connsiteY30" fmla="*/ 144378 h 639392"/>
              <a:gd name="connsiteX31" fmla="*/ 890337 w 3523533"/>
              <a:gd name="connsiteY31" fmla="*/ 85939 h 639392"/>
              <a:gd name="connsiteX32" fmla="*/ 677206 w 3523533"/>
              <a:gd name="connsiteY32" fmla="*/ 85939 h 639392"/>
              <a:gd name="connsiteX33" fmla="*/ 677206 w 3523533"/>
              <a:gd name="connsiteY33" fmla="*/ 44688 h 639392"/>
              <a:gd name="connsiteX34" fmla="*/ 464075 w 3523533"/>
              <a:gd name="connsiteY34" fmla="*/ 44688 h 639392"/>
              <a:gd name="connsiteX35" fmla="*/ 443449 w 3523533"/>
              <a:gd name="connsiteY35" fmla="*/ 13750 h 639392"/>
              <a:gd name="connsiteX36" fmla="*/ 347197 w 3523533"/>
              <a:gd name="connsiteY36" fmla="*/ 13750 h 639392"/>
              <a:gd name="connsiteX37" fmla="*/ 347197 w 3523533"/>
              <a:gd name="connsiteY37" fmla="*/ 13750 h 639392"/>
              <a:gd name="connsiteX38" fmla="*/ 316258 w 3523533"/>
              <a:gd name="connsiteY38" fmla="*/ 0 h 639392"/>
              <a:gd name="connsiteX39" fmla="*/ 0 w 3523533"/>
              <a:gd name="connsiteY39" fmla="*/ 0 h 639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523533" h="639392">
                <a:moveTo>
                  <a:pt x="3523533" y="639392"/>
                </a:moveTo>
                <a:lnTo>
                  <a:pt x="2794764" y="639392"/>
                </a:lnTo>
                <a:lnTo>
                  <a:pt x="2794764" y="601578"/>
                </a:lnTo>
                <a:lnTo>
                  <a:pt x="2347876" y="601578"/>
                </a:lnTo>
                <a:lnTo>
                  <a:pt x="2347876" y="546577"/>
                </a:lnTo>
                <a:lnTo>
                  <a:pt x="2237873" y="546577"/>
                </a:lnTo>
                <a:lnTo>
                  <a:pt x="2237873" y="512201"/>
                </a:lnTo>
                <a:lnTo>
                  <a:pt x="2114120" y="512201"/>
                </a:lnTo>
                <a:lnTo>
                  <a:pt x="2114120" y="512201"/>
                </a:lnTo>
                <a:lnTo>
                  <a:pt x="2114120" y="512201"/>
                </a:lnTo>
                <a:lnTo>
                  <a:pt x="2114120" y="512201"/>
                </a:lnTo>
                <a:lnTo>
                  <a:pt x="2114120" y="512201"/>
                </a:lnTo>
                <a:lnTo>
                  <a:pt x="2086619" y="491575"/>
                </a:lnTo>
                <a:lnTo>
                  <a:pt x="2014430" y="491575"/>
                </a:lnTo>
                <a:lnTo>
                  <a:pt x="2014430" y="409073"/>
                </a:lnTo>
                <a:lnTo>
                  <a:pt x="1897552" y="409073"/>
                </a:lnTo>
                <a:lnTo>
                  <a:pt x="1897552" y="364385"/>
                </a:lnTo>
                <a:lnTo>
                  <a:pt x="1677546" y="364385"/>
                </a:lnTo>
                <a:lnTo>
                  <a:pt x="1677546" y="299070"/>
                </a:lnTo>
                <a:lnTo>
                  <a:pt x="1567543" y="299070"/>
                </a:lnTo>
                <a:lnTo>
                  <a:pt x="1567543" y="299070"/>
                </a:lnTo>
                <a:lnTo>
                  <a:pt x="1553792" y="268132"/>
                </a:lnTo>
                <a:lnTo>
                  <a:pt x="1467852" y="268132"/>
                </a:lnTo>
                <a:lnTo>
                  <a:pt x="1426601" y="257819"/>
                </a:lnTo>
                <a:lnTo>
                  <a:pt x="1347537" y="257819"/>
                </a:lnTo>
                <a:lnTo>
                  <a:pt x="1347537" y="189067"/>
                </a:lnTo>
                <a:lnTo>
                  <a:pt x="1240971" y="189067"/>
                </a:lnTo>
                <a:lnTo>
                  <a:pt x="1227221" y="158129"/>
                </a:lnTo>
                <a:lnTo>
                  <a:pt x="1127530" y="158129"/>
                </a:lnTo>
                <a:lnTo>
                  <a:pt x="1093155" y="144378"/>
                </a:lnTo>
                <a:lnTo>
                  <a:pt x="890337" y="144378"/>
                </a:lnTo>
                <a:lnTo>
                  <a:pt x="890337" y="85939"/>
                </a:lnTo>
                <a:lnTo>
                  <a:pt x="677206" y="85939"/>
                </a:lnTo>
                <a:lnTo>
                  <a:pt x="677206" y="44688"/>
                </a:lnTo>
                <a:lnTo>
                  <a:pt x="464075" y="44688"/>
                </a:lnTo>
                <a:lnTo>
                  <a:pt x="443449" y="13750"/>
                </a:lnTo>
                <a:lnTo>
                  <a:pt x="347197" y="13750"/>
                </a:lnTo>
                <a:lnTo>
                  <a:pt x="347197" y="13750"/>
                </a:lnTo>
                <a:lnTo>
                  <a:pt x="316258" y="0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Forme libre 38">
            <a:extLst>
              <a:ext uri="{FF2B5EF4-FFF2-40B4-BE49-F238E27FC236}">
                <a16:creationId xmlns:a16="http://schemas.microsoft.com/office/drawing/2014/main" xmlns="" id="{08638F5B-F630-6E45-AE3C-209B707DEE23}"/>
              </a:ext>
            </a:extLst>
          </p:cNvPr>
          <p:cNvSpPr/>
          <p:nvPr/>
        </p:nvSpPr>
        <p:spPr>
          <a:xfrm>
            <a:off x="2818827" y="1983492"/>
            <a:ext cx="3554472" cy="629079"/>
          </a:xfrm>
          <a:custGeom>
            <a:avLst/>
            <a:gdLst>
              <a:gd name="connsiteX0" fmla="*/ 3554472 w 3554472"/>
              <a:gd name="connsiteY0" fmla="*/ 629079 h 629079"/>
              <a:gd name="connsiteX1" fmla="*/ 3025083 w 3554472"/>
              <a:gd name="connsiteY1" fmla="*/ 629079 h 629079"/>
              <a:gd name="connsiteX2" fmla="*/ 3025083 w 3554472"/>
              <a:gd name="connsiteY2" fmla="*/ 563765 h 629079"/>
              <a:gd name="connsiteX3" fmla="*/ 2908205 w 3554472"/>
              <a:gd name="connsiteY3" fmla="*/ 563765 h 629079"/>
              <a:gd name="connsiteX4" fmla="*/ 2908205 w 3554472"/>
              <a:gd name="connsiteY4" fmla="*/ 460637 h 629079"/>
              <a:gd name="connsiteX5" fmla="*/ 2354752 w 3554472"/>
              <a:gd name="connsiteY5" fmla="*/ 460637 h 629079"/>
              <a:gd name="connsiteX6" fmla="*/ 2341002 w 3554472"/>
              <a:gd name="connsiteY6" fmla="*/ 429699 h 629079"/>
              <a:gd name="connsiteX7" fmla="*/ 2120996 w 3554472"/>
              <a:gd name="connsiteY7" fmla="*/ 429699 h 629079"/>
              <a:gd name="connsiteX8" fmla="*/ 2120996 w 3554472"/>
              <a:gd name="connsiteY8" fmla="*/ 385010 h 629079"/>
              <a:gd name="connsiteX9" fmla="*/ 2010993 w 3554472"/>
              <a:gd name="connsiteY9" fmla="*/ 385010 h 629079"/>
              <a:gd name="connsiteX10" fmla="*/ 2010993 w 3554472"/>
              <a:gd name="connsiteY10" fmla="*/ 333446 h 629079"/>
              <a:gd name="connsiteX11" fmla="*/ 1794424 w 3554472"/>
              <a:gd name="connsiteY11" fmla="*/ 333446 h 629079"/>
              <a:gd name="connsiteX12" fmla="*/ 1794424 w 3554472"/>
              <a:gd name="connsiteY12" fmla="*/ 295633 h 629079"/>
              <a:gd name="connsiteX13" fmla="*/ 1684421 w 3554472"/>
              <a:gd name="connsiteY13" fmla="*/ 295633 h 629079"/>
              <a:gd name="connsiteX14" fmla="*/ 1684421 w 3554472"/>
              <a:gd name="connsiteY14" fmla="*/ 295633 h 629079"/>
              <a:gd name="connsiteX15" fmla="*/ 1663796 w 3554472"/>
              <a:gd name="connsiteY15" fmla="*/ 271570 h 629079"/>
              <a:gd name="connsiteX16" fmla="*/ 1574418 w 3554472"/>
              <a:gd name="connsiteY16" fmla="*/ 271570 h 629079"/>
              <a:gd name="connsiteX17" fmla="*/ 1553793 w 3554472"/>
              <a:gd name="connsiteY17" fmla="*/ 244069 h 629079"/>
              <a:gd name="connsiteX18" fmla="*/ 1357850 w 3554472"/>
              <a:gd name="connsiteY18" fmla="*/ 244069 h 629079"/>
              <a:gd name="connsiteX19" fmla="*/ 1357850 w 3554472"/>
              <a:gd name="connsiteY19" fmla="*/ 244069 h 629079"/>
              <a:gd name="connsiteX20" fmla="*/ 1326911 w 3554472"/>
              <a:gd name="connsiteY20" fmla="*/ 230319 h 629079"/>
              <a:gd name="connsiteX21" fmla="*/ 1230659 w 3554472"/>
              <a:gd name="connsiteY21" fmla="*/ 230319 h 629079"/>
              <a:gd name="connsiteX22" fmla="*/ 1230659 w 3554472"/>
              <a:gd name="connsiteY22" fmla="*/ 185630 h 629079"/>
              <a:gd name="connsiteX23" fmla="*/ 893775 w 3554472"/>
              <a:gd name="connsiteY23" fmla="*/ 185630 h 629079"/>
              <a:gd name="connsiteX24" fmla="*/ 893775 w 3554472"/>
              <a:gd name="connsiteY24" fmla="*/ 185630 h 629079"/>
              <a:gd name="connsiteX25" fmla="*/ 893775 w 3554472"/>
              <a:gd name="connsiteY25" fmla="*/ 185630 h 629079"/>
              <a:gd name="connsiteX26" fmla="*/ 876587 w 3554472"/>
              <a:gd name="connsiteY26" fmla="*/ 161567 h 629079"/>
              <a:gd name="connsiteX27" fmla="*/ 240632 w 3554472"/>
              <a:gd name="connsiteY27" fmla="*/ 161567 h 629079"/>
              <a:gd name="connsiteX28" fmla="*/ 223444 w 3554472"/>
              <a:gd name="connsiteY28" fmla="*/ 144379 h 629079"/>
              <a:gd name="connsiteX29" fmla="*/ 123753 w 3554472"/>
              <a:gd name="connsiteY29" fmla="*/ 144379 h 629079"/>
              <a:gd name="connsiteX30" fmla="*/ 123753 w 3554472"/>
              <a:gd name="connsiteY30" fmla="*/ 0 h 629079"/>
              <a:gd name="connsiteX31" fmla="*/ 0 w 3554472"/>
              <a:gd name="connsiteY31" fmla="*/ 0 h 629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554472" h="629079">
                <a:moveTo>
                  <a:pt x="3554472" y="629079"/>
                </a:moveTo>
                <a:lnTo>
                  <a:pt x="3025083" y="629079"/>
                </a:lnTo>
                <a:lnTo>
                  <a:pt x="3025083" y="563765"/>
                </a:lnTo>
                <a:lnTo>
                  <a:pt x="2908205" y="563765"/>
                </a:lnTo>
                <a:lnTo>
                  <a:pt x="2908205" y="460637"/>
                </a:lnTo>
                <a:lnTo>
                  <a:pt x="2354752" y="460637"/>
                </a:lnTo>
                <a:lnTo>
                  <a:pt x="2341002" y="429699"/>
                </a:lnTo>
                <a:lnTo>
                  <a:pt x="2120996" y="429699"/>
                </a:lnTo>
                <a:lnTo>
                  <a:pt x="2120996" y="385010"/>
                </a:lnTo>
                <a:lnTo>
                  <a:pt x="2010993" y="385010"/>
                </a:lnTo>
                <a:lnTo>
                  <a:pt x="2010993" y="333446"/>
                </a:lnTo>
                <a:lnTo>
                  <a:pt x="1794424" y="333446"/>
                </a:lnTo>
                <a:lnTo>
                  <a:pt x="1794424" y="295633"/>
                </a:lnTo>
                <a:lnTo>
                  <a:pt x="1684421" y="295633"/>
                </a:lnTo>
                <a:lnTo>
                  <a:pt x="1684421" y="295633"/>
                </a:lnTo>
                <a:lnTo>
                  <a:pt x="1663796" y="271570"/>
                </a:lnTo>
                <a:lnTo>
                  <a:pt x="1574418" y="271570"/>
                </a:lnTo>
                <a:lnTo>
                  <a:pt x="1553793" y="244069"/>
                </a:lnTo>
                <a:lnTo>
                  <a:pt x="1357850" y="244069"/>
                </a:lnTo>
                <a:lnTo>
                  <a:pt x="1357850" y="244069"/>
                </a:lnTo>
                <a:lnTo>
                  <a:pt x="1326911" y="230319"/>
                </a:lnTo>
                <a:lnTo>
                  <a:pt x="1230659" y="230319"/>
                </a:lnTo>
                <a:lnTo>
                  <a:pt x="1230659" y="185630"/>
                </a:lnTo>
                <a:lnTo>
                  <a:pt x="893775" y="185630"/>
                </a:lnTo>
                <a:lnTo>
                  <a:pt x="893775" y="185630"/>
                </a:lnTo>
                <a:lnTo>
                  <a:pt x="893775" y="185630"/>
                </a:lnTo>
                <a:lnTo>
                  <a:pt x="876587" y="161567"/>
                </a:lnTo>
                <a:lnTo>
                  <a:pt x="240632" y="161567"/>
                </a:lnTo>
                <a:lnTo>
                  <a:pt x="223444" y="144379"/>
                </a:lnTo>
                <a:lnTo>
                  <a:pt x="123753" y="144379"/>
                </a:lnTo>
                <a:lnTo>
                  <a:pt x="123753" y="0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A36FA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xmlns="" id="{8BA8114A-EF8B-2F43-B478-CB2FEDBCBE68}"/>
              </a:ext>
            </a:extLst>
          </p:cNvPr>
          <p:cNvCxnSpPr/>
          <p:nvPr/>
        </p:nvCxnSpPr>
        <p:spPr>
          <a:xfrm>
            <a:off x="6280485" y="2588508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xmlns="" id="{028A4B8E-1BFE-884B-B0DF-33B82521B1AE}"/>
              </a:ext>
            </a:extLst>
          </p:cNvPr>
          <p:cNvCxnSpPr/>
          <p:nvPr/>
        </p:nvCxnSpPr>
        <p:spPr>
          <a:xfrm>
            <a:off x="5723944" y="2591946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xmlns="" id="{41065559-B2D8-134D-B3ED-B7C0494C5F74}"/>
              </a:ext>
            </a:extLst>
          </p:cNvPr>
          <p:cNvCxnSpPr/>
          <p:nvPr/>
        </p:nvCxnSpPr>
        <p:spPr>
          <a:xfrm>
            <a:off x="5614305" y="2591946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xmlns="" id="{6653DBFC-7FE3-F04B-9418-050D512D5445}"/>
              </a:ext>
            </a:extLst>
          </p:cNvPr>
          <p:cNvCxnSpPr/>
          <p:nvPr/>
        </p:nvCxnSpPr>
        <p:spPr>
          <a:xfrm>
            <a:off x="5508104" y="2547685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xmlns="" id="{9FECE2E4-6782-D545-B27F-8B98D693DE5D}"/>
              </a:ext>
            </a:extLst>
          </p:cNvPr>
          <p:cNvCxnSpPr/>
          <p:nvPr/>
        </p:nvCxnSpPr>
        <p:spPr>
          <a:xfrm>
            <a:off x="5391406" y="2547685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xmlns="" id="{10183F62-AE93-0949-8D33-F24F74FCE305}"/>
              </a:ext>
            </a:extLst>
          </p:cNvPr>
          <p:cNvCxnSpPr>
            <a:cxnSpLocks/>
          </p:cNvCxnSpPr>
          <p:nvPr/>
        </p:nvCxnSpPr>
        <p:spPr>
          <a:xfrm>
            <a:off x="5285204" y="2547685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xmlns="" id="{29A0EEA9-FA75-C247-92CF-B815914CDCB4}"/>
              </a:ext>
            </a:extLst>
          </p:cNvPr>
          <p:cNvCxnSpPr>
            <a:cxnSpLocks/>
          </p:cNvCxnSpPr>
          <p:nvPr/>
        </p:nvCxnSpPr>
        <p:spPr>
          <a:xfrm>
            <a:off x="5168506" y="2547685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xmlns="" id="{BC967702-F2D0-FE4D-88D1-9D617938B031}"/>
              </a:ext>
            </a:extLst>
          </p:cNvPr>
          <p:cNvCxnSpPr>
            <a:cxnSpLocks/>
          </p:cNvCxnSpPr>
          <p:nvPr/>
        </p:nvCxnSpPr>
        <p:spPr>
          <a:xfrm>
            <a:off x="5062304" y="2485990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xmlns="" id="{CAA035D6-B875-C54D-ADEF-CC91713E1E2B}"/>
              </a:ext>
            </a:extLst>
          </p:cNvPr>
          <p:cNvCxnSpPr>
            <a:cxnSpLocks/>
          </p:cNvCxnSpPr>
          <p:nvPr/>
        </p:nvCxnSpPr>
        <p:spPr>
          <a:xfrm>
            <a:off x="4949045" y="2465364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xmlns="" id="{E843D45D-4494-4243-AE4C-82C138E91FDE}"/>
              </a:ext>
            </a:extLst>
          </p:cNvPr>
          <p:cNvCxnSpPr>
            <a:cxnSpLocks/>
          </p:cNvCxnSpPr>
          <p:nvPr/>
        </p:nvCxnSpPr>
        <p:spPr>
          <a:xfrm>
            <a:off x="4832529" y="2434610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54">
            <a:extLst>
              <a:ext uri="{FF2B5EF4-FFF2-40B4-BE49-F238E27FC236}">
                <a16:creationId xmlns:a16="http://schemas.microsoft.com/office/drawing/2014/main" xmlns="" id="{66287539-8E1F-0A4B-A0DD-0B1651B57E70}"/>
              </a:ext>
            </a:extLst>
          </p:cNvPr>
          <p:cNvCxnSpPr>
            <a:cxnSpLocks/>
          </p:cNvCxnSpPr>
          <p:nvPr/>
        </p:nvCxnSpPr>
        <p:spPr>
          <a:xfrm>
            <a:off x="4722707" y="2355544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xmlns="" id="{2C7D29C7-CE79-BC4D-A4A3-DBC08AE32BBB}"/>
              </a:ext>
            </a:extLst>
          </p:cNvPr>
          <p:cNvCxnSpPr>
            <a:cxnSpLocks/>
          </p:cNvCxnSpPr>
          <p:nvPr/>
        </p:nvCxnSpPr>
        <p:spPr>
          <a:xfrm>
            <a:off x="4726330" y="2283718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56">
            <a:extLst>
              <a:ext uri="{FF2B5EF4-FFF2-40B4-BE49-F238E27FC236}">
                <a16:creationId xmlns:a16="http://schemas.microsoft.com/office/drawing/2014/main" xmlns="" id="{141767E3-3F32-7F41-A458-85CEB0F48D37}"/>
              </a:ext>
            </a:extLst>
          </p:cNvPr>
          <p:cNvCxnSpPr>
            <a:cxnSpLocks/>
          </p:cNvCxnSpPr>
          <p:nvPr/>
        </p:nvCxnSpPr>
        <p:spPr>
          <a:xfrm>
            <a:off x="4832348" y="2331660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xmlns="" id="{3BDE7B91-B272-4140-B11C-C914531879D9}"/>
              </a:ext>
            </a:extLst>
          </p:cNvPr>
          <p:cNvCxnSpPr>
            <a:cxnSpLocks/>
          </p:cNvCxnSpPr>
          <p:nvPr/>
        </p:nvCxnSpPr>
        <p:spPr>
          <a:xfrm>
            <a:off x="4945792" y="2383230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xmlns="" id="{232B1492-9C9C-004D-84B0-DF23A83B512F}"/>
              </a:ext>
            </a:extLst>
          </p:cNvPr>
          <p:cNvCxnSpPr>
            <a:cxnSpLocks/>
          </p:cNvCxnSpPr>
          <p:nvPr/>
        </p:nvCxnSpPr>
        <p:spPr>
          <a:xfrm>
            <a:off x="5051990" y="2383230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59">
            <a:extLst>
              <a:ext uri="{FF2B5EF4-FFF2-40B4-BE49-F238E27FC236}">
                <a16:creationId xmlns:a16="http://schemas.microsoft.com/office/drawing/2014/main" xmlns="" id="{1B6F96FC-A5FE-4142-87DD-F4AE4BC7BEB7}"/>
              </a:ext>
            </a:extLst>
          </p:cNvPr>
          <p:cNvCxnSpPr>
            <a:cxnSpLocks/>
          </p:cNvCxnSpPr>
          <p:nvPr/>
        </p:nvCxnSpPr>
        <p:spPr>
          <a:xfrm>
            <a:off x="5175568" y="2410544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60">
            <a:extLst>
              <a:ext uri="{FF2B5EF4-FFF2-40B4-BE49-F238E27FC236}">
                <a16:creationId xmlns:a16="http://schemas.microsoft.com/office/drawing/2014/main" xmlns="" id="{C859E598-215B-624E-AB60-D397CEF663A5}"/>
              </a:ext>
            </a:extLst>
          </p:cNvPr>
          <p:cNvCxnSpPr>
            <a:cxnSpLocks/>
          </p:cNvCxnSpPr>
          <p:nvPr/>
        </p:nvCxnSpPr>
        <p:spPr>
          <a:xfrm>
            <a:off x="5278328" y="2410544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61">
            <a:extLst>
              <a:ext uri="{FF2B5EF4-FFF2-40B4-BE49-F238E27FC236}">
                <a16:creationId xmlns:a16="http://schemas.microsoft.com/office/drawing/2014/main" xmlns="" id="{93970164-8A39-724E-B1EE-2B097FFFFCC3}"/>
              </a:ext>
            </a:extLst>
          </p:cNvPr>
          <p:cNvCxnSpPr>
            <a:cxnSpLocks/>
          </p:cNvCxnSpPr>
          <p:nvPr/>
        </p:nvCxnSpPr>
        <p:spPr>
          <a:xfrm>
            <a:off x="5388154" y="2410544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62">
            <a:extLst>
              <a:ext uri="{FF2B5EF4-FFF2-40B4-BE49-F238E27FC236}">
                <a16:creationId xmlns:a16="http://schemas.microsoft.com/office/drawing/2014/main" xmlns="" id="{4204219E-B6DF-774E-BE31-BEE63CCEEB32}"/>
              </a:ext>
            </a:extLst>
          </p:cNvPr>
          <p:cNvCxnSpPr>
            <a:cxnSpLocks/>
          </p:cNvCxnSpPr>
          <p:nvPr/>
        </p:nvCxnSpPr>
        <p:spPr>
          <a:xfrm>
            <a:off x="5508288" y="2410544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64">
            <a:extLst>
              <a:ext uri="{FF2B5EF4-FFF2-40B4-BE49-F238E27FC236}">
                <a16:creationId xmlns:a16="http://schemas.microsoft.com/office/drawing/2014/main" xmlns="" id="{3B49A50D-56E1-8940-B4EB-1970A4B5D69F}"/>
              </a:ext>
            </a:extLst>
          </p:cNvPr>
          <p:cNvCxnSpPr>
            <a:cxnSpLocks/>
          </p:cNvCxnSpPr>
          <p:nvPr/>
        </p:nvCxnSpPr>
        <p:spPr>
          <a:xfrm>
            <a:off x="5614488" y="2410544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65">
            <a:extLst>
              <a:ext uri="{FF2B5EF4-FFF2-40B4-BE49-F238E27FC236}">
                <a16:creationId xmlns:a16="http://schemas.microsoft.com/office/drawing/2014/main" xmlns="" id="{4E3D83B1-5A3B-9B47-A3CB-D516AB0E4238}"/>
              </a:ext>
            </a:extLst>
          </p:cNvPr>
          <p:cNvCxnSpPr>
            <a:cxnSpLocks/>
          </p:cNvCxnSpPr>
          <p:nvPr/>
        </p:nvCxnSpPr>
        <p:spPr>
          <a:xfrm>
            <a:off x="5724128" y="2520370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66">
            <a:extLst>
              <a:ext uri="{FF2B5EF4-FFF2-40B4-BE49-F238E27FC236}">
                <a16:creationId xmlns:a16="http://schemas.microsoft.com/office/drawing/2014/main" xmlns="" id="{5CC372DF-49D1-2047-839F-62D9A6D88CCA}"/>
              </a:ext>
            </a:extLst>
          </p:cNvPr>
          <p:cNvCxnSpPr>
            <a:cxnSpLocks/>
          </p:cNvCxnSpPr>
          <p:nvPr/>
        </p:nvCxnSpPr>
        <p:spPr>
          <a:xfrm>
            <a:off x="5840827" y="2588940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67">
            <a:extLst>
              <a:ext uri="{FF2B5EF4-FFF2-40B4-BE49-F238E27FC236}">
                <a16:creationId xmlns:a16="http://schemas.microsoft.com/office/drawing/2014/main" xmlns="" id="{86096ADE-AE3F-5A49-88B0-F18FA9E642FE}"/>
              </a:ext>
            </a:extLst>
          </p:cNvPr>
          <p:cNvCxnSpPr>
            <a:cxnSpLocks/>
          </p:cNvCxnSpPr>
          <p:nvPr/>
        </p:nvCxnSpPr>
        <p:spPr>
          <a:xfrm>
            <a:off x="6063726" y="2588940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ZoneTexte 69">
            <a:extLst>
              <a:ext uri="{FF2B5EF4-FFF2-40B4-BE49-F238E27FC236}">
                <a16:creationId xmlns:a16="http://schemas.microsoft.com/office/drawing/2014/main" xmlns="" id="{1EE49591-8DEC-3340-8AB9-1C9B7DD8ABC4}"/>
              </a:ext>
            </a:extLst>
          </p:cNvPr>
          <p:cNvSpPr txBox="1"/>
          <p:nvPr/>
        </p:nvSpPr>
        <p:spPr>
          <a:xfrm>
            <a:off x="5758876" y="2050255"/>
            <a:ext cx="1091469" cy="196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60"/>
              </a:lnSpc>
            </a:pPr>
            <a:r>
              <a:rPr lang="fr-FR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Bras expérimental</a:t>
            </a:r>
          </a:p>
        </p:txBody>
      </p:sp>
      <p:cxnSp>
        <p:nvCxnSpPr>
          <p:cNvPr id="71" name="Connecteur droit 70">
            <a:extLst>
              <a:ext uri="{FF2B5EF4-FFF2-40B4-BE49-F238E27FC236}">
                <a16:creationId xmlns:a16="http://schemas.microsoft.com/office/drawing/2014/main" xmlns="" id="{53532CEC-0609-6B40-99AD-D3559B4D5FDB}"/>
              </a:ext>
            </a:extLst>
          </p:cNvPr>
          <p:cNvCxnSpPr>
            <a:cxnSpLocks/>
          </p:cNvCxnSpPr>
          <p:nvPr/>
        </p:nvCxnSpPr>
        <p:spPr>
          <a:xfrm>
            <a:off x="5622091" y="2151463"/>
            <a:ext cx="180000" cy="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 droit 71">
            <a:extLst>
              <a:ext uri="{FF2B5EF4-FFF2-40B4-BE49-F238E27FC236}">
                <a16:creationId xmlns:a16="http://schemas.microsoft.com/office/drawing/2014/main" xmlns="" id="{198F38EF-99CC-E34C-AF96-867416C406DD}"/>
              </a:ext>
            </a:extLst>
          </p:cNvPr>
          <p:cNvCxnSpPr/>
          <p:nvPr/>
        </p:nvCxnSpPr>
        <p:spPr>
          <a:xfrm>
            <a:off x="5621201" y="2826858"/>
            <a:ext cx="180000" cy="0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ZoneTexte 73">
            <a:extLst>
              <a:ext uri="{FF2B5EF4-FFF2-40B4-BE49-F238E27FC236}">
                <a16:creationId xmlns:a16="http://schemas.microsoft.com/office/drawing/2014/main" xmlns="" id="{CE012656-EAF0-FC45-A89C-91A1F5AFBCF9}"/>
              </a:ext>
            </a:extLst>
          </p:cNvPr>
          <p:cNvSpPr txBox="1"/>
          <p:nvPr/>
        </p:nvSpPr>
        <p:spPr>
          <a:xfrm>
            <a:off x="5509077" y="3247684"/>
            <a:ext cx="1986005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PMFS 18 mois 81% </a:t>
            </a:r>
            <a:r>
              <a:rPr lang="fr-FR" sz="105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vs</a:t>
            </a:r>
            <a:r>
              <a:rPr lang="fr-FR" sz="105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76%</a:t>
            </a:r>
          </a:p>
          <a:p>
            <a:r>
              <a:rPr lang="fr-FR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HR 0,86 (0,51-1,54)</a:t>
            </a:r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xmlns="" id="{902BE9D0-7568-3C4D-A0A0-3D4380EE7F04}"/>
              </a:ext>
            </a:extLst>
          </p:cNvPr>
          <p:cNvSpPr txBox="1"/>
          <p:nvPr/>
        </p:nvSpPr>
        <p:spPr>
          <a:xfrm>
            <a:off x="5758876" y="2751231"/>
            <a:ext cx="1091469" cy="196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60"/>
              </a:lnSpc>
            </a:pPr>
            <a:r>
              <a:rPr lang="fr-FR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Bras contrôle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BF1F2B39-9833-FC4A-AEF7-DED8533169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9022" y="4598506"/>
            <a:ext cx="961803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schemeClr val="accent1"/>
                </a:solidFill>
                <a:latin typeface="Calibri" panose="020F0502020204030204" pitchFamily="34" charset="0"/>
              </a:rPr>
              <a:t>Bras control à </a:t>
            </a:r>
            <a:r>
              <a:rPr lang="en-US" altLang="en-US" sz="900" dirty="0" err="1">
                <a:solidFill>
                  <a:schemeClr val="accent1"/>
                </a:solidFill>
                <a:latin typeface="Calibri" panose="020F0502020204030204" pitchFamily="34" charset="0"/>
              </a:rPr>
              <a:t>risque</a:t>
            </a:r>
            <a:endParaRPr lang="en-US" altLang="en-US" sz="900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xmlns="" id="{87FE8822-3ACF-A147-970E-EA17A0596D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8462" y="4598506"/>
            <a:ext cx="173124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chemeClr val="accent1"/>
                </a:solidFill>
                <a:latin typeface="Calibri" panose="020F0502020204030204" pitchFamily="34" charset="0"/>
              </a:rPr>
              <a:t>102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xmlns="" id="{6D588867-A4EA-924B-A858-B2C303DD90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9854" y="4750603"/>
            <a:ext cx="1308051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srgbClr val="A36FAA"/>
                </a:solidFill>
                <a:latin typeface="Calibri" panose="020F0502020204030204" pitchFamily="34" charset="0"/>
              </a:rPr>
              <a:t>Bras </a:t>
            </a:r>
            <a:r>
              <a:rPr lang="en-US" altLang="en-US" sz="900" dirty="0" err="1">
                <a:solidFill>
                  <a:srgbClr val="A36FAA"/>
                </a:solidFill>
                <a:latin typeface="Calibri" panose="020F0502020204030204" pitchFamily="34" charset="0"/>
              </a:rPr>
              <a:t>expériemental</a:t>
            </a:r>
            <a:r>
              <a:rPr lang="en-US" altLang="en-US" sz="900" dirty="0">
                <a:solidFill>
                  <a:srgbClr val="A36FAA"/>
                </a:solidFill>
                <a:latin typeface="Calibri" panose="020F0502020204030204" pitchFamily="34" charset="0"/>
              </a:rPr>
              <a:t> à </a:t>
            </a:r>
            <a:r>
              <a:rPr lang="en-US" altLang="en-US" sz="900" dirty="0" err="1">
                <a:solidFill>
                  <a:srgbClr val="A36FAA"/>
                </a:solidFill>
                <a:latin typeface="Calibri" panose="020F0502020204030204" pitchFamily="34" charset="0"/>
              </a:rPr>
              <a:t>risque</a:t>
            </a:r>
            <a:endParaRPr lang="en-US" altLang="en-US" sz="900" dirty="0">
              <a:solidFill>
                <a:srgbClr val="A36FAA"/>
              </a:solidFill>
              <a:latin typeface="Calibri" panose="020F0502020204030204" pitchFamily="34" charset="0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xmlns="" id="{66F5F46A-B42D-8B41-A4C4-F383E94BB7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8462" y="4750603"/>
            <a:ext cx="173124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rgbClr val="A36FAA"/>
                </a:solidFill>
                <a:latin typeface="Calibri" panose="020F0502020204030204" pitchFamily="34" charset="0"/>
              </a:rPr>
              <a:t>100</a:t>
            </a:r>
          </a:p>
        </p:txBody>
      </p:sp>
      <p:cxnSp>
        <p:nvCxnSpPr>
          <p:cNvPr id="81" name="Connecteur droit 80">
            <a:extLst>
              <a:ext uri="{FF2B5EF4-FFF2-40B4-BE49-F238E27FC236}">
                <a16:creationId xmlns:a16="http://schemas.microsoft.com/office/drawing/2014/main" xmlns="" id="{803C4E22-2D5F-FF46-951D-EA21371402A3}"/>
              </a:ext>
            </a:extLst>
          </p:cNvPr>
          <p:cNvCxnSpPr>
            <a:cxnSpLocks/>
          </p:cNvCxnSpPr>
          <p:nvPr/>
        </p:nvCxnSpPr>
        <p:spPr>
          <a:xfrm rot="5400000">
            <a:off x="2799615" y="4159335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Rectangle 81">
            <a:extLst>
              <a:ext uri="{FF2B5EF4-FFF2-40B4-BE49-F238E27FC236}">
                <a16:creationId xmlns:a16="http://schemas.microsoft.com/office/drawing/2014/main" xmlns="" id="{C7B0A920-2D50-8949-AD24-CAFB9F7AF8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6426" y="4598506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chemeClr val="accent1"/>
                </a:solidFill>
                <a:latin typeface="Calibri" panose="020F0502020204030204" pitchFamily="34" charset="0"/>
              </a:rPr>
              <a:t>99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3CEEEF66-4F8C-5543-9A8A-22EAC38B95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6426" y="4750603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rgbClr val="A36FAA"/>
                </a:solidFill>
                <a:latin typeface="Calibri" panose="020F0502020204030204" pitchFamily="34" charset="0"/>
              </a:rPr>
              <a:t>91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xmlns="" id="{4AEAF581-272E-7C4E-AE72-A2A4DE4A08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8944" y="4598506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chemeClr val="accent1"/>
                </a:solidFill>
                <a:latin typeface="Calibri" panose="020F0502020204030204" pitchFamily="34" charset="0"/>
              </a:rPr>
              <a:t>91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xmlns="" id="{270039BF-5B2B-824A-9805-81D4F1E12B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8944" y="4750603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rgbClr val="A36FAA"/>
                </a:solidFill>
                <a:latin typeface="Calibri" panose="020F0502020204030204" pitchFamily="34" charset="0"/>
              </a:rPr>
              <a:t>88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FDB37870-BB0A-EC4E-A9DD-526C86CBA8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5216" y="4598506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chemeClr val="accent1"/>
                </a:solidFill>
                <a:latin typeface="Calibri" panose="020F0502020204030204" pitchFamily="34" charset="0"/>
              </a:rPr>
              <a:t>79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xmlns="" id="{4127FAFC-D623-0441-AB4D-571A6E757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5216" y="4750603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rgbClr val="A36FAA"/>
                </a:solidFill>
                <a:latin typeface="Calibri" panose="020F0502020204030204" pitchFamily="34" charset="0"/>
              </a:rPr>
              <a:t>80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xmlns="" id="{E7519100-C3C1-8E40-A728-FC2B9001EC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6096" y="4598506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chemeClr val="accent1"/>
                </a:solidFill>
                <a:latin typeface="Calibri" panose="020F0502020204030204" pitchFamily="34" charset="0"/>
              </a:rPr>
              <a:t>43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xmlns="" id="{8CBC5077-BE2A-5945-936C-03541D7B73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6096" y="4750603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rgbClr val="A36FAA"/>
                </a:solidFill>
                <a:latin typeface="Calibri" panose="020F0502020204030204" pitchFamily="34" charset="0"/>
              </a:rPr>
              <a:t>50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xmlns="" id="{F30429F0-DF75-394E-BD05-366630154C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4668" y="4598506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chemeClr val="accent1"/>
                </a:solidFill>
                <a:latin typeface="Calibri" panose="020F0502020204030204" pitchFamily="34" charset="0"/>
              </a:rPr>
              <a:t>21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637D3D87-D9A1-9547-B6EA-F8C1A27160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4668" y="4750603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rgbClr val="A36FAA"/>
                </a:solidFill>
                <a:latin typeface="Calibri" panose="020F0502020204030204" pitchFamily="34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363734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3">
            <a:extLst>
              <a:ext uri="{FF2B5EF4-FFF2-40B4-BE49-F238E27FC236}">
                <a16:creationId xmlns:a16="http://schemas.microsoft.com/office/drawing/2014/main" xmlns="" id="{714DAE2D-52B3-3D49-948C-2FF50C921F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" y="4897280"/>
            <a:ext cx="239010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C </a:t>
            </a:r>
            <a:r>
              <a:rPr lang="fr-FR" altLang="fr-FR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Klaver</a:t>
            </a:r>
            <a:r>
              <a:rPr lang="ro-RO" alt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 et al., ASCO</a:t>
            </a:r>
            <a:r>
              <a:rPr lang="fr-FR" alt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GI</a:t>
            </a:r>
            <a:r>
              <a:rPr lang="ro-RO" alt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 20</a:t>
            </a:r>
            <a:r>
              <a:rPr lang="fr-FR" alt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19</a:t>
            </a:r>
            <a:r>
              <a:rPr lang="ro-RO" alt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, </a:t>
            </a:r>
            <a:r>
              <a:rPr lang="fr-FR" alt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abs 482</a:t>
            </a:r>
            <a:endParaRPr lang="nl-NL" altLang="fr-FR" sz="1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7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Intérêt de la CHIP en situation adjuvante </a:t>
            </a:r>
            <a:br>
              <a:rPr lang="fr-FR" dirty="0"/>
            </a:br>
            <a:r>
              <a:rPr lang="fr-FR" dirty="0"/>
              <a:t>pour les CCR p T4 ou perforés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7AC24AD9-079F-224E-882A-54C9419400D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1526" y="2674924"/>
            <a:ext cx="1672167" cy="717974"/>
          </a:xfrm>
        </p:spPr>
        <p:txBody>
          <a:bodyPr>
            <a:normAutofit/>
          </a:bodyPr>
          <a:lstStyle/>
          <a:p>
            <a:r>
              <a:rPr lang="fr-FR" sz="1600" dirty="0"/>
              <a:t>Analyse de sous-groupes</a:t>
            </a:r>
          </a:p>
        </p:txBody>
      </p:sp>
      <p:sp>
        <p:nvSpPr>
          <p:cNvPr id="5" name="Accolade ouvrante 4"/>
          <p:cNvSpPr/>
          <p:nvPr/>
        </p:nvSpPr>
        <p:spPr>
          <a:xfrm>
            <a:off x="1773799" y="1306287"/>
            <a:ext cx="660019" cy="3410093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Connecteur droit 8"/>
          <p:cNvCxnSpPr/>
          <p:nvPr/>
        </p:nvCxnSpPr>
        <p:spPr>
          <a:xfrm flipV="1">
            <a:off x="4741334" y="4623620"/>
            <a:ext cx="2028176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5160092" y="1471151"/>
            <a:ext cx="0" cy="3191183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Groupe 17"/>
          <p:cNvGrpSpPr/>
          <p:nvPr/>
        </p:nvGrpSpPr>
        <p:grpSpPr>
          <a:xfrm>
            <a:off x="4944397" y="1614948"/>
            <a:ext cx="735576" cy="53463"/>
            <a:chOff x="6592529" y="2153264"/>
            <a:chExt cx="980768" cy="71284"/>
          </a:xfrm>
        </p:grpSpPr>
        <p:cxnSp>
          <p:nvCxnSpPr>
            <p:cNvPr id="13" name="Connecteur droit 12"/>
            <p:cNvCxnSpPr/>
            <p:nvPr/>
          </p:nvCxnSpPr>
          <p:spPr>
            <a:xfrm>
              <a:off x="6599903" y="2190135"/>
              <a:ext cx="973394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/>
            <p:nvPr/>
          </p:nvCxnSpPr>
          <p:spPr>
            <a:xfrm>
              <a:off x="6599903" y="2190135"/>
              <a:ext cx="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/>
            <p:cNvCxnSpPr/>
            <p:nvPr/>
          </p:nvCxnSpPr>
          <p:spPr>
            <a:xfrm>
              <a:off x="6592529" y="2153264"/>
              <a:ext cx="0" cy="66367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>
              <a:off x="7570835" y="2158181"/>
              <a:ext cx="0" cy="66367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Organigramme : Connecteur 19"/>
          <p:cNvSpPr/>
          <p:nvPr/>
        </p:nvSpPr>
        <p:spPr>
          <a:xfrm>
            <a:off x="5147461" y="1602101"/>
            <a:ext cx="91810" cy="81000"/>
          </a:xfrm>
          <a:prstGeom prst="flowChartConnector">
            <a:avLst/>
          </a:prstGeom>
          <a:solidFill>
            <a:srgbClr val="A470AA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grpSp>
        <p:nvGrpSpPr>
          <p:cNvPr id="22" name="Groupe 21"/>
          <p:cNvGrpSpPr/>
          <p:nvPr/>
        </p:nvGrpSpPr>
        <p:grpSpPr>
          <a:xfrm>
            <a:off x="4865127" y="1745840"/>
            <a:ext cx="540000" cy="53463"/>
            <a:chOff x="6592529" y="2153264"/>
            <a:chExt cx="980768" cy="71284"/>
          </a:xfrm>
        </p:grpSpPr>
        <p:cxnSp>
          <p:nvCxnSpPr>
            <p:cNvPr id="23" name="Connecteur droit 22"/>
            <p:cNvCxnSpPr/>
            <p:nvPr/>
          </p:nvCxnSpPr>
          <p:spPr>
            <a:xfrm>
              <a:off x="6599903" y="2190135"/>
              <a:ext cx="973394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/>
            <p:cNvCxnSpPr/>
            <p:nvPr/>
          </p:nvCxnSpPr>
          <p:spPr>
            <a:xfrm>
              <a:off x="6599903" y="2190135"/>
              <a:ext cx="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/>
            <p:cNvCxnSpPr/>
            <p:nvPr/>
          </p:nvCxnSpPr>
          <p:spPr>
            <a:xfrm>
              <a:off x="6592529" y="2153264"/>
              <a:ext cx="0" cy="66367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/>
            <p:cNvCxnSpPr/>
            <p:nvPr/>
          </p:nvCxnSpPr>
          <p:spPr>
            <a:xfrm>
              <a:off x="7570835" y="2158181"/>
              <a:ext cx="0" cy="66367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e 26"/>
          <p:cNvGrpSpPr/>
          <p:nvPr/>
        </p:nvGrpSpPr>
        <p:grpSpPr>
          <a:xfrm>
            <a:off x="4918591" y="2014995"/>
            <a:ext cx="432000" cy="53463"/>
            <a:chOff x="6592529" y="2153264"/>
            <a:chExt cx="980768" cy="71284"/>
          </a:xfrm>
        </p:grpSpPr>
        <p:cxnSp>
          <p:nvCxnSpPr>
            <p:cNvPr id="28" name="Connecteur droit 27"/>
            <p:cNvCxnSpPr/>
            <p:nvPr/>
          </p:nvCxnSpPr>
          <p:spPr>
            <a:xfrm>
              <a:off x="6599903" y="2190135"/>
              <a:ext cx="973394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/>
            <p:cNvCxnSpPr/>
            <p:nvPr/>
          </p:nvCxnSpPr>
          <p:spPr>
            <a:xfrm>
              <a:off x="6599903" y="2190135"/>
              <a:ext cx="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/>
            <p:cNvCxnSpPr/>
            <p:nvPr/>
          </p:nvCxnSpPr>
          <p:spPr>
            <a:xfrm>
              <a:off x="6592529" y="2153264"/>
              <a:ext cx="0" cy="66367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>
              <a:off x="7570835" y="2158181"/>
              <a:ext cx="0" cy="66367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e 31"/>
          <p:cNvGrpSpPr/>
          <p:nvPr/>
        </p:nvGrpSpPr>
        <p:grpSpPr>
          <a:xfrm>
            <a:off x="4839317" y="2405826"/>
            <a:ext cx="1458000" cy="53463"/>
            <a:chOff x="6592529" y="2153264"/>
            <a:chExt cx="980768" cy="71284"/>
          </a:xfrm>
        </p:grpSpPr>
        <p:cxnSp>
          <p:nvCxnSpPr>
            <p:cNvPr id="33" name="Connecteur droit 32"/>
            <p:cNvCxnSpPr/>
            <p:nvPr/>
          </p:nvCxnSpPr>
          <p:spPr>
            <a:xfrm>
              <a:off x="6599903" y="2190135"/>
              <a:ext cx="973394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/>
            <p:cNvCxnSpPr/>
            <p:nvPr/>
          </p:nvCxnSpPr>
          <p:spPr>
            <a:xfrm>
              <a:off x="6599903" y="2190135"/>
              <a:ext cx="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/>
            <p:cNvCxnSpPr/>
            <p:nvPr/>
          </p:nvCxnSpPr>
          <p:spPr>
            <a:xfrm>
              <a:off x="6592529" y="2153264"/>
              <a:ext cx="0" cy="66367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35"/>
            <p:cNvCxnSpPr/>
            <p:nvPr/>
          </p:nvCxnSpPr>
          <p:spPr>
            <a:xfrm>
              <a:off x="7570835" y="2158181"/>
              <a:ext cx="0" cy="66367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e 36"/>
          <p:cNvGrpSpPr/>
          <p:nvPr/>
        </p:nvGrpSpPr>
        <p:grpSpPr>
          <a:xfrm>
            <a:off x="4859598" y="2536718"/>
            <a:ext cx="972000" cy="53463"/>
            <a:chOff x="6592529" y="2153264"/>
            <a:chExt cx="980768" cy="71284"/>
          </a:xfrm>
        </p:grpSpPr>
        <p:cxnSp>
          <p:nvCxnSpPr>
            <p:cNvPr id="38" name="Connecteur droit 37"/>
            <p:cNvCxnSpPr/>
            <p:nvPr/>
          </p:nvCxnSpPr>
          <p:spPr>
            <a:xfrm>
              <a:off x="6599903" y="2190135"/>
              <a:ext cx="973394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/>
            <p:cNvCxnSpPr/>
            <p:nvPr/>
          </p:nvCxnSpPr>
          <p:spPr>
            <a:xfrm>
              <a:off x="6599903" y="2190135"/>
              <a:ext cx="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39"/>
            <p:cNvCxnSpPr/>
            <p:nvPr/>
          </p:nvCxnSpPr>
          <p:spPr>
            <a:xfrm>
              <a:off x="6592529" y="2153264"/>
              <a:ext cx="0" cy="66367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40"/>
            <p:cNvCxnSpPr/>
            <p:nvPr/>
          </p:nvCxnSpPr>
          <p:spPr>
            <a:xfrm>
              <a:off x="7570835" y="2158181"/>
              <a:ext cx="0" cy="66367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e 41"/>
          <p:cNvGrpSpPr/>
          <p:nvPr/>
        </p:nvGrpSpPr>
        <p:grpSpPr>
          <a:xfrm>
            <a:off x="4828257" y="2140356"/>
            <a:ext cx="972000" cy="53463"/>
            <a:chOff x="6592529" y="2153264"/>
            <a:chExt cx="980768" cy="71284"/>
          </a:xfrm>
        </p:grpSpPr>
        <p:cxnSp>
          <p:nvCxnSpPr>
            <p:cNvPr id="43" name="Connecteur droit 42"/>
            <p:cNvCxnSpPr/>
            <p:nvPr/>
          </p:nvCxnSpPr>
          <p:spPr>
            <a:xfrm>
              <a:off x="6599903" y="2190135"/>
              <a:ext cx="973394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43"/>
            <p:cNvCxnSpPr/>
            <p:nvPr/>
          </p:nvCxnSpPr>
          <p:spPr>
            <a:xfrm>
              <a:off x="6599903" y="2190135"/>
              <a:ext cx="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44"/>
            <p:cNvCxnSpPr/>
            <p:nvPr/>
          </p:nvCxnSpPr>
          <p:spPr>
            <a:xfrm>
              <a:off x="6592529" y="2153264"/>
              <a:ext cx="0" cy="66367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45"/>
            <p:cNvCxnSpPr/>
            <p:nvPr/>
          </p:nvCxnSpPr>
          <p:spPr>
            <a:xfrm>
              <a:off x="7570835" y="2158181"/>
              <a:ext cx="0" cy="66367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e 46"/>
          <p:cNvGrpSpPr/>
          <p:nvPr/>
        </p:nvGrpSpPr>
        <p:grpSpPr>
          <a:xfrm>
            <a:off x="4964679" y="3062130"/>
            <a:ext cx="1838541" cy="49775"/>
            <a:chOff x="6592529" y="2153264"/>
            <a:chExt cx="996784" cy="66367"/>
          </a:xfrm>
        </p:grpSpPr>
        <p:cxnSp>
          <p:nvCxnSpPr>
            <p:cNvPr id="48" name="Connecteur droit 47"/>
            <p:cNvCxnSpPr/>
            <p:nvPr/>
          </p:nvCxnSpPr>
          <p:spPr>
            <a:xfrm>
              <a:off x="6593907" y="2190135"/>
              <a:ext cx="995406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48"/>
            <p:cNvCxnSpPr/>
            <p:nvPr/>
          </p:nvCxnSpPr>
          <p:spPr>
            <a:xfrm>
              <a:off x="6599903" y="2190135"/>
              <a:ext cx="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49"/>
            <p:cNvCxnSpPr/>
            <p:nvPr/>
          </p:nvCxnSpPr>
          <p:spPr>
            <a:xfrm>
              <a:off x="6592529" y="2153264"/>
              <a:ext cx="0" cy="66367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e 51"/>
          <p:cNvGrpSpPr/>
          <p:nvPr/>
        </p:nvGrpSpPr>
        <p:grpSpPr>
          <a:xfrm>
            <a:off x="4905687" y="2671301"/>
            <a:ext cx="513000" cy="53463"/>
            <a:chOff x="6592529" y="2153264"/>
            <a:chExt cx="980768" cy="71284"/>
          </a:xfrm>
        </p:grpSpPr>
        <p:cxnSp>
          <p:nvCxnSpPr>
            <p:cNvPr id="53" name="Connecteur droit 52"/>
            <p:cNvCxnSpPr/>
            <p:nvPr/>
          </p:nvCxnSpPr>
          <p:spPr>
            <a:xfrm>
              <a:off x="6599903" y="2190135"/>
              <a:ext cx="973394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53"/>
            <p:cNvCxnSpPr/>
            <p:nvPr/>
          </p:nvCxnSpPr>
          <p:spPr>
            <a:xfrm>
              <a:off x="6599903" y="2190135"/>
              <a:ext cx="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eur droit 54"/>
            <p:cNvCxnSpPr/>
            <p:nvPr/>
          </p:nvCxnSpPr>
          <p:spPr>
            <a:xfrm>
              <a:off x="6592529" y="2153264"/>
              <a:ext cx="0" cy="66367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55"/>
            <p:cNvCxnSpPr/>
            <p:nvPr/>
          </p:nvCxnSpPr>
          <p:spPr>
            <a:xfrm>
              <a:off x="7570835" y="2158181"/>
              <a:ext cx="0" cy="66367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e 56"/>
          <p:cNvGrpSpPr/>
          <p:nvPr/>
        </p:nvGrpSpPr>
        <p:grpSpPr>
          <a:xfrm>
            <a:off x="4903843" y="2929394"/>
            <a:ext cx="405000" cy="53463"/>
            <a:chOff x="6592529" y="2153264"/>
            <a:chExt cx="980768" cy="71284"/>
          </a:xfrm>
        </p:grpSpPr>
        <p:cxnSp>
          <p:nvCxnSpPr>
            <p:cNvPr id="58" name="Connecteur droit 57"/>
            <p:cNvCxnSpPr/>
            <p:nvPr/>
          </p:nvCxnSpPr>
          <p:spPr>
            <a:xfrm>
              <a:off x="6599903" y="2190135"/>
              <a:ext cx="973394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58"/>
            <p:cNvCxnSpPr/>
            <p:nvPr/>
          </p:nvCxnSpPr>
          <p:spPr>
            <a:xfrm>
              <a:off x="6599903" y="2190135"/>
              <a:ext cx="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cteur droit 59"/>
            <p:cNvCxnSpPr/>
            <p:nvPr/>
          </p:nvCxnSpPr>
          <p:spPr>
            <a:xfrm>
              <a:off x="6592529" y="2153264"/>
              <a:ext cx="0" cy="66367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cteur droit 60"/>
            <p:cNvCxnSpPr/>
            <p:nvPr/>
          </p:nvCxnSpPr>
          <p:spPr>
            <a:xfrm>
              <a:off x="7570835" y="2158181"/>
              <a:ext cx="0" cy="66367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e 61"/>
          <p:cNvGrpSpPr/>
          <p:nvPr/>
        </p:nvGrpSpPr>
        <p:grpSpPr>
          <a:xfrm>
            <a:off x="4924124" y="3331287"/>
            <a:ext cx="459000" cy="53463"/>
            <a:chOff x="6592529" y="2153264"/>
            <a:chExt cx="980768" cy="71284"/>
          </a:xfrm>
        </p:grpSpPr>
        <p:cxnSp>
          <p:nvCxnSpPr>
            <p:cNvPr id="63" name="Connecteur droit 62"/>
            <p:cNvCxnSpPr/>
            <p:nvPr/>
          </p:nvCxnSpPr>
          <p:spPr>
            <a:xfrm>
              <a:off x="6599903" y="2190135"/>
              <a:ext cx="973394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cteur droit 63"/>
            <p:cNvCxnSpPr/>
            <p:nvPr/>
          </p:nvCxnSpPr>
          <p:spPr>
            <a:xfrm>
              <a:off x="6599903" y="2190135"/>
              <a:ext cx="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cteur droit 64"/>
            <p:cNvCxnSpPr/>
            <p:nvPr/>
          </p:nvCxnSpPr>
          <p:spPr>
            <a:xfrm>
              <a:off x="6592529" y="2153264"/>
              <a:ext cx="0" cy="66367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cteur droit 65"/>
            <p:cNvCxnSpPr/>
            <p:nvPr/>
          </p:nvCxnSpPr>
          <p:spPr>
            <a:xfrm>
              <a:off x="7570835" y="2158181"/>
              <a:ext cx="0" cy="66367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e 66"/>
          <p:cNvGrpSpPr/>
          <p:nvPr/>
        </p:nvGrpSpPr>
        <p:grpSpPr>
          <a:xfrm>
            <a:off x="4861445" y="3456648"/>
            <a:ext cx="999000" cy="53463"/>
            <a:chOff x="6592529" y="2153264"/>
            <a:chExt cx="980768" cy="71284"/>
          </a:xfrm>
        </p:grpSpPr>
        <p:cxnSp>
          <p:nvCxnSpPr>
            <p:cNvPr id="68" name="Connecteur droit 67"/>
            <p:cNvCxnSpPr/>
            <p:nvPr/>
          </p:nvCxnSpPr>
          <p:spPr>
            <a:xfrm>
              <a:off x="6599903" y="2190135"/>
              <a:ext cx="973394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cteur droit 68"/>
            <p:cNvCxnSpPr/>
            <p:nvPr/>
          </p:nvCxnSpPr>
          <p:spPr>
            <a:xfrm>
              <a:off x="6599903" y="2190135"/>
              <a:ext cx="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cteur droit 69"/>
            <p:cNvCxnSpPr/>
            <p:nvPr/>
          </p:nvCxnSpPr>
          <p:spPr>
            <a:xfrm>
              <a:off x="6592529" y="2153264"/>
              <a:ext cx="0" cy="66367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cteur droit 70"/>
            <p:cNvCxnSpPr/>
            <p:nvPr/>
          </p:nvCxnSpPr>
          <p:spPr>
            <a:xfrm>
              <a:off x="7570835" y="2158181"/>
              <a:ext cx="0" cy="66367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e 71"/>
          <p:cNvGrpSpPr/>
          <p:nvPr/>
        </p:nvGrpSpPr>
        <p:grpSpPr>
          <a:xfrm>
            <a:off x="4981964" y="3720275"/>
            <a:ext cx="702000" cy="53463"/>
            <a:chOff x="6592529" y="2153264"/>
            <a:chExt cx="980768" cy="71284"/>
          </a:xfrm>
        </p:grpSpPr>
        <p:cxnSp>
          <p:nvCxnSpPr>
            <p:cNvPr id="73" name="Connecteur droit 72"/>
            <p:cNvCxnSpPr/>
            <p:nvPr/>
          </p:nvCxnSpPr>
          <p:spPr>
            <a:xfrm>
              <a:off x="6599903" y="2190135"/>
              <a:ext cx="973394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cteur droit 73"/>
            <p:cNvCxnSpPr/>
            <p:nvPr/>
          </p:nvCxnSpPr>
          <p:spPr>
            <a:xfrm>
              <a:off x="6599903" y="2190135"/>
              <a:ext cx="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cteur droit 74"/>
            <p:cNvCxnSpPr/>
            <p:nvPr/>
          </p:nvCxnSpPr>
          <p:spPr>
            <a:xfrm>
              <a:off x="6592529" y="2153264"/>
              <a:ext cx="0" cy="66367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cteur droit 75"/>
            <p:cNvCxnSpPr/>
            <p:nvPr/>
          </p:nvCxnSpPr>
          <p:spPr>
            <a:xfrm>
              <a:off x="7570835" y="2158181"/>
              <a:ext cx="0" cy="66367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e 76"/>
          <p:cNvGrpSpPr/>
          <p:nvPr/>
        </p:nvGrpSpPr>
        <p:grpSpPr>
          <a:xfrm>
            <a:off x="4775489" y="3856697"/>
            <a:ext cx="810000" cy="53463"/>
            <a:chOff x="6592529" y="2153264"/>
            <a:chExt cx="980768" cy="71284"/>
          </a:xfrm>
        </p:grpSpPr>
        <p:cxnSp>
          <p:nvCxnSpPr>
            <p:cNvPr id="78" name="Connecteur droit 77"/>
            <p:cNvCxnSpPr/>
            <p:nvPr/>
          </p:nvCxnSpPr>
          <p:spPr>
            <a:xfrm>
              <a:off x="6599903" y="2190135"/>
              <a:ext cx="973394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cteur droit 78"/>
            <p:cNvCxnSpPr/>
            <p:nvPr/>
          </p:nvCxnSpPr>
          <p:spPr>
            <a:xfrm>
              <a:off x="6599903" y="2190135"/>
              <a:ext cx="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cteur droit 79"/>
            <p:cNvCxnSpPr/>
            <p:nvPr/>
          </p:nvCxnSpPr>
          <p:spPr>
            <a:xfrm>
              <a:off x="6592529" y="2153264"/>
              <a:ext cx="0" cy="66367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necteur droit 80"/>
            <p:cNvCxnSpPr/>
            <p:nvPr/>
          </p:nvCxnSpPr>
          <p:spPr>
            <a:xfrm>
              <a:off x="7570835" y="2158181"/>
              <a:ext cx="0" cy="66367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e 81"/>
          <p:cNvGrpSpPr/>
          <p:nvPr/>
        </p:nvGrpSpPr>
        <p:grpSpPr>
          <a:xfrm>
            <a:off x="4949927" y="4509311"/>
            <a:ext cx="405000" cy="53463"/>
            <a:chOff x="6592529" y="2153264"/>
            <a:chExt cx="980768" cy="71284"/>
          </a:xfrm>
          <a:solidFill>
            <a:srgbClr val="A470AA"/>
          </a:solidFill>
        </p:grpSpPr>
        <p:cxnSp>
          <p:nvCxnSpPr>
            <p:cNvPr id="83" name="Connecteur droit 82"/>
            <p:cNvCxnSpPr/>
            <p:nvPr/>
          </p:nvCxnSpPr>
          <p:spPr>
            <a:xfrm>
              <a:off x="6599903" y="2190135"/>
              <a:ext cx="973394" cy="0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cteur droit 83"/>
            <p:cNvCxnSpPr/>
            <p:nvPr/>
          </p:nvCxnSpPr>
          <p:spPr>
            <a:xfrm>
              <a:off x="6599903" y="2190135"/>
              <a:ext cx="0" cy="0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cteur droit 84"/>
            <p:cNvCxnSpPr/>
            <p:nvPr/>
          </p:nvCxnSpPr>
          <p:spPr>
            <a:xfrm>
              <a:off x="6592529" y="2153264"/>
              <a:ext cx="0" cy="66367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cteur droit 85"/>
            <p:cNvCxnSpPr/>
            <p:nvPr/>
          </p:nvCxnSpPr>
          <p:spPr>
            <a:xfrm>
              <a:off x="7570835" y="2158181"/>
              <a:ext cx="0" cy="66367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Groupe 86"/>
          <p:cNvGrpSpPr/>
          <p:nvPr/>
        </p:nvGrpSpPr>
        <p:grpSpPr>
          <a:xfrm>
            <a:off x="4890940" y="3983902"/>
            <a:ext cx="1917000" cy="49775"/>
            <a:chOff x="6592529" y="2153264"/>
            <a:chExt cx="996784" cy="66367"/>
          </a:xfrm>
        </p:grpSpPr>
        <p:cxnSp>
          <p:nvCxnSpPr>
            <p:cNvPr id="88" name="Connecteur droit 87"/>
            <p:cNvCxnSpPr/>
            <p:nvPr/>
          </p:nvCxnSpPr>
          <p:spPr>
            <a:xfrm>
              <a:off x="6593907" y="2190135"/>
              <a:ext cx="995406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necteur droit 88"/>
            <p:cNvCxnSpPr/>
            <p:nvPr/>
          </p:nvCxnSpPr>
          <p:spPr>
            <a:xfrm>
              <a:off x="6599903" y="2190135"/>
              <a:ext cx="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necteur droit 89"/>
            <p:cNvCxnSpPr/>
            <p:nvPr/>
          </p:nvCxnSpPr>
          <p:spPr>
            <a:xfrm>
              <a:off x="6592529" y="2153264"/>
              <a:ext cx="0" cy="66367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Groupe 90"/>
          <p:cNvGrpSpPr/>
          <p:nvPr/>
        </p:nvGrpSpPr>
        <p:grpSpPr>
          <a:xfrm>
            <a:off x="4767421" y="4114795"/>
            <a:ext cx="2025000" cy="49775"/>
            <a:chOff x="6592529" y="2153264"/>
            <a:chExt cx="996784" cy="66367"/>
          </a:xfrm>
        </p:grpSpPr>
        <p:cxnSp>
          <p:nvCxnSpPr>
            <p:cNvPr id="92" name="Connecteur droit 91"/>
            <p:cNvCxnSpPr/>
            <p:nvPr/>
          </p:nvCxnSpPr>
          <p:spPr>
            <a:xfrm>
              <a:off x="6593907" y="2190135"/>
              <a:ext cx="995406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necteur droit 92"/>
            <p:cNvCxnSpPr/>
            <p:nvPr/>
          </p:nvCxnSpPr>
          <p:spPr>
            <a:xfrm>
              <a:off x="6599903" y="2190135"/>
              <a:ext cx="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necteur droit 93"/>
            <p:cNvCxnSpPr/>
            <p:nvPr/>
          </p:nvCxnSpPr>
          <p:spPr>
            <a:xfrm>
              <a:off x="6592529" y="2153264"/>
              <a:ext cx="0" cy="66367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5" name="Organigramme : Connecteur 94"/>
          <p:cNvSpPr/>
          <p:nvPr/>
        </p:nvSpPr>
        <p:spPr>
          <a:xfrm>
            <a:off x="4985230" y="1738523"/>
            <a:ext cx="91810" cy="81000"/>
          </a:xfrm>
          <a:prstGeom prst="flowChartConnector">
            <a:avLst/>
          </a:prstGeom>
          <a:solidFill>
            <a:srgbClr val="A470AA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96" name="Organigramme : Connecteur 95"/>
          <p:cNvSpPr/>
          <p:nvPr/>
        </p:nvSpPr>
        <p:spPr>
          <a:xfrm>
            <a:off x="5011041" y="2002148"/>
            <a:ext cx="91810" cy="81000"/>
          </a:xfrm>
          <a:prstGeom prst="flowChartConnector">
            <a:avLst/>
          </a:prstGeom>
          <a:solidFill>
            <a:srgbClr val="A470AA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97" name="Organigramme : Connecteur 96"/>
          <p:cNvSpPr/>
          <p:nvPr/>
        </p:nvSpPr>
        <p:spPr>
          <a:xfrm>
            <a:off x="4998136" y="2127509"/>
            <a:ext cx="91810" cy="81000"/>
          </a:xfrm>
          <a:prstGeom prst="flowChartConnector">
            <a:avLst/>
          </a:prstGeom>
          <a:solidFill>
            <a:srgbClr val="A470AA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98" name="Organigramme : Connecteur 97"/>
          <p:cNvSpPr/>
          <p:nvPr/>
        </p:nvSpPr>
        <p:spPr>
          <a:xfrm>
            <a:off x="5106906" y="2396664"/>
            <a:ext cx="91810" cy="81000"/>
          </a:xfrm>
          <a:prstGeom prst="flowChartConnector">
            <a:avLst/>
          </a:prstGeom>
          <a:solidFill>
            <a:srgbClr val="A470AA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99" name="Organigramme : Connecteur 98"/>
          <p:cNvSpPr/>
          <p:nvPr/>
        </p:nvSpPr>
        <p:spPr>
          <a:xfrm>
            <a:off x="5055286" y="2527556"/>
            <a:ext cx="91810" cy="81000"/>
          </a:xfrm>
          <a:prstGeom prst="flowChartConnector">
            <a:avLst/>
          </a:prstGeom>
          <a:solidFill>
            <a:srgbClr val="A470AA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00" name="Organigramme : Connecteur 99"/>
          <p:cNvSpPr/>
          <p:nvPr/>
        </p:nvSpPr>
        <p:spPr>
          <a:xfrm>
            <a:off x="5031321" y="2652917"/>
            <a:ext cx="91810" cy="81000"/>
          </a:xfrm>
          <a:prstGeom prst="flowChartConnector">
            <a:avLst/>
          </a:prstGeom>
          <a:solidFill>
            <a:srgbClr val="A470AA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01" name="Organigramme : Connecteur 100"/>
          <p:cNvSpPr/>
          <p:nvPr/>
        </p:nvSpPr>
        <p:spPr>
          <a:xfrm>
            <a:off x="5012886" y="2927605"/>
            <a:ext cx="91810" cy="81000"/>
          </a:xfrm>
          <a:prstGeom prst="flowChartConnector">
            <a:avLst/>
          </a:prstGeom>
          <a:solidFill>
            <a:srgbClr val="A470AA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02" name="Organigramme : Connecteur 101"/>
          <p:cNvSpPr/>
          <p:nvPr/>
        </p:nvSpPr>
        <p:spPr>
          <a:xfrm>
            <a:off x="5630472" y="3047435"/>
            <a:ext cx="91810" cy="81000"/>
          </a:xfrm>
          <a:prstGeom prst="flowChartConnector">
            <a:avLst/>
          </a:prstGeom>
          <a:solidFill>
            <a:srgbClr val="A470AA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03" name="Organigramme : Connecteur 102"/>
          <p:cNvSpPr/>
          <p:nvPr/>
        </p:nvSpPr>
        <p:spPr>
          <a:xfrm>
            <a:off x="5042382" y="3316592"/>
            <a:ext cx="91810" cy="81000"/>
          </a:xfrm>
          <a:prstGeom prst="flowChartConnector">
            <a:avLst/>
          </a:prstGeom>
          <a:solidFill>
            <a:srgbClr val="A470AA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04" name="Organigramme : Connecteur 103"/>
          <p:cNvSpPr/>
          <p:nvPr/>
        </p:nvSpPr>
        <p:spPr>
          <a:xfrm>
            <a:off x="5062663" y="3453014"/>
            <a:ext cx="91810" cy="81000"/>
          </a:xfrm>
          <a:prstGeom prst="flowChartConnector">
            <a:avLst/>
          </a:prstGeom>
          <a:solidFill>
            <a:srgbClr val="A470AA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05" name="Organigramme : Connecteur 104"/>
          <p:cNvSpPr/>
          <p:nvPr/>
        </p:nvSpPr>
        <p:spPr>
          <a:xfrm>
            <a:off x="5176963" y="3716639"/>
            <a:ext cx="91810" cy="81000"/>
          </a:xfrm>
          <a:prstGeom prst="flowChartConnector">
            <a:avLst/>
          </a:prstGeom>
          <a:solidFill>
            <a:srgbClr val="A470AA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sp>
        <p:nvSpPr>
          <p:cNvPr id="106" name="Organigramme : Connecteur 105"/>
          <p:cNvSpPr/>
          <p:nvPr/>
        </p:nvSpPr>
        <p:spPr>
          <a:xfrm>
            <a:off x="4881997" y="3842000"/>
            <a:ext cx="91810" cy="81000"/>
          </a:xfrm>
          <a:prstGeom prst="flowChartConnector">
            <a:avLst/>
          </a:prstGeom>
          <a:solidFill>
            <a:srgbClr val="A470AA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sp>
        <p:nvSpPr>
          <p:cNvPr id="107" name="Organigramme : Connecteur 106"/>
          <p:cNvSpPr/>
          <p:nvPr/>
        </p:nvSpPr>
        <p:spPr>
          <a:xfrm>
            <a:off x="6257283" y="3978422"/>
            <a:ext cx="91810" cy="81000"/>
          </a:xfrm>
          <a:prstGeom prst="flowChartConnector">
            <a:avLst/>
          </a:prstGeom>
          <a:solidFill>
            <a:srgbClr val="A470AA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sp>
        <p:nvSpPr>
          <p:cNvPr id="108" name="Organigramme : Connecteur 107"/>
          <p:cNvSpPr/>
          <p:nvPr/>
        </p:nvSpPr>
        <p:spPr>
          <a:xfrm>
            <a:off x="5027637" y="4098252"/>
            <a:ext cx="91810" cy="81000"/>
          </a:xfrm>
          <a:prstGeom prst="flowChartConnector">
            <a:avLst/>
          </a:prstGeom>
          <a:solidFill>
            <a:srgbClr val="A470AA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sp>
        <p:nvSpPr>
          <p:cNvPr id="109" name="Organigramme : Connecteur 108"/>
          <p:cNvSpPr/>
          <p:nvPr/>
        </p:nvSpPr>
        <p:spPr>
          <a:xfrm>
            <a:off x="5047916" y="4500143"/>
            <a:ext cx="91810" cy="81000"/>
          </a:xfrm>
          <a:prstGeom prst="flowChartConnector">
            <a:avLst/>
          </a:prstGeom>
          <a:solidFill>
            <a:srgbClr val="A470AA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sp>
        <p:nvSpPr>
          <p:cNvPr id="110" name="ZoneTexte 109"/>
          <p:cNvSpPr txBox="1"/>
          <p:nvPr/>
        </p:nvSpPr>
        <p:spPr>
          <a:xfrm>
            <a:off x="4576818" y="1123772"/>
            <a:ext cx="11454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Bénéfices H IPEC</a:t>
            </a:r>
          </a:p>
        </p:txBody>
      </p:sp>
      <p:cxnSp>
        <p:nvCxnSpPr>
          <p:cNvPr id="13312" name="Connecteur droit avec flèche 13311"/>
          <p:cNvCxnSpPr/>
          <p:nvPr/>
        </p:nvCxnSpPr>
        <p:spPr>
          <a:xfrm flipH="1">
            <a:off x="4845490" y="1341659"/>
            <a:ext cx="315344" cy="5533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313" name="ZoneTexte 13312"/>
          <p:cNvSpPr txBox="1"/>
          <p:nvPr/>
        </p:nvSpPr>
        <p:spPr>
          <a:xfrm>
            <a:off x="2301221" y="1599401"/>
            <a:ext cx="442451" cy="12695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82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NocT4</a:t>
            </a:r>
          </a:p>
        </p:txBody>
      </p:sp>
      <p:sp>
        <p:nvSpPr>
          <p:cNvPr id="115" name="ZoneTexte 114"/>
          <p:cNvSpPr txBox="1"/>
          <p:nvPr/>
        </p:nvSpPr>
        <p:spPr>
          <a:xfrm>
            <a:off x="2234896" y="1715544"/>
            <a:ext cx="442451" cy="12695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82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cT4</a:t>
            </a:r>
          </a:p>
        </p:txBody>
      </p:sp>
      <p:sp>
        <p:nvSpPr>
          <p:cNvPr id="116" name="ZoneTexte 115"/>
          <p:cNvSpPr txBox="1"/>
          <p:nvPr/>
        </p:nvSpPr>
        <p:spPr>
          <a:xfrm>
            <a:off x="2263399" y="1989286"/>
            <a:ext cx="442451" cy="12695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82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pT4a</a:t>
            </a:r>
          </a:p>
        </p:txBody>
      </p:sp>
      <p:sp>
        <p:nvSpPr>
          <p:cNvPr id="117" name="ZoneTexte 116"/>
          <p:cNvSpPr txBox="1"/>
          <p:nvPr/>
        </p:nvSpPr>
        <p:spPr>
          <a:xfrm>
            <a:off x="2268705" y="2126652"/>
            <a:ext cx="442451" cy="12695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82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pT4b</a:t>
            </a:r>
          </a:p>
        </p:txBody>
      </p:sp>
      <p:sp>
        <p:nvSpPr>
          <p:cNvPr id="118" name="ZoneTexte 117"/>
          <p:cNvSpPr txBox="1"/>
          <p:nvPr/>
        </p:nvSpPr>
        <p:spPr>
          <a:xfrm>
            <a:off x="2223553" y="2384728"/>
            <a:ext cx="442451" cy="12695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82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N0</a:t>
            </a:r>
          </a:p>
        </p:txBody>
      </p:sp>
      <p:sp>
        <p:nvSpPr>
          <p:cNvPr id="119" name="ZoneTexte 118"/>
          <p:cNvSpPr txBox="1"/>
          <p:nvPr/>
        </p:nvSpPr>
        <p:spPr>
          <a:xfrm>
            <a:off x="2232773" y="2521150"/>
            <a:ext cx="442451" cy="12695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82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N1</a:t>
            </a:r>
          </a:p>
        </p:txBody>
      </p:sp>
      <p:sp>
        <p:nvSpPr>
          <p:cNvPr id="120" name="ZoneTexte 119"/>
          <p:cNvSpPr txBox="1"/>
          <p:nvPr/>
        </p:nvSpPr>
        <p:spPr>
          <a:xfrm>
            <a:off x="2232773" y="2635450"/>
            <a:ext cx="442451" cy="12695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82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N2</a:t>
            </a:r>
          </a:p>
        </p:txBody>
      </p:sp>
      <p:sp>
        <p:nvSpPr>
          <p:cNvPr id="121" name="ZoneTexte 120"/>
          <p:cNvSpPr txBox="1"/>
          <p:nvPr/>
        </p:nvSpPr>
        <p:spPr>
          <a:xfrm>
            <a:off x="2281566" y="2920943"/>
            <a:ext cx="969966" cy="12695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82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Pas de perforation</a:t>
            </a:r>
          </a:p>
        </p:txBody>
      </p:sp>
      <p:sp>
        <p:nvSpPr>
          <p:cNvPr id="122" name="ZoneTexte 121"/>
          <p:cNvSpPr txBox="1"/>
          <p:nvPr/>
        </p:nvSpPr>
        <p:spPr>
          <a:xfrm>
            <a:off x="2234895" y="3056075"/>
            <a:ext cx="787125" cy="12695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82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Perforation</a:t>
            </a:r>
          </a:p>
        </p:txBody>
      </p:sp>
      <p:sp>
        <p:nvSpPr>
          <p:cNvPr id="123" name="ZoneTexte 122"/>
          <p:cNvSpPr txBox="1"/>
          <p:nvPr/>
        </p:nvSpPr>
        <p:spPr>
          <a:xfrm>
            <a:off x="2148430" y="3314151"/>
            <a:ext cx="787125" cy="12695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82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Elective</a:t>
            </a:r>
          </a:p>
        </p:txBody>
      </p:sp>
      <p:sp>
        <p:nvSpPr>
          <p:cNvPr id="124" name="ZoneTexte 123"/>
          <p:cNvSpPr txBox="1"/>
          <p:nvPr/>
        </p:nvSpPr>
        <p:spPr>
          <a:xfrm>
            <a:off x="2168657" y="3442027"/>
            <a:ext cx="787125" cy="12695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82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Urgence</a:t>
            </a:r>
          </a:p>
        </p:txBody>
      </p:sp>
      <p:sp>
        <p:nvSpPr>
          <p:cNvPr id="125" name="ZoneTexte 124"/>
          <p:cNvSpPr txBox="1"/>
          <p:nvPr/>
        </p:nvSpPr>
        <p:spPr>
          <a:xfrm>
            <a:off x="2347426" y="3706571"/>
            <a:ext cx="1185868" cy="12695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82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Adénocarcinome, bien </a:t>
            </a:r>
            <a:r>
              <a:rPr lang="fr-FR" sz="825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diff</a:t>
            </a:r>
            <a:r>
              <a:rPr lang="fr-FR" sz="82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</p:txBody>
      </p:sp>
      <p:sp>
        <p:nvSpPr>
          <p:cNvPr id="126" name="ZoneTexte 125"/>
          <p:cNvSpPr txBox="1"/>
          <p:nvPr/>
        </p:nvSpPr>
        <p:spPr>
          <a:xfrm>
            <a:off x="2270865" y="3843780"/>
            <a:ext cx="1185868" cy="12695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82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Adénocarcinome, </a:t>
            </a:r>
            <a:r>
              <a:rPr lang="fr-FR" sz="825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indiff</a:t>
            </a:r>
            <a:r>
              <a:rPr lang="fr-FR" sz="82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</p:txBody>
      </p:sp>
      <p:sp>
        <p:nvSpPr>
          <p:cNvPr id="127" name="ZoneTexte 126"/>
          <p:cNvSpPr txBox="1"/>
          <p:nvPr/>
        </p:nvSpPr>
        <p:spPr>
          <a:xfrm>
            <a:off x="2223553" y="3964427"/>
            <a:ext cx="1185868" cy="12695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82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Carcinome </a:t>
            </a:r>
            <a:r>
              <a:rPr lang="fr-FR" sz="825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mucineux</a:t>
            </a:r>
            <a:endParaRPr lang="fr-FR" sz="82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8" name="ZoneTexte 127"/>
          <p:cNvSpPr txBox="1"/>
          <p:nvPr/>
        </p:nvSpPr>
        <p:spPr>
          <a:xfrm>
            <a:off x="2285953" y="4089248"/>
            <a:ext cx="1320885" cy="12695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82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C. à </a:t>
            </a:r>
            <a:r>
              <a:rPr lang="fr-FR" sz="825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cell</a:t>
            </a:r>
            <a:r>
              <a:rPr lang="fr-FR" sz="82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en bague à chaton</a:t>
            </a:r>
          </a:p>
        </p:txBody>
      </p:sp>
      <p:sp>
        <p:nvSpPr>
          <p:cNvPr id="129" name="ZoneTexte 128"/>
          <p:cNvSpPr txBox="1"/>
          <p:nvPr/>
        </p:nvSpPr>
        <p:spPr>
          <a:xfrm>
            <a:off x="2223552" y="4221921"/>
            <a:ext cx="1185868" cy="12695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82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Carcinome médullaire</a:t>
            </a:r>
          </a:p>
        </p:txBody>
      </p:sp>
      <p:sp>
        <p:nvSpPr>
          <p:cNvPr id="130" name="ZoneTexte 129"/>
          <p:cNvSpPr txBox="1"/>
          <p:nvPr/>
        </p:nvSpPr>
        <p:spPr>
          <a:xfrm>
            <a:off x="3535023" y="1320258"/>
            <a:ext cx="442451" cy="12695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82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control</a:t>
            </a:r>
          </a:p>
        </p:txBody>
      </p:sp>
      <p:sp>
        <p:nvSpPr>
          <p:cNvPr id="131" name="ZoneTexte 130"/>
          <p:cNvSpPr txBox="1"/>
          <p:nvPr/>
        </p:nvSpPr>
        <p:spPr>
          <a:xfrm>
            <a:off x="4143595" y="1314422"/>
            <a:ext cx="597739" cy="12695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82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Expérimental</a:t>
            </a:r>
          </a:p>
        </p:txBody>
      </p:sp>
      <p:sp>
        <p:nvSpPr>
          <p:cNvPr id="132" name="ZoneTexte 131"/>
          <p:cNvSpPr txBox="1"/>
          <p:nvPr/>
        </p:nvSpPr>
        <p:spPr>
          <a:xfrm>
            <a:off x="3449842" y="1465702"/>
            <a:ext cx="442451" cy="12695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82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n/t</a:t>
            </a:r>
          </a:p>
        </p:txBody>
      </p:sp>
      <p:sp>
        <p:nvSpPr>
          <p:cNvPr id="133" name="ZoneTexte 132"/>
          <p:cNvSpPr txBox="1"/>
          <p:nvPr/>
        </p:nvSpPr>
        <p:spPr>
          <a:xfrm>
            <a:off x="4024539" y="1451714"/>
            <a:ext cx="442451" cy="12695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82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n/t</a:t>
            </a:r>
          </a:p>
        </p:txBody>
      </p:sp>
      <p:sp>
        <p:nvSpPr>
          <p:cNvPr id="134" name="ZoneTexte 133"/>
          <p:cNvSpPr txBox="1"/>
          <p:nvPr/>
        </p:nvSpPr>
        <p:spPr>
          <a:xfrm>
            <a:off x="3498834" y="1592660"/>
            <a:ext cx="442451" cy="12695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82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36/49</a:t>
            </a:r>
          </a:p>
        </p:txBody>
      </p:sp>
      <p:sp>
        <p:nvSpPr>
          <p:cNvPr id="135" name="ZoneTexte 134"/>
          <p:cNvSpPr txBox="1"/>
          <p:nvPr/>
        </p:nvSpPr>
        <p:spPr>
          <a:xfrm>
            <a:off x="4082956" y="1589006"/>
            <a:ext cx="442451" cy="12695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82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43/59</a:t>
            </a:r>
          </a:p>
        </p:txBody>
      </p:sp>
      <p:sp>
        <p:nvSpPr>
          <p:cNvPr id="136" name="ZoneTexte 135"/>
          <p:cNvSpPr txBox="1"/>
          <p:nvPr/>
        </p:nvSpPr>
        <p:spPr>
          <a:xfrm>
            <a:off x="4081156" y="1707248"/>
            <a:ext cx="442451" cy="12695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82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31/41</a:t>
            </a:r>
          </a:p>
        </p:txBody>
      </p:sp>
      <p:sp>
        <p:nvSpPr>
          <p:cNvPr id="137" name="ZoneTexte 136"/>
          <p:cNvSpPr txBox="1"/>
          <p:nvPr/>
        </p:nvSpPr>
        <p:spPr>
          <a:xfrm>
            <a:off x="3502893" y="1718747"/>
            <a:ext cx="442451" cy="12695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82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36/53</a:t>
            </a:r>
          </a:p>
        </p:txBody>
      </p:sp>
      <p:sp>
        <p:nvSpPr>
          <p:cNvPr id="138" name="ZoneTexte 137"/>
          <p:cNvSpPr txBox="1"/>
          <p:nvPr/>
        </p:nvSpPr>
        <p:spPr>
          <a:xfrm>
            <a:off x="3517687" y="1989286"/>
            <a:ext cx="442451" cy="12695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82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49/72</a:t>
            </a:r>
          </a:p>
        </p:txBody>
      </p:sp>
      <p:sp>
        <p:nvSpPr>
          <p:cNvPr id="139" name="ZoneTexte 138"/>
          <p:cNvSpPr txBox="1"/>
          <p:nvPr/>
        </p:nvSpPr>
        <p:spPr>
          <a:xfrm>
            <a:off x="4090701" y="1980091"/>
            <a:ext cx="442451" cy="12695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82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53/71</a:t>
            </a:r>
          </a:p>
        </p:txBody>
      </p:sp>
      <p:sp>
        <p:nvSpPr>
          <p:cNvPr id="140" name="ZoneTexte 139"/>
          <p:cNvSpPr txBox="1"/>
          <p:nvPr/>
        </p:nvSpPr>
        <p:spPr>
          <a:xfrm>
            <a:off x="3518626" y="2126415"/>
            <a:ext cx="442451" cy="12695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82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10/16</a:t>
            </a:r>
          </a:p>
        </p:txBody>
      </p:sp>
      <p:sp>
        <p:nvSpPr>
          <p:cNvPr id="141" name="ZoneTexte 140"/>
          <p:cNvSpPr txBox="1"/>
          <p:nvPr/>
        </p:nvSpPr>
        <p:spPr>
          <a:xfrm>
            <a:off x="4091641" y="2117220"/>
            <a:ext cx="442451" cy="12695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82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11/16</a:t>
            </a:r>
          </a:p>
        </p:txBody>
      </p:sp>
      <p:sp>
        <p:nvSpPr>
          <p:cNvPr id="142" name="ZoneTexte 141"/>
          <p:cNvSpPr txBox="1"/>
          <p:nvPr/>
        </p:nvSpPr>
        <p:spPr>
          <a:xfrm>
            <a:off x="3512248" y="2389856"/>
            <a:ext cx="442451" cy="12695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82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24/29</a:t>
            </a:r>
          </a:p>
        </p:txBody>
      </p:sp>
      <p:sp>
        <p:nvSpPr>
          <p:cNvPr id="143" name="ZoneTexte 142"/>
          <p:cNvSpPr txBox="1"/>
          <p:nvPr/>
        </p:nvSpPr>
        <p:spPr>
          <a:xfrm>
            <a:off x="4085262" y="2380661"/>
            <a:ext cx="442451" cy="12695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82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20/24</a:t>
            </a:r>
          </a:p>
        </p:txBody>
      </p:sp>
      <p:sp>
        <p:nvSpPr>
          <p:cNvPr id="144" name="ZoneTexte 143"/>
          <p:cNvSpPr txBox="1"/>
          <p:nvPr/>
        </p:nvSpPr>
        <p:spPr>
          <a:xfrm>
            <a:off x="3504874" y="2509686"/>
            <a:ext cx="442451" cy="12695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82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27/34</a:t>
            </a:r>
          </a:p>
        </p:txBody>
      </p:sp>
      <p:sp>
        <p:nvSpPr>
          <p:cNvPr id="145" name="ZoneTexte 144"/>
          <p:cNvSpPr txBox="1"/>
          <p:nvPr/>
        </p:nvSpPr>
        <p:spPr>
          <a:xfrm>
            <a:off x="4077888" y="2500491"/>
            <a:ext cx="442451" cy="12695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82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29/36</a:t>
            </a:r>
          </a:p>
        </p:txBody>
      </p:sp>
      <p:sp>
        <p:nvSpPr>
          <p:cNvPr id="146" name="ZoneTexte 145"/>
          <p:cNvSpPr txBox="1"/>
          <p:nvPr/>
        </p:nvSpPr>
        <p:spPr>
          <a:xfrm>
            <a:off x="3514094" y="2651641"/>
            <a:ext cx="442451" cy="12695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82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21/38</a:t>
            </a:r>
          </a:p>
        </p:txBody>
      </p:sp>
      <p:sp>
        <p:nvSpPr>
          <p:cNvPr id="147" name="ZoneTexte 146"/>
          <p:cNvSpPr txBox="1"/>
          <p:nvPr/>
        </p:nvSpPr>
        <p:spPr>
          <a:xfrm>
            <a:off x="4087108" y="2642446"/>
            <a:ext cx="442451" cy="12695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82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25/40</a:t>
            </a:r>
          </a:p>
        </p:txBody>
      </p:sp>
      <p:sp>
        <p:nvSpPr>
          <p:cNvPr id="148" name="ZoneTexte 147"/>
          <p:cNvSpPr txBox="1"/>
          <p:nvPr/>
        </p:nvSpPr>
        <p:spPr>
          <a:xfrm>
            <a:off x="3517782" y="2926325"/>
            <a:ext cx="442451" cy="12695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82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57/83</a:t>
            </a:r>
          </a:p>
        </p:txBody>
      </p:sp>
      <p:sp>
        <p:nvSpPr>
          <p:cNvPr id="149" name="ZoneTexte 148"/>
          <p:cNvSpPr txBox="1"/>
          <p:nvPr/>
        </p:nvSpPr>
        <p:spPr>
          <a:xfrm>
            <a:off x="4090796" y="2917130"/>
            <a:ext cx="442451" cy="12695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82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58/77</a:t>
            </a:r>
          </a:p>
        </p:txBody>
      </p:sp>
      <p:sp>
        <p:nvSpPr>
          <p:cNvPr id="150" name="ZoneTexte 149"/>
          <p:cNvSpPr txBox="1"/>
          <p:nvPr/>
        </p:nvSpPr>
        <p:spPr>
          <a:xfrm>
            <a:off x="3515941" y="3051689"/>
            <a:ext cx="442451" cy="12695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82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15/18</a:t>
            </a:r>
          </a:p>
        </p:txBody>
      </p:sp>
      <p:sp>
        <p:nvSpPr>
          <p:cNvPr id="151" name="ZoneTexte 150"/>
          <p:cNvSpPr txBox="1"/>
          <p:nvPr/>
        </p:nvSpPr>
        <p:spPr>
          <a:xfrm>
            <a:off x="4088955" y="3042494"/>
            <a:ext cx="442451" cy="12695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82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16/23</a:t>
            </a:r>
          </a:p>
        </p:txBody>
      </p:sp>
      <p:sp>
        <p:nvSpPr>
          <p:cNvPr id="152" name="ZoneTexte 151"/>
          <p:cNvSpPr txBox="1"/>
          <p:nvPr/>
        </p:nvSpPr>
        <p:spPr>
          <a:xfrm>
            <a:off x="3503036" y="3315314"/>
            <a:ext cx="442451" cy="12695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82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61/84</a:t>
            </a:r>
          </a:p>
        </p:txBody>
      </p:sp>
      <p:sp>
        <p:nvSpPr>
          <p:cNvPr id="153" name="ZoneTexte 152"/>
          <p:cNvSpPr txBox="1"/>
          <p:nvPr/>
        </p:nvSpPr>
        <p:spPr>
          <a:xfrm>
            <a:off x="4076050" y="3306119"/>
            <a:ext cx="442451" cy="12695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82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58/76</a:t>
            </a:r>
          </a:p>
        </p:txBody>
      </p:sp>
      <p:sp>
        <p:nvSpPr>
          <p:cNvPr id="154" name="ZoneTexte 153"/>
          <p:cNvSpPr txBox="1"/>
          <p:nvPr/>
        </p:nvSpPr>
        <p:spPr>
          <a:xfrm>
            <a:off x="3498833" y="3453959"/>
            <a:ext cx="442451" cy="12695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82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11/17</a:t>
            </a:r>
          </a:p>
        </p:txBody>
      </p:sp>
      <p:sp>
        <p:nvSpPr>
          <p:cNvPr id="155" name="ZoneTexte 154"/>
          <p:cNvSpPr txBox="1"/>
          <p:nvPr/>
        </p:nvSpPr>
        <p:spPr>
          <a:xfrm>
            <a:off x="4077888" y="3444893"/>
            <a:ext cx="442451" cy="12695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82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16/24</a:t>
            </a:r>
          </a:p>
        </p:txBody>
      </p:sp>
      <p:sp>
        <p:nvSpPr>
          <p:cNvPr id="156" name="ZoneTexte 155"/>
          <p:cNvSpPr txBox="1"/>
          <p:nvPr/>
        </p:nvSpPr>
        <p:spPr>
          <a:xfrm>
            <a:off x="3521328" y="3716282"/>
            <a:ext cx="442451" cy="12695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82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56/72</a:t>
            </a:r>
          </a:p>
        </p:txBody>
      </p:sp>
      <p:sp>
        <p:nvSpPr>
          <p:cNvPr id="157" name="ZoneTexte 156"/>
          <p:cNvSpPr txBox="1"/>
          <p:nvPr/>
        </p:nvSpPr>
        <p:spPr>
          <a:xfrm>
            <a:off x="4089150" y="3726686"/>
            <a:ext cx="442451" cy="12695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82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56/75</a:t>
            </a:r>
          </a:p>
        </p:txBody>
      </p:sp>
      <p:sp>
        <p:nvSpPr>
          <p:cNvPr id="158" name="ZoneTexte 157"/>
          <p:cNvSpPr txBox="1"/>
          <p:nvPr/>
        </p:nvSpPr>
        <p:spPr>
          <a:xfrm>
            <a:off x="4087936" y="3847109"/>
            <a:ext cx="442451" cy="12695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82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10/13</a:t>
            </a:r>
          </a:p>
        </p:txBody>
      </p:sp>
      <p:sp>
        <p:nvSpPr>
          <p:cNvPr id="159" name="ZoneTexte 158"/>
          <p:cNvSpPr txBox="1"/>
          <p:nvPr/>
        </p:nvSpPr>
        <p:spPr>
          <a:xfrm>
            <a:off x="3510934" y="3845541"/>
            <a:ext cx="442451" cy="12695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82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7/12</a:t>
            </a:r>
          </a:p>
        </p:txBody>
      </p:sp>
      <p:sp>
        <p:nvSpPr>
          <p:cNvPr id="160" name="ZoneTexte 159"/>
          <p:cNvSpPr txBox="1"/>
          <p:nvPr/>
        </p:nvSpPr>
        <p:spPr>
          <a:xfrm>
            <a:off x="3482921" y="3982210"/>
            <a:ext cx="442451" cy="12695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82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8/9</a:t>
            </a:r>
          </a:p>
        </p:txBody>
      </p:sp>
      <p:sp>
        <p:nvSpPr>
          <p:cNvPr id="161" name="ZoneTexte 160"/>
          <p:cNvSpPr txBox="1"/>
          <p:nvPr/>
        </p:nvSpPr>
        <p:spPr>
          <a:xfrm>
            <a:off x="4033307" y="3974274"/>
            <a:ext cx="442451" cy="12695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82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5/8</a:t>
            </a:r>
          </a:p>
        </p:txBody>
      </p:sp>
      <p:sp>
        <p:nvSpPr>
          <p:cNvPr id="162" name="ZoneTexte 161"/>
          <p:cNvSpPr txBox="1"/>
          <p:nvPr/>
        </p:nvSpPr>
        <p:spPr>
          <a:xfrm>
            <a:off x="4030201" y="4116128"/>
            <a:ext cx="442451" cy="12695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82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1/2</a:t>
            </a:r>
          </a:p>
        </p:txBody>
      </p:sp>
      <p:sp>
        <p:nvSpPr>
          <p:cNvPr id="163" name="ZoneTexte 162"/>
          <p:cNvSpPr txBox="1"/>
          <p:nvPr/>
        </p:nvSpPr>
        <p:spPr>
          <a:xfrm>
            <a:off x="3459042" y="4119338"/>
            <a:ext cx="442451" cy="12695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82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1/8</a:t>
            </a:r>
          </a:p>
        </p:txBody>
      </p:sp>
      <p:sp>
        <p:nvSpPr>
          <p:cNvPr id="164" name="ZoneTexte 163"/>
          <p:cNvSpPr txBox="1"/>
          <p:nvPr/>
        </p:nvSpPr>
        <p:spPr>
          <a:xfrm>
            <a:off x="3461430" y="4260644"/>
            <a:ext cx="442451" cy="12695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82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0/0</a:t>
            </a:r>
          </a:p>
        </p:txBody>
      </p:sp>
      <p:sp>
        <p:nvSpPr>
          <p:cNvPr id="165" name="ZoneTexte 164"/>
          <p:cNvSpPr txBox="1"/>
          <p:nvPr/>
        </p:nvSpPr>
        <p:spPr>
          <a:xfrm>
            <a:off x="4045903" y="4252254"/>
            <a:ext cx="442451" cy="12695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82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2/2</a:t>
            </a:r>
          </a:p>
        </p:txBody>
      </p:sp>
      <p:sp>
        <p:nvSpPr>
          <p:cNvPr id="166" name="ZoneTexte 165"/>
          <p:cNvSpPr txBox="1"/>
          <p:nvPr/>
        </p:nvSpPr>
        <p:spPr>
          <a:xfrm>
            <a:off x="4099552" y="4512581"/>
            <a:ext cx="442451" cy="12695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82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74/100</a:t>
            </a:r>
          </a:p>
        </p:txBody>
      </p:sp>
      <p:sp>
        <p:nvSpPr>
          <p:cNvPr id="167" name="ZoneTexte 166"/>
          <p:cNvSpPr txBox="1"/>
          <p:nvPr/>
        </p:nvSpPr>
        <p:spPr>
          <a:xfrm>
            <a:off x="3526993" y="4518447"/>
            <a:ext cx="442451" cy="12695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82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72/102</a:t>
            </a:r>
          </a:p>
        </p:txBody>
      </p:sp>
      <p:sp>
        <p:nvSpPr>
          <p:cNvPr id="168" name="ZoneTexte 167"/>
          <p:cNvSpPr txBox="1"/>
          <p:nvPr/>
        </p:nvSpPr>
        <p:spPr>
          <a:xfrm>
            <a:off x="4501946" y="4703029"/>
            <a:ext cx="442451" cy="12695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82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0</a:t>
            </a:r>
          </a:p>
        </p:txBody>
      </p:sp>
      <p:grpSp>
        <p:nvGrpSpPr>
          <p:cNvPr id="13318" name="Groupe 13317"/>
          <p:cNvGrpSpPr/>
          <p:nvPr/>
        </p:nvGrpSpPr>
        <p:grpSpPr>
          <a:xfrm>
            <a:off x="4644808" y="1532467"/>
            <a:ext cx="97613" cy="3183913"/>
            <a:chOff x="6193077" y="2043289"/>
            <a:chExt cx="130151" cy="4245217"/>
          </a:xfrm>
        </p:grpSpPr>
        <p:cxnSp>
          <p:nvCxnSpPr>
            <p:cNvPr id="4" name="Connecteur droit 3"/>
            <p:cNvCxnSpPr/>
            <p:nvPr/>
          </p:nvCxnSpPr>
          <p:spPr>
            <a:xfrm>
              <a:off x="6310489" y="2043289"/>
              <a:ext cx="11289" cy="4245217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17" name="Connecteur droit 13316"/>
            <p:cNvCxnSpPr/>
            <p:nvPr/>
          </p:nvCxnSpPr>
          <p:spPr>
            <a:xfrm>
              <a:off x="6205367" y="2193646"/>
              <a:ext cx="10800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Connecteur droit 170"/>
            <p:cNvCxnSpPr/>
            <p:nvPr/>
          </p:nvCxnSpPr>
          <p:spPr>
            <a:xfrm>
              <a:off x="6210284" y="2360794"/>
              <a:ext cx="10800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necteur droit 171"/>
            <p:cNvCxnSpPr/>
            <p:nvPr/>
          </p:nvCxnSpPr>
          <p:spPr>
            <a:xfrm>
              <a:off x="6193077" y="2712297"/>
              <a:ext cx="10800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onnecteur droit 172"/>
            <p:cNvCxnSpPr/>
            <p:nvPr/>
          </p:nvCxnSpPr>
          <p:spPr>
            <a:xfrm>
              <a:off x="6212745" y="2886819"/>
              <a:ext cx="10800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onnecteur droit 173"/>
            <p:cNvCxnSpPr/>
            <p:nvPr/>
          </p:nvCxnSpPr>
          <p:spPr>
            <a:xfrm>
              <a:off x="6197996" y="3417758"/>
              <a:ext cx="10800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onnecteur droit 174"/>
            <p:cNvCxnSpPr/>
            <p:nvPr/>
          </p:nvCxnSpPr>
          <p:spPr>
            <a:xfrm>
              <a:off x="6210287" y="3238319"/>
              <a:ext cx="10800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onnecteur droit 175"/>
            <p:cNvCxnSpPr/>
            <p:nvPr/>
          </p:nvCxnSpPr>
          <p:spPr>
            <a:xfrm>
              <a:off x="6202916" y="3584906"/>
              <a:ext cx="10800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Connecteur droit 176"/>
            <p:cNvCxnSpPr/>
            <p:nvPr/>
          </p:nvCxnSpPr>
          <p:spPr>
            <a:xfrm>
              <a:off x="6207833" y="3943781"/>
              <a:ext cx="10800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Connecteur droit 177"/>
            <p:cNvCxnSpPr/>
            <p:nvPr/>
          </p:nvCxnSpPr>
          <p:spPr>
            <a:xfrm>
              <a:off x="6205379" y="4118303"/>
              <a:ext cx="10800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Connecteur droit 178"/>
            <p:cNvCxnSpPr/>
            <p:nvPr/>
          </p:nvCxnSpPr>
          <p:spPr>
            <a:xfrm>
              <a:off x="6202925" y="4469803"/>
              <a:ext cx="10800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Connecteur droit 179"/>
            <p:cNvCxnSpPr/>
            <p:nvPr/>
          </p:nvCxnSpPr>
          <p:spPr>
            <a:xfrm>
              <a:off x="6207844" y="4644325"/>
              <a:ext cx="10800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Connecteur droit 180"/>
            <p:cNvCxnSpPr/>
            <p:nvPr/>
          </p:nvCxnSpPr>
          <p:spPr>
            <a:xfrm>
              <a:off x="6205388" y="5003200"/>
              <a:ext cx="10800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Connecteur droit 181"/>
            <p:cNvCxnSpPr/>
            <p:nvPr/>
          </p:nvCxnSpPr>
          <p:spPr>
            <a:xfrm>
              <a:off x="6202933" y="5177722"/>
              <a:ext cx="10800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Connecteur droit 182"/>
            <p:cNvCxnSpPr/>
            <p:nvPr/>
          </p:nvCxnSpPr>
          <p:spPr>
            <a:xfrm>
              <a:off x="6207850" y="5344870"/>
              <a:ext cx="10800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Connecteur droit 183"/>
            <p:cNvCxnSpPr/>
            <p:nvPr/>
          </p:nvCxnSpPr>
          <p:spPr>
            <a:xfrm>
              <a:off x="6205395" y="5526766"/>
              <a:ext cx="10800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Connecteur droit 184"/>
            <p:cNvCxnSpPr/>
            <p:nvPr/>
          </p:nvCxnSpPr>
          <p:spPr>
            <a:xfrm>
              <a:off x="6210311" y="5701288"/>
              <a:ext cx="10800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Connecteur droit 185"/>
            <p:cNvCxnSpPr/>
            <p:nvPr/>
          </p:nvCxnSpPr>
          <p:spPr>
            <a:xfrm>
              <a:off x="6215228" y="6052790"/>
              <a:ext cx="10800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8" name="Connecteur droit 187"/>
          <p:cNvCxnSpPr/>
          <p:nvPr/>
        </p:nvCxnSpPr>
        <p:spPr>
          <a:xfrm rot="5400000">
            <a:off x="5544476" y="4670484"/>
            <a:ext cx="81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9" name="Connecteur droit 188"/>
          <p:cNvCxnSpPr/>
          <p:nvPr/>
        </p:nvCxnSpPr>
        <p:spPr>
          <a:xfrm rot="5400000">
            <a:off x="5979554" y="4663111"/>
            <a:ext cx="81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0" name="Connecteur droit 189"/>
          <p:cNvCxnSpPr/>
          <p:nvPr/>
        </p:nvCxnSpPr>
        <p:spPr>
          <a:xfrm rot="5400000">
            <a:off x="6414630" y="4666799"/>
            <a:ext cx="81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1" name="ZoneTexte 190"/>
          <p:cNvSpPr txBox="1"/>
          <p:nvPr/>
        </p:nvSpPr>
        <p:spPr>
          <a:xfrm>
            <a:off x="5920709" y="4649622"/>
            <a:ext cx="1996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</a:t>
            </a:r>
          </a:p>
        </p:txBody>
      </p:sp>
      <p:sp>
        <p:nvSpPr>
          <p:cNvPr id="192" name="ZoneTexte 191"/>
          <p:cNvSpPr txBox="1"/>
          <p:nvPr/>
        </p:nvSpPr>
        <p:spPr>
          <a:xfrm>
            <a:off x="5053142" y="4655867"/>
            <a:ext cx="1996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</a:t>
            </a:r>
          </a:p>
        </p:txBody>
      </p:sp>
      <p:sp>
        <p:nvSpPr>
          <p:cNvPr id="193" name="ZoneTexte 192"/>
          <p:cNvSpPr txBox="1"/>
          <p:nvPr/>
        </p:nvSpPr>
        <p:spPr>
          <a:xfrm>
            <a:off x="5480321" y="4661582"/>
            <a:ext cx="1996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</a:p>
        </p:txBody>
      </p:sp>
      <p:sp>
        <p:nvSpPr>
          <p:cNvPr id="194" name="ZoneTexte 193"/>
          <p:cNvSpPr txBox="1"/>
          <p:nvPr/>
        </p:nvSpPr>
        <p:spPr>
          <a:xfrm>
            <a:off x="6348959" y="4642754"/>
            <a:ext cx="1996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</a:t>
            </a:r>
          </a:p>
        </p:txBody>
      </p:sp>
      <p:sp>
        <p:nvSpPr>
          <p:cNvPr id="195" name="ZoneTexte 194"/>
          <p:cNvSpPr txBox="1"/>
          <p:nvPr/>
        </p:nvSpPr>
        <p:spPr>
          <a:xfrm>
            <a:off x="2390107" y="4497418"/>
            <a:ext cx="787125" cy="12695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fr-FR" sz="82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Total</a:t>
            </a:r>
          </a:p>
        </p:txBody>
      </p:sp>
      <p:sp>
        <p:nvSpPr>
          <p:cNvPr id="13319" name="ZoneTexte 13318"/>
          <p:cNvSpPr txBox="1"/>
          <p:nvPr/>
        </p:nvSpPr>
        <p:spPr>
          <a:xfrm>
            <a:off x="6878804" y="1300900"/>
            <a:ext cx="718984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25" b="1" dirty="0"/>
              <a:t>HR (IC 95%)</a:t>
            </a:r>
          </a:p>
        </p:txBody>
      </p:sp>
      <p:sp>
        <p:nvSpPr>
          <p:cNvPr id="198" name="ZoneTexte 197"/>
          <p:cNvSpPr txBox="1"/>
          <p:nvPr/>
        </p:nvSpPr>
        <p:spPr>
          <a:xfrm>
            <a:off x="6929470" y="4477705"/>
            <a:ext cx="1026905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25" b="1" dirty="0"/>
              <a:t>0,86 (0,51-1,45)</a:t>
            </a:r>
          </a:p>
        </p:txBody>
      </p:sp>
      <p:sp>
        <p:nvSpPr>
          <p:cNvPr id="199" name="ZoneTexte 198"/>
          <p:cNvSpPr txBox="1"/>
          <p:nvPr/>
        </p:nvSpPr>
        <p:spPr>
          <a:xfrm>
            <a:off x="6929470" y="4079759"/>
            <a:ext cx="1102279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25" b="1" dirty="0"/>
              <a:t>0,81 (0,10-6,79)</a:t>
            </a:r>
          </a:p>
        </p:txBody>
      </p:sp>
      <p:sp>
        <p:nvSpPr>
          <p:cNvPr id="200" name="ZoneTexte 199"/>
          <p:cNvSpPr txBox="1"/>
          <p:nvPr/>
        </p:nvSpPr>
        <p:spPr>
          <a:xfrm>
            <a:off x="7001820" y="4249694"/>
            <a:ext cx="442451" cy="12695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fr-FR" sz="825" b="1" dirty="0"/>
              <a:t>NA</a:t>
            </a:r>
          </a:p>
        </p:txBody>
      </p:sp>
      <p:sp>
        <p:nvSpPr>
          <p:cNvPr id="201" name="ZoneTexte 200"/>
          <p:cNvSpPr txBox="1"/>
          <p:nvPr/>
        </p:nvSpPr>
        <p:spPr>
          <a:xfrm>
            <a:off x="6916842" y="3948868"/>
            <a:ext cx="1121227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25" b="1" dirty="0"/>
              <a:t>3,66 (0,38-35,38)</a:t>
            </a:r>
          </a:p>
        </p:txBody>
      </p:sp>
      <p:sp>
        <p:nvSpPr>
          <p:cNvPr id="202" name="ZoneTexte 201"/>
          <p:cNvSpPr txBox="1"/>
          <p:nvPr/>
        </p:nvSpPr>
        <p:spPr>
          <a:xfrm>
            <a:off x="6916842" y="3826229"/>
            <a:ext cx="1121227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25" b="1" dirty="0"/>
              <a:t>0,47 (0,11-1,98)</a:t>
            </a:r>
          </a:p>
        </p:txBody>
      </p:sp>
      <p:sp>
        <p:nvSpPr>
          <p:cNvPr id="203" name="ZoneTexte 202"/>
          <p:cNvSpPr txBox="1"/>
          <p:nvPr/>
        </p:nvSpPr>
        <p:spPr>
          <a:xfrm>
            <a:off x="6916842" y="3436552"/>
            <a:ext cx="1121227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25" b="1" dirty="0"/>
              <a:t>0,90 (0,31-2,60)</a:t>
            </a:r>
          </a:p>
        </p:txBody>
      </p:sp>
      <p:sp>
        <p:nvSpPr>
          <p:cNvPr id="204" name="ZoneTexte 203"/>
          <p:cNvSpPr txBox="1"/>
          <p:nvPr/>
        </p:nvSpPr>
        <p:spPr>
          <a:xfrm>
            <a:off x="6916842" y="3695212"/>
            <a:ext cx="1121227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25" b="1" dirty="0"/>
              <a:t>11,4 (0,59-2,22)</a:t>
            </a:r>
          </a:p>
        </p:txBody>
      </p:sp>
      <p:sp>
        <p:nvSpPr>
          <p:cNvPr id="205" name="ZoneTexte 204"/>
          <p:cNvSpPr txBox="1"/>
          <p:nvPr/>
        </p:nvSpPr>
        <p:spPr>
          <a:xfrm>
            <a:off x="6916842" y="3020422"/>
            <a:ext cx="1121227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25" b="1" dirty="0"/>
              <a:t>2,21 (0,56-8,70)</a:t>
            </a:r>
          </a:p>
        </p:txBody>
      </p:sp>
      <p:sp>
        <p:nvSpPr>
          <p:cNvPr id="206" name="ZoneTexte 205"/>
          <p:cNvSpPr txBox="1"/>
          <p:nvPr/>
        </p:nvSpPr>
        <p:spPr>
          <a:xfrm>
            <a:off x="6916842" y="3283253"/>
            <a:ext cx="1121227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25" b="1" dirty="0"/>
              <a:t>0,83 (0,45-1,54)</a:t>
            </a:r>
          </a:p>
        </p:txBody>
      </p:sp>
      <p:sp>
        <p:nvSpPr>
          <p:cNvPr id="207" name="ZoneTexte 206"/>
          <p:cNvSpPr txBox="1"/>
          <p:nvPr/>
        </p:nvSpPr>
        <p:spPr>
          <a:xfrm>
            <a:off x="6916842" y="2881066"/>
            <a:ext cx="1121227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25" b="1" dirty="0"/>
              <a:t>0,76 (0,42-1,37)</a:t>
            </a:r>
          </a:p>
        </p:txBody>
      </p:sp>
      <p:sp>
        <p:nvSpPr>
          <p:cNvPr id="208" name="ZoneTexte 207"/>
          <p:cNvSpPr txBox="1"/>
          <p:nvPr/>
        </p:nvSpPr>
        <p:spPr>
          <a:xfrm>
            <a:off x="6916842" y="2624791"/>
            <a:ext cx="1121227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25" b="1" dirty="0"/>
              <a:t>0,80 (0,40-1,60)</a:t>
            </a:r>
          </a:p>
        </p:txBody>
      </p:sp>
      <p:sp>
        <p:nvSpPr>
          <p:cNvPr id="209" name="ZoneTexte 208"/>
          <p:cNvSpPr txBox="1"/>
          <p:nvPr/>
        </p:nvSpPr>
        <p:spPr>
          <a:xfrm>
            <a:off x="6916842" y="2490021"/>
            <a:ext cx="1121227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25" b="1" dirty="0"/>
              <a:t>0,89 (0,31-2,53)</a:t>
            </a:r>
          </a:p>
        </p:txBody>
      </p:sp>
      <p:sp>
        <p:nvSpPr>
          <p:cNvPr id="210" name="ZoneTexte 209"/>
          <p:cNvSpPr txBox="1"/>
          <p:nvPr/>
        </p:nvSpPr>
        <p:spPr>
          <a:xfrm>
            <a:off x="6916842" y="2361186"/>
            <a:ext cx="1121227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25" b="1" dirty="0"/>
              <a:t>0,97 (0,26-3,60)</a:t>
            </a:r>
          </a:p>
        </p:txBody>
      </p:sp>
      <p:sp>
        <p:nvSpPr>
          <p:cNvPr id="211" name="ZoneTexte 210"/>
          <p:cNvSpPr txBox="1"/>
          <p:nvPr/>
        </p:nvSpPr>
        <p:spPr>
          <a:xfrm>
            <a:off x="6916842" y="2105016"/>
            <a:ext cx="1121227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25" b="1" dirty="0"/>
              <a:t>0,74 (0,22-2,47)</a:t>
            </a:r>
          </a:p>
        </p:txBody>
      </p:sp>
      <p:sp>
        <p:nvSpPr>
          <p:cNvPr id="212" name="ZoneTexte 211"/>
          <p:cNvSpPr txBox="1"/>
          <p:nvPr/>
        </p:nvSpPr>
        <p:spPr>
          <a:xfrm>
            <a:off x="6916842" y="1959060"/>
            <a:ext cx="1121227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25" b="1" dirty="0"/>
              <a:t>0,77 (0,42-1,44)</a:t>
            </a:r>
          </a:p>
        </p:txBody>
      </p:sp>
      <p:sp>
        <p:nvSpPr>
          <p:cNvPr id="213" name="ZoneTexte 212"/>
          <p:cNvSpPr txBox="1"/>
          <p:nvPr/>
        </p:nvSpPr>
        <p:spPr>
          <a:xfrm>
            <a:off x="6916842" y="1697512"/>
            <a:ext cx="1121227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25" b="1" dirty="0"/>
              <a:t>0,71 (0,33-1,56)</a:t>
            </a:r>
          </a:p>
        </p:txBody>
      </p:sp>
      <p:sp>
        <p:nvSpPr>
          <p:cNvPr id="214" name="ZoneTexte 213"/>
          <p:cNvSpPr txBox="1"/>
          <p:nvPr/>
        </p:nvSpPr>
        <p:spPr>
          <a:xfrm>
            <a:off x="6916842" y="1557499"/>
            <a:ext cx="1121227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25" b="1" dirty="0"/>
              <a:t>1,06 (0,51-2,20)</a:t>
            </a:r>
          </a:p>
        </p:txBody>
      </p:sp>
      <p:sp>
        <p:nvSpPr>
          <p:cNvPr id="215" name="ZoneTexte 214"/>
          <p:cNvSpPr txBox="1"/>
          <p:nvPr/>
        </p:nvSpPr>
        <p:spPr>
          <a:xfrm>
            <a:off x="8053411" y="3718583"/>
            <a:ext cx="442451" cy="12695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825" b="1" dirty="0"/>
              <a:t>0,85</a:t>
            </a:r>
          </a:p>
        </p:txBody>
      </p:sp>
      <p:sp>
        <p:nvSpPr>
          <p:cNvPr id="216" name="ZoneTexte 215"/>
          <p:cNvSpPr txBox="1"/>
          <p:nvPr/>
        </p:nvSpPr>
        <p:spPr>
          <a:xfrm>
            <a:off x="8053410" y="3321271"/>
            <a:ext cx="442451" cy="12695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825" b="1" dirty="0"/>
              <a:t>0,94</a:t>
            </a:r>
          </a:p>
        </p:txBody>
      </p:sp>
      <p:sp>
        <p:nvSpPr>
          <p:cNvPr id="217" name="ZoneTexte 216"/>
          <p:cNvSpPr txBox="1"/>
          <p:nvPr/>
        </p:nvSpPr>
        <p:spPr>
          <a:xfrm>
            <a:off x="8053411" y="2938546"/>
            <a:ext cx="442451" cy="12695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825" b="1" dirty="0"/>
              <a:t>0,73</a:t>
            </a:r>
          </a:p>
        </p:txBody>
      </p:sp>
      <p:sp>
        <p:nvSpPr>
          <p:cNvPr id="218" name="ZoneTexte 217"/>
          <p:cNvSpPr txBox="1"/>
          <p:nvPr/>
        </p:nvSpPr>
        <p:spPr>
          <a:xfrm>
            <a:off x="8053409" y="2388012"/>
            <a:ext cx="442451" cy="12695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825" b="1" dirty="0"/>
              <a:t>0,34</a:t>
            </a:r>
          </a:p>
        </p:txBody>
      </p:sp>
      <p:sp>
        <p:nvSpPr>
          <p:cNvPr id="219" name="ZoneTexte 218"/>
          <p:cNvSpPr txBox="1"/>
          <p:nvPr/>
        </p:nvSpPr>
        <p:spPr>
          <a:xfrm>
            <a:off x="8053408" y="1989285"/>
            <a:ext cx="442451" cy="12695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825" b="1" dirty="0"/>
              <a:t>0,98</a:t>
            </a:r>
          </a:p>
        </p:txBody>
      </p:sp>
      <p:sp>
        <p:nvSpPr>
          <p:cNvPr id="220" name="ZoneTexte 219"/>
          <p:cNvSpPr txBox="1"/>
          <p:nvPr/>
        </p:nvSpPr>
        <p:spPr>
          <a:xfrm>
            <a:off x="8031750" y="1600959"/>
            <a:ext cx="442451" cy="12695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825" b="1" dirty="0"/>
              <a:t>0,68</a:t>
            </a:r>
          </a:p>
        </p:txBody>
      </p:sp>
      <p:sp>
        <p:nvSpPr>
          <p:cNvPr id="221" name="ZoneTexte 220"/>
          <p:cNvSpPr txBox="1"/>
          <p:nvPr/>
        </p:nvSpPr>
        <p:spPr>
          <a:xfrm>
            <a:off x="8126430" y="1329190"/>
            <a:ext cx="519681" cy="2539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825" b="1" dirty="0"/>
              <a:t>Interaction</a:t>
            </a:r>
            <a:br>
              <a:rPr lang="fr-FR" sz="825" b="1" dirty="0"/>
            </a:br>
            <a:r>
              <a:rPr lang="fr-FR" sz="825" b="1" i="1" dirty="0"/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141550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xmlns="" id="{2EAB09F6-E755-F04D-B5C4-B19989D1FF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881" y="1200151"/>
            <a:ext cx="8558344" cy="1745473"/>
          </a:xfrm>
        </p:spPr>
        <p:txBody>
          <a:bodyPr>
            <a:normAutofit/>
          </a:bodyPr>
          <a:lstStyle/>
          <a:p>
            <a:r>
              <a:rPr lang="fr-FR" sz="2000" dirty="0"/>
              <a:t>Conclusion</a:t>
            </a:r>
          </a:p>
          <a:p>
            <a:pPr lvl="1"/>
            <a:r>
              <a:rPr lang="fr-FR" sz="1700" dirty="0"/>
              <a:t>2° Etude négative pour la CHIP prophylactique</a:t>
            </a:r>
          </a:p>
          <a:p>
            <a:pPr lvl="1"/>
            <a:r>
              <a:rPr lang="fr-FR" sz="1700" dirty="0"/>
              <a:t>Détection de 9% de métastases péritonéales avant la CHIP </a:t>
            </a:r>
          </a:p>
          <a:p>
            <a:pPr lvl="1"/>
            <a:r>
              <a:rPr lang="fr-FR" sz="1700" dirty="0"/>
              <a:t>Traitement de la récidive péritonéale par </a:t>
            </a:r>
            <a:r>
              <a:rPr lang="fr-FR" sz="1700" dirty="0" err="1"/>
              <a:t>cytoréduction</a:t>
            </a:r>
            <a:r>
              <a:rPr lang="fr-FR" sz="1700" dirty="0"/>
              <a:t>/CHIP &gt; 60% des cas dans les 2 bras</a:t>
            </a:r>
          </a:p>
          <a:p>
            <a:endParaRPr lang="fr-FR" sz="2000" dirty="0"/>
          </a:p>
          <a:p>
            <a:endParaRPr lang="fr-FR" sz="2000" dirty="0"/>
          </a:p>
        </p:txBody>
      </p:sp>
      <p:sp>
        <p:nvSpPr>
          <p:cNvPr id="7" name="ZoneTexte 3">
            <a:extLst>
              <a:ext uri="{FF2B5EF4-FFF2-40B4-BE49-F238E27FC236}">
                <a16:creationId xmlns:a16="http://schemas.microsoft.com/office/drawing/2014/main" xmlns="" id="{0FCF1667-B389-B14C-9896-C97A4C5C1B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97438"/>
            <a:ext cx="87852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C </a:t>
            </a:r>
            <a:r>
              <a:rPr kumimoji="0" lang="fr-FR" altLang="fr-FR" sz="100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Klaver</a:t>
            </a:r>
            <a:r>
              <a:rPr kumimoji="0" lang="ro-RO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 et al., ASCO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GI</a:t>
            </a:r>
            <a:r>
              <a:rPr kumimoji="0" lang="ro-RO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20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19</a:t>
            </a:r>
            <a:r>
              <a:rPr kumimoji="0" lang="ro-RO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, 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rPr>
              <a:t>abs 482</a:t>
            </a:r>
            <a:endParaRPr kumimoji="0" lang="nl-NL" altLang="fr-FR" sz="100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9" name="Espace réservé du contenu 4">
            <a:extLst>
              <a:ext uri="{FF2B5EF4-FFF2-40B4-BE49-F238E27FC236}">
                <a16:creationId xmlns:a16="http://schemas.microsoft.com/office/drawing/2014/main" xmlns="" id="{1E0E882F-2F1D-A147-9B5D-5004CFC02345}"/>
              </a:ext>
            </a:extLst>
          </p:cNvPr>
          <p:cNvSpPr txBox="1">
            <a:spLocks/>
          </p:cNvSpPr>
          <p:nvPr/>
        </p:nvSpPr>
        <p:spPr>
          <a:xfrm>
            <a:off x="391253" y="2709575"/>
            <a:ext cx="8229600" cy="17454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A370A9"/>
              </a:buClr>
              <a:buFont typeface="Wingdings" pitchFamily="2" charset="2"/>
              <a:buChar char="§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FR" sz="2000" dirty="0" err="1"/>
              <a:t>Discutante</a:t>
            </a:r>
            <a:r>
              <a:rPr lang="fr-FR" sz="2000" dirty="0"/>
              <a:t> : </a:t>
            </a:r>
            <a:r>
              <a:rPr lang="fr-FR" sz="2000" dirty="0" err="1"/>
              <a:t>Elin</a:t>
            </a:r>
            <a:r>
              <a:rPr lang="fr-FR" sz="2000" dirty="0"/>
              <a:t> R. </a:t>
            </a:r>
            <a:r>
              <a:rPr lang="fr-FR" sz="2000" dirty="0" err="1"/>
              <a:t>Sigurdson</a:t>
            </a:r>
            <a:endParaRPr lang="fr-FR" sz="2000" dirty="0"/>
          </a:p>
          <a:p>
            <a:pPr lvl="1"/>
            <a:r>
              <a:rPr lang="fr-FR" sz="1700" dirty="0"/>
              <a:t>In the world of </a:t>
            </a:r>
            <a:r>
              <a:rPr lang="fr-FR" sz="1700" dirty="0" err="1"/>
              <a:t>surgical</a:t>
            </a:r>
            <a:r>
              <a:rPr lang="fr-FR" sz="1700" dirty="0"/>
              <a:t> </a:t>
            </a:r>
            <a:r>
              <a:rPr lang="fr-FR" sz="1700" dirty="0" err="1"/>
              <a:t>oncology</a:t>
            </a:r>
            <a:r>
              <a:rPr lang="fr-FR" sz="1700" dirty="0"/>
              <a:t>, </a:t>
            </a:r>
            <a:r>
              <a:rPr lang="fr-FR" sz="1700" dirty="0" err="1"/>
              <a:t>biology</a:t>
            </a:r>
            <a:r>
              <a:rPr lang="fr-FR" sz="1700" dirty="0"/>
              <a:t> </a:t>
            </a:r>
            <a:r>
              <a:rPr lang="fr-FR" sz="1700" dirty="0" err="1"/>
              <a:t>is</a:t>
            </a:r>
            <a:r>
              <a:rPr lang="fr-FR" sz="1700" dirty="0"/>
              <a:t> the </a:t>
            </a:r>
            <a:r>
              <a:rPr lang="fr-FR" sz="1700" dirty="0" err="1"/>
              <a:t>king</a:t>
            </a:r>
            <a:r>
              <a:rPr lang="fr-FR" sz="1700" dirty="0"/>
              <a:t>…</a:t>
            </a:r>
          </a:p>
          <a:p>
            <a:pPr lvl="1"/>
            <a:r>
              <a:rPr lang="fr-FR" sz="1700" dirty="0" err="1"/>
              <a:t>Selection</a:t>
            </a:r>
            <a:r>
              <a:rPr lang="fr-FR" sz="1700" dirty="0"/>
              <a:t> of cases </a:t>
            </a:r>
            <a:r>
              <a:rPr lang="fr-FR" sz="1700" dirty="0" err="1"/>
              <a:t>is</a:t>
            </a:r>
            <a:r>
              <a:rPr lang="fr-FR" sz="1700" dirty="0"/>
              <a:t> </a:t>
            </a:r>
            <a:r>
              <a:rPr lang="fr-FR" sz="1700" dirty="0" err="1"/>
              <a:t>queen</a:t>
            </a:r>
            <a:r>
              <a:rPr lang="fr-FR" sz="1700" dirty="0"/>
              <a:t>…</a:t>
            </a:r>
          </a:p>
          <a:p>
            <a:pPr lvl="1"/>
            <a:r>
              <a:rPr lang="fr-FR" sz="1700" dirty="0"/>
              <a:t>And the </a:t>
            </a:r>
            <a:r>
              <a:rPr lang="fr-FR" sz="1700" dirty="0" err="1"/>
              <a:t>technical</a:t>
            </a:r>
            <a:r>
              <a:rPr lang="fr-FR" sz="1700" dirty="0"/>
              <a:t> aspects of </a:t>
            </a:r>
            <a:r>
              <a:rPr lang="fr-FR" sz="1700" dirty="0" err="1"/>
              <a:t>surgical</a:t>
            </a:r>
            <a:r>
              <a:rPr lang="fr-FR" sz="1700" dirty="0"/>
              <a:t> </a:t>
            </a:r>
            <a:r>
              <a:rPr lang="fr-FR" sz="1700" dirty="0" err="1"/>
              <a:t>procedures</a:t>
            </a:r>
            <a:r>
              <a:rPr lang="fr-FR" sz="1700" dirty="0"/>
              <a:t> are the princes and princesses </a:t>
            </a:r>
            <a:r>
              <a:rPr lang="fr-FR" sz="1700" dirty="0" err="1"/>
              <a:t>who</a:t>
            </a:r>
            <a:r>
              <a:rPr lang="fr-FR" sz="1700" dirty="0"/>
              <a:t> </a:t>
            </a:r>
            <a:r>
              <a:rPr lang="fr-FR" sz="1700" dirty="0" err="1"/>
              <a:t>frequently</a:t>
            </a:r>
            <a:r>
              <a:rPr lang="fr-FR" sz="1700" dirty="0"/>
              <a:t> </a:t>
            </a:r>
            <a:r>
              <a:rPr lang="fr-FR" sz="1700" dirty="0" err="1"/>
              <a:t>try</a:t>
            </a:r>
            <a:r>
              <a:rPr lang="fr-FR" sz="1700" dirty="0"/>
              <a:t> to </a:t>
            </a:r>
            <a:r>
              <a:rPr lang="fr-FR" sz="1700" dirty="0" err="1"/>
              <a:t>overthrow</a:t>
            </a:r>
            <a:r>
              <a:rPr lang="fr-FR" sz="1700" dirty="0"/>
              <a:t> the </a:t>
            </a:r>
            <a:r>
              <a:rPr lang="fr-FR" sz="1700" dirty="0" err="1"/>
              <a:t>king</a:t>
            </a:r>
            <a:r>
              <a:rPr lang="fr-FR" sz="1700" dirty="0"/>
              <a:t> and </a:t>
            </a:r>
            <a:r>
              <a:rPr lang="fr-FR" sz="1700" dirty="0" err="1"/>
              <a:t>queen</a:t>
            </a:r>
            <a:r>
              <a:rPr lang="fr-FR" sz="1700" dirty="0"/>
              <a:t>…</a:t>
            </a:r>
          </a:p>
          <a:p>
            <a:endParaRPr lang="fr-FR" sz="2000" dirty="0"/>
          </a:p>
          <a:p>
            <a:endParaRPr lang="fr-FR" sz="2000" dirty="0"/>
          </a:p>
        </p:txBody>
      </p:sp>
      <p:sp>
        <p:nvSpPr>
          <p:cNvPr id="8" name="Titre 3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/>
          </a:bodyPr>
          <a:lstStyle/>
          <a:p>
            <a:r>
              <a:rPr lang="fr-FR" dirty="0"/>
              <a:t>Intérêt de la CHIP en situation adjuvante </a:t>
            </a:r>
            <a:br>
              <a:rPr lang="fr-FR" dirty="0"/>
            </a:br>
            <a:r>
              <a:rPr lang="fr-FR" dirty="0"/>
              <a:t>pour les CCR p T4 ou perforés</a:t>
            </a:r>
          </a:p>
        </p:txBody>
      </p:sp>
    </p:spTree>
    <p:extLst>
      <p:ext uri="{BB962C8B-B14F-4D97-AF65-F5344CB8AC3E}">
        <p14:creationId xmlns:p14="http://schemas.microsoft.com/office/powerpoint/2010/main" val="114951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idx="1"/>
          </p:nvPr>
        </p:nvSpPr>
        <p:spPr>
          <a:xfrm>
            <a:off x="827773" y="3522845"/>
            <a:ext cx="7772400" cy="1125140"/>
          </a:xfrm>
        </p:spPr>
        <p:txBody>
          <a:bodyPr/>
          <a:lstStyle/>
          <a:p>
            <a:r>
              <a:rPr lang="fr-FR" sz="1200" dirty="0" err="1">
                <a:solidFill>
                  <a:srgbClr val="FFFFFF"/>
                </a:solidFill>
                <a:latin typeface="Calibri" panose="020F0502020204030204" pitchFamily="34" charset="0"/>
                <a:ea typeface="Lucida Grande"/>
                <a:cs typeface="Calibri" panose="020F0502020204030204" pitchFamily="34" charset="0"/>
              </a:rPr>
              <a:t>Lefevre</a:t>
            </a:r>
            <a:r>
              <a:rPr lang="fr-FR" sz="1200" dirty="0">
                <a:solidFill>
                  <a:srgbClr val="FFFFFF"/>
                </a:solidFill>
                <a:latin typeface="Calibri" panose="020F0502020204030204" pitchFamily="34" charset="0"/>
                <a:ea typeface="Lucida Grande"/>
                <a:cs typeface="Calibri" panose="020F0502020204030204" pitchFamily="34" charset="0"/>
              </a:rPr>
              <a:t> J et al., ASCO GI 2019, </a:t>
            </a:r>
            <a:r>
              <a:rPr lang="fr-FR" sz="1200" dirty="0" err="1">
                <a:solidFill>
                  <a:srgbClr val="FFFFFF"/>
                </a:solidFill>
                <a:latin typeface="Calibri" panose="020F0502020204030204" pitchFamily="34" charset="0"/>
                <a:ea typeface="Lucida Grande"/>
                <a:cs typeface="Calibri" panose="020F0502020204030204" pitchFamily="34" charset="0"/>
              </a:rPr>
              <a:t>abstr</a:t>
            </a:r>
            <a:r>
              <a:rPr lang="fr-FR" sz="1200" dirty="0">
                <a:solidFill>
                  <a:srgbClr val="FFFFFF"/>
                </a:solidFill>
                <a:latin typeface="Calibri" panose="020F0502020204030204" pitchFamily="34" charset="0"/>
                <a:ea typeface="Lucida Grande"/>
                <a:cs typeface="Calibri" panose="020F0502020204030204" pitchFamily="34" charset="0"/>
              </a:rPr>
              <a:t> 483 </a:t>
            </a: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1800" dirty="0" err="1">
                <a:solidFill>
                  <a:srgbClr val="FFFFFF"/>
                </a:solidFill>
                <a:ea typeface="Lucida Grande"/>
                <a:cs typeface="Calibri" panose="020F0502020204030204" pitchFamily="34" charset="0"/>
              </a:rPr>
              <a:t>Does</a:t>
            </a:r>
            <a:r>
              <a:rPr lang="fr-FR" sz="1800" dirty="0">
                <a:solidFill>
                  <a:srgbClr val="FFFFFF"/>
                </a:solidFill>
                <a:ea typeface="Lucida Grande"/>
                <a:cs typeface="Calibri" panose="020F0502020204030204" pitchFamily="34" charset="0"/>
              </a:rPr>
              <a:t> a longer </a:t>
            </a:r>
            <a:r>
              <a:rPr lang="fr-FR" sz="1800" dirty="0" err="1">
                <a:solidFill>
                  <a:srgbClr val="FFFFFF"/>
                </a:solidFill>
                <a:ea typeface="Lucida Grande"/>
                <a:cs typeface="Calibri" panose="020F0502020204030204" pitchFamily="34" charset="0"/>
              </a:rPr>
              <a:t>waiting</a:t>
            </a:r>
            <a:r>
              <a:rPr lang="fr-FR" sz="1800" dirty="0">
                <a:solidFill>
                  <a:srgbClr val="FFFFFF"/>
                </a:solidFill>
                <a:ea typeface="Lucida Grande"/>
                <a:cs typeface="Calibri" panose="020F0502020204030204" pitchFamily="34" charset="0"/>
              </a:rPr>
              <a:t> </a:t>
            </a:r>
            <a:r>
              <a:rPr lang="fr-FR" sz="1800" dirty="0" err="1">
                <a:solidFill>
                  <a:srgbClr val="FFFFFF"/>
                </a:solidFill>
                <a:ea typeface="Lucida Grande"/>
                <a:cs typeface="Calibri" panose="020F0502020204030204" pitchFamily="34" charset="0"/>
              </a:rPr>
              <a:t>period</a:t>
            </a:r>
            <a:r>
              <a:rPr lang="fr-FR" sz="1800" dirty="0">
                <a:solidFill>
                  <a:srgbClr val="FFFFFF"/>
                </a:solidFill>
                <a:ea typeface="Lucida Grande"/>
                <a:cs typeface="Calibri" panose="020F0502020204030204" pitchFamily="34" charset="0"/>
              </a:rPr>
              <a:t> </a:t>
            </a:r>
            <a:r>
              <a:rPr lang="fr-FR" sz="1800" dirty="0" err="1">
                <a:solidFill>
                  <a:srgbClr val="FFFFFF"/>
                </a:solidFill>
                <a:ea typeface="Lucida Grande"/>
                <a:cs typeface="Calibri" panose="020F0502020204030204" pitchFamily="34" charset="0"/>
              </a:rPr>
              <a:t>after</a:t>
            </a:r>
            <a:r>
              <a:rPr lang="fr-FR" sz="1800" dirty="0">
                <a:solidFill>
                  <a:srgbClr val="FFFFFF"/>
                </a:solidFill>
                <a:ea typeface="Lucida Grande"/>
                <a:cs typeface="Calibri" panose="020F0502020204030204" pitchFamily="34" charset="0"/>
              </a:rPr>
              <a:t> </a:t>
            </a:r>
            <a:r>
              <a:rPr lang="fr-FR" sz="1800" dirty="0" err="1">
                <a:solidFill>
                  <a:srgbClr val="FFFFFF"/>
                </a:solidFill>
                <a:ea typeface="Lucida Grande"/>
                <a:cs typeface="Calibri" panose="020F0502020204030204" pitchFamily="34" charset="0"/>
              </a:rPr>
              <a:t>neoadjuvant</a:t>
            </a:r>
            <a:r>
              <a:rPr lang="fr-FR" sz="1800" dirty="0">
                <a:solidFill>
                  <a:srgbClr val="FFFFFF"/>
                </a:solidFill>
                <a:ea typeface="Lucida Grande"/>
                <a:cs typeface="Calibri" panose="020F0502020204030204" pitchFamily="34" charset="0"/>
              </a:rPr>
              <a:t> </a:t>
            </a:r>
            <a:r>
              <a:rPr lang="fr-FR" sz="1800" dirty="0" err="1">
                <a:solidFill>
                  <a:srgbClr val="FFFFFF"/>
                </a:solidFill>
                <a:ea typeface="Lucida Grande"/>
                <a:cs typeface="Calibri" panose="020F0502020204030204" pitchFamily="34" charset="0"/>
              </a:rPr>
              <a:t>radiochemotherapy</a:t>
            </a:r>
            <a:r>
              <a:rPr lang="fr-FR" sz="1800" dirty="0">
                <a:solidFill>
                  <a:srgbClr val="FFFFFF"/>
                </a:solidFill>
                <a:ea typeface="Lucida Grande"/>
                <a:cs typeface="Calibri" panose="020F0502020204030204" pitchFamily="34" charset="0"/>
              </a:rPr>
              <a:t> </a:t>
            </a:r>
            <a:r>
              <a:rPr lang="fr-FR" sz="1800" dirty="0" err="1">
                <a:solidFill>
                  <a:srgbClr val="FFFFFF"/>
                </a:solidFill>
                <a:ea typeface="Lucida Grande"/>
                <a:cs typeface="Calibri" panose="020F0502020204030204" pitchFamily="34" charset="0"/>
              </a:rPr>
              <a:t>improve</a:t>
            </a:r>
            <a:r>
              <a:rPr lang="fr-FR" sz="1800" dirty="0">
                <a:solidFill>
                  <a:srgbClr val="FFFFFF"/>
                </a:solidFill>
                <a:ea typeface="Lucida Grande"/>
                <a:cs typeface="Calibri" panose="020F0502020204030204" pitchFamily="34" charset="0"/>
              </a:rPr>
              <a:t> the </a:t>
            </a:r>
            <a:r>
              <a:rPr lang="fr-FR" sz="1800" dirty="0" err="1">
                <a:solidFill>
                  <a:srgbClr val="FFFFFF"/>
                </a:solidFill>
                <a:ea typeface="Lucida Grande"/>
                <a:cs typeface="Calibri" panose="020F0502020204030204" pitchFamily="34" charset="0"/>
              </a:rPr>
              <a:t>oncological</a:t>
            </a:r>
            <a:r>
              <a:rPr lang="fr-FR" sz="1800" dirty="0">
                <a:solidFill>
                  <a:srgbClr val="FFFFFF"/>
                </a:solidFill>
                <a:ea typeface="Lucida Grande"/>
                <a:cs typeface="Calibri" panose="020F0502020204030204" pitchFamily="34" charset="0"/>
              </a:rPr>
              <a:t> </a:t>
            </a:r>
            <a:r>
              <a:rPr lang="fr-FR" sz="1800" dirty="0" err="1">
                <a:solidFill>
                  <a:srgbClr val="FFFFFF"/>
                </a:solidFill>
                <a:ea typeface="Lucida Grande"/>
                <a:cs typeface="Calibri" panose="020F0502020204030204" pitchFamily="34" charset="0"/>
              </a:rPr>
              <a:t>prognosis</a:t>
            </a:r>
            <a:r>
              <a:rPr lang="fr-FR" sz="1800" dirty="0">
                <a:solidFill>
                  <a:srgbClr val="FFFFFF"/>
                </a:solidFill>
                <a:ea typeface="Lucida Grande"/>
                <a:cs typeface="Calibri" panose="020F0502020204030204" pitchFamily="34" charset="0"/>
              </a:rPr>
              <a:t> </a:t>
            </a:r>
            <a:br>
              <a:rPr lang="fr-FR" sz="1800" dirty="0">
                <a:solidFill>
                  <a:srgbClr val="FFFFFF"/>
                </a:solidFill>
                <a:ea typeface="Lucida Grande"/>
                <a:cs typeface="Calibri" panose="020F0502020204030204" pitchFamily="34" charset="0"/>
              </a:rPr>
            </a:br>
            <a:r>
              <a:rPr lang="fr-FR" sz="1800" dirty="0">
                <a:solidFill>
                  <a:srgbClr val="FFFFFF"/>
                </a:solidFill>
                <a:ea typeface="Lucida Grande"/>
                <a:cs typeface="Calibri" panose="020F0502020204030204" pitchFamily="34" charset="0"/>
              </a:rPr>
              <a:t>of rectal cancer? </a:t>
            </a:r>
            <a:r>
              <a:rPr lang="fr-FR" sz="1800" dirty="0" err="1">
                <a:solidFill>
                  <a:srgbClr val="FFFFFF"/>
                </a:solidFill>
                <a:ea typeface="Lucida Grande"/>
                <a:cs typeface="Calibri" panose="020F0502020204030204" pitchFamily="34" charset="0"/>
              </a:rPr>
              <a:t>Three-year</a:t>
            </a:r>
            <a:r>
              <a:rPr lang="fr-FR" sz="1800" dirty="0">
                <a:solidFill>
                  <a:srgbClr val="FFFFFF"/>
                </a:solidFill>
                <a:ea typeface="Lucida Grande"/>
                <a:cs typeface="Calibri" panose="020F0502020204030204" pitchFamily="34" charset="0"/>
              </a:rPr>
              <a:t> </a:t>
            </a:r>
            <a:r>
              <a:rPr lang="fr-FR" sz="1800" dirty="0" err="1">
                <a:solidFill>
                  <a:srgbClr val="FFFFFF"/>
                </a:solidFill>
                <a:ea typeface="Lucida Grande"/>
                <a:cs typeface="Calibri" panose="020F0502020204030204" pitchFamily="34" charset="0"/>
              </a:rPr>
              <a:t>follow</a:t>
            </a:r>
            <a:r>
              <a:rPr lang="fr-FR" sz="1800" dirty="0">
                <a:solidFill>
                  <a:srgbClr val="FFFFFF"/>
                </a:solidFill>
                <a:ea typeface="Lucida Grande"/>
                <a:cs typeface="Calibri" panose="020F0502020204030204" pitchFamily="34" charset="0"/>
              </a:rPr>
              <a:t>-up </a:t>
            </a:r>
            <a:r>
              <a:rPr lang="fr-FR" sz="1800" dirty="0" err="1">
                <a:solidFill>
                  <a:srgbClr val="FFFFFF"/>
                </a:solidFill>
                <a:ea typeface="Lucida Grande"/>
                <a:cs typeface="Calibri" panose="020F0502020204030204" pitchFamily="34" charset="0"/>
              </a:rPr>
              <a:t>results</a:t>
            </a:r>
            <a:r>
              <a:rPr lang="fr-FR" sz="1800" dirty="0">
                <a:solidFill>
                  <a:srgbClr val="FFFFFF"/>
                </a:solidFill>
                <a:ea typeface="Lucida Grande"/>
                <a:cs typeface="Calibri" panose="020F0502020204030204" pitchFamily="34" charset="0"/>
              </a:rPr>
              <a:t> of the GRECCAR-6 </a:t>
            </a:r>
            <a:r>
              <a:rPr lang="fr-FR" sz="1800" dirty="0" err="1">
                <a:solidFill>
                  <a:srgbClr val="FFFFFF"/>
                </a:solidFill>
                <a:ea typeface="Lucida Grande"/>
                <a:cs typeface="Calibri" panose="020F0502020204030204" pitchFamily="34" charset="0"/>
              </a:rPr>
              <a:t>randomized</a:t>
            </a:r>
            <a:r>
              <a:rPr lang="fr-FR" sz="1800" dirty="0">
                <a:solidFill>
                  <a:srgbClr val="FFFFFF"/>
                </a:solidFill>
                <a:ea typeface="Lucida Grande"/>
                <a:cs typeface="Calibri" panose="020F0502020204030204" pitchFamily="34" charset="0"/>
              </a:rPr>
              <a:t> </a:t>
            </a:r>
            <a:r>
              <a:rPr lang="fr-FR" sz="1800" dirty="0" err="1">
                <a:solidFill>
                  <a:srgbClr val="FFFFFF"/>
                </a:solidFill>
                <a:ea typeface="Lucida Grande"/>
                <a:cs typeface="Calibri" panose="020F0502020204030204" pitchFamily="34" charset="0"/>
              </a:rPr>
              <a:t>multicenter</a:t>
            </a:r>
            <a:r>
              <a:rPr lang="fr-FR" sz="1800" dirty="0">
                <a:solidFill>
                  <a:srgbClr val="FFFFFF"/>
                </a:solidFill>
                <a:ea typeface="Lucida Grande"/>
                <a:cs typeface="Calibri" panose="020F0502020204030204" pitchFamily="34" charset="0"/>
              </a:rPr>
              <a:t> </a:t>
            </a:r>
            <a:r>
              <a:rPr lang="fr-FR" sz="1800" dirty="0" err="1">
                <a:solidFill>
                  <a:srgbClr val="FFFFFF"/>
                </a:solidFill>
                <a:ea typeface="Lucida Grande"/>
                <a:cs typeface="Calibri" panose="020F0502020204030204" pitchFamily="34" charset="0"/>
              </a:rPr>
              <a:t>triaL</a:t>
            </a:r>
            <a:endParaRPr lang="fr-FR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71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Etude GRECCAR 6 : </a:t>
            </a:r>
            <a:r>
              <a:rPr lang="fr-FR" sz="2025" dirty="0"/>
              <a:t>impact de l’intervalle libre sur le taux de réponse complète histologique</a:t>
            </a:r>
          </a:p>
        </p:txBody>
      </p:sp>
      <p:sp>
        <p:nvSpPr>
          <p:cNvPr id="4" name="Rectangle à coins arrondis 3"/>
          <p:cNvSpPr/>
          <p:nvPr/>
        </p:nvSpPr>
        <p:spPr>
          <a:xfrm>
            <a:off x="1767014" y="1582737"/>
            <a:ext cx="1740672" cy="1226338"/>
          </a:xfrm>
          <a:prstGeom prst="round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fr-FR" sz="1350" dirty="0">
                <a:solidFill>
                  <a:prstClr val="white"/>
                </a:solidFill>
                <a:latin typeface="Calibri"/>
              </a:rPr>
              <a:t>K bas/moyen rectum</a:t>
            </a:r>
          </a:p>
          <a:p>
            <a:pPr algn="ctr" defTabSz="342900">
              <a:defRPr/>
            </a:pPr>
            <a:r>
              <a:rPr lang="fr-FR" sz="1350" dirty="0">
                <a:solidFill>
                  <a:prstClr val="white"/>
                </a:solidFill>
                <a:latin typeface="Calibri"/>
              </a:rPr>
              <a:t>cT3-4 ou </a:t>
            </a:r>
            <a:r>
              <a:rPr lang="fr-FR" sz="1350" dirty="0" err="1">
                <a:solidFill>
                  <a:prstClr val="white"/>
                </a:solidFill>
                <a:latin typeface="Calibri"/>
              </a:rPr>
              <a:t>cTxN</a:t>
            </a:r>
            <a:r>
              <a:rPr lang="fr-FR" sz="1350" dirty="0">
                <a:solidFill>
                  <a:prstClr val="white"/>
                </a:solidFill>
                <a:latin typeface="Calibri"/>
              </a:rPr>
              <a:t>+</a:t>
            </a:r>
          </a:p>
          <a:p>
            <a:pPr algn="ctr" defTabSz="342900">
              <a:defRPr/>
            </a:pPr>
            <a:r>
              <a:rPr lang="fr-FR" sz="1350" dirty="0">
                <a:solidFill>
                  <a:prstClr val="white"/>
                </a:solidFill>
                <a:latin typeface="Calibri"/>
              </a:rPr>
              <a:t>(n=265)</a:t>
            </a:r>
          </a:p>
        </p:txBody>
      </p:sp>
      <p:sp>
        <p:nvSpPr>
          <p:cNvPr id="5" name="Rectangle à coins arrondis 4"/>
          <p:cNvSpPr/>
          <p:nvPr/>
        </p:nvSpPr>
        <p:spPr>
          <a:xfrm rot="16200000">
            <a:off x="3098466" y="2052196"/>
            <a:ext cx="1614879" cy="287423"/>
          </a:xfrm>
          <a:prstGeom prst="round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fr-FR" sz="1350" dirty="0">
                <a:solidFill>
                  <a:prstClr val="white"/>
                </a:solidFill>
                <a:latin typeface="Calibri"/>
              </a:rPr>
              <a:t>50 Gy + 5FU</a:t>
            </a:r>
          </a:p>
        </p:txBody>
      </p:sp>
      <p:sp>
        <p:nvSpPr>
          <p:cNvPr id="6" name="Ellipse 5"/>
          <p:cNvSpPr>
            <a:spLocks/>
          </p:cNvSpPr>
          <p:nvPr/>
        </p:nvSpPr>
        <p:spPr>
          <a:xfrm>
            <a:off x="4264701" y="1982392"/>
            <a:ext cx="467942" cy="468000"/>
          </a:xfrm>
          <a:prstGeom prst="ellipse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fr-FR" sz="1350" dirty="0">
                <a:solidFill>
                  <a:prstClr val="white"/>
                </a:solidFill>
                <a:latin typeface="Calibri"/>
              </a:rPr>
              <a:t>R</a:t>
            </a:r>
          </a:p>
        </p:txBody>
      </p:sp>
      <p:cxnSp>
        <p:nvCxnSpPr>
          <p:cNvPr id="8" name="Connecteur droit avec flèche 7"/>
          <p:cNvCxnSpPr>
            <a:stCxn id="4" idx="3"/>
            <a:endCxn id="5" idx="0"/>
          </p:cNvCxnSpPr>
          <p:nvPr/>
        </p:nvCxnSpPr>
        <p:spPr>
          <a:xfrm>
            <a:off x="3507686" y="2195906"/>
            <a:ext cx="254508" cy="1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>
            <a:cxnSpLocks/>
            <a:stCxn id="5" idx="2"/>
            <a:endCxn id="6" idx="2"/>
          </p:cNvCxnSpPr>
          <p:nvPr/>
        </p:nvCxnSpPr>
        <p:spPr>
          <a:xfrm>
            <a:off x="4049617" y="2195907"/>
            <a:ext cx="215084" cy="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à coins arrondis 10"/>
          <p:cNvSpPr/>
          <p:nvPr/>
        </p:nvSpPr>
        <p:spPr>
          <a:xfrm>
            <a:off x="5002037" y="1191070"/>
            <a:ext cx="1518982" cy="388539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fr-FR" sz="1350" dirty="0">
                <a:solidFill>
                  <a:prstClr val="white"/>
                </a:solidFill>
                <a:latin typeface="Calibri"/>
              </a:rPr>
              <a:t>Délai 7 semaines</a:t>
            </a:r>
          </a:p>
        </p:txBody>
      </p:sp>
      <p:sp>
        <p:nvSpPr>
          <p:cNvPr id="12" name="Rectangle à coins arrondis 11"/>
          <p:cNvSpPr/>
          <p:nvPr/>
        </p:nvSpPr>
        <p:spPr>
          <a:xfrm>
            <a:off x="5002037" y="2775070"/>
            <a:ext cx="1518982" cy="388539"/>
          </a:xfrm>
          <a:prstGeom prst="roundRect">
            <a:avLst/>
          </a:prstGeom>
          <a:solidFill>
            <a:srgbClr val="A470AA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fr-FR" sz="1350" dirty="0">
                <a:solidFill>
                  <a:prstClr val="white"/>
                </a:solidFill>
                <a:latin typeface="Calibri"/>
              </a:rPr>
              <a:t>Délai 12 semaines</a:t>
            </a:r>
          </a:p>
        </p:txBody>
      </p:sp>
      <p:cxnSp>
        <p:nvCxnSpPr>
          <p:cNvPr id="14" name="Connecteur droit avec flèche 13"/>
          <p:cNvCxnSpPr>
            <a:cxnSpLocks/>
            <a:stCxn id="6" idx="6"/>
            <a:endCxn id="11" idx="1"/>
          </p:cNvCxnSpPr>
          <p:nvPr/>
        </p:nvCxnSpPr>
        <p:spPr>
          <a:xfrm flipV="1">
            <a:off x="4732643" y="1385340"/>
            <a:ext cx="269394" cy="831052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>
            <a:cxnSpLocks/>
            <a:stCxn id="6" idx="6"/>
            <a:endCxn id="12" idx="1"/>
          </p:cNvCxnSpPr>
          <p:nvPr/>
        </p:nvCxnSpPr>
        <p:spPr>
          <a:xfrm>
            <a:off x="4732643" y="2216392"/>
            <a:ext cx="269394" cy="752948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à coins arrondis 21"/>
          <p:cNvSpPr/>
          <p:nvPr/>
        </p:nvSpPr>
        <p:spPr>
          <a:xfrm>
            <a:off x="6594914" y="1191070"/>
            <a:ext cx="1198766" cy="388800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fr-FR" sz="1050" dirty="0">
                <a:solidFill>
                  <a:prstClr val="white"/>
                </a:solidFill>
                <a:latin typeface="Calibri"/>
              </a:rPr>
              <a:t>Résection (n=125)</a:t>
            </a:r>
          </a:p>
        </p:txBody>
      </p:sp>
      <p:sp>
        <p:nvSpPr>
          <p:cNvPr id="23" name="Rectangle à coins arrondis 22"/>
          <p:cNvSpPr/>
          <p:nvPr/>
        </p:nvSpPr>
        <p:spPr>
          <a:xfrm>
            <a:off x="6594914" y="2775070"/>
            <a:ext cx="1198766" cy="388800"/>
          </a:xfrm>
          <a:prstGeom prst="roundRect">
            <a:avLst/>
          </a:prstGeom>
          <a:solidFill>
            <a:srgbClr val="A470AA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fr-FR" sz="1050" dirty="0">
                <a:solidFill>
                  <a:prstClr val="white"/>
                </a:solidFill>
                <a:latin typeface="Calibri"/>
              </a:rPr>
              <a:t>Résection (n=128)</a:t>
            </a:r>
          </a:p>
        </p:txBody>
      </p:sp>
      <p:sp>
        <p:nvSpPr>
          <p:cNvPr id="29" name="Espace réservé du contenu 2">
            <a:extLst>
              <a:ext uri="{FF2B5EF4-FFF2-40B4-BE49-F238E27FC236}">
                <a16:creationId xmlns:a16="http://schemas.microsoft.com/office/drawing/2014/main" xmlns="" id="{8F820FBC-1917-EE4A-A81E-4B69BE459EEF}"/>
              </a:ext>
            </a:extLst>
          </p:cNvPr>
          <p:cNvSpPr txBox="1">
            <a:spLocks/>
          </p:cNvSpPr>
          <p:nvPr/>
        </p:nvSpPr>
        <p:spPr>
          <a:xfrm>
            <a:off x="457200" y="3210707"/>
            <a:ext cx="8229600" cy="1932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92881" indent="-192881" algn="l" defTabSz="257175" rtl="0" eaLnBrk="1" latinLnBrk="0" hangingPunct="1">
              <a:spcBef>
                <a:spcPct val="20000"/>
              </a:spcBef>
              <a:buClr>
                <a:srgbClr val="A370A9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17910" indent="-160735" algn="l" defTabSz="25717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642938" indent="-128588" algn="l" defTabSz="257175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00113" indent="-128588" algn="l" defTabSz="257175" rtl="0" eaLnBrk="1" latinLnBrk="0" hangingPunct="1">
              <a:spcBef>
                <a:spcPct val="20000"/>
              </a:spcBef>
              <a:buFont typeface="Arial"/>
              <a:buChar char="–"/>
              <a:defRPr sz="1125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57288" indent="-128588" algn="l" defTabSz="257175" rtl="0" eaLnBrk="1" latinLnBrk="0" hangingPunct="1">
              <a:spcBef>
                <a:spcPct val="20000"/>
              </a:spcBef>
              <a:buFont typeface="Arial"/>
              <a:buChar char="»"/>
              <a:defRPr sz="1125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414463" indent="-128588" algn="l" defTabSz="257175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257175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257175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257175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>
                <a:solidFill>
                  <a:srgbClr val="FF0000"/>
                </a:solidFill>
              </a:rPr>
              <a:t>Objectif principal : taux de ypT0N0</a:t>
            </a:r>
          </a:p>
          <a:p>
            <a:r>
              <a:rPr lang="fr-FR" dirty="0"/>
              <a:t>Objectifs secondaires :</a:t>
            </a:r>
          </a:p>
          <a:p>
            <a:pPr lvl="1"/>
            <a:r>
              <a:rPr lang="fr-FR" dirty="0"/>
              <a:t>Résection R0, qualité de l’exérèse</a:t>
            </a:r>
          </a:p>
          <a:p>
            <a:pPr lvl="1"/>
            <a:r>
              <a:rPr lang="fr-FR" dirty="0"/>
              <a:t>Survie globale</a:t>
            </a:r>
          </a:p>
          <a:p>
            <a:pPr lvl="1"/>
            <a:r>
              <a:rPr lang="fr-FR" dirty="0"/>
              <a:t>Taux de stomie</a:t>
            </a:r>
          </a:p>
          <a:p>
            <a:pPr lvl="1"/>
            <a:r>
              <a:rPr lang="fr-FR" dirty="0"/>
              <a:t>Taux de récidive locale et à distance</a:t>
            </a:r>
          </a:p>
        </p:txBody>
      </p:sp>
      <p:sp>
        <p:nvSpPr>
          <p:cNvPr id="15" name="ZoneTexte 3">
            <a:extLst>
              <a:ext uri="{FF2B5EF4-FFF2-40B4-BE49-F238E27FC236}">
                <a16:creationId xmlns:a16="http://schemas.microsoft.com/office/drawing/2014/main" xmlns="" id="{4F1E7CB3-4F46-A843-994B-60511870F9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483" y="4845691"/>
            <a:ext cx="87852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dirty="0" err="1">
                <a:solidFill>
                  <a:srgbClr val="4D4D4D"/>
                </a:solidFill>
                <a:latin typeface="Calibri"/>
              </a:rPr>
              <a:t>Lefevre</a:t>
            </a:r>
            <a:r>
              <a:rPr lang="fr-FR" sz="1000" dirty="0">
                <a:solidFill>
                  <a:srgbClr val="4D4D4D"/>
                </a:solidFill>
                <a:latin typeface="Calibri"/>
              </a:rPr>
              <a:t> J et al., ASCO GI 2019, abs 483 </a:t>
            </a:r>
          </a:p>
        </p:txBody>
      </p:sp>
    </p:spTree>
    <p:extLst>
      <p:ext uri="{BB962C8B-B14F-4D97-AF65-F5344CB8AC3E}">
        <p14:creationId xmlns:p14="http://schemas.microsoft.com/office/powerpoint/2010/main" val="1837389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Etude GRECCAR 6 : impact de l’intervalle libre sur le taux de réponse complète histologique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49856"/>
            <a:ext cx="8229600" cy="1078354"/>
          </a:xfrm>
        </p:spPr>
        <p:txBody>
          <a:bodyPr/>
          <a:lstStyle/>
          <a:p>
            <a:r>
              <a:rPr lang="fr-FR" dirty="0"/>
              <a:t>237/265 patients avec une chirurgie TME</a:t>
            </a:r>
          </a:p>
          <a:p>
            <a:endParaRPr lang="fr-FR" dirty="0"/>
          </a:p>
          <a:p>
            <a:r>
              <a:rPr lang="fr-FR" dirty="0"/>
              <a:t>Réponses histologiques complètes</a:t>
            </a:r>
            <a:endParaRPr lang="fr-FR" b="1" dirty="0"/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xmlns="" id="{AAC6D039-25B4-5F44-9C6D-969C9C1BCE34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173574" y="2834080"/>
          <a:ext cx="4676931" cy="1657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363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5664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5664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14415">
                <a:tc>
                  <a:txBody>
                    <a:bodyPr/>
                    <a:lstStyle/>
                    <a:p>
                      <a:endParaRPr lang="fr-FR" sz="18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ITT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PP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4415">
                <a:tc>
                  <a:txBody>
                    <a:bodyPr/>
                    <a:lstStyle/>
                    <a:p>
                      <a:r>
                        <a:rPr lang="fr-FR" sz="1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S7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15%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17,2%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14415">
                <a:tc>
                  <a:txBody>
                    <a:bodyPr/>
                    <a:lstStyle/>
                    <a:p>
                      <a:r>
                        <a:rPr lang="fr-FR" sz="1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S11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17,4%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15,7%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14415">
                <a:tc>
                  <a:txBody>
                    <a:bodyPr/>
                    <a:lstStyle/>
                    <a:p>
                      <a:endParaRPr lang="fr-FR" sz="1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P=0,59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P=0,78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722689684"/>
                  </a:ext>
                </a:extLst>
              </a:tr>
            </a:tbl>
          </a:graphicData>
        </a:graphic>
      </p:graphicFrame>
      <p:sp>
        <p:nvSpPr>
          <p:cNvPr id="5" name="ZoneTexte 3">
            <a:extLst>
              <a:ext uri="{FF2B5EF4-FFF2-40B4-BE49-F238E27FC236}">
                <a16:creationId xmlns:a16="http://schemas.microsoft.com/office/drawing/2014/main" xmlns="" id="{B544037F-03C9-314A-BC6E-5A3750D573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483" y="4845691"/>
            <a:ext cx="87852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dirty="0" err="1">
                <a:solidFill>
                  <a:srgbClr val="4D4D4D"/>
                </a:solidFill>
                <a:latin typeface="Calibri"/>
              </a:rPr>
              <a:t>Lefevre</a:t>
            </a:r>
            <a:r>
              <a:rPr lang="fr-FR" sz="1000" dirty="0">
                <a:solidFill>
                  <a:srgbClr val="4D4D4D"/>
                </a:solidFill>
                <a:latin typeface="Calibri"/>
              </a:rPr>
              <a:t> J et al., ASCO GI 2019, abs 483 </a:t>
            </a:r>
          </a:p>
        </p:txBody>
      </p:sp>
    </p:spTree>
    <p:extLst>
      <p:ext uri="{BB962C8B-B14F-4D97-AF65-F5344CB8AC3E}">
        <p14:creationId xmlns:p14="http://schemas.microsoft.com/office/powerpoint/2010/main" val="69503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Etude de phase III KEYNOTE-181</a:t>
            </a:r>
            <a:br>
              <a:rPr lang="fr-FR" dirty="0"/>
            </a:br>
            <a:r>
              <a:rPr lang="fr-FR" sz="1650" dirty="0"/>
              <a:t>Survie sans progression</a:t>
            </a:r>
            <a:endParaRPr lang="fr-FR" dirty="0"/>
          </a:p>
        </p:txBody>
      </p:sp>
      <p:graphicFrame>
        <p:nvGraphicFramePr>
          <p:cNvPr id="4" name="Table 326">
            <a:extLst>
              <a:ext uri="{FF2B5EF4-FFF2-40B4-BE49-F238E27FC236}">
                <a16:creationId xmlns:a16="http://schemas.microsoft.com/office/drawing/2014/main" xmlns="" id="{D64ECFFC-3C53-4DCE-AB78-34AC941774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8154512"/>
              </p:ext>
            </p:extLst>
          </p:nvPr>
        </p:nvGraphicFramePr>
        <p:xfrm>
          <a:off x="882405" y="4218550"/>
          <a:ext cx="2106855" cy="6938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325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67659">
                  <a:extLst>
                    <a:ext uri="{9D8B030D-6E8A-4147-A177-3AD203B41FA5}">
                      <a16:colId xmlns:a16="http://schemas.microsoft.com/office/drawing/2014/main" xmlns="" val="3408974660"/>
                    </a:ext>
                  </a:extLst>
                </a:gridCol>
                <a:gridCol w="675944">
                  <a:extLst>
                    <a:ext uri="{9D8B030D-6E8A-4147-A177-3AD203B41FA5}">
                      <a16:colId xmlns:a16="http://schemas.microsoft.com/office/drawing/2014/main" xmlns="" val="1495008264"/>
                    </a:ext>
                  </a:extLst>
                </a:gridCol>
              </a:tblGrid>
              <a:tr h="3181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endParaRPr lang="en-US" sz="10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6858" marT="9144" marB="9144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000" dirty="0" err="1"/>
                        <a:t>Médiane</a:t>
                      </a:r>
                      <a:r>
                        <a:rPr lang="en-US" sz="1000" dirty="0"/>
                        <a:t>, m    (IC</a:t>
                      </a:r>
                      <a:r>
                        <a:rPr lang="en-US" sz="1000" baseline="0" dirty="0"/>
                        <a:t> </a:t>
                      </a:r>
                      <a:r>
                        <a:rPr lang="en-US" sz="1000" dirty="0"/>
                        <a:t>95%)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6858" marT="9144" marB="9144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000" dirty="0"/>
                        <a:t>HR</a:t>
                      </a:r>
                      <a:br>
                        <a:rPr lang="en-US" sz="1000" dirty="0"/>
                      </a:br>
                      <a:r>
                        <a:rPr lang="en-US" sz="1000" dirty="0"/>
                        <a:t>(IC 95%)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6858" marT="9144" marB="9144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78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1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Pembro</a:t>
                      </a:r>
                      <a:endParaRPr lang="en-US" sz="10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0" marT="9144" marB="914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2,6 (2,1-4,1)</a:t>
                      </a:r>
                      <a:endParaRPr lang="en-US" sz="10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6858" marT="9144" marB="9144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0,73 </a:t>
                      </a:r>
                      <a:br>
                        <a:rPr lang="en-US" sz="1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</a:br>
                      <a:r>
                        <a:rPr lang="en-US" sz="1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(0,54-0,97)</a:t>
                      </a:r>
                      <a:endParaRPr lang="en-US" sz="10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6858" marT="9144" marB="9144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78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10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Chimio</a:t>
                      </a:r>
                      <a:endParaRPr lang="en-US" sz="10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0" marT="9144" marB="9144" anchor="ctr"/>
                </a:tc>
                <a:tc>
                  <a:txBody>
                    <a:bodyPr/>
                    <a:lstStyle/>
                    <a:p>
                      <a:pPr marL="0" marR="0" lvl="0" indent="0" algn="ctr" defTabSz="342946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3,0 (2,1-3,7)</a:t>
                      </a:r>
                      <a:endParaRPr lang="en-US" sz="10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6858" marT="9144" marB="9144"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342946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b="1" dirty="0">
                        <a:solidFill>
                          <a:srgbClr val="00877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9144" marT="9144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5" name="Table 386">
            <a:extLst>
              <a:ext uri="{FF2B5EF4-FFF2-40B4-BE49-F238E27FC236}">
                <a16:creationId xmlns:a16="http://schemas.microsoft.com/office/drawing/2014/main" xmlns="" id="{D076AA05-6D81-45AD-A8E9-A539311642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1731780"/>
              </p:ext>
            </p:extLst>
          </p:nvPr>
        </p:nvGraphicFramePr>
        <p:xfrm>
          <a:off x="3734924" y="4218551"/>
          <a:ext cx="1976033" cy="7039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60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53797">
                  <a:extLst>
                    <a:ext uri="{9D8B030D-6E8A-4147-A177-3AD203B41FA5}">
                      <a16:colId xmlns:a16="http://schemas.microsoft.com/office/drawing/2014/main" xmlns="" val="3408974660"/>
                    </a:ext>
                  </a:extLst>
                </a:gridCol>
                <a:gridCol w="636204">
                  <a:extLst>
                    <a:ext uri="{9D8B030D-6E8A-4147-A177-3AD203B41FA5}">
                      <a16:colId xmlns:a16="http://schemas.microsoft.com/office/drawing/2014/main" xmlns="" val="3453632752"/>
                    </a:ext>
                  </a:extLst>
                </a:gridCol>
              </a:tblGrid>
              <a:tr h="31866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endParaRPr lang="en-US" sz="10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6858" marT="9144" marB="9144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000" dirty="0" err="1"/>
                        <a:t>Médiane</a:t>
                      </a:r>
                      <a:r>
                        <a:rPr lang="en-US" sz="1000" dirty="0"/>
                        <a:t>, m (IC 95%)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6858" marT="9144" marB="9144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000" dirty="0"/>
                        <a:t>HR </a:t>
                      </a:r>
                      <a:br>
                        <a:rPr lang="en-US" sz="1000" dirty="0"/>
                      </a:br>
                      <a:r>
                        <a:rPr lang="en-US" sz="1000" dirty="0"/>
                        <a:t>(IC 95%)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6858" marT="9144" marB="9144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26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1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Pembro</a:t>
                      </a:r>
                      <a:endParaRPr lang="en-US" sz="10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0" marT="9144" marB="914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2,2 (2,1-3,2)</a:t>
                      </a:r>
                      <a:endParaRPr lang="en-US" sz="10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6858" marT="9144" marB="9144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0,92 </a:t>
                      </a:r>
                      <a:br>
                        <a:rPr lang="en-US" sz="1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</a:br>
                      <a:r>
                        <a:rPr lang="en-US" sz="1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(0,75-1,13)</a:t>
                      </a:r>
                      <a:endParaRPr lang="en-US" sz="10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6858" marT="9144" marB="9144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26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10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Chimio</a:t>
                      </a:r>
                      <a:endParaRPr lang="en-US" sz="10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0" marT="9144" marB="9144" anchor="ctr"/>
                </a:tc>
                <a:tc>
                  <a:txBody>
                    <a:bodyPr/>
                    <a:lstStyle/>
                    <a:p>
                      <a:pPr marL="0" marR="0" lvl="0" indent="0" algn="ctr" defTabSz="342946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3,1 (2,2-3,9)</a:t>
                      </a:r>
                      <a:endParaRPr lang="en-US" sz="10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6858" marT="9144" marB="9144"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342946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b="1" dirty="0">
                        <a:solidFill>
                          <a:srgbClr val="00877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9144" marT="9144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6" name="Table 387">
            <a:extLst>
              <a:ext uri="{FF2B5EF4-FFF2-40B4-BE49-F238E27FC236}">
                <a16:creationId xmlns:a16="http://schemas.microsoft.com/office/drawing/2014/main" xmlns="" id="{2BB4618C-C6FC-4960-B34B-01540CD5F8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5841373"/>
              </p:ext>
            </p:extLst>
          </p:nvPr>
        </p:nvGraphicFramePr>
        <p:xfrm>
          <a:off x="6486529" y="4216383"/>
          <a:ext cx="1929221" cy="7051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30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35710">
                  <a:extLst>
                    <a:ext uri="{9D8B030D-6E8A-4147-A177-3AD203B41FA5}">
                      <a16:colId xmlns:a16="http://schemas.microsoft.com/office/drawing/2014/main" xmlns="" val="3408974660"/>
                    </a:ext>
                  </a:extLst>
                </a:gridCol>
                <a:gridCol w="620448">
                  <a:extLst>
                    <a:ext uri="{9D8B030D-6E8A-4147-A177-3AD203B41FA5}">
                      <a16:colId xmlns:a16="http://schemas.microsoft.com/office/drawing/2014/main" xmlns="" val="3469564526"/>
                    </a:ext>
                  </a:extLst>
                </a:gridCol>
              </a:tblGrid>
              <a:tr h="3012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endParaRPr lang="en-US" sz="10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6858" marT="9144" marB="9144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000" dirty="0" err="1"/>
                        <a:t>Médiane</a:t>
                      </a:r>
                      <a:r>
                        <a:rPr lang="en-US" sz="1000" dirty="0"/>
                        <a:t>, m (IC 95%)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6858" marT="9144" marB="9144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000" dirty="0"/>
                        <a:t>HR </a:t>
                      </a:r>
                      <a:br>
                        <a:rPr lang="en-US" sz="1000" dirty="0"/>
                      </a:br>
                      <a:r>
                        <a:rPr lang="en-US" sz="1000" dirty="0"/>
                        <a:t>(IC</a:t>
                      </a:r>
                      <a:r>
                        <a:rPr lang="en-US" sz="1000" baseline="0" dirty="0"/>
                        <a:t> </a:t>
                      </a:r>
                      <a:r>
                        <a:rPr lang="en-US" sz="1000" dirty="0"/>
                        <a:t>95%)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6858" marT="9144" marB="9144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196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1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Pembro</a:t>
                      </a:r>
                      <a:endParaRPr lang="en-US" sz="10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0" marT="9144" marB="914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2,1 (2,1-2,2)</a:t>
                      </a:r>
                      <a:endParaRPr lang="en-US" sz="10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6858" marT="9144" marB="9144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1,11 </a:t>
                      </a:r>
                      <a:br>
                        <a:rPr lang="en-US" sz="1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</a:br>
                      <a:r>
                        <a:rPr lang="en-US" sz="1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(0,94-1,31)</a:t>
                      </a:r>
                      <a:endParaRPr lang="en-US" sz="10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6858" marT="9144" marB="9144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196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10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Chimio</a:t>
                      </a:r>
                      <a:endParaRPr lang="en-US" sz="10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0" marT="9144" marB="9144" anchor="ctr"/>
                </a:tc>
                <a:tc>
                  <a:txBody>
                    <a:bodyPr/>
                    <a:lstStyle/>
                    <a:p>
                      <a:pPr marL="0" marR="0" lvl="0" indent="0" algn="ctr" defTabSz="342946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3,4 (2,8-3,9)</a:t>
                      </a:r>
                      <a:endParaRPr lang="en-US" sz="10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6858" marT="9144" marB="9144"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342946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b="1" dirty="0">
                        <a:solidFill>
                          <a:srgbClr val="00877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9144" marT="9144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1" name="TextBox 656">
            <a:extLst>
              <a:ext uri="{FF2B5EF4-FFF2-40B4-BE49-F238E27FC236}">
                <a16:creationId xmlns:a16="http://schemas.microsoft.com/office/drawing/2014/main" xmlns="" id="{60CBB942-AB85-4CC2-BA5D-06BB5E93BCAE}"/>
              </a:ext>
            </a:extLst>
          </p:cNvPr>
          <p:cNvSpPr txBox="1"/>
          <p:nvPr/>
        </p:nvSpPr>
        <p:spPr>
          <a:xfrm>
            <a:off x="6204539" y="2520386"/>
            <a:ext cx="115416" cy="248786"/>
          </a:xfrm>
          <a:prstGeom prst="rect">
            <a:avLst/>
          </a:prstGeom>
          <a:noFill/>
        </p:spPr>
        <p:txBody>
          <a:bodyPr vert="vert270" wrap="none" lIns="0" tIns="0" rIns="0" bIns="0" rtlCol="0" anchor="t" anchorCtr="0">
            <a:spAutoFit/>
          </a:bodyPr>
          <a:lstStyle/>
          <a:p>
            <a:pPr algn="ctr" defTabSz="457200"/>
            <a:r>
              <a:rPr lang="en-US" sz="750" b="1" kern="600" spc="23" dirty="0">
                <a:solidFill>
                  <a:prstClr val="black">
                    <a:lumMod val="50000"/>
                    <a:lumOff val="50000"/>
                  </a:prstClr>
                </a:solidFill>
              </a:rPr>
              <a:t>SSP %</a:t>
            </a:r>
          </a:p>
        </p:txBody>
      </p:sp>
      <p:sp>
        <p:nvSpPr>
          <p:cNvPr id="12" name="Rectangle 380">
            <a:extLst>
              <a:ext uri="{FF2B5EF4-FFF2-40B4-BE49-F238E27FC236}">
                <a16:creationId xmlns:a16="http://schemas.microsoft.com/office/drawing/2014/main" xmlns="" id="{A2649EBA-8B0E-41E8-8BBE-08BE10AE1E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9543" y="3727700"/>
            <a:ext cx="392736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Temps, </a:t>
            </a:r>
            <a:r>
              <a:rPr lang="en-US" altLang="en-US" sz="6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mois</a:t>
            </a:r>
            <a:endParaRPr lang="en-US" altLang="en-US" sz="600" dirty="0">
              <a:solidFill>
                <a:prstClr val="black">
                  <a:lumMod val="50000"/>
                  <a:lumOff val="50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13" name="Rectangle 439">
            <a:extLst>
              <a:ext uri="{FF2B5EF4-FFF2-40B4-BE49-F238E27FC236}">
                <a16:creationId xmlns:a16="http://schemas.microsoft.com/office/drawing/2014/main" xmlns="" id="{D1847AEF-14CE-4639-84A7-D24E0A69AF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0558" y="3727700"/>
            <a:ext cx="4969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N</a:t>
            </a:r>
          </a:p>
        </p:txBody>
      </p:sp>
      <p:sp>
        <p:nvSpPr>
          <p:cNvPr id="14" name="Rectangle 442">
            <a:extLst>
              <a:ext uri="{FF2B5EF4-FFF2-40B4-BE49-F238E27FC236}">
                <a16:creationId xmlns:a16="http://schemas.microsoft.com/office/drawing/2014/main" xmlns="" id="{F183C3E0-5E67-4EA7-B2EA-9FD12F67C6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0606" y="3854312"/>
            <a:ext cx="86562" cy="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4F81BD"/>
                </a:solidFill>
                <a:latin typeface="Calibri" panose="020F0502020204030204" pitchFamily="34" charset="0"/>
              </a:rPr>
              <a:t>314</a:t>
            </a:r>
          </a:p>
        </p:txBody>
      </p:sp>
      <p:sp>
        <p:nvSpPr>
          <p:cNvPr id="15" name="Rectangle 443">
            <a:extLst>
              <a:ext uri="{FF2B5EF4-FFF2-40B4-BE49-F238E27FC236}">
                <a16:creationId xmlns:a16="http://schemas.microsoft.com/office/drawing/2014/main" xmlns="" id="{2529618E-0F5A-4547-94D2-41DAF5A722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0910" y="3854312"/>
            <a:ext cx="86562" cy="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4F81BD"/>
                </a:solidFill>
                <a:latin typeface="Calibri" panose="020F0502020204030204" pitchFamily="34" charset="0"/>
              </a:rPr>
              <a:t>209</a:t>
            </a:r>
          </a:p>
        </p:txBody>
      </p:sp>
      <p:sp>
        <p:nvSpPr>
          <p:cNvPr id="16" name="Rectangle 444">
            <a:extLst>
              <a:ext uri="{FF2B5EF4-FFF2-40B4-BE49-F238E27FC236}">
                <a16:creationId xmlns:a16="http://schemas.microsoft.com/office/drawing/2014/main" xmlns="" id="{9DF364E7-1E23-48E4-8980-1E7A013792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1212" y="3854312"/>
            <a:ext cx="86562" cy="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4F81BD"/>
                </a:solidFill>
                <a:latin typeface="Calibri" panose="020F0502020204030204" pitchFamily="34" charset="0"/>
              </a:rPr>
              <a:t>105</a:t>
            </a:r>
          </a:p>
        </p:txBody>
      </p:sp>
      <p:sp>
        <p:nvSpPr>
          <p:cNvPr id="17" name="Rectangle 445">
            <a:extLst>
              <a:ext uri="{FF2B5EF4-FFF2-40B4-BE49-F238E27FC236}">
                <a16:creationId xmlns:a16="http://schemas.microsoft.com/office/drawing/2014/main" xmlns="" id="{4B7B267F-CD74-4EBA-A922-1E5CE6C9F1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7895" y="3854312"/>
            <a:ext cx="57708" cy="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4F81BD"/>
                </a:solidFill>
                <a:latin typeface="Calibri" panose="020F0502020204030204" pitchFamily="34" charset="0"/>
              </a:rPr>
              <a:t>72</a:t>
            </a:r>
          </a:p>
        </p:txBody>
      </p:sp>
      <p:sp>
        <p:nvSpPr>
          <p:cNvPr id="18" name="Rectangle 446">
            <a:extLst>
              <a:ext uri="{FF2B5EF4-FFF2-40B4-BE49-F238E27FC236}">
                <a16:creationId xmlns:a16="http://schemas.microsoft.com/office/drawing/2014/main" xmlns="" id="{44EAC206-F26B-43C6-89F2-1955905C2E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6482" y="3854312"/>
            <a:ext cx="57708" cy="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4F81BD"/>
                </a:solidFill>
                <a:latin typeface="Calibri" panose="020F0502020204030204" pitchFamily="34" charset="0"/>
              </a:rPr>
              <a:t>52</a:t>
            </a:r>
          </a:p>
        </p:txBody>
      </p:sp>
      <p:sp>
        <p:nvSpPr>
          <p:cNvPr id="19" name="Rectangle 447">
            <a:extLst>
              <a:ext uri="{FF2B5EF4-FFF2-40B4-BE49-F238E27FC236}">
                <a16:creationId xmlns:a16="http://schemas.microsoft.com/office/drawing/2014/main" xmlns="" id="{2613BAE0-2C20-4456-81C3-D890DCDCA7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9546" y="3854312"/>
            <a:ext cx="57708" cy="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4F81BD"/>
                </a:solidFill>
                <a:latin typeface="Calibri" panose="020F0502020204030204" pitchFamily="34" charset="0"/>
              </a:rPr>
              <a:t>42</a:t>
            </a:r>
          </a:p>
        </p:txBody>
      </p:sp>
      <p:sp>
        <p:nvSpPr>
          <p:cNvPr id="20" name="Rectangle 448">
            <a:extLst>
              <a:ext uri="{FF2B5EF4-FFF2-40B4-BE49-F238E27FC236}">
                <a16:creationId xmlns:a16="http://schemas.microsoft.com/office/drawing/2014/main" xmlns="" id="{07D637C1-C597-4592-B412-FB82E94004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3562" y="3854312"/>
            <a:ext cx="57708" cy="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4F81BD"/>
                </a:solidFill>
                <a:latin typeface="Calibri" panose="020F0502020204030204" pitchFamily="34" charset="0"/>
              </a:rPr>
              <a:t>35</a:t>
            </a:r>
          </a:p>
        </p:txBody>
      </p:sp>
      <p:sp>
        <p:nvSpPr>
          <p:cNvPr id="21" name="Rectangle 449">
            <a:extLst>
              <a:ext uri="{FF2B5EF4-FFF2-40B4-BE49-F238E27FC236}">
                <a16:creationId xmlns:a16="http://schemas.microsoft.com/office/drawing/2014/main" xmlns="" id="{9830E524-0BD2-4C28-95DD-0B84F7491B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2055" y="3854312"/>
            <a:ext cx="57708" cy="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4F81BD"/>
                </a:solidFill>
                <a:latin typeface="Calibri" panose="020F0502020204030204" pitchFamily="34" charset="0"/>
              </a:rPr>
              <a:t>26</a:t>
            </a:r>
          </a:p>
        </p:txBody>
      </p:sp>
      <p:sp>
        <p:nvSpPr>
          <p:cNvPr id="22" name="Rectangle 450">
            <a:extLst>
              <a:ext uri="{FF2B5EF4-FFF2-40B4-BE49-F238E27FC236}">
                <a16:creationId xmlns:a16="http://schemas.microsoft.com/office/drawing/2014/main" xmlns="" id="{6EA7199C-BEA3-420C-996F-A22854D875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9690" y="3854312"/>
            <a:ext cx="57708" cy="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4F81BD"/>
                </a:solidFill>
                <a:latin typeface="Calibri" panose="020F0502020204030204" pitchFamily="34" charset="0"/>
              </a:rPr>
              <a:t>21</a:t>
            </a:r>
          </a:p>
        </p:txBody>
      </p:sp>
      <p:sp>
        <p:nvSpPr>
          <p:cNvPr id="23" name="Rectangle 451">
            <a:extLst>
              <a:ext uri="{FF2B5EF4-FFF2-40B4-BE49-F238E27FC236}">
                <a16:creationId xmlns:a16="http://schemas.microsoft.com/office/drawing/2014/main" xmlns="" id="{E601DB0B-B83D-4050-93DF-85B3F66FF0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3703" y="3854312"/>
            <a:ext cx="57708" cy="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4F81BD"/>
                </a:solidFill>
                <a:latin typeface="Calibri" panose="020F0502020204030204" pitchFamily="34" charset="0"/>
              </a:rPr>
              <a:t>16</a:t>
            </a:r>
          </a:p>
        </p:txBody>
      </p:sp>
      <p:sp>
        <p:nvSpPr>
          <p:cNvPr id="24" name="Rectangle 452">
            <a:extLst>
              <a:ext uri="{FF2B5EF4-FFF2-40B4-BE49-F238E27FC236}">
                <a16:creationId xmlns:a16="http://schemas.microsoft.com/office/drawing/2014/main" xmlns="" id="{E53B9C6C-D717-4754-BD25-3B252FADB6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8578" y="3854312"/>
            <a:ext cx="57708" cy="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4F81BD"/>
                </a:solidFill>
                <a:latin typeface="Calibri" panose="020F0502020204030204" pitchFamily="34" charset="0"/>
              </a:rPr>
              <a:t>11</a:t>
            </a:r>
          </a:p>
        </p:txBody>
      </p:sp>
      <p:sp>
        <p:nvSpPr>
          <p:cNvPr id="25" name="Rectangle 453">
            <a:extLst>
              <a:ext uri="{FF2B5EF4-FFF2-40B4-BE49-F238E27FC236}">
                <a16:creationId xmlns:a16="http://schemas.microsoft.com/office/drawing/2014/main" xmlns="" id="{935E20AC-7A77-4C02-8EC6-B7C2DC1307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7073" y="3854312"/>
            <a:ext cx="28854" cy="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4F81BD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26" name="Rectangle 454">
            <a:extLst>
              <a:ext uri="{FF2B5EF4-FFF2-40B4-BE49-F238E27FC236}">
                <a16:creationId xmlns:a16="http://schemas.microsoft.com/office/drawing/2014/main" xmlns="" id="{50310454-1C46-4585-9CE2-3A7E1041E2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1946" y="3854312"/>
            <a:ext cx="28854" cy="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4F81BD"/>
                </a:solidFill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27" name="Rectangle 455">
            <a:extLst>
              <a:ext uri="{FF2B5EF4-FFF2-40B4-BE49-F238E27FC236}">
                <a16:creationId xmlns:a16="http://schemas.microsoft.com/office/drawing/2014/main" xmlns="" id="{B62D1EAD-21F2-4D59-992E-516C54ADD2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0531" y="3854312"/>
            <a:ext cx="28854" cy="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4F81BD"/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28" name="Rectangle 456">
            <a:extLst>
              <a:ext uri="{FF2B5EF4-FFF2-40B4-BE49-F238E27FC236}">
                <a16:creationId xmlns:a16="http://schemas.microsoft.com/office/drawing/2014/main" xmlns="" id="{985A5957-636E-461C-9DE9-C9044D1F0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4547" y="3854312"/>
            <a:ext cx="28854" cy="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4F81BD"/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29" name="Rectangle 457">
            <a:extLst>
              <a:ext uri="{FF2B5EF4-FFF2-40B4-BE49-F238E27FC236}">
                <a16:creationId xmlns:a16="http://schemas.microsoft.com/office/drawing/2014/main" xmlns="" id="{3CA6B5D2-79EA-48D0-A058-69699D711C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7611" y="3854312"/>
            <a:ext cx="28854" cy="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4F81BD"/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30" name="Rectangle 458">
            <a:extLst>
              <a:ext uri="{FF2B5EF4-FFF2-40B4-BE49-F238E27FC236}">
                <a16:creationId xmlns:a16="http://schemas.microsoft.com/office/drawing/2014/main" xmlns="" id="{A0E09210-A28C-4CC0-A1EE-68B7BA57AD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8796" y="3942417"/>
            <a:ext cx="86562" cy="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A470AA"/>
                </a:solidFill>
                <a:latin typeface="Calibri" panose="020F0502020204030204" pitchFamily="34" charset="0"/>
              </a:rPr>
              <a:t>314</a:t>
            </a:r>
          </a:p>
        </p:txBody>
      </p:sp>
      <p:sp>
        <p:nvSpPr>
          <p:cNvPr id="31" name="Rectangle 459">
            <a:extLst>
              <a:ext uri="{FF2B5EF4-FFF2-40B4-BE49-F238E27FC236}">
                <a16:creationId xmlns:a16="http://schemas.microsoft.com/office/drawing/2014/main" xmlns="" id="{AF29B119-2A9F-422C-B518-25693F4B9A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9098" y="3942417"/>
            <a:ext cx="86562" cy="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A470AA"/>
                </a:solidFill>
                <a:latin typeface="Calibri" panose="020F0502020204030204" pitchFamily="34" charset="0"/>
              </a:rPr>
              <a:t>224</a:t>
            </a:r>
          </a:p>
        </p:txBody>
      </p:sp>
      <p:sp>
        <p:nvSpPr>
          <p:cNvPr id="32" name="Rectangle 460">
            <a:extLst>
              <a:ext uri="{FF2B5EF4-FFF2-40B4-BE49-F238E27FC236}">
                <a16:creationId xmlns:a16="http://schemas.microsoft.com/office/drawing/2014/main" xmlns="" id="{9217D4F3-2398-477B-9517-3023514C16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1212" y="3942417"/>
            <a:ext cx="86562" cy="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A470AA"/>
                </a:solidFill>
                <a:latin typeface="Calibri" panose="020F0502020204030204" pitchFamily="34" charset="0"/>
              </a:rPr>
              <a:t>131</a:t>
            </a:r>
          </a:p>
        </p:txBody>
      </p:sp>
      <p:sp>
        <p:nvSpPr>
          <p:cNvPr id="33" name="Rectangle 461">
            <a:extLst>
              <a:ext uri="{FF2B5EF4-FFF2-40B4-BE49-F238E27FC236}">
                <a16:creationId xmlns:a16="http://schemas.microsoft.com/office/drawing/2014/main" xmlns="" id="{06F51A25-C08D-42ED-BF91-08F3DE0CE1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6086" y="3942417"/>
            <a:ext cx="57708" cy="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A470AA"/>
                </a:solidFill>
                <a:latin typeface="Calibri" panose="020F0502020204030204" pitchFamily="34" charset="0"/>
              </a:rPr>
              <a:t>89</a:t>
            </a:r>
          </a:p>
        </p:txBody>
      </p:sp>
      <p:sp>
        <p:nvSpPr>
          <p:cNvPr id="34" name="Rectangle 462">
            <a:extLst>
              <a:ext uri="{FF2B5EF4-FFF2-40B4-BE49-F238E27FC236}">
                <a16:creationId xmlns:a16="http://schemas.microsoft.com/office/drawing/2014/main" xmlns="" id="{7CA9BE20-A913-437D-A3A2-C8F2971CB5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2862" y="3942417"/>
            <a:ext cx="57708" cy="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A470AA"/>
                </a:solidFill>
                <a:latin typeface="Calibri" panose="020F0502020204030204" pitchFamily="34" charset="0"/>
              </a:rPr>
              <a:t>63</a:t>
            </a:r>
          </a:p>
        </p:txBody>
      </p:sp>
      <p:sp>
        <p:nvSpPr>
          <p:cNvPr id="35" name="Rectangle 463">
            <a:extLst>
              <a:ext uri="{FF2B5EF4-FFF2-40B4-BE49-F238E27FC236}">
                <a16:creationId xmlns:a16="http://schemas.microsoft.com/office/drawing/2014/main" xmlns="" id="{667195EA-FD56-4852-9CED-4EE0E7750A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7735" y="3942417"/>
            <a:ext cx="57708" cy="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A470AA"/>
                </a:solidFill>
                <a:latin typeface="Calibri" panose="020F0502020204030204" pitchFamily="34" charset="0"/>
              </a:rPr>
              <a:t>44</a:t>
            </a:r>
          </a:p>
        </p:txBody>
      </p:sp>
      <p:sp>
        <p:nvSpPr>
          <p:cNvPr id="36" name="Rectangle 464">
            <a:extLst>
              <a:ext uri="{FF2B5EF4-FFF2-40B4-BE49-F238E27FC236}">
                <a16:creationId xmlns:a16="http://schemas.microsoft.com/office/drawing/2014/main" xmlns="" id="{1BDD4DAF-1B76-472E-8C9A-AE6525EE34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5371" y="3942417"/>
            <a:ext cx="57708" cy="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A470AA"/>
                </a:solidFill>
                <a:latin typeface="Calibri" panose="020F0502020204030204" pitchFamily="34" charset="0"/>
              </a:rPr>
              <a:t>29</a:t>
            </a:r>
          </a:p>
        </p:txBody>
      </p:sp>
      <p:sp>
        <p:nvSpPr>
          <p:cNvPr id="37" name="Rectangle 465">
            <a:extLst>
              <a:ext uri="{FF2B5EF4-FFF2-40B4-BE49-F238E27FC236}">
                <a16:creationId xmlns:a16="http://schemas.microsoft.com/office/drawing/2014/main" xmlns="" id="{A09E56EB-B8C6-4A9A-8BA9-AADEE25F03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8434" y="3942417"/>
            <a:ext cx="57708" cy="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A470AA"/>
                </a:solidFill>
                <a:latin typeface="Calibri" panose="020F0502020204030204" pitchFamily="34" charset="0"/>
              </a:rPr>
              <a:t>20</a:t>
            </a:r>
          </a:p>
        </p:txBody>
      </p:sp>
      <p:sp>
        <p:nvSpPr>
          <p:cNvPr id="38" name="Rectangle 466">
            <a:extLst>
              <a:ext uri="{FF2B5EF4-FFF2-40B4-BE49-F238E27FC236}">
                <a16:creationId xmlns:a16="http://schemas.microsoft.com/office/drawing/2014/main" xmlns="" id="{F9F5A127-03F0-4108-A1F9-8EE9F756B9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4260" y="3942417"/>
            <a:ext cx="57708" cy="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A470AA"/>
                </a:solidFill>
                <a:latin typeface="Calibri" panose="020F0502020204030204" pitchFamily="34" charset="0"/>
              </a:rPr>
              <a:t>11</a:t>
            </a:r>
          </a:p>
        </p:txBody>
      </p:sp>
      <p:sp>
        <p:nvSpPr>
          <p:cNvPr id="39" name="Rectangle 467">
            <a:extLst>
              <a:ext uri="{FF2B5EF4-FFF2-40B4-BE49-F238E27FC236}">
                <a16:creationId xmlns:a16="http://schemas.microsoft.com/office/drawing/2014/main" xmlns="" id="{5A7C4168-05F8-4AD3-925E-1A316733EE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4563" y="3942417"/>
            <a:ext cx="28854" cy="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A470AA"/>
                </a:solidFill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40" name="Rectangle 468">
            <a:extLst>
              <a:ext uri="{FF2B5EF4-FFF2-40B4-BE49-F238E27FC236}">
                <a16:creationId xmlns:a16="http://schemas.microsoft.com/office/drawing/2014/main" xmlns="" id="{079F117B-5BCF-4AFF-9295-A70E969809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1246" y="3942417"/>
            <a:ext cx="28854" cy="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A470AA"/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41" name="Rectangle 469">
            <a:extLst>
              <a:ext uri="{FF2B5EF4-FFF2-40B4-BE49-F238E27FC236}">
                <a16:creationId xmlns:a16="http://schemas.microsoft.com/office/drawing/2014/main" xmlns="" id="{8C42043A-66DA-48BC-B75F-FB50B6F26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7073" y="3942417"/>
            <a:ext cx="28854" cy="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A470AA"/>
                </a:solidFill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42" name="Rectangle 470">
            <a:extLst>
              <a:ext uri="{FF2B5EF4-FFF2-40B4-BE49-F238E27FC236}">
                <a16:creationId xmlns:a16="http://schemas.microsoft.com/office/drawing/2014/main" xmlns="" id="{15970DF2-4BE7-423D-80B3-A233F233BD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1946" y="3942417"/>
            <a:ext cx="28854" cy="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A470AA"/>
                </a:solidFill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43" name="Rectangle 471">
            <a:extLst>
              <a:ext uri="{FF2B5EF4-FFF2-40B4-BE49-F238E27FC236}">
                <a16:creationId xmlns:a16="http://schemas.microsoft.com/office/drawing/2014/main" xmlns="" id="{357D19B6-A8D3-4BB3-8CA3-F217246819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0531" y="3942417"/>
            <a:ext cx="28854" cy="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A470AA"/>
                </a:solidFill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44" name="Rectangle 472">
            <a:extLst>
              <a:ext uri="{FF2B5EF4-FFF2-40B4-BE49-F238E27FC236}">
                <a16:creationId xmlns:a16="http://schemas.microsoft.com/office/drawing/2014/main" xmlns="" id="{268AEA58-1A42-4DBF-981E-4143A5F514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4547" y="3942417"/>
            <a:ext cx="28854" cy="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A470AA"/>
                </a:solidFill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45" name="Rectangle 473">
            <a:extLst>
              <a:ext uri="{FF2B5EF4-FFF2-40B4-BE49-F238E27FC236}">
                <a16:creationId xmlns:a16="http://schemas.microsoft.com/office/drawing/2014/main" xmlns="" id="{B9F4BCB0-0561-4005-8398-5208279D0A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9420" y="3942417"/>
            <a:ext cx="28854" cy="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A470AA"/>
                </a:solidFill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46" name="Rectangle 315">
            <a:extLst>
              <a:ext uri="{FF2B5EF4-FFF2-40B4-BE49-F238E27FC236}">
                <a16:creationId xmlns:a16="http://schemas.microsoft.com/office/drawing/2014/main" xmlns="" id="{874DB341-1035-42E6-BDBE-D31B8E7AE4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5942" y="3617724"/>
            <a:ext cx="3847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47" name="Rectangle 316">
            <a:extLst>
              <a:ext uri="{FF2B5EF4-FFF2-40B4-BE49-F238E27FC236}">
                <a16:creationId xmlns:a16="http://schemas.microsoft.com/office/drawing/2014/main" xmlns="" id="{4ED43716-4879-4B74-B668-93DB9856B7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5387" y="3617724"/>
            <a:ext cx="3847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48" name="Rectangle 317">
            <a:extLst>
              <a:ext uri="{FF2B5EF4-FFF2-40B4-BE49-F238E27FC236}">
                <a16:creationId xmlns:a16="http://schemas.microsoft.com/office/drawing/2014/main" xmlns="" id="{B497F4CF-8FB5-4641-8B87-2CD942CB26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4830" y="3617724"/>
            <a:ext cx="3847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49" name="Rectangle 318">
            <a:extLst>
              <a:ext uri="{FF2B5EF4-FFF2-40B4-BE49-F238E27FC236}">
                <a16:creationId xmlns:a16="http://schemas.microsoft.com/office/drawing/2014/main" xmlns="" id="{0DE498BF-1B0E-4199-886B-4BCA2A2D86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4277" y="3617724"/>
            <a:ext cx="3847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50" name="Rectangle 319">
            <a:extLst>
              <a:ext uri="{FF2B5EF4-FFF2-40B4-BE49-F238E27FC236}">
                <a16:creationId xmlns:a16="http://schemas.microsoft.com/office/drawing/2014/main" xmlns="" id="{BFF5F665-73B0-4658-9662-ED19BF418E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5530" y="3617724"/>
            <a:ext cx="3847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8</a:t>
            </a:r>
          </a:p>
        </p:txBody>
      </p:sp>
      <p:sp>
        <p:nvSpPr>
          <p:cNvPr id="51" name="Rectangle 320">
            <a:extLst>
              <a:ext uri="{FF2B5EF4-FFF2-40B4-BE49-F238E27FC236}">
                <a16:creationId xmlns:a16="http://schemas.microsoft.com/office/drawing/2014/main" xmlns="" id="{98D3E12B-00F6-4168-9F80-6E8EEC1078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0497" y="3617724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10</a:t>
            </a:r>
          </a:p>
        </p:txBody>
      </p:sp>
      <p:sp>
        <p:nvSpPr>
          <p:cNvPr id="52" name="Rectangle 321">
            <a:extLst>
              <a:ext uri="{FF2B5EF4-FFF2-40B4-BE49-F238E27FC236}">
                <a16:creationId xmlns:a16="http://schemas.microsoft.com/office/drawing/2014/main" xmlns="" id="{0B3993DF-4296-48FA-8990-09B3049D99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9942" y="3617724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12</a:t>
            </a:r>
          </a:p>
        </p:txBody>
      </p:sp>
      <p:sp>
        <p:nvSpPr>
          <p:cNvPr id="53" name="Rectangle 322">
            <a:extLst>
              <a:ext uri="{FF2B5EF4-FFF2-40B4-BE49-F238E27FC236}">
                <a16:creationId xmlns:a16="http://schemas.microsoft.com/office/drawing/2014/main" xmlns="" id="{3F0F07E4-C52C-4FB2-90AE-AE25E755B5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9386" y="3617724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14</a:t>
            </a:r>
          </a:p>
        </p:txBody>
      </p:sp>
      <p:sp>
        <p:nvSpPr>
          <p:cNvPr id="54" name="Rectangle 323">
            <a:extLst>
              <a:ext uri="{FF2B5EF4-FFF2-40B4-BE49-F238E27FC236}">
                <a16:creationId xmlns:a16="http://schemas.microsoft.com/office/drawing/2014/main" xmlns="" id="{D0C1DC5B-4728-408D-B8EB-BE7B4E84D8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0640" y="3617724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16</a:t>
            </a:r>
          </a:p>
        </p:txBody>
      </p:sp>
      <p:sp>
        <p:nvSpPr>
          <p:cNvPr id="55" name="Rectangle 324">
            <a:extLst>
              <a:ext uri="{FF2B5EF4-FFF2-40B4-BE49-F238E27FC236}">
                <a16:creationId xmlns:a16="http://schemas.microsoft.com/office/drawing/2014/main" xmlns="" id="{EE49C260-9631-4FD2-8341-138449EB7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8276" y="3617724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18</a:t>
            </a:r>
          </a:p>
        </p:txBody>
      </p:sp>
      <p:sp>
        <p:nvSpPr>
          <p:cNvPr id="56" name="Rectangle 325">
            <a:extLst>
              <a:ext uri="{FF2B5EF4-FFF2-40B4-BE49-F238E27FC236}">
                <a16:creationId xmlns:a16="http://schemas.microsoft.com/office/drawing/2014/main" xmlns="" id="{78FA05FD-45C8-40FC-848E-A5A0B7ED35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9530" y="3617724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20</a:t>
            </a:r>
          </a:p>
        </p:txBody>
      </p:sp>
      <p:sp>
        <p:nvSpPr>
          <p:cNvPr id="57" name="Rectangle 326">
            <a:extLst>
              <a:ext uri="{FF2B5EF4-FFF2-40B4-BE49-F238E27FC236}">
                <a16:creationId xmlns:a16="http://schemas.microsoft.com/office/drawing/2014/main" xmlns="" id="{84451193-9B38-438B-B760-CBB2D1B8A0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8975" y="3617724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22</a:t>
            </a:r>
          </a:p>
        </p:txBody>
      </p:sp>
      <p:sp>
        <p:nvSpPr>
          <p:cNvPr id="58" name="Rectangle 327">
            <a:extLst>
              <a:ext uri="{FF2B5EF4-FFF2-40B4-BE49-F238E27FC236}">
                <a16:creationId xmlns:a16="http://schemas.microsoft.com/office/drawing/2014/main" xmlns="" id="{9060D407-9237-4BEA-A1A2-EA47A47F9C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8418" y="3617724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24</a:t>
            </a:r>
          </a:p>
        </p:txBody>
      </p:sp>
      <p:sp>
        <p:nvSpPr>
          <p:cNvPr id="59" name="Rectangle 328">
            <a:extLst>
              <a:ext uri="{FF2B5EF4-FFF2-40B4-BE49-F238E27FC236}">
                <a16:creationId xmlns:a16="http://schemas.microsoft.com/office/drawing/2014/main" xmlns="" id="{FAC311AF-0809-447C-B1EB-6B5DF00E74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7863" y="3617724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26</a:t>
            </a:r>
          </a:p>
        </p:txBody>
      </p:sp>
      <p:sp>
        <p:nvSpPr>
          <p:cNvPr id="60" name="Rectangle 329">
            <a:extLst>
              <a:ext uri="{FF2B5EF4-FFF2-40B4-BE49-F238E27FC236}">
                <a16:creationId xmlns:a16="http://schemas.microsoft.com/office/drawing/2014/main" xmlns="" id="{F8E71FF9-7582-43CD-9C8B-63DC044C64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7307" y="3617724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28</a:t>
            </a:r>
          </a:p>
        </p:txBody>
      </p:sp>
      <p:sp>
        <p:nvSpPr>
          <p:cNvPr id="61" name="Rectangle 330">
            <a:extLst>
              <a:ext uri="{FF2B5EF4-FFF2-40B4-BE49-F238E27FC236}">
                <a16:creationId xmlns:a16="http://schemas.microsoft.com/office/drawing/2014/main" xmlns="" id="{C7B549D6-4A36-4197-B09D-F71B4F35FA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6752" y="3617724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30</a:t>
            </a:r>
          </a:p>
        </p:txBody>
      </p:sp>
      <p:sp>
        <p:nvSpPr>
          <p:cNvPr id="62" name="Rectangle 331">
            <a:extLst>
              <a:ext uri="{FF2B5EF4-FFF2-40B4-BE49-F238E27FC236}">
                <a16:creationId xmlns:a16="http://schemas.microsoft.com/office/drawing/2014/main" xmlns="" id="{084E0EAE-EE23-40C3-80C6-55462FB8B9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6197" y="3617724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32</a:t>
            </a:r>
          </a:p>
        </p:txBody>
      </p:sp>
      <p:sp>
        <p:nvSpPr>
          <p:cNvPr id="63" name="Freeform 332">
            <a:extLst>
              <a:ext uri="{FF2B5EF4-FFF2-40B4-BE49-F238E27FC236}">
                <a16:creationId xmlns:a16="http://schemas.microsoft.com/office/drawing/2014/main" xmlns="" id="{14DCC1AA-9E4E-4018-8026-C33A609290CD}"/>
              </a:ext>
            </a:extLst>
          </p:cNvPr>
          <p:cNvSpPr>
            <a:spLocks noEditPoints="1"/>
          </p:cNvSpPr>
          <p:nvPr/>
        </p:nvSpPr>
        <p:spPr bwMode="auto">
          <a:xfrm>
            <a:off x="6506802" y="3578698"/>
            <a:ext cx="1920161" cy="26017"/>
          </a:xfrm>
          <a:custGeom>
            <a:avLst/>
            <a:gdLst>
              <a:gd name="T0" fmla="*/ 0 w 1061"/>
              <a:gd name="T1" fmla="*/ 0 h 10"/>
              <a:gd name="T2" fmla="*/ 1061 w 1061"/>
              <a:gd name="T3" fmla="*/ 0 h 10"/>
              <a:gd name="T4" fmla="*/ 2 w 1061"/>
              <a:gd name="T5" fmla="*/ 0 h 10"/>
              <a:gd name="T6" fmla="*/ 2 w 1061"/>
              <a:gd name="T7" fmla="*/ 10 h 10"/>
              <a:gd name="T8" fmla="*/ 68 w 1061"/>
              <a:gd name="T9" fmla="*/ 0 h 10"/>
              <a:gd name="T10" fmla="*/ 68 w 1061"/>
              <a:gd name="T11" fmla="*/ 10 h 10"/>
              <a:gd name="T12" fmla="*/ 134 w 1061"/>
              <a:gd name="T13" fmla="*/ 0 h 10"/>
              <a:gd name="T14" fmla="*/ 134 w 1061"/>
              <a:gd name="T15" fmla="*/ 10 h 10"/>
              <a:gd name="T16" fmla="*/ 200 w 1061"/>
              <a:gd name="T17" fmla="*/ 0 h 10"/>
              <a:gd name="T18" fmla="*/ 200 w 1061"/>
              <a:gd name="T19" fmla="*/ 10 h 10"/>
              <a:gd name="T20" fmla="*/ 266 w 1061"/>
              <a:gd name="T21" fmla="*/ 0 h 10"/>
              <a:gd name="T22" fmla="*/ 266 w 1061"/>
              <a:gd name="T23" fmla="*/ 10 h 10"/>
              <a:gd name="T24" fmla="*/ 332 w 1061"/>
              <a:gd name="T25" fmla="*/ 0 h 10"/>
              <a:gd name="T26" fmla="*/ 332 w 1061"/>
              <a:gd name="T27" fmla="*/ 10 h 10"/>
              <a:gd name="T28" fmla="*/ 398 w 1061"/>
              <a:gd name="T29" fmla="*/ 0 h 10"/>
              <a:gd name="T30" fmla="*/ 398 w 1061"/>
              <a:gd name="T31" fmla="*/ 10 h 10"/>
              <a:gd name="T32" fmla="*/ 464 w 1061"/>
              <a:gd name="T33" fmla="*/ 0 h 10"/>
              <a:gd name="T34" fmla="*/ 464 w 1061"/>
              <a:gd name="T35" fmla="*/ 10 h 10"/>
              <a:gd name="T36" fmla="*/ 530 w 1061"/>
              <a:gd name="T37" fmla="*/ 0 h 10"/>
              <a:gd name="T38" fmla="*/ 530 w 1061"/>
              <a:gd name="T39" fmla="*/ 10 h 10"/>
              <a:gd name="T40" fmla="*/ 596 w 1061"/>
              <a:gd name="T41" fmla="*/ 0 h 10"/>
              <a:gd name="T42" fmla="*/ 596 w 1061"/>
              <a:gd name="T43" fmla="*/ 10 h 10"/>
              <a:gd name="T44" fmla="*/ 662 w 1061"/>
              <a:gd name="T45" fmla="*/ 0 h 10"/>
              <a:gd name="T46" fmla="*/ 662 w 1061"/>
              <a:gd name="T47" fmla="*/ 10 h 10"/>
              <a:gd name="T48" fmla="*/ 729 w 1061"/>
              <a:gd name="T49" fmla="*/ 0 h 10"/>
              <a:gd name="T50" fmla="*/ 729 w 1061"/>
              <a:gd name="T51" fmla="*/ 10 h 10"/>
              <a:gd name="T52" fmla="*/ 795 w 1061"/>
              <a:gd name="T53" fmla="*/ 0 h 10"/>
              <a:gd name="T54" fmla="*/ 795 w 1061"/>
              <a:gd name="T55" fmla="*/ 10 h 10"/>
              <a:gd name="T56" fmla="*/ 861 w 1061"/>
              <a:gd name="T57" fmla="*/ 0 h 10"/>
              <a:gd name="T58" fmla="*/ 861 w 1061"/>
              <a:gd name="T59" fmla="*/ 10 h 10"/>
              <a:gd name="T60" fmla="*/ 927 w 1061"/>
              <a:gd name="T61" fmla="*/ 0 h 10"/>
              <a:gd name="T62" fmla="*/ 927 w 1061"/>
              <a:gd name="T63" fmla="*/ 10 h 10"/>
              <a:gd name="T64" fmla="*/ 993 w 1061"/>
              <a:gd name="T65" fmla="*/ 0 h 10"/>
              <a:gd name="T66" fmla="*/ 993 w 1061"/>
              <a:gd name="T67" fmla="*/ 10 h 10"/>
              <a:gd name="T68" fmla="*/ 1059 w 1061"/>
              <a:gd name="T69" fmla="*/ 0 h 10"/>
              <a:gd name="T70" fmla="*/ 1059 w 1061"/>
              <a:gd name="T71" fmla="*/ 1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061" h="10">
                <a:moveTo>
                  <a:pt x="0" y="0"/>
                </a:moveTo>
                <a:lnTo>
                  <a:pt x="1061" y="0"/>
                </a:lnTo>
                <a:moveTo>
                  <a:pt x="2" y="0"/>
                </a:moveTo>
                <a:lnTo>
                  <a:pt x="2" y="10"/>
                </a:lnTo>
                <a:moveTo>
                  <a:pt x="68" y="0"/>
                </a:moveTo>
                <a:lnTo>
                  <a:pt x="68" y="10"/>
                </a:lnTo>
                <a:moveTo>
                  <a:pt x="134" y="0"/>
                </a:moveTo>
                <a:lnTo>
                  <a:pt x="134" y="10"/>
                </a:lnTo>
                <a:moveTo>
                  <a:pt x="200" y="0"/>
                </a:moveTo>
                <a:lnTo>
                  <a:pt x="200" y="10"/>
                </a:lnTo>
                <a:moveTo>
                  <a:pt x="266" y="0"/>
                </a:moveTo>
                <a:lnTo>
                  <a:pt x="266" y="10"/>
                </a:lnTo>
                <a:moveTo>
                  <a:pt x="332" y="0"/>
                </a:moveTo>
                <a:lnTo>
                  <a:pt x="332" y="10"/>
                </a:lnTo>
                <a:moveTo>
                  <a:pt x="398" y="0"/>
                </a:moveTo>
                <a:lnTo>
                  <a:pt x="398" y="10"/>
                </a:lnTo>
                <a:moveTo>
                  <a:pt x="464" y="0"/>
                </a:moveTo>
                <a:lnTo>
                  <a:pt x="464" y="10"/>
                </a:lnTo>
                <a:moveTo>
                  <a:pt x="530" y="0"/>
                </a:moveTo>
                <a:lnTo>
                  <a:pt x="530" y="10"/>
                </a:lnTo>
                <a:moveTo>
                  <a:pt x="596" y="0"/>
                </a:moveTo>
                <a:lnTo>
                  <a:pt x="596" y="10"/>
                </a:lnTo>
                <a:moveTo>
                  <a:pt x="662" y="0"/>
                </a:moveTo>
                <a:lnTo>
                  <a:pt x="662" y="10"/>
                </a:lnTo>
                <a:moveTo>
                  <a:pt x="729" y="0"/>
                </a:moveTo>
                <a:lnTo>
                  <a:pt x="729" y="10"/>
                </a:lnTo>
                <a:moveTo>
                  <a:pt x="795" y="0"/>
                </a:moveTo>
                <a:lnTo>
                  <a:pt x="795" y="10"/>
                </a:lnTo>
                <a:moveTo>
                  <a:pt x="861" y="0"/>
                </a:moveTo>
                <a:lnTo>
                  <a:pt x="861" y="10"/>
                </a:lnTo>
                <a:moveTo>
                  <a:pt x="927" y="0"/>
                </a:moveTo>
                <a:lnTo>
                  <a:pt x="927" y="10"/>
                </a:lnTo>
                <a:moveTo>
                  <a:pt x="993" y="0"/>
                </a:moveTo>
                <a:lnTo>
                  <a:pt x="993" y="10"/>
                </a:lnTo>
                <a:moveTo>
                  <a:pt x="1059" y="0"/>
                </a:moveTo>
                <a:lnTo>
                  <a:pt x="1059" y="10"/>
                </a:lnTo>
              </a:path>
            </a:pathLst>
          </a:custGeom>
          <a:noFill/>
          <a:ln w="12700" cap="flat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64" name="Rectangle 333">
            <a:extLst>
              <a:ext uri="{FF2B5EF4-FFF2-40B4-BE49-F238E27FC236}">
                <a16:creationId xmlns:a16="http://schemas.microsoft.com/office/drawing/2014/main" xmlns="" id="{54F57F47-F111-4B2D-810F-DE697C9E5C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1964" y="3537070"/>
            <a:ext cx="3847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65" name="Rectangle 334">
            <a:extLst>
              <a:ext uri="{FF2B5EF4-FFF2-40B4-BE49-F238E27FC236}">
                <a16:creationId xmlns:a16="http://schemas.microsoft.com/office/drawing/2014/main" xmlns="" id="{E9FE968B-FDBA-4482-98FD-7CC590FC4B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4883" y="3357547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10</a:t>
            </a:r>
          </a:p>
        </p:txBody>
      </p:sp>
      <p:sp>
        <p:nvSpPr>
          <p:cNvPr id="66" name="Rectangle 335">
            <a:extLst>
              <a:ext uri="{FF2B5EF4-FFF2-40B4-BE49-F238E27FC236}">
                <a16:creationId xmlns:a16="http://schemas.microsoft.com/office/drawing/2014/main" xmlns="" id="{F997A317-72B1-4FE7-ACC2-2F35DEFAD9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4883" y="3175423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20</a:t>
            </a:r>
          </a:p>
        </p:txBody>
      </p:sp>
      <p:sp>
        <p:nvSpPr>
          <p:cNvPr id="67" name="Rectangle 336">
            <a:extLst>
              <a:ext uri="{FF2B5EF4-FFF2-40B4-BE49-F238E27FC236}">
                <a16:creationId xmlns:a16="http://schemas.microsoft.com/office/drawing/2014/main" xmlns="" id="{C6C63BC1-6229-43A8-9BE4-BDF228EF19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4883" y="2993298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30</a:t>
            </a:r>
          </a:p>
        </p:txBody>
      </p:sp>
      <p:sp>
        <p:nvSpPr>
          <p:cNvPr id="68" name="Rectangle 337">
            <a:extLst>
              <a:ext uri="{FF2B5EF4-FFF2-40B4-BE49-F238E27FC236}">
                <a16:creationId xmlns:a16="http://schemas.microsoft.com/office/drawing/2014/main" xmlns="" id="{3A725802-D31B-46EC-A568-DA5C515737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4883" y="2811173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40</a:t>
            </a:r>
          </a:p>
        </p:txBody>
      </p:sp>
      <p:sp>
        <p:nvSpPr>
          <p:cNvPr id="69" name="Rectangle 338">
            <a:extLst>
              <a:ext uri="{FF2B5EF4-FFF2-40B4-BE49-F238E27FC236}">
                <a16:creationId xmlns:a16="http://schemas.microsoft.com/office/drawing/2014/main" xmlns="" id="{8DC682F0-D681-4649-8858-5D0600232F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4883" y="2629050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50</a:t>
            </a:r>
          </a:p>
        </p:txBody>
      </p:sp>
      <p:sp>
        <p:nvSpPr>
          <p:cNvPr id="70" name="Rectangle 339">
            <a:extLst>
              <a:ext uri="{FF2B5EF4-FFF2-40B4-BE49-F238E27FC236}">
                <a16:creationId xmlns:a16="http://schemas.microsoft.com/office/drawing/2014/main" xmlns="" id="{A2F39666-C49F-4A5C-9227-683E4D7168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4883" y="2446924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60</a:t>
            </a:r>
          </a:p>
        </p:txBody>
      </p:sp>
      <p:sp>
        <p:nvSpPr>
          <p:cNvPr id="71" name="Rectangle 340">
            <a:extLst>
              <a:ext uri="{FF2B5EF4-FFF2-40B4-BE49-F238E27FC236}">
                <a16:creationId xmlns:a16="http://schemas.microsoft.com/office/drawing/2014/main" xmlns="" id="{53A33C43-6AD6-4794-B971-246FCA8326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4883" y="2264800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70</a:t>
            </a:r>
          </a:p>
        </p:txBody>
      </p:sp>
      <p:sp>
        <p:nvSpPr>
          <p:cNvPr id="72" name="Rectangle 341">
            <a:extLst>
              <a:ext uri="{FF2B5EF4-FFF2-40B4-BE49-F238E27FC236}">
                <a16:creationId xmlns:a16="http://schemas.microsoft.com/office/drawing/2014/main" xmlns="" id="{A2420CF4-B893-42DD-8921-9F38D931AC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4883" y="2082675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80</a:t>
            </a:r>
          </a:p>
        </p:txBody>
      </p:sp>
      <p:sp>
        <p:nvSpPr>
          <p:cNvPr id="73" name="Rectangle 342">
            <a:extLst>
              <a:ext uri="{FF2B5EF4-FFF2-40B4-BE49-F238E27FC236}">
                <a16:creationId xmlns:a16="http://schemas.microsoft.com/office/drawing/2014/main" xmlns="" id="{A973F322-CD91-4691-9C67-B647FFA286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4883" y="1900551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90</a:t>
            </a:r>
          </a:p>
        </p:txBody>
      </p:sp>
      <p:sp>
        <p:nvSpPr>
          <p:cNvPr id="74" name="Rectangle 343">
            <a:extLst>
              <a:ext uri="{FF2B5EF4-FFF2-40B4-BE49-F238E27FC236}">
                <a16:creationId xmlns:a16="http://schemas.microsoft.com/office/drawing/2014/main" xmlns="" id="{0F97A0E4-2810-411E-96C2-AD299E29A6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7802" y="1718426"/>
            <a:ext cx="115416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100</a:t>
            </a:r>
          </a:p>
        </p:txBody>
      </p:sp>
      <p:sp>
        <p:nvSpPr>
          <p:cNvPr id="75" name="Freeform 344">
            <a:extLst>
              <a:ext uri="{FF2B5EF4-FFF2-40B4-BE49-F238E27FC236}">
                <a16:creationId xmlns:a16="http://schemas.microsoft.com/office/drawing/2014/main" xmlns="" id="{DC64EC15-2E72-469A-A09C-21A31FF17222}"/>
              </a:ext>
            </a:extLst>
          </p:cNvPr>
          <p:cNvSpPr>
            <a:spLocks noEditPoints="1"/>
          </p:cNvSpPr>
          <p:nvPr/>
        </p:nvSpPr>
        <p:spPr bwMode="auto">
          <a:xfrm>
            <a:off x="6492323" y="1747046"/>
            <a:ext cx="18098" cy="1836855"/>
          </a:xfrm>
          <a:custGeom>
            <a:avLst/>
            <a:gdLst>
              <a:gd name="T0" fmla="*/ 10 w 10"/>
              <a:gd name="T1" fmla="*/ 706 h 706"/>
              <a:gd name="T2" fmla="*/ 10 w 10"/>
              <a:gd name="T3" fmla="*/ 0 h 706"/>
              <a:gd name="T4" fmla="*/ 10 w 10"/>
              <a:gd name="T5" fmla="*/ 704 h 706"/>
              <a:gd name="T6" fmla="*/ 0 w 10"/>
              <a:gd name="T7" fmla="*/ 704 h 706"/>
              <a:gd name="T8" fmla="*/ 10 w 10"/>
              <a:gd name="T9" fmla="*/ 635 h 706"/>
              <a:gd name="T10" fmla="*/ 0 w 10"/>
              <a:gd name="T11" fmla="*/ 635 h 706"/>
              <a:gd name="T12" fmla="*/ 10 w 10"/>
              <a:gd name="T13" fmla="*/ 565 h 706"/>
              <a:gd name="T14" fmla="*/ 0 w 10"/>
              <a:gd name="T15" fmla="*/ 565 h 706"/>
              <a:gd name="T16" fmla="*/ 10 w 10"/>
              <a:gd name="T17" fmla="*/ 495 h 706"/>
              <a:gd name="T18" fmla="*/ 0 w 10"/>
              <a:gd name="T19" fmla="*/ 495 h 706"/>
              <a:gd name="T20" fmla="*/ 10 w 10"/>
              <a:gd name="T21" fmla="*/ 425 h 706"/>
              <a:gd name="T22" fmla="*/ 0 w 10"/>
              <a:gd name="T23" fmla="*/ 425 h 706"/>
              <a:gd name="T24" fmla="*/ 10 w 10"/>
              <a:gd name="T25" fmla="*/ 355 h 706"/>
              <a:gd name="T26" fmla="*/ 0 w 10"/>
              <a:gd name="T27" fmla="*/ 355 h 706"/>
              <a:gd name="T28" fmla="*/ 10 w 10"/>
              <a:gd name="T29" fmla="*/ 285 h 706"/>
              <a:gd name="T30" fmla="*/ 0 w 10"/>
              <a:gd name="T31" fmla="*/ 285 h 706"/>
              <a:gd name="T32" fmla="*/ 10 w 10"/>
              <a:gd name="T33" fmla="*/ 215 h 706"/>
              <a:gd name="T34" fmla="*/ 0 w 10"/>
              <a:gd name="T35" fmla="*/ 215 h 706"/>
              <a:gd name="T36" fmla="*/ 10 w 10"/>
              <a:gd name="T37" fmla="*/ 145 h 706"/>
              <a:gd name="T38" fmla="*/ 0 w 10"/>
              <a:gd name="T39" fmla="*/ 145 h 706"/>
              <a:gd name="T40" fmla="*/ 10 w 10"/>
              <a:gd name="T41" fmla="*/ 75 h 706"/>
              <a:gd name="T42" fmla="*/ 0 w 10"/>
              <a:gd name="T43" fmla="*/ 75 h 706"/>
              <a:gd name="T44" fmla="*/ 10 w 10"/>
              <a:gd name="T45" fmla="*/ 5 h 706"/>
              <a:gd name="T46" fmla="*/ 0 w 10"/>
              <a:gd name="T47" fmla="*/ 5 h 7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0" h="706">
                <a:moveTo>
                  <a:pt x="10" y="706"/>
                </a:moveTo>
                <a:lnTo>
                  <a:pt x="10" y="0"/>
                </a:lnTo>
                <a:moveTo>
                  <a:pt x="10" y="704"/>
                </a:moveTo>
                <a:lnTo>
                  <a:pt x="0" y="704"/>
                </a:lnTo>
                <a:moveTo>
                  <a:pt x="10" y="635"/>
                </a:moveTo>
                <a:lnTo>
                  <a:pt x="0" y="635"/>
                </a:lnTo>
                <a:moveTo>
                  <a:pt x="10" y="565"/>
                </a:moveTo>
                <a:lnTo>
                  <a:pt x="0" y="565"/>
                </a:lnTo>
                <a:moveTo>
                  <a:pt x="10" y="495"/>
                </a:moveTo>
                <a:lnTo>
                  <a:pt x="0" y="495"/>
                </a:lnTo>
                <a:moveTo>
                  <a:pt x="10" y="425"/>
                </a:moveTo>
                <a:lnTo>
                  <a:pt x="0" y="425"/>
                </a:lnTo>
                <a:moveTo>
                  <a:pt x="10" y="355"/>
                </a:moveTo>
                <a:lnTo>
                  <a:pt x="0" y="355"/>
                </a:lnTo>
                <a:moveTo>
                  <a:pt x="10" y="285"/>
                </a:moveTo>
                <a:lnTo>
                  <a:pt x="0" y="285"/>
                </a:lnTo>
                <a:moveTo>
                  <a:pt x="10" y="215"/>
                </a:moveTo>
                <a:lnTo>
                  <a:pt x="0" y="215"/>
                </a:lnTo>
                <a:moveTo>
                  <a:pt x="10" y="145"/>
                </a:moveTo>
                <a:lnTo>
                  <a:pt x="0" y="145"/>
                </a:lnTo>
                <a:moveTo>
                  <a:pt x="10" y="75"/>
                </a:moveTo>
                <a:lnTo>
                  <a:pt x="0" y="75"/>
                </a:lnTo>
                <a:moveTo>
                  <a:pt x="10" y="5"/>
                </a:moveTo>
                <a:lnTo>
                  <a:pt x="0" y="5"/>
                </a:lnTo>
              </a:path>
            </a:pathLst>
          </a:custGeom>
          <a:noFill/>
          <a:ln w="12700" cap="flat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76" name="Freeform 345">
            <a:extLst>
              <a:ext uri="{FF2B5EF4-FFF2-40B4-BE49-F238E27FC236}">
                <a16:creationId xmlns:a16="http://schemas.microsoft.com/office/drawing/2014/main" xmlns="" id="{E460C890-30D9-4D99-A1AA-1684C9FB2D0E}"/>
              </a:ext>
            </a:extLst>
          </p:cNvPr>
          <p:cNvSpPr>
            <a:spLocks/>
          </p:cNvSpPr>
          <p:nvPr/>
        </p:nvSpPr>
        <p:spPr bwMode="auto">
          <a:xfrm>
            <a:off x="6510420" y="1760055"/>
            <a:ext cx="1270456" cy="1818642"/>
          </a:xfrm>
          <a:custGeom>
            <a:avLst/>
            <a:gdLst>
              <a:gd name="T0" fmla="*/ 5 w 702"/>
              <a:gd name="T1" fmla="*/ 3 h 699"/>
              <a:gd name="T2" fmla="*/ 10 w 702"/>
              <a:gd name="T3" fmla="*/ 9 h 699"/>
              <a:gd name="T4" fmla="*/ 13 w 702"/>
              <a:gd name="T5" fmla="*/ 20 h 699"/>
              <a:gd name="T6" fmla="*/ 17 w 702"/>
              <a:gd name="T7" fmla="*/ 27 h 699"/>
              <a:gd name="T8" fmla="*/ 26 w 702"/>
              <a:gd name="T9" fmla="*/ 36 h 699"/>
              <a:gd name="T10" fmla="*/ 31 w 702"/>
              <a:gd name="T11" fmla="*/ 47 h 699"/>
              <a:gd name="T12" fmla="*/ 34 w 702"/>
              <a:gd name="T13" fmla="*/ 54 h 699"/>
              <a:gd name="T14" fmla="*/ 38 w 702"/>
              <a:gd name="T15" fmla="*/ 63 h 699"/>
              <a:gd name="T16" fmla="*/ 42 w 702"/>
              <a:gd name="T17" fmla="*/ 72 h 699"/>
              <a:gd name="T18" fmla="*/ 45 w 702"/>
              <a:gd name="T19" fmla="*/ 83 h 699"/>
              <a:gd name="T20" fmla="*/ 50 w 702"/>
              <a:gd name="T21" fmla="*/ 94 h 699"/>
              <a:gd name="T22" fmla="*/ 54 w 702"/>
              <a:gd name="T23" fmla="*/ 117 h 699"/>
              <a:gd name="T24" fmla="*/ 59 w 702"/>
              <a:gd name="T25" fmla="*/ 130 h 699"/>
              <a:gd name="T26" fmla="*/ 63 w 702"/>
              <a:gd name="T27" fmla="*/ 173 h 699"/>
              <a:gd name="T28" fmla="*/ 66 w 702"/>
              <a:gd name="T29" fmla="*/ 200 h 699"/>
              <a:gd name="T30" fmla="*/ 69 w 702"/>
              <a:gd name="T31" fmla="*/ 253 h 699"/>
              <a:gd name="T32" fmla="*/ 73 w 702"/>
              <a:gd name="T33" fmla="*/ 271 h 699"/>
              <a:gd name="T34" fmla="*/ 77 w 702"/>
              <a:gd name="T35" fmla="*/ 287 h 699"/>
              <a:gd name="T36" fmla="*/ 83 w 702"/>
              <a:gd name="T37" fmla="*/ 294 h 699"/>
              <a:gd name="T38" fmla="*/ 87 w 702"/>
              <a:gd name="T39" fmla="*/ 301 h 699"/>
              <a:gd name="T40" fmla="*/ 92 w 702"/>
              <a:gd name="T41" fmla="*/ 310 h 699"/>
              <a:gd name="T42" fmla="*/ 97 w 702"/>
              <a:gd name="T43" fmla="*/ 317 h 699"/>
              <a:gd name="T44" fmla="*/ 102 w 702"/>
              <a:gd name="T45" fmla="*/ 326 h 699"/>
              <a:gd name="T46" fmla="*/ 106 w 702"/>
              <a:gd name="T47" fmla="*/ 333 h 699"/>
              <a:gd name="T48" fmla="*/ 109 w 702"/>
              <a:gd name="T49" fmla="*/ 343 h 699"/>
              <a:gd name="T50" fmla="*/ 113 w 702"/>
              <a:gd name="T51" fmla="*/ 354 h 699"/>
              <a:gd name="T52" fmla="*/ 117 w 702"/>
              <a:gd name="T53" fmla="*/ 361 h 699"/>
              <a:gd name="T54" fmla="*/ 128 w 702"/>
              <a:gd name="T55" fmla="*/ 377 h 699"/>
              <a:gd name="T56" fmla="*/ 132 w 702"/>
              <a:gd name="T57" fmla="*/ 398 h 699"/>
              <a:gd name="T58" fmla="*/ 135 w 702"/>
              <a:gd name="T59" fmla="*/ 410 h 699"/>
              <a:gd name="T60" fmla="*/ 139 w 702"/>
              <a:gd name="T61" fmla="*/ 442 h 699"/>
              <a:gd name="T62" fmla="*/ 144 w 702"/>
              <a:gd name="T63" fmla="*/ 452 h 699"/>
              <a:gd name="T64" fmla="*/ 154 w 702"/>
              <a:gd name="T65" fmla="*/ 459 h 699"/>
              <a:gd name="T66" fmla="*/ 159 w 702"/>
              <a:gd name="T67" fmla="*/ 468 h 699"/>
              <a:gd name="T68" fmla="*/ 186 w 702"/>
              <a:gd name="T69" fmla="*/ 475 h 699"/>
              <a:gd name="T70" fmla="*/ 191 w 702"/>
              <a:gd name="T71" fmla="*/ 485 h 699"/>
              <a:gd name="T72" fmla="*/ 198 w 702"/>
              <a:gd name="T73" fmla="*/ 489 h 699"/>
              <a:gd name="T74" fmla="*/ 203 w 702"/>
              <a:gd name="T75" fmla="*/ 501 h 699"/>
              <a:gd name="T76" fmla="*/ 206 w 702"/>
              <a:gd name="T77" fmla="*/ 509 h 699"/>
              <a:gd name="T78" fmla="*/ 214 w 702"/>
              <a:gd name="T79" fmla="*/ 528 h 699"/>
              <a:gd name="T80" fmla="*/ 227 w 702"/>
              <a:gd name="T81" fmla="*/ 535 h 699"/>
              <a:gd name="T82" fmla="*/ 247 w 702"/>
              <a:gd name="T83" fmla="*/ 545 h 699"/>
              <a:gd name="T84" fmla="*/ 267 w 702"/>
              <a:gd name="T85" fmla="*/ 552 h 699"/>
              <a:gd name="T86" fmla="*/ 270 w 702"/>
              <a:gd name="T87" fmla="*/ 559 h 699"/>
              <a:gd name="T88" fmla="*/ 275 w 702"/>
              <a:gd name="T89" fmla="*/ 566 h 699"/>
              <a:gd name="T90" fmla="*/ 280 w 702"/>
              <a:gd name="T91" fmla="*/ 578 h 699"/>
              <a:gd name="T92" fmla="*/ 316 w 702"/>
              <a:gd name="T93" fmla="*/ 585 h 699"/>
              <a:gd name="T94" fmla="*/ 327 w 702"/>
              <a:gd name="T95" fmla="*/ 595 h 699"/>
              <a:gd name="T96" fmla="*/ 337 w 702"/>
              <a:gd name="T97" fmla="*/ 602 h 699"/>
              <a:gd name="T98" fmla="*/ 348 w 702"/>
              <a:gd name="T99" fmla="*/ 611 h 699"/>
              <a:gd name="T100" fmla="*/ 351 w 702"/>
              <a:gd name="T101" fmla="*/ 618 h 699"/>
              <a:gd name="T102" fmla="*/ 375 w 702"/>
              <a:gd name="T103" fmla="*/ 626 h 699"/>
              <a:gd name="T104" fmla="*/ 402 w 702"/>
              <a:gd name="T105" fmla="*/ 633 h 699"/>
              <a:gd name="T106" fmla="*/ 409 w 702"/>
              <a:gd name="T107" fmla="*/ 640 h 699"/>
              <a:gd name="T108" fmla="*/ 419 w 702"/>
              <a:gd name="T109" fmla="*/ 647 h 699"/>
              <a:gd name="T110" fmla="*/ 468 w 702"/>
              <a:gd name="T111" fmla="*/ 654 h 699"/>
              <a:gd name="T112" fmla="*/ 482 w 702"/>
              <a:gd name="T113" fmla="*/ 659 h 699"/>
              <a:gd name="T114" fmla="*/ 520 w 702"/>
              <a:gd name="T115" fmla="*/ 667 h 699"/>
              <a:gd name="T116" fmla="*/ 535 w 702"/>
              <a:gd name="T117" fmla="*/ 675 h 699"/>
              <a:gd name="T118" fmla="*/ 549 w 702"/>
              <a:gd name="T119" fmla="*/ 678 h 699"/>
              <a:gd name="T120" fmla="*/ 614 w 702"/>
              <a:gd name="T121" fmla="*/ 685 h 699"/>
              <a:gd name="T122" fmla="*/ 702 w 702"/>
              <a:gd name="T123" fmla="*/ 699 h 6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02" h="699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5" y="0"/>
                </a:lnTo>
                <a:lnTo>
                  <a:pt x="5" y="3"/>
                </a:lnTo>
                <a:lnTo>
                  <a:pt x="5" y="3"/>
                </a:lnTo>
                <a:lnTo>
                  <a:pt x="7" y="3"/>
                </a:lnTo>
                <a:lnTo>
                  <a:pt x="7" y="5"/>
                </a:lnTo>
                <a:lnTo>
                  <a:pt x="7" y="5"/>
                </a:lnTo>
                <a:lnTo>
                  <a:pt x="8" y="5"/>
                </a:lnTo>
                <a:lnTo>
                  <a:pt x="8" y="7"/>
                </a:lnTo>
                <a:lnTo>
                  <a:pt x="8" y="7"/>
                </a:lnTo>
                <a:lnTo>
                  <a:pt x="10" y="7"/>
                </a:lnTo>
                <a:lnTo>
                  <a:pt x="10" y="9"/>
                </a:lnTo>
                <a:lnTo>
                  <a:pt x="10" y="9"/>
                </a:lnTo>
                <a:lnTo>
                  <a:pt x="11" y="9"/>
                </a:lnTo>
                <a:lnTo>
                  <a:pt x="11" y="14"/>
                </a:lnTo>
                <a:lnTo>
                  <a:pt x="11" y="14"/>
                </a:lnTo>
                <a:lnTo>
                  <a:pt x="12" y="14"/>
                </a:lnTo>
                <a:lnTo>
                  <a:pt x="12" y="18"/>
                </a:lnTo>
                <a:lnTo>
                  <a:pt x="12" y="18"/>
                </a:lnTo>
                <a:lnTo>
                  <a:pt x="13" y="18"/>
                </a:lnTo>
                <a:lnTo>
                  <a:pt x="13" y="20"/>
                </a:lnTo>
                <a:lnTo>
                  <a:pt x="13" y="20"/>
                </a:lnTo>
                <a:lnTo>
                  <a:pt x="15" y="20"/>
                </a:lnTo>
                <a:lnTo>
                  <a:pt x="15" y="23"/>
                </a:lnTo>
                <a:lnTo>
                  <a:pt x="15" y="23"/>
                </a:lnTo>
                <a:lnTo>
                  <a:pt x="16" y="23"/>
                </a:lnTo>
                <a:lnTo>
                  <a:pt x="16" y="25"/>
                </a:lnTo>
                <a:lnTo>
                  <a:pt x="16" y="25"/>
                </a:lnTo>
                <a:lnTo>
                  <a:pt x="17" y="25"/>
                </a:lnTo>
                <a:lnTo>
                  <a:pt x="17" y="27"/>
                </a:lnTo>
                <a:lnTo>
                  <a:pt x="17" y="27"/>
                </a:lnTo>
                <a:lnTo>
                  <a:pt x="24" y="27"/>
                </a:lnTo>
                <a:lnTo>
                  <a:pt x="24" y="29"/>
                </a:lnTo>
                <a:lnTo>
                  <a:pt x="24" y="29"/>
                </a:lnTo>
                <a:lnTo>
                  <a:pt x="25" y="29"/>
                </a:lnTo>
                <a:lnTo>
                  <a:pt x="25" y="34"/>
                </a:lnTo>
                <a:lnTo>
                  <a:pt x="25" y="34"/>
                </a:lnTo>
                <a:lnTo>
                  <a:pt x="26" y="34"/>
                </a:lnTo>
                <a:lnTo>
                  <a:pt x="26" y="36"/>
                </a:lnTo>
                <a:lnTo>
                  <a:pt x="26" y="36"/>
                </a:lnTo>
                <a:lnTo>
                  <a:pt x="27" y="36"/>
                </a:lnTo>
                <a:lnTo>
                  <a:pt x="27" y="41"/>
                </a:lnTo>
                <a:lnTo>
                  <a:pt x="27" y="41"/>
                </a:lnTo>
                <a:lnTo>
                  <a:pt x="29" y="41"/>
                </a:lnTo>
                <a:lnTo>
                  <a:pt x="29" y="45"/>
                </a:lnTo>
                <a:lnTo>
                  <a:pt x="29" y="45"/>
                </a:lnTo>
                <a:lnTo>
                  <a:pt x="31" y="45"/>
                </a:lnTo>
                <a:lnTo>
                  <a:pt x="31" y="47"/>
                </a:lnTo>
                <a:lnTo>
                  <a:pt x="31" y="47"/>
                </a:lnTo>
                <a:lnTo>
                  <a:pt x="32" y="47"/>
                </a:lnTo>
                <a:lnTo>
                  <a:pt x="32" y="50"/>
                </a:lnTo>
                <a:lnTo>
                  <a:pt x="32" y="50"/>
                </a:lnTo>
                <a:lnTo>
                  <a:pt x="33" y="50"/>
                </a:lnTo>
                <a:lnTo>
                  <a:pt x="33" y="52"/>
                </a:lnTo>
                <a:lnTo>
                  <a:pt x="33" y="52"/>
                </a:lnTo>
                <a:lnTo>
                  <a:pt x="34" y="52"/>
                </a:lnTo>
                <a:lnTo>
                  <a:pt x="34" y="54"/>
                </a:lnTo>
                <a:lnTo>
                  <a:pt x="34" y="54"/>
                </a:lnTo>
                <a:lnTo>
                  <a:pt x="36" y="54"/>
                </a:lnTo>
                <a:lnTo>
                  <a:pt x="36" y="58"/>
                </a:lnTo>
                <a:lnTo>
                  <a:pt x="36" y="58"/>
                </a:lnTo>
                <a:lnTo>
                  <a:pt x="37" y="58"/>
                </a:lnTo>
                <a:lnTo>
                  <a:pt x="37" y="61"/>
                </a:lnTo>
                <a:lnTo>
                  <a:pt x="37" y="61"/>
                </a:lnTo>
                <a:lnTo>
                  <a:pt x="38" y="61"/>
                </a:lnTo>
                <a:lnTo>
                  <a:pt x="38" y="63"/>
                </a:lnTo>
                <a:lnTo>
                  <a:pt x="38" y="63"/>
                </a:lnTo>
                <a:lnTo>
                  <a:pt x="39" y="63"/>
                </a:lnTo>
                <a:lnTo>
                  <a:pt x="39" y="65"/>
                </a:lnTo>
                <a:lnTo>
                  <a:pt x="39" y="65"/>
                </a:lnTo>
                <a:lnTo>
                  <a:pt x="40" y="65"/>
                </a:lnTo>
                <a:lnTo>
                  <a:pt x="40" y="68"/>
                </a:lnTo>
                <a:lnTo>
                  <a:pt x="40" y="68"/>
                </a:lnTo>
                <a:lnTo>
                  <a:pt x="42" y="68"/>
                </a:lnTo>
                <a:lnTo>
                  <a:pt x="42" y="72"/>
                </a:lnTo>
                <a:lnTo>
                  <a:pt x="42" y="72"/>
                </a:lnTo>
                <a:lnTo>
                  <a:pt x="43" y="72"/>
                </a:lnTo>
                <a:lnTo>
                  <a:pt x="43" y="74"/>
                </a:lnTo>
                <a:lnTo>
                  <a:pt x="43" y="74"/>
                </a:lnTo>
                <a:lnTo>
                  <a:pt x="44" y="74"/>
                </a:lnTo>
                <a:lnTo>
                  <a:pt x="44" y="77"/>
                </a:lnTo>
                <a:lnTo>
                  <a:pt x="44" y="77"/>
                </a:lnTo>
                <a:lnTo>
                  <a:pt x="45" y="77"/>
                </a:lnTo>
                <a:lnTo>
                  <a:pt x="45" y="83"/>
                </a:lnTo>
                <a:lnTo>
                  <a:pt x="45" y="83"/>
                </a:lnTo>
                <a:lnTo>
                  <a:pt x="46" y="83"/>
                </a:lnTo>
                <a:lnTo>
                  <a:pt x="46" y="88"/>
                </a:lnTo>
                <a:lnTo>
                  <a:pt x="46" y="88"/>
                </a:lnTo>
                <a:lnTo>
                  <a:pt x="49" y="88"/>
                </a:lnTo>
                <a:lnTo>
                  <a:pt x="49" y="90"/>
                </a:lnTo>
                <a:lnTo>
                  <a:pt x="49" y="90"/>
                </a:lnTo>
                <a:lnTo>
                  <a:pt x="50" y="90"/>
                </a:lnTo>
                <a:lnTo>
                  <a:pt x="50" y="94"/>
                </a:lnTo>
                <a:lnTo>
                  <a:pt x="50" y="94"/>
                </a:lnTo>
                <a:lnTo>
                  <a:pt x="52" y="94"/>
                </a:lnTo>
                <a:lnTo>
                  <a:pt x="52" y="99"/>
                </a:lnTo>
                <a:lnTo>
                  <a:pt x="52" y="99"/>
                </a:lnTo>
                <a:lnTo>
                  <a:pt x="53" y="99"/>
                </a:lnTo>
                <a:lnTo>
                  <a:pt x="53" y="101"/>
                </a:lnTo>
                <a:lnTo>
                  <a:pt x="53" y="101"/>
                </a:lnTo>
                <a:lnTo>
                  <a:pt x="54" y="101"/>
                </a:lnTo>
                <a:lnTo>
                  <a:pt x="54" y="117"/>
                </a:lnTo>
                <a:lnTo>
                  <a:pt x="54" y="117"/>
                </a:lnTo>
                <a:lnTo>
                  <a:pt x="57" y="117"/>
                </a:lnTo>
                <a:lnTo>
                  <a:pt x="57" y="121"/>
                </a:lnTo>
                <a:lnTo>
                  <a:pt x="57" y="121"/>
                </a:lnTo>
                <a:lnTo>
                  <a:pt x="58" y="121"/>
                </a:lnTo>
                <a:lnTo>
                  <a:pt x="58" y="126"/>
                </a:lnTo>
                <a:lnTo>
                  <a:pt x="58" y="126"/>
                </a:lnTo>
                <a:lnTo>
                  <a:pt x="59" y="126"/>
                </a:lnTo>
                <a:lnTo>
                  <a:pt x="59" y="130"/>
                </a:lnTo>
                <a:lnTo>
                  <a:pt x="59" y="130"/>
                </a:lnTo>
                <a:lnTo>
                  <a:pt x="61" y="130"/>
                </a:lnTo>
                <a:lnTo>
                  <a:pt x="61" y="135"/>
                </a:lnTo>
                <a:lnTo>
                  <a:pt x="61" y="135"/>
                </a:lnTo>
                <a:lnTo>
                  <a:pt x="62" y="135"/>
                </a:lnTo>
                <a:lnTo>
                  <a:pt x="62" y="157"/>
                </a:lnTo>
                <a:lnTo>
                  <a:pt x="62" y="157"/>
                </a:lnTo>
                <a:lnTo>
                  <a:pt x="63" y="157"/>
                </a:lnTo>
                <a:lnTo>
                  <a:pt x="63" y="173"/>
                </a:lnTo>
                <a:lnTo>
                  <a:pt x="63" y="173"/>
                </a:lnTo>
                <a:lnTo>
                  <a:pt x="64" y="173"/>
                </a:lnTo>
                <a:lnTo>
                  <a:pt x="64" y="182"/>
                </a:lnTo>
                <a:lnTo>
                  <a:pt x="64" y="182"/>
                </a:lnTo>
                <a:lnTo>
                  <a:pt x="65" y="182"/>
                </a:lnTo>
                <a:lnTo>
                  <a:pt x="65" y="191"/>
                </a:lnTo>
                <a:lnTo>
                  <a:pt x="65" y="191"/>
                </a:lnTo>
                <a:lnTo>
                  <a:pt x="66" y="191"/>
                </a:lnTo>
                <a:lnTo>
                  <a:pt x="66" y="200"/>
                </a:lnTo>
                <a:lnTo>
                  <a:pt x="66" y="200"/>
                </a:lnTo>
                <a:lnTo>
                  <a:pt x="67" y="200"/>
                </a:lnTo>
                <a:lnTo>
                  <a:pt x="67" y="207"/>
                </a:lnTo>
                <a:lnTo>
                  <a:pt x="67" y="207"/>
                </a:lnTo>
                <a:lnTo>
                  <a:pt x="68" y="207"/>
                </a:lnTo>
                <a:lnTo>
                  <a:pt x="68" y="225"/>
                </a:lnTo>
                <a:lnTo>
                  <a:pt x="68" y="225"/>
                </a:lnTo>
                <a:lnTo>
                  <a:pt x="69" y="225"/>
                </a:lnTo>
                <a:lnTo>
                  <a:pt x="69" y="253"/>
                </a:lnTo>
                <a:lnTo>
                  <a:pt x="69" y="253"/>
                </a:lnTo>
                <a:lnTo>
                  <a:pt x="70" y="253"/>
                </a:lnTo>
                <a:lnTo>
                  <a:pt x="70" y="262"/>
                </a:lnTo>
                <a:lnTo>
                  <a:pt x="70" y="262"/>
                </a:lnTo>
                <a:lnTo>
                  <a:pt x="71" y="262"/>
                </a:lnTo>
                <a:lnTo>
                  <a:pt x="71" y="269"/>
                </a:lnTo>
                <a:lnTo>
                  <a:pt x="71" y="269"/>
                </a:lnTo>
                <a:lnTo>
                  <a:pt x="73" y="269"/>
                </a:lnTo>
                <a:lnTo>
                  <a:pt x="73" y="271"/>
                </a:lnTo>
                <a:lnTo>
                  <a:pt x="73" y="271"/>
                </a:lnTo>
                <a:lnTo>
                  <a:pt x="74" y="271"/>
                </a:lnTo>
                <a:lnTo>
                  <a:pt x="74" y="273"/>
                </a:lnTo>
                <a:lnTo>
                  <a:pt x="74" y="273"/>
                </a:lnTo>
                <a:lnTo>
                  <a:pt x="76" y="273"/>
                </a:lnTo>
                <a:lnTo>
                  <a:pt x="76" y="280"/>
                </a:lnTo>
                <a:lnTo>
                  <a:pt x="76" y="280"/>
                </a:lnTo>
                <a:lnTo>
                  <a:pt x="77" y="280"/>
                </a:lnTo>
                <a:lnTo>
                  <a:pt x="77" y="287"/>
                </a:lnTo>
                <a:lnTo>
                  <a:pt x="77" y="287"/>
                </a:lnTo>
                <a:lnTo>
                  <a:pt x="78" y="287"/>
                </a:lnTo>
                <a:lnTo>
                  <a:pt x="78" y="292"/>
                </a:lnTo>
                <a:lnTo>
                  <a:pt x="78" y="292"/>
                </a:lnTo>
                <a:lnTo>
                  <a:pt x="81" y="292"/>
                </a:lnTo>
                <a:lnTo>
                  <a:pt x="81" y="294"/>
                </a:lnTo>
                <a:lnTo>
                  <a:pt x="81" y="294"/>
                </a:lnTo>
                <a:lnTo>
                  <a:pt x="83" y="294"/>
                </a:lnTo>
                <a:lnTo>
                  <a:pt x="83" y="294"/>
                </a:lnTo>
                <a:lnTo>
                  <a:pt x="83" y="294"/>
                </a:lnTo>
                <a:lnTo>
                  <a:pt x="85" y="294"/>
                </a:lnTo>
                <a:lnTo>
                  <a:pt x="85" y="296"/>
                </a:lnTo>
                <a:lnTo>
                  <a:pt x="85" y="296"/>
                </a:lnTo>
                <a:lnTo>
                  <a:pt x="85" y="296"/>
                </a:lnTo>
                <a:lnTo>
                  <a:pt x="85" y="299"/>
                </a:lnTo>
                <a:lnTo>
                  <a:pt x="85" y="299"/>
                </a:lnTo>
                <a:lnTo>
                  <a:pt x="87" y="299"/>
                </a:lnTo>
                <a:lnTo>
                  <a:pt x="87" y="301"/>
                </a:lnTo>
                <a:lnTo>
                  <a:pt x="87" y="301"/>
                </a:lnTo>
                <a:lnTo>
                  <a:pt x="90" y="301"/>
                </a:lnTo>
                <a:lnTo>
                  <a:pt x="90" y="306"/>
                </a:lnTo>
                <a:lnTo>
                  <a:pt x="90" y="306"/>
                </a:lnTo>
                <a:lnTo>
                  <a:pt x="91" y="306"/>
                </a:lnTo>
                <a:lnTo>
                  <a:pt x="91" y="308"/>
                </a:lnTo>
                <a:lnTo>
                  <a:pt x="91" y="308"/>
                </a:lnTo>
                <a:lnTo>
                  <a:pt x="92" y="308"/>
                </a:lnTo>
                <a:lnTo>
                  <a:pt x="92" y="310"/>
                </a:lnTo>
                <a:lnTo>
                  <a:pt x="92" y="310"/>
                </a:lnTo>
                <a:lnTo>
                  <a:pt x="94" y="310"/>
                </a:lnTo>
                <a:lnTo>
                  <a:pt x="94" y="313"/>
                </a:lnTo>
                <a:lnTo>
                  <a:pt x="94" y="313"/>
                </a:lnTo>
                <a:lnTo>
                  <a:pt x="95" y="313"/>
                </a:lnTo>
                <a:lnTo>
                  <a:pt x="95" y="315"/>
                </a:lnTo>
                <a:lnTo>
                  <a:pt x="95" y="315"/>
                </a:lnTo>
                <a:lnTo>
                  <a:pt x="97" y="315"/>
                </a:lnTo>
                <a:lnTo>
                  <a:pt x="97" y="317"/>
                </a:lnTo>
                <a:lnTo>
                  <a:pt x="97" y="317"/>
                </a:lnTo>
                <a:lnTo>
                  <a:pt x="99" y="317"/>
                </a:lnTo>
                <a:lnTo>
                  <a:pt x="99" y="320"/>
                </a:lnTo>
                <a:lnTo>
                  <a:pt x="99" y="320"/>
                </a:lnTo>
                <a:lnTo>
                  <a:pt x="101" y="320"/>
                </a:lnTo>
                <a:lnTo>
                  <a:pt x="101" y="324"/>
                </a:lnTo>
                <a:lnTo>
                  <a:pt x="101" y="324"/>
                </a:lnTo>
                <a:lnTo>
                  <a:pt x="102" y="324"/>
                </a:lnTo>
                <a:lnTo>
                  <a:pt x="102" y="326"/>
                </a:lnTo>
                <a:lnTo>
                  <a:pt x="102" y="326"/>
                </a:lnTo>
                <a:lnTo>
                  <a:pt x="103" y="326"/>
                </a:lnTo>
                <a:lnTo>
                  <a:pt x="103" y="329"/>
                </a:lnTo>
                <a:lnTo>
                  <a:pt x="103" y="329"/>
                </a:lnTo>
                <a:lnTo>
                  <a:pt x="104" y="329"/>
                </a:lnTo>
                <a:lnTo>
                  <a:pt x="104" y="331"/>
                </a:lnTo>
                <a:lnTo>
                  <a:pt x="104" y="331"/>
                </a:lnTo>
                <a:lnTo>
                  <a:pt x="106" y="331"/>
                </a:lnTo>
                <a:lnTo>
                  <a:pt x="106" y="333"/>
                </a:lnTo>
                <a:lnTo>
                  <a:pt x="106" y="333"/>
                </a:lnTo>
                <a:lnTo>
                  <a:pt x="107" y="333"/>
                </a:lnTo>
                <a:lnTo>
                  <a:pt x="107" y="336"/>
                </a:lnTo>
                <a:lnTo>
                  <a:pt x="107" y="336"/>
                </a:lnTo>
                <a:lnTo>
                  <a:pt x="108" y="336"/>
                </a:lnTo>
                <a:lnTo>
                  <a:pt x="108" y="338"/>
                </a:lnTo>
                <a:lnTo>
                  <a:pt x="108" y="338"/>
                </a:lnTo>
                <a:lnTo>
                  <a:pt x="109" y="338"/>
                </a:lnTo>
                <a:lnTo>
                  <a:pt x="109" y="343"/>
                </a:lnTo>
                <a:lnTo>
                  <a:pt x="109" y="343"/>
                </a:lnTo>
                <a:lnTo>
                  <a:pt x="111" y="343"/>
                </a:lnTo>
                <a:lnTo>
                  <a:pt x="111" y="345"/>
                </a:lnTo>
                <a:lnTo>
                  <a:pt x="111" y="345"/>
                </a:lnTo>
                <a:lnTo>
                  <a:pt x="111" y="345"/>
                </a:lnTo>
                <a:lnTo>
                  <a:pt x="111" y="352"/>
                </a:lnTo>
                <a:lnTo>
                  <a:pt x="111" y="352"/>
                </a:lnTo>
                <a:lnTo>
                  <a:pt x="113" y="352"/>
                </a:lnTo>
                <a:lnTo>
                  <a:pt x="113" y="354"/>
                </a:lnTo>
                <a:lnTo>
                  <a:pt x="113" y="354"/>
                </a:lnTo>
                <a:lnTo>
                  <a:pt x="115" y="354"/>
                </a:lnTo>
                <a:lnTo>
                  <a:pt x="115" y="357"/>
                </a:lnTo>
                <a:lnTo>
                  <a:pt x="115" y="357"/>
                </a:lnTo>
                <a:lnTo>
                  <a:pt x="116" y="357"/>
                </a:lnTo>
                <a:lnTo>
                  <a:pt x="116" y="359"/>
                </a:lnTo>
                <a:lnTo>
                  <a:pt x="116" y="359"/>
                </a:lnTo>
                <a:lnTo>
                  <a:pt x="117" y="359"/>
                </a:lnTo>
                <a:lnTo>
                  <a:pt x="117" y="361"/>
                </a:lnTo>
                <a:lnTo>
                  <a:pt x="117" y="361"/>
                </a:lnTo>
                <a:lnTo>
                  <a:pt x="123" y="361"/>
                </a:lnTo>
                <a:lnTo>
                  <a:pt x="123" y="371"/>
                </a:lnTo>
                <a:lnTo>
                  <a:pt x="123" y="371"/>
                </a:lnTo>
                <a:lnTo>
                  <a:pt x="126" y="371"/>
                </a:lnTo>
                <a:lnTo>
                  <a:pt x="126" y="375"/>
                </a:lnTo>
                <a:lnTo>
                  <a:pt x="126" y="375"/>
                </a:lnTo>
                <a:lnTo>
                  <a:pt x="128" y="375"/>
                </a:lnTo>
                <a:lnTo>
                  <a:pt x="128" y="377"/>
                </a:lnTo>
                <a:lnTo>
                  <a:pt x="128" y="377"/>
                </a:lnTo>
                <a:lnTo>
                  <a:pt x="130" y="377"/>
                </a:lnTo>
                <a:lnTo>
                  <a:pt x="130" y="394"/>
                </a:lnTo>
                <a:lnTo>
                  <a:pt x="130" y="394"/>
                </a:lnTo>
                <a:lnTo>
                  <a:pt x="131" y="394"/>
                </a:lnTo>
                <a:lnTo>
                  <a:pt x="131" y="396"/>
                </a:lnTo>
                <a:lnTo>
                  <a:pt x="131" y="396"/>
                </a:lnTo>
                <a:lnTo>
                  <a:pt x="132" y="396"/>
                </a:lnTo>
                <a:lnTo>
                  <a:pt x="132" y="398"/>
                </a:lnTo>
                <a:lnTo>
                  <a:pt x="132" y="398"/>
                </a:lnTo>
                <a:lnTo>
                  <a:pt x="133" y="398"/>
                </a:lnTo>
                <a:lnTo>
                  <a:pt x="133" y="401"/>
                </a:lnTo>
                <a:lnTo>
                  <a:pt x="133" y="401"/>
                </a:lnTo>
                <a:lnTo>
                  <a:pt x="134" y="401"/>
                </a:lnTo>
                <a:lnTo>
                  <a:pt x="134" y="405"/>
                </a:lnTo>
                <a:lnTo>
                  <a:pt x="134" y="405"/>
                </a:lnTo>
                <a:lnTo>
                  <a:pt x="135" y="405"/>
                </a:lnTo>
                <a:lnTo>
                  <a:pt x="135" y="410"/>
                </a:lnTo>
                <a:lnTo>
                  <a:pt x="135" y="410"/>
                </a:lnTo>
                <a:lnTo>
                  <a:pt x="137" y="410"/>
                </a:lnTo>
                <a:lnTo>
                  <a:pt x="137" y="417"/>
                </a:lnTo>
                <a:lnTo>
                  <a:pt x="137" y="417"/>
                </a:lnTo>
                <a:lnTo>
                  <a:pt x="137" y="417"/>
                </a:lnTo>
                <a:lnTo>
                  <a:pt x="137" y="433"/>
                </a:lnTo>
                <a:lnTo>
                  <a:pt x="137" y="433"/>
                </a:lnTo>
                <a:lnTo>
                  <a:pt x="139" y="433"/>
                </a:lnTo>
                <a:lnTo>
                  <a:pt x="139" y="442"/>
                </a:lnTo>
                <a:lnTo>
                  <a:pt x="139" y="442"/>
                </a:lnTo>
                <a:lnTo>
                  <a:pt x="141" y="442"/>
                </a:lnTo>
                <a:lnTo>
                  <a:pt x="141" y="447"/>
                </a:lnTo>
                <a:lnTo>
                  <a:pt x="141" y="447"/>
                </a:lnTo>
                <a:lnTo>
                  <a:pt x="142" y="447"/>
                </a:lnTo>
                <a:lnTo>
                  <a:pt x="142" y="449"/>
                </a:lnTo>
                <a:lnTo>
                  <a:pt x="142" y="449"/>
                </a:lnTo>
                <a:lnTo>
                  <a:pt x="144" y="449"/>
                </a:lnTo>
                <a:lnTo>
                  <a:pt x="144" y="452"/>
                </a:lnTo>
                <a:lnTo>
                  <a:pt x="144" y="452"/>
                </a:lnTo>
                <a:lnTo>
                  <a:pt x="147" y="452"/>
                </a:lnTo>
                <a:lnTo>
                  <a:pt x="147" y="454"/>
                </a:lnTo>
                <a:lnTo>
                  <a:pt x="147" y="454"/>
                </a:lnTo>
                <a:lnTo>
                  <a:pt x="149" y="454"/>
                </a:lnTo>
                <a:lnTo>
                  <a:pt x="149" y="454"/>
                </a:lnTo>
                <a:lnTo>
                  <a:pt x="149" y="454"/>
                </a:lnTo>
                <a:lnTo>
                  <a:pt x="154" y="454"/>
                </a:lnTo>
                <a:lnTo>
                  <a:pt x="154" y="459"/>
                </a:lnTo>
                <a:lnTo>
                  <a:pt x="154" y="459"/>
                </a:lnTo>
                <a:lnTo>
                  <a:pt x="155" y="459"/>
                </a:lnTo>
                <a:lnTo>
                  <a:pt x="155" y="461"/>
                </a:lnTo>
                <a:lnTo>
                  <a:pt x="155" y="461"/>
                </a:lnTo>
                <a:lnTo>
                  <a:pt x="156" y="461"/>
                </a:lnTo>
                <a:lnTo>
                  <a:pt x="156" y="463"/>
                </a:lnTo>
                <a:lnTo>
                  <a:pt x="156" y="463"/>
                </a:lnTo>
                <a:lnTo>
                  <a:pt x="159" y="463"/>
                </a:lnTo>
                <a:lnTo>
                  <a:pt x="159" y="468"/>
                </a:lnTo>
                <a:lnTo>
                  <a:pt x="159" y="468"/>
                </a:lnTo>
                <a:lnTo>
                  <a:pt x="177" y="468"/>
                </a:lnTo>
                <a:lnTo>
                  <a:pt x="177" y="470"/>
                </a:lnTo>
                <a:lnTo>
                  <a:pt x="177" y="470"/>
                </a:lnTo>
                <a:lnTo>
                  <a:pt x="182" y="470"/>
                </a:lnTo>
                <a:lnTo>
                  <a:pt x="182" y="473"/>
                </a:lnTo>
                <a:lnTo>
                  <a:pt x="182" y="473"/>
                </a:lnTo>
                <a:lnTo>
                  <a:pt x="186" y="473"/>
                </a:lnTo>
                <a:lnTo>
                  <a:pt x="186" y="475"/>
                </a:lnTo>
                <a:lnTo>
                  <a:pt x="186" y="475"/>
                </a:lnTo>
                <a:lnTo>
                  <a:pt x="188" y="475"/>
                </a:lnTo>
                <a:lnTo>
                  <a:pt x="188" y="478"/>
                </a:lnTo>
                <a:lnTo>
                  <a:pt x="188" y="478"/>
                </a:lnTo>
                <a:lnTo>
                  <a:pt x="190" y="478"/>
                </a:lnTo>
                <a:lnTo>
                  <a:pt x="190" y="482"/>
                </a:lnTo>
                <a:lnTo>
                  <a:pt x="190" y="482"/>
                </a:lnTo>
                <a:lnTo>
                  <a:pt x="191" y="482"/>
                </a:lnTo>
                <a:lnTo>
                  <a:pt x="191" y="485"/>
                </a:lnTo>
                <a:lnTo>
                  <a:pt x="191" y="485"/>
                </a:lnTo>
                <a:lnTo>
                  <a:pt x="196" y="485"/>
                </a:lnTo>
                <a:lnTo>
                  <a:pt x="196" y="485"/>
                </a:lnTo>
                <a:lnTo>
                  <a:pt x="196" y="485"/>
                </a:lnTo>
                <a:lnTo>
                  <a:pt x="197" y="485"/>
                </a:lnTo>
                <a:lnTo>
                  <a:pt x="197" y="487"/>
                </a:lnTo>
                <a:lnTo>
                  <a:pt x="197" y="487"/>
                </a:lnTo>
                <a:lnTo>
                  <a:pt x="198" y="487"/>
                </a:lnTo>
                <a:lnTo>
                  <a:pt x="198" y="489"/>
                </a:lnTo>
                <a:lnTo>
                  <a:pt x="198" y="489"/>
                </a:lnTo>
                <a:lnTo>
                  <a:pt x="200" y="489"/>
                </a:lnTo>
                <a:lnTo>
                  <a:pt x="200" y="497"/>
                </a:lnTo>
                <a:lnTo>
                  <a:pt x="200" y="497"/>
                </a:lnTo>
                <a:lnTo>
                  <a:pt x="202" y="497"/>
                </a:lnTo>
                <a:lnTo>
                  <a:pt x="202" y="499"/>
                </a:lnTo>
                <a:lnTo>
                  <a:pt x="202" y="499"/>
                </a:lnTo>
                <a:lnTo>
                  <a:pt x="203" y="499"/>
                </a:lnTo>
                <a:lnTo>
                  <a:pt x="203" y="501"/>
                </a:lnTo>
                <a:lnTo>
                  <a:pt x="203" y="501"/>
                </a:lnTo>
                <a:lnTo>
                  <a:pt x="204" y="501"/>
                </a:lnTo>
                <a:lnTo>
                  <a:pt x="204" y="504"/>
                </a:lnTo>
                <a:lnTo>
                  <a:pt x="204" y="504"/>
                </a:lnTo>
                <a:lnTo>
                  <a:pt x="205" y="504"/>
                </a:lnTo>
                <a:lnTo>
                  <a:pt x="205" y="506"/>
                </a:lnTo>
                <a:lnTo>
                  <a:pt x="205" y="506"/>
                </a:lnTo>
                <a:lnTo>
                  <a:pt x="206" y="506"/>
                </a:lnTo>
                <a:lnTo>
                  <a:pt x="206" y="509"/>
                </a:lnTo>
                <a:lnTo>
                  <a:pt x="206" y="509"/>
                </a:lnTo>
                <a:lnTo>
                  <a:pt x="207" y="509"/>
                </a:lnTo>
                <a:lnTo>
                  <a:pt x="207" y="511"/>
                </a:lnTo>
                <a:lnTo>
                  <a:pt x="207" y="511"/>
                </a:lnTo>
                <a:lnTo>
                  <a:pt x="209" y="511"/>
                </a:lnTo>
                <a:lnTo>
                  <a:pt x="209" y="518"/>
                </a:lnTo>
                <a:lnTo>
                  <a:pt x="209" y="518"/>
                </a:lnTo>
                <a:lnTo>
                  <a:pt x="214" y="518"/>
                </a:lnTo>
                <a:lnTo>
                  <a:pt x="214" y="528"/>
                </a:lnTo>
                <a:lnTo>
                  <a:pt x="214" y="528"/>
                </a:lnTo>
                <a:lnTo>
                  <a:pt x="221" y="528"/>
                </a:lnTo>
                <a:lnTo>
                  <a:pt x="221" y="530"/>
                </a:lnTo>
                <a:lnTo>
                  <a:pt x="221" y="530"/>
                </a:lnTo>
                <a:lnTo>
                  <a:pt x="223" y="530"/>
                </a:lnTo>
                <a:lnTo>
                  <a:pt x="223" y="533"/>
                </a:lnTo>
                <a:lnTo>
                  <a:pt x="223" y="533"/>
                </a:lnTo>
                <a:lnTo>
                  <a:pt x="227" y="533"/>
                </a:lnTo>
                <a:lnTo>
                  <a:pt x="227" y="535"/>
                </a:lnTo>
                <a:lnTo>
                  <a:pt x="227" y="535"/>
                </a:lnTo>
                <a:lnTo>
                  <a:pt x="229" y="535"/>
                </a:lnTo>
                <a:lnTo>
                  <a:pt x="229" y="540"/>
                </a:lnTo>
                <a:lnTo>
                  <a:pt x="229" y="540"/>
                </a:lnTo>
                <a:lnTo>
                  <a:pt x="238" y="540"/>
                </a:lnTo>
                <a:lnTo>
                  <a:pt x="238" y="542"/>
                </a:lnTo>
                <a:lnTo>
                  <a:pt x="238" y="542"/>
                </a:lnTo>
                <a:lnTo>
                  <a:pt x="247" y="542"/>
                </a:lnTo>
                <a:lnTo>
                  <a:pt x="247" y="545"/>
                </a:lnTo>
                <a:lnTo>
                  <a:pt x="247" y="545"/>
                </a:lnTo>
                <a:lnTo>
                  <a:pt x="249" y="545"/>
                </a:lnTo>
                <a:lnTo>
                  <a:pt x="249" y="547"/>
                </a:lnTo>
                <a:lnTo>
                  <a:pt x="249" y="547"/>
                </a:lnTo>
                <a:lnTo>
                  <a:pt x="258" y="547"/>
                </a:lnTo>
                <a:lnTo>
                  <a:pt x="258" y="549"/>
                </a:lnTo>
                <a:lnTo>
                  <a:pt x="258" y="549"/>
                </a:lnTo>
                <a:lnTo>
                  <a:pt x="267" y="549"/>
                </a:lnTo>
                <a:lnTo>
                  <a:pt x="267" y="552"/>
                </a:lnTo>
                <a:lnTo>
                  <a:pt x="267" y="552"/>
                </a:lnTo>
                <a:lnTo>
                  <a:pt x="268" y="552"/>
                </a:lnTo>
                <a:lnTo>
                  <a:pt x="268" y="554"/>
                </a:lnTo>
                <a:lnTo>
                  <a:pt x="268" y="554"/>
                </a:lnTo>
                <a:lnTo>
                  <a:pt x="269" y="554"/>
                </a:lnTo>
                <a:lnTo>
                  <a:pt x="269" y="556"/>
                </a:lnTo>
                <a:lnTo>
                  <a:pt x="269" y="556"/>
                </a:lnTo>
                <a:lnTo>
                  <a:pt x="270" y="556"/>
                </a:lnTo>
                <a:lnTo>
                  <a:pt x="270" y="559"/>
                </a:lnTo>
                <a:lnTo>
                  <a:pt x="270" y="559"/>
                </a:lnTo>
                <a:lnTo>
                  <a:pt x="272" y="559"/>
                </a:lnTo>
                <a:lnTo>
                  <a:pt x="272" y="561"/>
                </a:lnTo>
                <a:lnTo>
                  <a:pt x="272" y="561"/>
                </a:lnTo>
                <a:lnTo>
                  <a:pt x="274" y="561"/>
                </a:lnTo>
                <a:lnTo>
                  <a:pt x="274" y="564"/>
                </a:lnTo>
                <a:lnTo>
                  <a:pt x="274" y="564"/>
                </a:lnTo>
                <a:lnTo>
                  <a:pt x="275" y="564"/>
                </a:lnTo>
                <a:lnTo>
                  <a:pt x="275" y="566"/>
                </a:lnTo>
                <a:lnTo>
                  <a:pt x="275" y="566"/>
                </a:lnTo>
                <a:lnTo>
                  <a:pt x="277" y="566"/>
                </a:lnTo>
                <a:lnTo>
                  <a:pt x="277" y="571"/>
                </a:lnTo>
                <a:lnTo>
                  <a:pt x="277" y="571"/>
                </a:lnTo>
                <a:lnTo>
                  <a:pt x="278" y="571"/>
                </a:lnTo>
                <a:lnTo>
                  <a:pt x="278" y="573"/>
                </a:lnTo>
                <a:lnTo>
                  <a:pt x="278" y="573"/>
                </a:lnTo>
                <a:lnTo>
                  <a:pt x="280" y="573"/>
                </a:lnTo>
                <a:lnTo>
                  <a:pt x="280" y="578"/>
                </a:lnTo>
                <a:lnTo>
                  <a:pt x="280" y="578"/>
                </a:lnTo>
                <a:lnTo>
                  <a:pt x="305" y="578"/>
                </a:lnTo>
                <a:lnTo>
                  <a:pt x="305" y="580"/>
                </a:lnTo>
                <a:lnTo>
                  <a:pt x="305" y="580"/>
                </a:lnTo>
                <a:lnTo>
                  <a:pt x="308" y="580"/>
                </a:lnTo>
                <a:lnTo>
                  <a:pt x="308" y="583"/>
                </a:lnTo>
                <a:lnTo>
                  <a:pt x="308" y="583"/>
                </a:lnTo>
                <a:lnTo>
                  <a:pt x="316" y="583"/>
                </a:lnTo>
                <a:lnTo>
                  <a:pt x="316" y="585"/>
                </a:lnTo>
                <a:lnTo>
                  <a:pt x="316" y="585"/>
                </a:lnTo>
                <a:lnTo>
                  <a:pt x="318" y="585"/>
                </a:lnTo>
                <a:lnTo>
                  <a:pt x="318" y="590"/>
                </a:lnTo>
                <a:lnTo>
                  <a:pt x="318" y="590"/>
                </a:lnTo>
                <a:lnTo>
                  <a:pt x="322" y="590"/>
                </a:lnTo>
                <a:lnTo>
                  <a:pt x="322" y="592"/>
                </a:lnTo>
                <a:lnTo>
                  <a:pt x="322" y="592"/>
                </a:lnTo>
                <a:lnTo>
                  <a:pt x="327" y="592"/>
                </a:lnTo>
                <a:lnTo>
                  <a:pt x="327" y="595"/>
                </a:lnTo>
                <a:lnTo>
                  <a:pt x="327" y="595"/>
                </a:lnTo>
                <a:lnTo>
                  <a:pt x="332" y="595"/>
                </a:lnTo>
                <a:lnTo>
                  <a:pt x="332" y="597"/>
                </a:lnTo>
                <a:lnTo>
                  <a:pt x="332" y="597"/>
                </a:lnTo>
                <a:lnTo>
                  <a:pt x="333" y="597"/>
                </a:lnTo>
                <a:lnTo>
                  <a:pt x="333" y="599"/>
                </a:lnTo>
                <a:lnTo>
                  <a:pt x="333" y="599"/>
                </a:lnTo>
                <a:lnTo>
                  <a:pt x="337" y="599"/>
                </a:lnTo>
                <a:lnTo>
                  <a:pt x="337" y="602"/>
                </a:lnTo>
                <a:lnTo>
                  <a:pt x="337" y="602"/>
                </a:lnTo>
                <a:lnTo>
                  <a:pt x="339" y="602"/>
                </a:lnTo>
                <a:lnTo>
                  <a:pt x="339" y="607"/>
                </a:lnTo>
                <a:lnTo>
                  <a:pt x="339" y="607"/>
                </a:lnTo>
                <a:lnTo>
                  <a:pt x="343" y="607"/>
                </a:lnTo>
                <a:lnTo>
                  <a:pt x="343" y="609"/>
                </a:lnTo>
                <a:lnTo>
                  <a:pt x="343" y="609"/>
                </a:lnTo>
                <a:lnTo>
                  <a:pt x="348" y="609"/>
                </a:lnTo>
                <a:lnTo>
                  <a:pt x="348" y="611"/>
                </a:lnTo>
                <a:lnTo>
                  <a:pt x="348" y="611"/>
                </a:lnTo>
                <a:lnTo>
                  <a:pt x="349" y="611"/>
                </a:lnTo>
                <a:lnTo>
                  <a:pt x="349" y="614"/>
                </a:lnTo>
                <a:lnTo>
                  <a:pt x="349" y="614"/>
                </a:lnTo>
                <a:lnTo>
                  <a:pt x="350" y="614"/>
                </a:lnTo>
                <a:lnTo>
                  <a:pt x="350" y="616"/>
                </a:lnTo>
                <a:lnTo>
                  <a:pt x="350" y="616"/>
                </a:lnTo>
                <a:lnTo>
                  <a:pt x="351" y="616"/>
                </a:lnTo>
                <a:lnTo>
                  <a:pt x="351" y="618"/>
                </a:lnTo>
                <a:lnTo>
                  <a:pt x="351" y="618"/>
                </a:lnTo>
                <a:lnTo>
                  <a:pt x="353" y="618"/>
                </a:lnTo>
                <a:lnTo>
                  <a:pt x="353" y="621"/>
                </a:lnTo>
                <a:lnTo>
                  <a:pt x="353" y="621"/>
                </a:lnTo>
                <a:lnTo>
                  <a:pt x="365" y="621"/>
                </a:lnTo>
                <a:lnTo>
                  <a:pt x="365" y="623"/>
                </a:lnTo>
                <a:lnTo>
                  <a:pt x="365" y="623"/>
                </a:lnTo>
                <a:lnTo>
                  <a:pt x="375" y="623"/>
                </a:lnTo>
                <a:lnTo>
                  <a:pt x="375" y="626"/>
                </a:lnTo>
                <a:lnTo>
                  <a:pt x="375" y="626"/>
                </a:lnTo>
                <a:lnTo>
                  <a:pt x="382" y="626"/>
                </a:lnTo>
                <a:lnTo>
                  <a:pt x="382" y="628"/>
                </a:lnTo>
                <a:lnTo>
                  <a:pt x="382" y="628"/>
                </a:lnTo>
                <a:lnTo>
                  <a:pt x="385" y="628"/>
                </a:lnTo>
                <a:lnTo>
                  <a:pt x="385" y="630"/>
                </a:lnTo>
                <a:lnTo>
                  <a:pt x="385" y="630"/>
                </a:lnTo>
                <a:lnTo>
                  <a:pt x="402" y="630"/>
                </a:lnTo>
                <a:lnTo>
                  <a:pt x="402" y="633"/>
                </a:lnTo>
                <a:lnTo>
                  <a:pt x="402" y="633"/>
                </a:lnTo>
                <a:lnTo>
                  <a:pt x="407" y="633"/>
                </a:lnTo>
                <a:lnTo>
                  <a:pt x="407" y="635"/>
                </a:lnTo>
                <a:lnTo>
                  <a:pt x="407" y="635"/>
                </a:lnTo>
                <a:lnTo>
                  <a:pt x="408" y="635"/>
                </a:lnTo>
                <a:lnTo>
                  <a:pt x="408" y="638"/>
                </a:lnTo>
                <a:lnTo>
                  <a:pt x="408" y="638"/>
                </a:lnTo>
                <a:lnTo>
                  <a:pt x="409" y="638"/>
                </a:lnTo>
                <a:lnTo>
                  <a:pt x="409" y="640"/>
                </a:lnTo>
                <a:lnTo>
                  <a:pt x="409" y="640"/>
                </a:lnTo>
                <a:lnTo>
                  <a:pt x="412" y="640"/>
                </a:lnTo>
                <a:lnTo>
                  <a:pt x="412" y="642"/>
                </a:lnTo>
                <a:lnTo>
                  <a:pt x="412" y="642"/>
                </a:lnTo>
                <a:lnTo>
                  <a:pt x="417" y="642"/>
                </a:lnTo>
                <a:lnTo>
                  <a:pt x="417" y="645"/>
                </a:lnTo>
                <a:lnTo>
                  <a:pt x="417" y="645"/>
                </a:lnTo>
                <a:lnTo>
                  <a:pt x="419" y="645"/>
                </a:lnTo>
                <a:lnTo>
                  <a:pt x="419" y="647"/>
                </a:lnTo>
                <a:lnTo>
                  <a:pt x="419" y="647"/>
                </a:lnTo>
                <a:lnTo>
                  <a:pt x="425" y="647"/>
                </a:lnTo>
                <a:lnTo>
                  <a:pt x="425" y="649"/>
                </a:lnTo>
                <a:lnTo>
                  <a:pt x="425" y="649"/>
                </a:lnTo>
                <a:lnTo>
                  <a:pt x="442" y="649"/>
                </a:lnTo>
                <a:lnTo>
                  <a:pt x="442" y="652"/>
                </a:lnTo>
                <a:lnTo>
                  <a:pt x="442" y="652"/>
                </a:lnTo>
                <a:lnTo>
                  <a:pt x="468" y="652"/>
                </a:lnTo>
                <a:lnTo>
                  <a:pt x="468" y="654"/>
                </a:lnTo>
                <a:lnTo>
                  <a:pt x="468" y="654"/>
                </a:lnTo>
                <a:lnTo>
                  <a:pt x="470" y="654"/>
                </a:lnTo>
                <a:lnTo>
                  <a:pt x="470" y="657"/>
                </a:lnTo>
                <a:lnTo>
                  <a:pt x="470" y="657"/>
                </a:lnTo>
                <a:lnTo>
                  <a:pt x="472" y="657"/>
                </a:lnTo>
                <a:lnTo>
                  <a:pt x="472" y="659"/>
                </a:lnTo>
                <a:lnTo>
                  <a:pt x="472" y="659"/>
                </a:lnTo>
                <a:lnTo>
                  <a:pt x="482" y="659"/>
                </a:lnTo>
                <a:lnTo>
                  <a:pt x="482" y="659"/>
                </a:lnTo>
                <a:lnTo>
                  <a:pt x="482" y="659"/>
                </a:lnTo>
                <a:lnTo>
                  <a:pt x="495" y="659"/>
                </a:lnTo>
                <a:lnTo>
                  <a:pt x="495" y="662"/>
                </a:lnTo>
                <a:lnTo>
                  <a:pt x="495" y="662"/>
                </a:lnTo>
                <a:lnTo>
                  <a:pt x="515" y="662"/>
                </a:lnTo>
                <a:lnTo>
                  <a:pt x="515" y="664"/>
                </a:lnTo>
                <a:lnTo>
                  <a:pt x="515" y="664"/>
                </a:lnTo>
                <a:lnTo>
                  <a:pt x="520" y="664"/>
                </a:lnTo>
                <a:lnTo>
                  <a:pt x="520" y="667"/>
                </a:lnTo>
                <a:lnTo>
                  <a:pt x="520" y="667"/>
                </a:lnTo>
                <a:lnTo>
                  <a:pt x="526" y="667"/>
                </a:lnTo>
                <a:lnTo>
                  <a:pt x="526" y="670"/>
                </a:lnTo>
                <a:lnTo>
                  <a:pt x="526" y="670"/>
                </a:lnTo>
                <a:lnTo>
                  <a:pt x="534" y="670"/>
                </a:lnTo>
                <a:lnTo>
                  <a:pt x="534" y="673"/>
                </a:lnTo>
                <a:lnTo>
                  <a:pt x="534" y="673"/>
                </a:lnTo>
                <a:lnTo>
                  <a:pt x="535" y="673"/>
                </a:lnTo>
                <a:lnTo>
                  <a:pt x="535" y="675"/>
                </a:lnTo>
                <a:lnTo>
                  <a:pt x="535" y="675"/>
                </a:lnTo>
                <a:lnTo>
                  <a:pt x="539" y="675"/>
                </a:lnTo>
                <a:lnTo>
                  <a:pt x="539" y="675"/>
                </a:lnTo>
                <a:lnTo>
                  <a:pt x="539" y="675"/>
                </a:lnTo>
                <a:lnTo>
                  <a:pt x="545" y="675"/>
                </a:lnTo>
                <a:lnTo>
                  <a:pt x="545" y="678"/>
                </a:lnTo>
                <a:lnTo>
                  <a:pt x="545" y="678"/>
                </a:lnTo>
                <a:lnTo>
                  <a:pt x="549" y="678"/>
                </a:lnTo>
                <a:lnTo>
                  <a:pt x="549" y="678"/>
                </a:lnTo>
                <a:lnTo>
                  <a:pt x="549" y="678"/>
                </a:lnTo>
                <a:lnTo>
                  <a:pt x="555" y="678"/>
                </a:lnTo>
                <a:lnTo>
                  <a:pt x="555" y="682"/>
                </a:lnTo>
                <a:lnTo>
                  <a:pt x="555" y="682"/>
                </a:lnTo>
                <a:lnTo>
                  <a:pt x="590" y="682"/>
                </a:lnTo>
                <a:lnTo>
                  <a:pt x="590" y="685"/>
                </a:lnTo>
                <a:lnTo>
                  <a:pt x="590" y="685"/>
                </a:lnTo>
                <a:lnTo>
                  <a:pt x="614" y="685"/>
                </a:lnTo>
                <a:lnTo>
                  <a:pt x="614" y="685"/>
                </a:lnTo>
                <a:lnTo>
                  <a:pt x="614" y="685"/>
                </a:lnTo>
                <a:lnTo>
                  <a:pt x="615" y="685"/>
                </a:lnTo>
                <a:lnTo>
                  <a:pt x="615" y="685"/>
                </a:lnTo>
                <a:lnTo>
                  <a:pt x="615" y="685"/>
                </a:lnTo>
                <a:lnTo>
                  <a:pt x="635" y="685"/>
                </a:lnTo>
                <a:lnTo>
                  <a:pt x="635" y="692"/>
                </a:lnTo>
                <a:lnTo>
                  <a:pt x="635" y="692"/>
                </a:lnTo>
                <a:lnTo>
                  <a:pt x="702" y="692"/>
                </a:lnTo>
                <a:lnTo>
                  <a:pt x="702" y="699"/>
                </a:lnTo>
              </a:path>
            </a:pathLst>
          </a:custGeom>
          <a:noFill/>
          <a:ln w="19050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77" name="Line 346">
            <a:extLst>
              <a:ext uri="{FF2B5EF4-FFF2-40B4-BE49-F238E27FC236}">
                <a16:creationId xmlns:a16="http://schemas.microsoft.com/office/drawing/2014/main" xmlns="" id="{4E91C082-5E3E-4FCD-8FEA-E516BBD72826}"/>
              </a:ext>
            </a:extLst>
          </p:cNvPr>
          <p:cNvSpPr>
            <a:spLocks noChangeShapeType="1"/>
          </p:cNvSpPr>
          <p:nvPr/>
        </p:nvSpPr>
        <p:spPr bwMode="auto">
          <a:xfrm>
            <a:off x="6512230" y="1728833"/>
            <a:ext cx="0" cy="31222"/>
          </a:xfrm>
          <a:prstGeom prst="line">
            <a:avLst/>
          </a:prstGeom>
          <a:noFill/>
          <a:ln w="6350" cap="flat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78" name="Line 347">
            <a:extLst>
              <a:ext uri="{FF2B5EF4-FFF2-40B4-BE49-F238E27FC236}">
                <a16:creationId xmlns:a16="http://schemas.microsoft.com/office/drawing/2014/main" xmlns="" id="{69E1FFFB-BD4E-461B-8A9F-18A37B5CEFF7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2626" y="2137313"/>
            <a:ext cx="0" cy="31222"/>
          </a:xfrm>
          <a:prstGeom prst="line">
            <a:avLst/>
          </a:prstGeom>
          <a:noFill/>
          <a:ln w="6350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79" name="Line 348">
            <a:extLst>
              <a:ext uri="{FF2B5EF4-FFF2-40B4-BE49-F238E27FC236}">
                <a16:creationId xmlns:a16="http://schemas.microsoft.com/office/drawing/2014/main" xmlns="" id="{3CE8C635-6594-4C65-A116-580219DCA9F0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9865" y="2249188"/>
            <a:ext cx="0" cy="31222"/>
          </a:xfrm>
          <a:prstGeom prst="line">
            <a:avLst/>
          </a:prstGeom>
          <a:noFill/>
          <a:ln w="6350" cap="flat">
            <a:solidFill>
              <a:srgbClr val="66203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0" name="Line 349">
            <a:extLst>
              <a:ext uri="{FF2B5EF4-FFF2-40B4-BE49-F238E27FC236}">
                <a16:creationId xmlns:a16="http://schemas.microsoft.com/office/drawing/2014/main" xmlns="" id="{853A25B1-2005-49CC-AF02-F3C52A843436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7104" y="2410500"/>
            <a:ext cx="0" cy="31222"/>
          </a:xfrm>
          <a:prstGeom prst="line">
            <a:avLst/>
          </a:prstGeom>
          <a:noFill/>
          <a:ln w="6350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1" name="Line 350">
            <a:extLst>
              <a:ext uri="{FF2B5EF4-FFF2-40B4-BE49-F238E27FC236}">
                <a16:creationId xmlns:a16="http://schemas.microsoft.com/office/drawing/2014/main" xmlns="" id="{E8834628-84E2-44A5-A8FA-F8DEF5B32D51}"/>
              </a:ext>
            </a:extLst>
          </p:cNvPr>
          <p:cNvSpPr>
            <a:spLocks noChangeShapeType="1"/>
          </p:cNvSpPr>
          <p:nvPr/>
        </p:nvSpPr>
        <p:spPr bwMode="auto">
          <a:xfrm>
            <a:off x="6647963" y="2457332"/>
            <a:ext cx="0" cy="31222"/>
          </a:xfrm>
          <a:prstGeom prst="line">
            <a:avLst/>
          </a:prstGeom>
          <a:noFill/>
          <a:ln w="6350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2" name="Line 351">
            <a:extLst>
              <a:ext uri="{FF2B5EF4-FFF2-40B4-BE49-F238E27FC236}">
                <a16:creationId xmlns:a16="http://schemas.microsoft.com/office/drawing/2014/main" xmlns="" id="{8786A033-D65B-4A78-A428-7FDF8F8A6B49}"/>
              </a:ext>
            </a:extLst>
          </p:cNvPr>
          <p:cNvSpPr>
            <a:spLocks noChangeShapeType="1"/>
          </p:cNvSpPr>
          <p:nvPr/>
        </p:nvSpPr>
        <p:spPr bwMode="auto">
          <a:xfrm>
            <a:off x="6660631" y="2493755"/>
            <a:ext cx="0" cy="31222"/>
          </a:xfrm>
          <a:prstGeom prst="line">
            <a:avLst/>
          </a:prstGeom>
          <a:noFill/>
          <a:ln w="6350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3" name="Line 352">
            <a:extLst>
              <a:ext uri="{FF2B5EF4-FFF2-40B4-BE49-F238E27FC236}">
                <a16:creationId xmlns:a16="http://schemas.microsoft.com/office/drawing/2014/main" xmlns="" id="{B05B22FA-A28F-45D4-9CCF-0CB8BCBAE977}"/>
              </a:ext>
            </a:extLst>
          </p:cNvPr>
          <p:cNvSpPr>
            <a:spLocks noChangeShapeType="1"/>
          </p:cNvSpPr>
          <p:nvPr/>
        </p:nvSpPr>
        <p:spPr bwMode="auto">
          <a:xfrm>
            <a:off x="6761977" y="2878819"/>
            <a:ext cx="0" cy="31222"/>
          </a:xfrm>
          <a:prstGeom prst="line">
            <a:avLst/>
          </a:prstGeom>
          <a:noFill/>
          <a:ln w="2857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4" name="Line 353">
            <a:extLst>
              <a:ext uri="{FF2B5EF4-FFF2-40B4-BE49-F238E27FC236}">
                <a16:creationId xmlns:a16="http://schemas.microsoft.com/office/drawing/2014/main" xmlns="" id="{8A7BE4C6-9078-4465-91B6-A18169688D6C}"/>
              </a:ext>
            </a:extLst>
          </p:cNvPr>
          <p:cNvSpPr>
            <a:spLocks noChangeShapeType="1"/>
          </p:cNvSpPr>
          <p:nvPr/>
        </p:nvSpPr>
        <p:spPr bwMode="auto">
          <a:xfrm>
            <a:off x="6780075" y="2910041"/>
            <a:ext cx="0" cy="31222"/>
          </a:xfrm>
          <a:prstGeom prst="line">
            <a:avLst/>
          </a:prstGeom>
          <a:noFill/>
          <a:ln w="2857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5" name="Line 354">
            <a:extLst>
              <a:ext uri="{FF2B5EF4-FFF2-40B4-BE49-F238E27FC236}">
                <a16:creationId xmlns:a16="http://schemas.microsoft.com/office/drawing/2014/main" xmlns="" id="{791792BD-7A12-432E-8756-3F8008C20174}"/>
              </a:ext>
            </a:extLst>
          </p:cNvPr>
          <p:cNvSpPr>
            <a:spLocks noChangeShapeType="1"/>
          </p:cNvSpPr>
          <p:nvPr/>
        </p:nvSpPr>
        <p:spPr bwMode="auto">
          <a:xfrm>
            <a:off x="6865134" y="2990695"/>
            <a:ext cx="0" cy="31222"/>
          </a:xfrm>
          <a:prstGeom prst="line">
            <a:avLst/>
          </a:prstGeom>
          <a:noFill/>
          <a:ln w="2857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6" name="Line 355">
            <a:extLst>
              <a:ext uri="{FF2B5EF4-FFF2-40B4-BE49-F238E27FC236}">
                <a16:creationId xmlns:a16="http://schemas.microsoft.com/office/drawing/2014/main" xmlns="" id="{29EBA0BD-9E6A-48B1-A059-A9A960565102}"/>
              </a:ext>
            </a:extLst>
          </p:cNvPr>
          <p:cNvSpPr>
            <a:spLocks noChangeShapeType="1"/>
          </p:cNvSpPr>
          <p:nvPr/>
        </p:nvSpPr>
        <p:spPr bwMode="auto">
          <a:xfrm>
            <a:off x="7364629" y="3443404"/>
            <a:ext cx="0" cy="31222"/>
          </a:xfrm>
          <a:prstGeom prst="line">
            <a:avLst/>
          </a:prstGeom>
          <a:noFill/>
          <a:ln w="19050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7" name="Line 356">
            <a:extLst>
              <a:ext uri="{FF2B5EF4-FFF2-40B4-BE49-F238E27FC236}">
                <a16:creationId xmlns:a16="http://schemas.microsoft.com/office/drawing/2014/main" xmlns="" id="{1D06E59C-0CC0-4908-9939-9542905D15AE}"/>
              </a:ext>
            </a:extLst>
          </p:cNvPr>
          <p:cNvSpPr>
            <a:spLocks noChangeShapeType="1"/>
          </p:cNvSpPr>
          <p:nvPr/>
        </p:nvSpPr>
        <p:spPr bwMode="auto">
          <a:xfrm>
            <a:off x="7382727" y="3443404"/>
            <a:ext cx="0" cy="31222"/>
          </a:xfrm>
          <a:prstGeom prst="line">
            <a:avLst/>
          </a:prstGeom>
          <a:noFill/>
          <a:ln w="19050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8" name="Line 357">
            <a:extLst>
              <a:ext uri="{FF2B5EF4-FFF2-40B4-BE49-F238E27FC236}">
                <a16:creationId xmlns:a16="http://schemas.microsoft.com/office/drawing/2014/main" xmlns="" id="{774D55B0-3470-4E0C-A9A9-0A6ABA7816CF}"/>
              </a:ext>
            </a:extLst>
          </p:cNvPr>
          <p:cNvSpPr>
            <a:spLocks noChangeShapeType="1"/>
          </p:cNvSpPr>
          <p:nvPr/>
        </p:nvSpPr>
        <p:spPr bwMode="auto">
          <a:xfrm>
            <a:off x="7485885" y="3485033"/>
            <a:ext cx="0" cy="31222"/>
          </a:xfrm>
          <a:prstGeom prst="line">
            <a:avLst/>
          </a:prstGeom>
          <a:noFill/>
          <a:ln w="19050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9" name="Line 358">
            <a:extLst>
              <a:ext uri="{FF2B5EF4-FFF2-40B4-BE49-F238E27FC236}">
                <a16:creationId xmlns:a16="http://schemas.microsoft.com/office/drawing/2014/main" xmlns="" id="{D91578E1-949A-40B4-9544-B0EEC7569666}"/>
              </a:ext>
            </a:extLst>
          </p:cNvPr>
          <p:cNvSpPr>
            <a:spLocks noChangeShapeType="1"/>
          </p:cNvSpPr>
          <p:nvPr/>
        </p:nvSpPr>
        <p:spPr bwMode="auto">
          <a:xfrm>
            <a:off x="7503982" y="3492838"/>
            <a:ext cx="0" cy="31222"/>
          </a:xfrm>
          <a:prstGeom prst="line">
            <a:avLst/>
          </a:prstGeom>
          <a:noFill/>
          <a:ln w="19050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90" name="Line 359">
            <a:extLst>
              <a:ext uri="{FF2B5EF4-FFF2-40B4-BE49-F238E27FC236}">
                <a16:creationId xmlns:a16="http://schemas.microsoft.com/office/drawing/2014/main" xmlns="" id="{DCCA700A-DC94-41D7-8673-0C45795B718D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1617" y="3511052"/>
            <a:ext cx="0" cy="31222"/>
          </a:xfrm>
          <a:prstGeom prst="line">
            <a:avLst/>
          </a:prstGeom>
          <a:noFill/>
          <a:ln w="19050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91" name="Line 360">
            <a:extLst>
              <a:ext uri="{FF2B5EF4-FFF2-40B4-BE49-F238E27FC236}">
                <a16:creationId xmlns:a16="http://schemas.microsoft.com/office/drawing/2014/main" xmlns="" id="{F158F25D-9AE7-419F-98B9-01DD1C784372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3426" y="3511052"/>
            <a:ext cx="0" cy="31222"/>
          </a:xfrm>
          <a:prstGeom prst="line">
            <a:avLst/>
          </a:prstGeom>
          <a:noFill/>
          <a:ln w="19050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92" name="Freeform 361">
            <a:extLst>
              <a:ext uri="{FF2B5EF4-FFF2-40B4-BE49-F238E27FC236}">
                <a16:creationId xmlns:a16="http://schemas.microsoft.com/office/drawing/2014/main" xmlns="" id="{17D54A1B-37E6-44CE-9DA5-A3E39313E6B9}"/>
              </a:ext>
            </a:extLst>
          </p:cNvPr>
          <p:cNvSpPr>
            <a:spLocks/>
          </p:cNvSpPr>
          <p:nvPr/>
        </p:nvSpPr>
        <p:spPr bwMode="auto">
          <a:xfrm>
            <a:off x="6510420" y="1760055"/>
            <a:ext cx="1871298" cy="1777015"/>
          </a:xfrm>
          <a:custGeom>
            <a:avLst/>
            <a:gdLst>
              <a:gd name="T0" fmla="*/ 5 w 1034"/>
              <a:gd name="T1" fmla="*/ 0 h 683"/>
              <a:gd name="T2" fmla="*/ 16 w 1034"/>
              <a:gd name="T3" fmla="*/ 9 h 683"/>
              <a:gd name="T4" fmla="*/ 20 w 1034"/>
              <a:gd name="T5" fmla="*/ 18 h 683"/>
              <a:gd name="T6" fmla="*/ 24 w 1034"/>
              <a:gd name="T7" fmla="*/ 23 h 683"/>
              <a:gd name="T8" fmla="*/ 26 w 1034"/>
              <a:gd name="T9" fmla="*/ 34 h 683"/>
              <a:gd name="T10" fmla="*/ 29 w 1034"/>
              <a:gd name="T11" fmla="*/ 43 h 683"/>
              <a:gd name="T12" fmla="*/ 32 w 1034"/>
              <a:gd name="T13" fmla="*/ 52 h 683"/>
              <a:gd name="T14" fmla="*/ 34 w 1034"/>
              <a:gd name="T15" fmla="*/ 63 h 683"/>
              <a:gd name="T16" fmla="*/ 39 w 1034"/>
              <a:gd name="T17" fmla="*/ 72 h 683"/>
              <a:gd name="T18" fmla="*/ 42 w 1034"/>
              <a:gd name="T19" fmla="*/ 76 h 683"/>
              <a:gd name="T20" fmla="*/ 44 w 1034"/>
              <a:gd name="T21" fmla="*/ 87 h 683"/>
              <a:gd name="T22" fmla="*/ 48 w 1034"/>
              <a:gd name="T23" fmla="*/ 108 h 683"/>
              <a:gd name="T24" fmla="*/ 51 w 1034"/>
              <a:gd name="T25" fmla="*/ 119 h 683"/>
              <a:gd name="T26" fmla="*/ 53 w 1034"/>
              <a:gd name="T27" fmla="*/ 139 h 683"/>
              <a:gd name="T28" fmla="*/ 56 w 1034"/>
              <a:gd name="T29" fmla="*/ 159 h 683"/>
              <a:gd name="T30" fmla="*/ 59 w 1034"/>
              <a:gd name="T31" fmla="*/ 166 h 683"/>
              <a:gd name="T32" fmla="*/ 62 w 1034"/>
              <a:gd name="T33" fmla="*/ 190 h 683"/>
              <a:gd name="T34" fmla="*/ 65 w 1034"/>
              <a:gd name="T35" fmla="*/ 233 h 683"/>
              <a:gd name="T36" fmla="*/ 68 w 1034"/>
              <a:gd name="T37" fmla="*/ 271 h 683"/>
              <a:gd name="T38" fmla="*/ 70 w 1034"/>
              <a:gd name="T39" fmla="*/ 374 h 683"/>
              <a:gd name="T40" fmla="*/ 74 w 1034"/>
              <a:gd name="T41" fmla="*/ 407 h 683"/>
              <a:gd name="T42" fmla="*/ 77 w 1034"/>
              <a:gd name="T43" fmla="*/ 418 h 683"/>
              <a:gd name="T44" fmla="*/ 85 w 1034"/>
              <a:gd name="T45" fmla="*/ 429 h 683"/>
              <a:gd name="T46" fmla="*/ 99 w 1034"/>
              <a:gd name="T47" fmla="*/ 438 h 683"/>
              <a:gd name="T48" fmla="*/ 116 w 1034"/>
              <a:gd name="T49" fmla="*/ 445 h 683"/>
              <a:gd name="T50" fmla="*/ 118 w 1034"/>
              <a:gd name="T51" fmla="*/ 454 h 683"/>
              <a:gd name="T52" fmla="*/ 130 w 1034"/>
              <a:gd name="T53" fmla="*/ 458 h 683"/>
              <a:gd name="T54" fmla="*/ 133 w 1034"/>
              <a:gd name="T55" fmla="*/ 465 h 683"/>
              <a:gd name="T56" fmla="*/ 135 w 1034"/>
              <a:gd name="T57" fmla="*/ 490 h 683"/>
              <a:gd name="T58" fmla="*/ 139 w 1034"/>
              <a:gd name="T59" fmla="*/ 508 h 683"/>
              <a:gd name="T60" fmla="*/ 144 w 1034"/>
              <a:gd name="T61" fmla="*/ 517 h 683"/>
              <a:gd name="T62" fmla="*/ 151 w 1034"/>
              <a:gd name="T63" fmla="*/ 524 h 683"/>
              <a:gd name="T64" fmla="*/ 163 w 1034"/>
              <a:gd name="T65" fmla="*/ 533 h 683"/>
              <a:gd name="T66" fmla="*/ 202 w 1034"/>
              <a:gd name="T67" fmla="*/ 535 h 683"/>
              <a:gd name="T68" fmla="*/ 206 w 1034"/>
              <a:gd name="T69" fmla="*/ 549 h 683"/>
              <a:gd name="T70" fmla="*/ 216 w 1034"/>
              <a:gd name="T71" fmla="*/ 558 h 683"/>
              <a:gd name="T72" fmla="*/ 228 w 1034"/>
              <a:gd name="T73" fmla="*/ 567 h 683"/>
              <a:gd name="T74" fmla="*/ 235 w 1034"/>
              <a:gd name="T75" fmla="*/ 574 h 683"/>
              <a:gd name="T76" fmla="*/ 253 w 1034"/>
              <a:gd name="T77" fmla="*/ 581 h 683"/>
              <a:gd name="T78" fmla="*/ 273 w 1034"/>
              <a:gd name="T79" fmla="*/ 585 h 683"/>
              <a:gd name="T80" fmla="*/ 284 w 1034"/>
              <a:gd name="T81" fmla="*/ 592 h 683"/>
              <a:gd name="T82" fmla="*/ 316 w 1034"/>
              <a:gd name="T83" fmla="*/ 599 h 683"/>
              <a:gd name="T84" fmla="*/ 337 w 1034"/>
              <a:gd name="T85" fmla="*/ 602 h 683"/>
              <a:gd name="T86" fmla="*/ 346 w 1034"/>
              <a:gd name="T87" fmla="*/ 609 h 683"/>
              <a:gd name="T88" fmla="*/ 389 w 1034"/>
              <a:gd name="T89" fmla="*/ 616 h 683"/>
              <a:gd name="T90" fmla="*/ 410 w 1034"/>
              <a:gd name="T91" fmla="*/ 618 h 683"/>
              <a:gd name="T92" fmla="*/ 435 w 1034"/>
              <a:gd name="T93" fmla="*/ 626 h 683"/>
              <a:gd name="T94" fmla="*/ 450 w 1034"/>
              <a:gd name="T95" fmla="*/ 633 h 683"/>
              <a:gd name="T96" fmla="*/ 481 w 1034"/>
              <a:gd name="T97" fmla="*/ 636 h 683"/>
              <a:gd name="T98" fmla="*/ 507 w 1034"/>
              <a:gd name="T99" fmla="*/ 643 h 683"/>
              <a:gd name="T100" fmla="*/ 541 w 1034"/>
              <a:gd name="T101" fmla="*/ 648 h 683"/>
              <a:gd name="T102" fmla="*/ 555 w 1034"/>
              <a:gd name="T103" fmla="*/ 654 h 683"/>
              <a:gd name="T104" fmla="*/ 598 w 1034"/>
              <a:gd name="T105" fmla="*/ 659 h 683"/>
              <a:gd name="T106" fmla="*/ 678 w 1034"/>
              <a:gd name="T107" fmla="*/ 666 h 683"/>
              <a:gd name="T108" fmla="*/ 737 w 1034"/>
              <a:gd name="T109" fmla="*/ 669 h 683"/>
              <a:gd name="T110" fmla="*/ 759 w 1034"/>
              <a:gd name="T111" fmla="*/ 675 h 683"/>
              <a:gd name="T112" fmla="*/ 890 w 1034"/>
              <a:gd name="T113" fmla="*/ 683 h 6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34" h="683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5" y="0"/>
                </a:lnTo>
                <a:lnTo>
                  <a:pt x="5" y="3"/>
                </a:lnTo>
                <a:lnTo>
                  <a:pt x="5" y="3"/>
                </a:lnTo>
                <a:lnTo>
                  <a:pt x="12" y="3"/>
                </a:lnTo>
                <a:lnTo>
                  <a:pt x="12" y="5"/>
                </a:lnTo>
                <a:lnTo>
                  <a:pt x="12" y="5"/>
                </a:lnTo>
                <a:lnTo>
                  <a:pt x="16" y="5"/>
                </a:lnTo>
                <a:lnTo>
                  <a:pt x="16" y="9"/>
                </a:lnTo>
                <a:lnTo>
                  <a:pt x="16" y="9"/>
                </a:lnTo>
                <a:lnTo>
                  <a:pt x="17" y="9"/>
                </a:lnTo>
                <a:lnTo>
                  <a:pt x="17" y="12"/>
                </a:lnTo>
                <a:lnTo>
                  <a:pt x="17" y="12"/>
                </a:lnTo>
                <a:lnTo>
                  <a:pt x="18" y="12"/>
                </a:lnTo>
                <a:lnTo>
                  <a:pt x="18" y="14"/>
                </a:lnTo>
                <a:lnTo>
                  <a:pt x="18" y="14"/>
                </a:lnTo>
                <a:lnTo>
                  <a:pt x="20" y="14"/>
                </a:lnTo>
                <a:lnTo>
                  <a:pt x="20" y="18"/>
                </a:lnTo>
                <a:lnTo>
                  <a:pt x="20" y="18"/>
                </a:lnTo>
                <a:lnTo>
                  <a:pt x="22" y="18"/>
                </a:lnTo>
                <a:lnTo>
                  <a:pt x="22" y="20"/>
                </a:lnTo>
                <a:lnTo>
                  <a:pt x="22" y="20"/>
                </a:lnTo>
                <a:lnTo>
                  <a:pt x="22" y="20"/>
                </a:lnTo>
                <a:lnTo>
                  <a:pt x="22" y="23"/>
                </a:lnTo>
                <a:lnTo>
                  <a:pt x="22" y="23"/>
                </a:lnTo>
                <a:lnTo>
                  <a:pt x="24" y="23"/>
                </a:lnTo>
                <a:lnTo>
                  <a:pt x="24" y="27"/>
                </a:lnTo>
                <a:lnTo>
                  <a:pt x="24" y="27"/>
                </a:lnTo>
                <a:lnTo>
                  <a:pt x="25" y="27"/>
                </a:lnTo>
                <a:lnTo>
                  <a:pt x="25" y="31"/>
                </a:lnTo>
                <a:lnTo>
                  <a:pt x="25" y="31"/>
                </a:lnTo>
                <a:lnTo>
                  <a:pt x="26" y="31"/>
                </a:lnTo>
                <a:lnTo>
                  <a:pt x="26" y="34"/>
                </a:lnTo>
                <a:lnTo>
                  <a:pt x="26" y="34"/>
                </a:lnTo>
                <a:lnTo>
                  <a:pt x="27" y="34"/>
                </a:lnTo>
                <a:lnTo>
                  <a:pt x="27" y="38"/>
                </a:lnTo>
                <a:lnTo>
                  <a:pt x="27" y="38"/>
                </a:lnTo>
                <a:lnTo>
                  <a:pt x="28" y="38"/>
                </a:lnTo>
                <a:lnTo>
                  <a:pt x="28" y="41"/>
                </a:lnTo>
                <a:lnTo>
                  <a:pt x="28" y="41"/>
                </a:lnTo>
                <a:lnTo>
                  <a:pt x="29" y="41"/>
                </a:lnTo>
                <a:lnTo>
                  <a:pt x="29" y="43"/>
                </a:lnTo>
                <a:lnTo>
                  <a:pt x="29" y="43"/>
                </a:lnTo>
                <a:lnTo>
                  <a:pt x="30" y="43"/>
                </a:lnTo>
                <a:lnTo>
                  <a:pt x="30" y="47"/>
                </a:lnTo>
                <a:lnTo>
                  <a:pt x="30" y="47"/>
                </a:lnTo>
                <a:lnTo>
                  <a:pt x="31" y="47"/>
                </a:lnTo>
                <a:lnTo>
                  <a:pt x="31" y="52"/>
                </a:lnTo>
                <a:lnTo>
                  <a:pt x="31" y="52"/>
                </a:lnTo>
                <a:lnTo>
                  <a:pt x="32" y="52"/>
                </a:lnTo>
                <a:lnTo>
                  <a:pt x="32" y="56"/>
                </a:lnTo>
                <a:lnTo>
                  <a:pt x="32" y="56"/>
                </a:lnTo>
                <a:lnTo>
                  <a:pt x="33" y="56"/>
                </a:lnTo>
                <a:lnTo>
                  <a:pt x="33" y="58"/>
                </a:lnTo>
                <a:lnTo>
                  <a:pt x="33" y="58"/>
                </a:lnTo>
                <a:lnTo>
                  <a:pt x="34" y="58"/>
                </a:lnTo>
                <a:lnTo>
                  <a:pt x="34" y="63"/>
                </a:lnTo>
                <a:lnTo>
                  <a:pt x="34" y="63"/>
                </a:lnTo>
                <a:lnTo>
                  <a:pt x="37" y="63"/>
                </a:lnTo>
                <a:lnTo>
                  <a:pt x="37" y="67"/>
                </a:lnTo>
                <a:lnTo>
                  <a:pt x="37" y="67"/>
                </a:lnTo>
                <a:lnTo>
                  <a:pt x="38" y="67"/>
                </a:lnTo>
                <a:lnTo>
                  <a:pt x="38" y="70"/>
                </a:lnTo>
                <a:lnTo>
                  <a:pt x="38" y="70"/>
                </a:lnTo>
                <a:lnTo>
                  <a:pt x="39" y="70"/>
                </a:lnTo>
                <a:lnTo>
                  <a:pt x="39" y="72"/>
                </a:lnTo>
                <a:lnTo>
                  <a:pt x="39" y="72"/>
                </a:lnTo>
                <a:lnTo>
                  <a:pt x="40" y="72"/>
                </a:lnTo>
                <a:lnTo>
                  <a:pt x="40" y="74"/>
                </a:lnTo>
                <a:lnTo>
                  <a:pt x="40" y="74"/>
                </a:lnTo>
                <a:lnTo>
                  <a:pt x="41" y="74"/>
                </a:lnTo>
                <a:lnTo>
                  <a:pt x="41" y="76"/>
                </a:lnTo>
                <a:lnTo>
                  <a:pt x="41" y="76"/>
                </a:lnTo>
                <a:lnTo>
                  <a:pt x="42" y="76"/>
                </a:lnTo>
                <a:lnTo>
                  <a:pt x="42" y="78"/>
                </a:lnTo>
                <a:lnTo>
                  <a:pt x="42" y="78"/>
                </a:lnTo>
                <a:lnTo>
                  <a:pt x="43" y="78"/>
                </a:lnTo>
                <a:lnTo>
                  <a:pt x="43" y="85"/>
                </a:lnTo>
                <a:lnTo>
                  <a:pt x="43" y="85"/>
                </a:lnTo>
                <a:lnTo>
                  <a:pt x="44" y="85"/>
                </a:lnTo>
                <a:lnTo>
                  <a:pt x="44" y="87"/>
                </a:lnTo>
                <a:lnTo>
                  <a:pt x="44" y="87"/>
                </a:lnTo>
                <a:lnTo>
                  <a:pt x="45" y="87"/>
                </a:lnTo>
                <a:lnTo>
                  <a:pt x="45" y="92"/>
                </a:lnTo>
                <a:lnTo>
                  <a:pt x="45" y="92"/>
                </a:lnTo>
                <a:lnTo>
                  <a:pt x="46" y="92"/>
                </a:lnTo>
                <a:lnTo>
                  <a:pt x="46" y="99"/>
                </a:lnTo>
                <a:lnTo>
                  <a:pt x="46" y="99"/>
                </a:lnTo>
                <a:lnTo>
                  <a:pt x="48" y="99"/>
                </a:lnTo>
                <a:lnTo>
                  <a:pt x="48" y="108"/>
                </a:lnTo>
                <a:lnTo>
                  <a:pt x="48" y="108"/>
                </a:lnTo>
                <a:lnTo>
                  <a:pt x="49" y="108"/>
                </a:lnTo>
                <a:lnTo>
                  <a:pt x="49" y="114"/>
                </a:lnTo>
                <a:lnTo>
                  <a:pt x="49" y="114"/>
                </a:lnTo>
                <a:lnTo>
                  <a:pt x="50" y="114"/>
                </a:lnTo>
                <a:lnTo>
                  <a:pt x="50" y="119"/>
                </a:lnTo>
                <a:lnTo>
                  <a:pt x="50" y="119"/>
                </a:lnTo>
                <a:lnTo>
                  <a:pt x="51" y="119"/>
                </a:lnTo>
                <a:lnTo>
                  <a:pt x="51" y="123"/>
                </a:lnTo>
                <a:lnTo>
                  <a:pt x="51" y="123"/>
                </a:lnTo>
                <a:lnTo>
                  <a:pt x="52" y="123"/>
                </a:lnTo>
                <a:lnTo>
                  <a:pt x="52" y="137"/>
                </a:lnTo>
                <a:lnTo>
                  <a:pt x="52" y="137"/>
                </a:lnTo>
                <a:lnTo>
                  <a:pt x="53" y="137"/>
                </a:lnTo>
                <a:lnTo>
                  <a:pt x="53" y="139"/>
                </a:lnTo>
                <a:lnTo>
                  <a:pt x="53" y="139"/>
                </a:lnTo>
                <a:lnTo>
                  <a:pt x="54" y="139"/>
                </a:lnTo>
                <a:lnTo>
                  <a:pt x="54" y="148"/>
                </a:lnTo>
                <a:lnTo>
                  <a:pt x="54" y="148"/>
                </a:lnTo>
                <a:lnTo>
                  <a:pt x="55" y="148"/>
                </a:lnTo>
                <a:lnTo>
                  <a:pt x="55" y="154"/>
                </a:lnTo>
                <a:lnTo>
                  <a:pt x="55" y="154"/>
                </a:lnTo>
                <a:lnTo>
                  <a:pt x="56" y="154"/>
                </a:lnTo>
                <a:lnTo>
                  <a:pt x="56" y="159"/>
                </a:lnTo>
                <a:lnTo>
                  <a:pt x="56" y="159"/>
                </a:lnTo>
                <a:lnTo>
                  <a:pt x="57" y="159"/>
                </a:lnTo>
                <a:lnTo>
                  <a:pt x="57" y="161"/>
                </a:lnTo>
                <a:lnTo>
                  <a:pt x="57" y="161"/>
                </a:lnTo>
                <a:lnTo>
                  <a:pt x="58" y="161"/>
                </a:lnTo>
                <a:lnTo>
                  <a:pt x="58" y="166"/>
                </a:lnTo>
                <a:lnTo>
                  <a:pt x="58" y="166"/>
                </a:lnTo>
                <a:lnTo>
                  <a:pt x="59" y="166"/>
                </a:lnTo>
                <a:lnTo>
                  <a:pt x="59" y="172"/>
                </a:lnTo>
                <a:lnTo>
                  <a:pt x="59" y="172"/>
                </a:lnTo>
                <a:lnTo>
                  <a:pt x="61" y="172"/>
                </a:lnTo>
                <a:lnTo>
                  <a:pt x="61" y="177"/>
                </a:lnTo>
                <a:lnTo>
                  <a:pt x="61" y="177"/>
                </a:lnTo>
                <a:lnTo>
                  <a:pt x="62" y="177"/>
                </a:lnTo>
                <a:lnTo>
                  <a:pt x="62" y="190"/>
                </a:lnTo>
                <a:lnTo>
                  <a:pt x="62" y="190"/>
                </a:lnTo>
                <a:lnTo>
                  <a:pt x="63" y="190"/>
                </a:lnTo>
                <a:lnTo>
                  <a:pt x="63" y="201"/>
                </a:lnTo>
                <a:lnTo>
                  <a:pt x="63" y="201"/>
                </a:lnTo>
                <a:lnTo>
                  <a:pt x="64" y="201"/>
                </a:lnTo>
                <a:lnTo>
                  <a:pt x="64" y="217"/>
                </a:lnTo>
                <a:lnTo>
                  <a:pt x="64" y="217"/>
                </a:lnTo>
                <a:lnTo>
                  <a:pt x="65" y="217"/>
                </a:lnTo>
                <a:lnTo>
                  <a:pt x="65" y="233"/>
                </a:lnTo>
                <a:lnTo>
                  <a:pt x="65" y="233"/>
                </a:lnTo>
                <a:lnTo>
                  <a:pt x="66" y="233"/>
                </a:lnTo>
                <a:lnTo>
                  <a:pt x="66" y="248"/>
                </a:lnTo>
                <a:lnTo>
                  <a:pt x="66" y="248"/>
                </a:lnTo>
                <a:lnTo>
                  <a:pt x="67" y="248"/>
                </a:lnTo>
                <a:lnTo>
                  <a:pt x="67" y="271"/>
                </a:lnTo>
                <a:lnTo>
                  <a:pt x="67" y="271"/>
                </a:lnTo>
                <a:lnTo>
                  <a:pt x="68" y="271"/>
                </a:lnTo>
                <a:lnTo>
                  <a:pt x="68" y="302"/>
                </a:lnTo>
                <a:lnTo>
                  <a:pt x="68" y="302"/>
                </a:lnTo>
                <a:lnTo>
                  <a:pt x="69" y="302"/>
                </a:lnTo>
                <a:lnTo>
                  <a:pt x="69" y="353"/>
                </a:lnTo>
                <a:lnTo>
                  <a:pt x="69" y="353"/>
                </a:lnTo>
                <a:lnTo>
                  <a:pt x="70" y="353"/>
                </a:lnTo>
                <a:lnTo>
                  <a:pt x="70" y="374"/>
                </a:lnTo>
                <a:lnTo>
                  <a:pt x="70" y="374"/>
                </a:lnTo>
                <a:lnTo>
                  <a:pt x="71" y="374"/>
                </a:lnTo>
                <a:lnTo>
                  <a:pt x="71" y="389"/>
                </a:lnTo>
                <a:lnTo>
                  <a:pt x="71" y="389"/>
                </a:lnTo>
                <a:lnTo>
                  <a:pt x="73" y="389"/>
                </a:lnTo>
                <a:lnTo>
                  <a:pt x="73" y="400"/>
                </a:lnTo>
                <a:lnTo>
                  <a:pt x="73" y="400"/>
                </a:lnTo>
                <a:lnTo>
                  <a:pt x="74" y="400"/>
                </a:lnTo>
                <a:lnTo>
                  <a:pt x="74" y="407"/>
                </a:lnTo>
                <a:lnTo>
                  <a:pt x="74" y="407"/>
                </a:lnTo>
                <a:lnTo>
                  <a:pt x="75" y="407"/>
                </a:lnTo>
                <a:lnTo>
                  <a:pt x="75" y="414"/>
                </a:lnTo>
                <a:lnTo>
                  <a:pt x="75" y="414"/>
                </a:lnTo>
                <a:lnTo>
                  <a:pt x="76" y="414"/>
                </a:lnTo>
                <a:lnTo>
                  <a:pt x="76" y="418"/>
                </a:lnTo>
                <a:lnTo>
                  <a:pt x="76" y="418"/>
                </a:lnTo>
                <a:lnTo>
                  <a:pt x="77" y="418"/>
                </a:lnTo>
                <a:lnTo>
                  <a:pt x="77" y="420"/>
                </a:lnTo>
                <a:lnTo>
                  <a:pt x="77" y="420"/>
                </a:lnTo>
                <a:lnTo>
                  <a:pt x="79" y="420"/>
                </a:lnTo>
                <a:lnTo>
                  <a:pt x="79" y="425"/>
                </a:lnTo>
                <a:lnTo>
                  <a:pt x="79" y="425"/>
                </a:lnTo>
                <a:lnTo>
                  <a:pt x="85" y="425"/>
                </a:lnTo>
                <a:lnTo>
                  <a:pt x="85" y="429"/>
                </a:lnTo>
                <a:lnTo>
                  <a:pt x="85" y="429"/>
                </a:lnTo>
                <a:lnTo>
                  <a:pt x="93" y="429"/>
                </a:lnTo>
                <a:lnTo>
                  <a:pt x="93" y="432"/>
                </a:lnTo>
                <a:lnTo>
                  <a:pt x="93" y="432"/>
                </a:lnTo>
                <a:lnTo>
                  <a:pt x="97" y="432"/>
                </a:lnTo>
                <a:lnTo>
                  <a:pt x="97" y="434"/>
                </a:lnTo>
                <a:lnTo>
                  <a:pt x="97" y="434"/>
                </a:lnTo>
                <a:lnTo>
                  <a:pt x="99" y="434"/>
                </a:lnTo>
                <a:lnTo>
                  <a:pt x="99" y="438"/>
                </a:lnTo>
                <a:lnTo>
                  <a:pt x="99" y="438"/>
                </a:lnTo>
                <a:lnTo>
                  <a:pt x="102" y="438"/>
                </a:lnTo>
                <a:lnTo>
                  <a:pt x="102" y="440"/>
                </a:lnTo>
                <a:lnTo>
                  <a:pt x="102" y="440"/>
                </a:lnTo>
                <a:lnTo>
                  <a:pt x="106" y="440"/>
                </a:lnTo>
                <a:lnTo>
                  <a:pt x="106" y="445"/>
                </a:lnTo>
                <a:lnTo>
                  <a:pt x="106" y="445"/>
                </a:lnTo>
                <a:lnTo>
                  <a:pt x="116" y="445"/>
                </a:lnTo>
                <a:lnTo>
                  <a:pt x="116" y="447"/>
                </a:lnTo>
                <a:lnTo>
                  <a:pt x="116" y="447"/>
                </a:lnTo>
                <a:lnTo>
                  <a:pt x="117" y="447"/>
                </a:lnTo>
                <a:lnTo>
                  <a:pt x="117" y="452"/>
                </a:lnTo>
                <a:lnTo>
                  <a:pt x="117" y="452"/>
                </a:lnTo>
                <a:lnTo>
                  <a:pt x="118" y="452"/>
                </a:lnTo>
                <a:lnTo>
                  <a:pt x="118" y="454"/>
                </a:lnTo>
                <a:lnTo>
                  <a:pt x="118" y="454"/>
                </a:lnTo>
                <a:lnTo>
                  <a:pt x="119" y="454"/>
                </a:lnTo>
                <a:lnTo>
                  <a:pt x="119" y="456"/>
                </a:lnTo>
                <a:lnTo>
                  <a:pt x="119" y="456"/>
                </a:lnTo>
                <a:lnTo>
                  <a:pt x="127" y="456"/>
                </a:lnTo>
                <a:lnTo>
                  <a:pt x="127" y="458"/>
                </a:lnTo>
                <a:lnTo>
                  <a:pt x="127" y="458"/>
                </a:lnTo>
                <a:lnTo>
                  <a:pt x="130" y="458"/>
                </a:lnTo>
                <a:lnTo>
                  <a:pt x="130" y="458"/>
                </a:lnTo>
                <a:lnTo>
                  <a:pt x="130" y="458"/>
                </a:lnTo>
                <a:lnTo>
                  <a:pt x="131" y="458"/>
                </a:lnTo>
                <a:lnTo>
                  <a:pt x="131" y="463"/>
                </a:lnTo>
                <a:lnTo>
                  <a:pt x="131" y="463"/>
                </a:lnTo>
                <a:lnTo>
                  <a:pt x="132" y="463"/>
                </a:lnTo>
                <a:lnTo>
                  <a:pt x="132" y="465"/>
                </a:lnTo>
                <a:lnTo>
                  <a:pt x="132" y="465"/>
                </a:lnTo>
                <a:lnTo>
                  <a:pt x="133" y="465"/>
                </a:lnTo>
                <a:lnTo>
                  <a:pt x="133" y="474"/>
                </a:lnTo>
                <a:lnTo>
                  <a:pt x="133" y="474"/>
                </a:lnTo>
                <a:lnTo>
                  <a:pt x="134" y="474"/>
                </a:lnTo>
                <a:lnTo>
                  <a:pt x="134" y="483"/>
                </a:lnTo>
                <a:lnTo>
                  <a:pt x="134" y="483"/>
                </a:lnTo>
                <a:lnTo>
                  <a:pt x="135" y="483"/>
                </a:lnTo>
                <a:lnTo>
                  <a:pt x="135" y="490"/>
                </a:lnTo>
                <a:lnTo>
                  <a:pt x="135" y="490"/>
                </a:lnTo>
                <a:lnTo>
                  <a:pt x="137" y="490"/>
                </a:lnTo>
                <a:lnTo>
                  <a:pt x="137" y="494"/>
                </a:lnTo>
                <a:lnTo>
                  <a:pt x="137" y="494"/>
                </a:lnTo>
                <a:lnTo>
                  <a:pt x="137" y="494"/>
                </a:lnTo>
                <a:lnTo>
                  <a:pt x="137" y="499"/>
                </a:lnTo>
                <a:lnTo>
                  <a:pt x="137" y="499"/>
                </a:lnTo>
                <a:lnTo>
                  <a:pt x="139" y="499"/>
                </a:lnTo>
                <a:lnTo>
                  <a:pt x="139" y="508"/>
                </a:lnTo>
                <a:lnTo>
                  <a:pt x="139" y="508"/>
                </a:lnTo>
                <a:lnTo>
                  <a:pt x="140" y="508"/>
                </a:lnTo>
                <a:lnTo>
                  <a:pt x="140" y="510"/>
                </a:lnTo>
                <a:lnTo>
                  <a:pt x="140" y="510"/>
                </a:lnTo>
                <a:lnTo>
                  <a:pt x="141" y="510"/>
                </a:lnTo>
                <a:lnTo>
                  <a:pt x="141" y="517"/>
                </a:lnTo>
                <a:lnTo>
                  <a:pt x="141" y="517"/>
                </a:lnTo>
                <a:lnTo>
                  <a:pt x="144" y="517"/>
                </a:lnTo>
                <a:lnTo>
                  <a:pt x="144" y="519"/>
                </a:lnTo>
                <a:lnTo>
                  <a:pt x="144" y="519"/>
                </a:lnTo>
                <a:lnTo>
                  <a:pt x="147" y="519"/>
                </a:lnTo>
                <a:lnTo>
                  <a:pt x="147" y="521"/>
                </a:lnTo>
                <a:lnTo>
                  <a:pt x="147" y="521"/>
                </a:lnTo>
                <a:lnTo>
                  <a:pt x="151" y="521"/>
                </a:lnTo>
                <a:lnTo>
                  <a:pt x="151" y="524"/>
                </a:lnTo>
                <a:lnTo>
                  <a:pt x="151" y="524"/>
                </a:lnTo>
                <a:lnTo>
                  <a:pt x="157" y="524"/>
                </a:lnTo>
                <a:lnTo>
                  <a:pt x="157" y="528"/>
                </a:lnTo>
                <a:lnTo>
                  <a:pt x="157" y="528"/>
                </a:lnTo>
                <a:lnTo>
                  <a:pt x="161" y="528"/>
                </a:lnTo>
                <a:lnTo>
                  <a:pt x="161" y="530"/>
                </a:lnTo>
                <a:lnTo>
                  <a:pt x="161" y="530"/>
                </a:lnTo>
                <a:lnTo>
                  <a:pt x="163" y="530"/>
                </a:lnTo>
                <a:lnTo>
                  <a:pt x="163" y="533"/>
                </a:lnTo>
                <a:lnTo>
                  <a:pt x="163" y="533"/>
                </a:lnTo>
                <a:lnTo>
                  <a:pt x="177" y="533"/>
                </a:lnTo>
                <a:lnTo>
                  <a:pt x="177" y="535"/>
                </a:lnTo>
                <a:lnTo>
                  <a:pt x="177" y="535"/>
                </a:lnTo>
                <a:lnTo>
                  <a:pt x="195" y="535"/>
                </a:lnTo>
                <a:lnTo>
                  <a:pt x="195" y="535"/>
                </a:lnTo>
                <a:lnTo>
                  <a:pt x="195" y="535"/>
                </a:lnTo>
                <a:lnTo>
                  <a:pt x="202" y="535"/>
                </a:lnTo>
                <a:lnTo>
                  <a:pt x="202" y="537"/>
                </a:lnTo>
                <a:lnTo>
                  <a:pt x="202" y="537"/>
                </a:lnTo>
                <a:lnTo>
                  <a:pt x="205" y="537"/>
                </a:lnTo>
                <a:lnTo>
                  <a:pt x="205" y="540"/>
                </a:lnTo>
                <a:lnTo>
                  <a:pt x="205" y="540"/>
                </a:lnTo>
                <a:lnTo>
                  <a:pt x="206" y="540"/>
                </a:lnTo>
                <a:lnTo>
                  <a:pt x="206" y="549"/>
                </a:lnTo>
                <a:lnTo>
                  <a:pt x="206" y="549"/>
                </a:lnTo>
                <a:lnTo>
                  <a:pt x="207" y="549"/>
                </a:lnTo>
                <a:lnTo>
                  <a:pt x="207" y="553"/>
                </a:lnTo>
                <a:lnTo>
                  <a:pt x="207" y="553"/>
                </a:lnTo>
                <a:lnTo>
                  <a:pt x="209" y="553"/>
                </a:lnTo>
                <a:lnTo>
                  <a:pt x="209" y="556"/>
                </a:lnTo>
                <a:lnTo>
                  <a:pt x="209" y="556"/>
                </a:lnTo>
                <a:lnTo>
                  <a:pt x="216" y="556"/>
                </a:lnTo>
                <a:lnTo>
                  <a:pt x="216" y="558"/>
                </a:lnTo>
                <a:lnTo>
                  <a:pt x="216" y="558"/>
                </a:lnTo>
                <a:lnTo>
                  <a:pt x="217" y="558"/>
                </a:lnTo>
                <a:lnTo>
                  <a:pt x="217" y="565"/>
                </a:lnTo>
                <a:lnTo>
                  <a:pt x="217" y="565"/>
                </a:lnTo>
                <a:lnTo>
                  <a:pt x="224" y="565"/>
                </a:lnTo>
                <a:lnTo>
                  <a:pt x="224" y="567"/>
                </a:lnTo>
                <a:lnTo>
                  <a:pt x="224" y="567"/>
                </a:lnTo>
                <a:lnTo>
                  <a:pt x="228" y="567"/>
                </a:lnTo>
                <a:lnTo>
                  <a:pt x="228" y="569"/>
                </a:lnTo>
                <a:lnTo>
                  <a:pt x="228" y="569"/>
                </a:lnTo>
                <a:lnTo>
                  <a:pt x="234" y="569"/>
                </a:lnTo>
                <a:lnTo>
                  <a:pt x="234" y="571"/>
                </a:lnTo>
                <a:lnTo>
                  <a:pt x="234" y="571"/>
                </a:lnTo>
                <a:lnTo>
                  <a:pt x="235" y="571"/>
                </a:lnTo>
                <a:lnTo>
                  <a:pt x="235" y="574"/>
                </a:lnTo>
                <a:lnTo>
                  <a:pt x="235" y="574"/>
                </a:lnTo>
                <a:lnTo>
                  <a:pt x="238" y="574"/>
                </a:lnTo>
                <a:lnTo>
                  <a:pt x="238" y="576"/>
                </a:lnTo>
                <a:lnTo>
                  <a:pt x="238" y="576"/>
                </a:lnTo>
                <a:lnTo>
                  <a:pt x="252" y="576"/>
                </a:lnTo>
                <a:lnTo>
                  <a:pt x="252" y="579"/>
                </a:lnTo>
                <a:lnTo>
                  <a:pt x="252" y="579"/>
                </a:lnTo>
                <a:lnTo>
                  <a:pt x="253" y="579"/>
                </a:lnTo>
                <a:lnTo>
                  <a:pt x="253" y="581"/>
                </a:lnTo>
                <a:lnTo>
                  <a:pt x="253" y="581"/>
                </a:lnTo>
                <a:lnTo>
                  <a:pt x="265" y="581"/>
                </a:lnTo>
                <a:lnTo>
                  <a:pt x="265" y="583"/>
                </a:lnTo>
                <a:lnTo>
                  <a:pt x="265" y="583"/>
                </a:lnTo>
                <a:lnTo>
                  <a:pt x="271" y="583"/>
                </a:lnTo>
                <a:lnTo>
                  <a:pt x="271" y="585"/>
                </a:lnTo>
                <a:lnTo>
                  <a:pt x="271" y="585"/>
                </a:lnTo>
                <a:lnTo>
                  <a:pt x="273" y="585"/>
                </a:lnTo>
                <a:lnTo>
                  <a:pt x="273" y="588"/>
                </a:lnTo>
                <a:lnTo>
                  <a:pt x="273" y="588"/>
                </a:lnTo>
                <a:lnTo>
                  <a:pt x="275" y="588"/>
                </a:lnTo>
                <a:lnTo>
                  <a:pt x="275" y="590"/>
                </a:lnTo>
                <a:lnTo>
                  <a:pt x="275" y="590"/>
                </a:lnTo>
                <a:lnTo>
                  <a:pt x="284" y="590"/>
                </a:lnTo>
                <a:lnTo>
                  <a:pt x="284" y="592"/>
                </a:lnTo>
                <a:lnTo>
                  <a:pt x="284" y="592"/>
                </a:lnTo>
                <a:lnTo>
                  <a:pt x="294" y="592"/>
                </a:lnTo>
                <a:lnTo>
                  <a:pt x="294" y="595"/>
                </a:lnTo>
                <a:lnTo>
                  <a:pt x="294" y="595"/>
                </a:lnTo>
                <a:lnTo>
                  <a:pt x="296" y="595"/>
                </a:lnTo>
                <a:lnTo>
                  <a:pt x="296" y="597"/>
                </a:lnTo>
                <a:lnTo>
                  <a:pt x="296" y="597"/>
                </a:lnTo>
                <a:lnTo>
                  <a:pt x="316" y="597"/>
                </a:lnTo>
                <a:lnTo>
                  <a:pt x="316" y="599"/>
                </a:lnTo>
                <a:lnTo>
                  <a:pt x="316" y="599"/>
                </a:lnTo>
                <a:lnTo>
                  <a:pt x="327" y="599"/>
                </a:lnTo>
                <a:lnTo>
                  <a:pt x="327" y="602"/>
                </a:lnTo>
                <a:lnTo>
                  <a:pt x="327" y="602"/>
                </a:lnTo>
                <a:lnTo>
                  <a:pt x="336" y="602"/>
                </a:lnTo>
                <a:lnTo>
                  <a:pt x="336" y="602"/>
                </a:lnTo>
                <a:lnTo>
                  <a:pt x="336" y="602"/>
                </a:lnTo>
                <a:lnTo>
                  <a:pt x="337" y="602"/>
                </a:lnTo>
                <a:lnTo>
                  <a:pt x="337" y="604"/>
                </a:lnTo>
                <a:lnTo>
                  <a:pt x="337" y="604"/>
                </a:lnTo>
                <a:lnTo>
                  <a:pt x="345" y="604"/>
                </a:lnTo>
                <a:lnTo>
                  <a:pt x="345" y="606"/>
                </a:lnTo>
                <a:lnTo>
                  <a:pt x="345" y="606"/>
                </a:lnTo>
                <a:lnTo>
                  <a:pt x="346" y="606"/>
                </a:lnTo>
                <a:lnTo>
                  <a:pt x="346" y="609"/>
                </a:lnTo>
                <a:lnTo>
                  <a:pt x="346" y="609"/>
                </a:lnTo>
                <a:lnTo>
                  <a:pt x="347" y="609"/>
                </a:lnTo>
                <a:lnTo>
                  <a:pt x="347" y="611"/>
                </a:lnTo>
                <a:lnTo>
                  <a:pt x="347" y="611"/>
                </a:lnTo>
                <a:lnTo>
                  <a:pt x="367" y="611"/>
                </a:lnTo>
                <a:lnTo>
                  <a:pt x="367" y="613"/>
                </a:lnTo>
                <a:lnTo>
                  <a:pt x="367" y="613"/>
                </a:lnTo>
                <a:lnTo>
                  <a:pt x="389" y="613"/>
                </a:lnTo>
                <a:lnTo>
                  <a:pt x="389" y="616"/>
                </a:lnTo>
                <a:lnTo>
                  <a:pt x="389" y="616"/>
                </a:lnTo>
                <a:lnTo>
                  <a:pt x="406" y="616"/>
                </a:lnTo>
                <a:lnTo>
                  <a:pt x="406" y="616"/>
                </a:lnTo>
                <a:lnTo>
                  <a:pt x="406" y="616"/>
                </a:lnTo>
                <a:lnTo>
                  <a:pt x="408" y="616"/>
                </a:lnTo>
                <a:lnTo>
                  <a:pt x="408" y="618"/>
                </a:lnTo>
                <a:lnTo>
                  <a:pt x="408" y="618"/>
                </a:lnTo>
                <a:lnTo>
                  <a:pt x="410" y="618"/>
                </a:lnTo>
                <a:lnTo>
                  <a:pt x="410" y="621"/>
                </a:lnTo>
                <a:lnTo>
                  <a:pt x="410" y="621"/>
                </a:lnTo>
                <a:lnTo>
                  <a:pt x="422" y="621"/>
                </a:lnTo>
                <a:lnTo>
                  <a:pt x="422" y="623"/>
                </a:lnTo>
                <a:lnTo>
                  <a:pt x="422" y="623"/>
                </a:lnTo>
                <a:lnTo>
                  <a:pt x="435" y="623"/>
                </a:lnTo>
                <a:lnTo>
                  <a:pt x="435" y="626"/>
                </a:lnTo>
                <a:lnTo>
                  <a:pt x="435" y="626"/>
                </a:lnTo>
                <a:lnTo>
                  <a:pt x="442" y="626"/>
                </a:lnTo>
                <a:lnTo>
                  <a:pt x="442" y="628"/>
                </a:lnTo>
                <a:lnTo>
                  <a:pt x="442" y="628"/>
                </a:lnTo>
                <a:lnTo>
                  <a:pt x="445" y="628"/>
                </a:lnTo>
                <a:lnTo>
                  <a:pt x="445" y="631"/>
                </a:lnTo>
                <a:lnTo>
                  <a:pt x="445" y="631"/>
                </a:lnTo>
                <a:lnTo>
                  <a:pt x="450" y="631"/>
                </a:lnTo>
                <a:lnTo>
                  <a:pt x="450" y="633"/>
                </a:lnTo>
                <a:lnTo>
                  <a:pt x="450" y="633"/>
                </a:lnTo>
                <a:lnTo>
                  <a:pt x="452" y="633"/>
                </a:lnTo>
                <a:lnTo>
                  <a:pt x="452" y="636"/>
                </a:lnTo>
                <a:lnTo>
                  <a:pt x="452" y="636"/>
                </a:lnTo>
                <a:lnTo>
                  <a:pt x="480" y="636"/>
                </a:lnTo>
                <a:lnTo>
                  <a:pt x="480" y="636"/>
                </a:lnTo>
                <a:lnTo>
                  <a:pt x="480" y="636"/>
                </a:lnTo>
                <a:lnTo>
                  <a:pt x="481" y="636"/>
                </a:lnTo>
                <a:lnTo>
                  <a:pt x="481" y="638"/>
                </a:lnTo>
                <a:lnTo>
                  <a:pt x="481" y="638"/>
                </a:lnTo>
                <a:lnTo>
                  <a:pt x="494" y="638"/>
                </a:lnTo>
                <a:lnTo>
                  <a:pt x="494" y="641"/>
                </a:lnTo>
                <a:lnTo>
                  <a:pt x="494" y="641"/>
                </a:lnTo>
                <a:lnTo>
                  <a:pt x="507" y="641"/>
                </a:lnTo>
                <a:lnTo>
                  <a:pt x="507" y="643"/>
                </a:lnTo>
                <a:lnTo>
                  <a:pt x="507" y="643"/>
                </a:lnTo>
                <a:lnTo>
                  <a:pt x="525" y="643"/>
                </a:lnTo>
                <a:lnTo>
                  <a:pt x="525" y="646"/>
                </a:lnTo>
                <a:lnTo>
                  <a:pt x="525" y="646"/>
                </a:lnTo>
                <a:lnTo>
                  <a:pt x="529" y="646"/>
                </a:lnTo>
                <a:lnTo>
                  <a:pt x="529" y="648"/>
                </a:lnTo>
                <a:lnTo>
                  <a:pt x="529" y="648"/>
                </a:lnTo>
                <a:lnTo>
                  <a:pt x="541" y="648"/>
                </a:lnTo>
                <a:lnTo>
                  <a:pt x="541" y="648"/>
                </a:lnTo>
                <a:lnTo>
                  <a:pt x="541" y="648"/>
                </a:lnTo>
                <a:lnTo>
                  <a:pt x="548" y="648"/>
                </a:lnTo>
                <a:lnTo>
                  <a:pt x="548" y="651"/>
                </a:lnTo>
                <a:lnTo>
                  <a:pt x="548" y="651"/>
                </a:lnTo>
                <a:lnTo>
                  <a:pt x="549" y="651"/>
                </a:lnTo>
                <a:lnTo>
                  <a:pt x="549" y="654"/>
                </a:lnTo>
                <a:lnTo>
                  <a:pt x="549" y="654"/>
                </a:lnTo>
                <a:lnTo>
                  <a:pt x="555" y="654"/>
                </a:lnTo>
                <a:lnTo>
                  <a:pt x="555" y="656"/>
                </a:lnTo>
                <a:lnTo>
                  <a:pt x="555" y="656"/>
                </a:lnTo>
                <a:lnTo>
                  <a:pt x="596" y="656"/>
                </a:lnTo>
                <a:lnTo>
                  <a:pt x="596" y="656"/>
                </a:lnTo>
                <a:lnTo>
                  <a:pt x="596" y="656"/>
                </a:lnTo>
                <a:lnTo>
                  <a:pt x="598" y="656"/>
                </a:lnTo>
                <a:lnTo>
                  <a:pt x="598" y="659"/>
                </a:lnTo>
                <a:lnTo>
                  <a:pt x="598" y="659"/>
                </a:lnTo>
                <a:lnTo>
                  <a:pt x="611" y="659"/>
                </a:lnTo>
                <a:lnTo>
                  <a:pt x="611" y="659"/>
                </a:lnTo>
                <a:lnTo>
                  <a:pt x="611" y="659"/>
                </a:lnTo>
                <a:lnTo>
                  <a:pt x="616" y="659"/>
                </a:lnTo>
                <a:lnTo>
                  <a:pt x="616" y="663"/>
                </a:lnTo>
                <a:lnTo>
                  <a:pt x="616" y="663"/>
                </a:lnTo>
                <a:lnTo>
                  <a:pt x="678" y="663"/>
                </a:lnTo>
                <a:lnTo>
                  <a:pt x="678" y="666"/>
                </a:lnTo>
                <a:lnTo>
                  <a:pt x="678" y="666"/>
                </a:lnTo>
                <a:lnTo>
                  <a:pt x="681" y="666"/>
                </a:lnTo>
                <a:lnTo>
                  <a:pt x="681" y="669"/>
                </a:lnTo>
                <a:lnTo>
                  <a:pt x="681" y="669"/>
                </a:lnTo>
                <a:lnTo>
                  <a:pt x="684" y="669"/>
                </a:lnTo>
                <a:lnTo>
                  <a:pt x="684" y="669"/>
                </a:lnTo>
                <a:lnTo>
                  <a:pt x="685" y="669"/>
                </a:lnTo>
                <a:lnTo>
                  <a:pt x="737" y="669"/>
                </a:lnTo>
                <a:lnTo>
                  <a:pt x="737" y="669"/>
                </a:lnTo>
                <a:lnTo>
                  <a:pt x="737" y="669"/>
                </a:lnTo>
                <a:lnTo>
                  <a:pt x="745" y="669"/>
                </a:lnTo>
                <a:lnTo>
                  <a:pt x="745" y="669"/>
                </a:lnTo>
                <a:lnTo>
                  <a:pt x="745" y="669"/>
                </a:lnTo>
                <a:lnTo>
                  <a:pt x="759" y="669"/>
                </a:lnTo>
                <a:lnTo>
                  <a:pt x="759" y="675"/>
                </a:lnTo>
                <a:lnTo>
                  <a:pt x="759" y="675"/>
                </a:lnTo>
                <a:lnTo>
                  <a:pt x="806" y="675"/>
                </a:lnTo>
                <a:lnTo>
                  <a:pt x="806" y="675"/>
                </a:lnTo>
                <a:lnTo>
                  <a:pt x="806" y="675"/>
                </a:lnTo>
                <a:lnTo>
                  <a:pt x="869" y="675"/>
                </a:lnTo>
                <a:lnTo>
                  <a:pt x="869" y="683"/>
                </a:lnTo>
                <a:lnTo>
                  <a:pt x="869" y="683"/>
                </a:lnTo>
                <a:lnTo>
                  <a:pt x="890" y="683"/>
                </a:lnTo>
                <a:lnTo>
                  <a:pt x="890" y="683"/>
                </a:lnTo>
                <a:lnTo>
                  <a:pt x="890" y="683"/>
                </a:lnTo>
                <a:lnTo>
                  <a:pt x="1034" y="683"/>
                </a:lnTo>
                <a:lnTo>
                  <a:pt x="1034" y="683"/>
                </a:lnTo>
              </a:path>
            </a:pathLst>
          </a:custGeom>
          <a:noFill/>
          <a:ln w="19050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93" name="Line 362">
            <a:extLst>
              <a:ext uri="{FF2B5EF4-FFF2-40B4-BE49-F238E27FC236}">
                <a16:creationId xmlns:a16="http://schemas.microsoft.com/office/drawing/2014/main" xmlns="" id="{353FC849-4E8C-4B20-A437-6EE0CFFAB792}"/>
              </a:ext>
            </a:extLst>
          </p:cNvPr>
          <p:cNvSpPr>
            <a:spLocks noChangeShapeType="1"/>
          </p:cNvSpPr>
          <p:nvPr/>
        </p:nvSpPr>
        <p:spPr bwMode="auto">
          <a:xfrm>
            <a:off x="6512230" y="1728833"/>
            <a:ext cx="0" cy="31222"/>
          </a:xfrm>
          <a:prstGeom prst="line">
            <a:avLst/>
          </a:prstGeom>
          <a:noFill/>
          <a:ln w="6350" cap="flat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94" name="Line 363">
            <a:extLst>
              <a:ext uri="{FF2B5EF4-FFF2-40B4-BE49-F238E27FC236}">
                <a16:creationId xmlns:a16="http://schemas.microsoft.com/office/drawing/2014/main" xmlns="" id="{ECA4E9E3-662D-4ECF-B535-7496C128043E}"/>
              </a:ext>
            </a:extLst>
          </p:cNvPr>
          <p:cNvSpPr>
            <a:spLocks noChangeShapeType="1"/>
          </p:cNvSpPr>
          <p:nvPr/>
        </p:nvSpPr>
        <p:spPr bwMode="auto">
          <a:xfrm>
            <a:off x="6745689" y="2920447"/>
            <a:ext cx="0" cy="31222"/>
          </a:xfrm>
          <a:prstGeom prst="line">
            <a:avLst/>
          </a:prstGeom>
          <a:noFill/>
          <a:ln w="19050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95" name="Line 364">
            <a:extLst>
              <a:ext uri="{FF2B5EF4-FFF2-40B4-BE49-F238E27FC236}">
                <a16:creationId xmlns:a16="http://schemas.microsoft.com/office/drawing/2014/main" xmlns="" id="{0AA498A0-A13B-4DE3-B4FC-7543E240E782}"/>
              </a:ext>
            </a:extLst>
          </p:cNvPr>
          <p:cNvSpPr>
            <a:spLocks noChangeShapeType="1"/>
          </p:cNvSpPr>
          <p:nvPr/>
        </p:nvSpPr>
        <p:spPr bwMode="auto">
          <a:xfrm>
            <a:off x="6863325" y="3120784"/>
            <a:ext cx="0" cy="31222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96" name="Line 365">
            <a:extLst>
              <a:ext uri="{FF2B5EF4-FFF2-40B4-BE49-F238E27FC236}">
                <a16:creationId xmlns:a16="http://schemas.microsoft.com/office/drawing/2014/main" xmlns="" id="{0A0FBE06-2101-4CE4-994B-9F2436A5A1FC}"/>
              </a:ext>
            </a:extLst>
          </p:cNvPr>
          <p:cNvSpPr>
            <a:spLocks noChangeShapeType="1"/>
          </p:cNvSpPr>
          <p:nvPr/>
        </p:nvSpPr>
        <p:spPr bwMode="auto">
          <a:xfrm>
            <a:off x="7008106" y="3263882"/>
            <a:ext cx="0" cy="31222"/>
          </a:xfrm>
          <a:prstGeom prst="line">
            <a:avLst/>
          </a:prstGeom>
          <a:noFill/>
          <a:ln w="19050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97" name="Line 366">
            <a:extLst>
              <a:ext uri="{FF2B5EF4-FFF2-40B4-BE49-F238E27FC236}">
                <a16:creationId xmlns:a16="http://schemas.microsoft.com/office/drawing/2014/main" xmlns="" id="{3E97471D-ADED-4025-9D4C-4B69D0D6A8CA}"/>
              </a:ext>
            </a:extLst>
          </p:cNvPr>
          <p:cNvSpPr>
            <a:spLocks noChangeShapeType="1"/>
          </p:cNvSpPr>
          <p:nvPr/>
        </p:nvSpPr>
        <p:spPr bwMode="auto">
          <a:xfrm>
            <a:off x="7118502" y="3292502"/>
            <a:ext cx="0" cy="33823"/>
          </a:xfrm>
          <a:prstGeom prst="line">
            <a:avLst/>
          </a:prstGeom>
          <a:noFill/>
          <a:ln w="19050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98" name="Line 367">
            <a:extLst>
              <a:ext uri="{FF2B5EF4-FFF2-40B4-BE49-F238E27FC236}">
                <a16:creationId xmlns:a16="http://schemas.microsoft.com/office/drawing/2014/main" xmlns="" id="{B9B99C90-90AE-48F7-B23A-CEFE18A977E4}"/>
              </a:ext>
            </a:extLst>
          </p:cNvPr>
          <p:cNvSpPr>
            <a:spLocks noChangeShapeType="1"/>
          </p:cNvSpPr>
          <p:nvPr/>
        </p:nvSpPr>
        <p:spPr bwMode="auto">
          <a:xfrm>
            <a:off x="7245186" y="3331528"/>
            <a:ext cx="0" cy="31222"/>
          </a:xfrm>
          <a:prstGeom prst="line">
            <a:avLst/>
          </a:prstGeom>
          <a:noFill/>
          <a:ln w="19050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99" name="Line 368">
            <a:extLst>
              <a:ext uri="{FF2B5EF4-FFF2-40B4-BE49-F238E27FC236}">
                <a16:creationId xmlns:a16="http://schemas.microsoft.com/office/drawing/2014/main" xmlns="" id="{ACAEF600-0754-43E2-8CDA-11A30DEE543A}"/>
              </a:ext>
            </a:extLst>
          </p:cNvPr>
          <p:cNvSpPr>
            <a:spLocks noChangeShapeType="1"/>
          </p:cNvSpPr>
          <p:nvPr/>
        </p:nvSpPr>
        <p:spPr bwMode="auto">
          <a:xfrm>
            <a:off x="7379107" y="3380964"/>
            <a:ext cx="0" cy="33823"/>
          </a:xfrm>
          <a:prstGeom prst="line">
            <a:avLst/>
          </a:prstGeom>
          <a:noFill/>
          <a:ln w="19050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00" name="Line 369">
            <a:extLst>
              <a:ext uri="{FF2B5EF4-FFF2-40B4-BE49-F238E27FC236}">
                <a16:creationId xmlns:a16="http://schemas.microsoft.com/office/drawing/2014/main" xmlns="" id="{13ED144C-B7D1-4968-951F-A8D2120E38F7}"/>
              </a:ext>
            </a:extLst>
          </p:cNvPr>
          <p:cNvSpPr>
            <a:spLocks noChangeShapeType="1"/>
          </p:cNvSpPr>
          <p:nvPr/>
        </p:nvSpPr>
        <p:spPr bwMode="auto">
          <a:xfrm>
            <a:off x="7489504" y="3414786"/>
            <a:ext cx="0" cy="31222"/>
          </a:xfrm>
          <a:prstGeom prst="line">
            <a:avLst/>
          </a:prstGeom>
          <a:noFill/>
          <a:ln w="19050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01" name="Line 370">
            <a:extLst>
              <a:ext uri="{FF2B5EF4-FFF2-40B4-BE49-F238E27FC236}">
                <a16:creationId xmlns:a16="http://schemas.microsoft.com/office/drawing/2014/main" xmlns="" id="{0E549A05-C747-4D81-8E45-54B59480DAE9}"/>
              </a:ext>
            </a:extLst>
          </p:cNvPr>
          <p:cNvSpPr>
            <a:spLocks noChangeShapeType="1"/>
          </p:cNvSpPr>
          <p:nvPr/>
        </p:nvSpPr>
        <p:spPr bwMode="auto">
          <a:xfrm>
            <a:off x="7589041" y="3435601"/>
            <a:ext cx="0" cy="31222"/>
          </a:xfrm>
          <a:prstGeom prst="line">
            <a:avLst/>
          </a:prstGeom>
          <a:noFill/>
          <a:ln w="19050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02" name="Line 371">
            <a:extLst>
              <a:ext uri="{FF2B5EF4-FFF2-40B4-BE49-F238E27FC236}">
                <a16:creationId xmlns:a16="http://schemas.microsoft.com/office/drawing/2014/main" xmlns="" id="{009492A3-867D-4233-901A-EAEA739A0C9A}"/>
              </a:ext>
            </a:extLst>
          </p:cNvPr>
          <p:cNvSpPr>
            <a:spLocks noChangeShapeType="1"/>
          </p:cNvSpPr>
          <p:nvPr/>
        </p:nvSpPr>
        <p:spPr bwMode="auto">
          <a:xfrm>
            <a:off x="7616187" y="3443404"/>
            <a:ext cx="0" cy="31222"/>
          </a:xfrm>
          <a:prstGeom prst="line">
            <a:avLst/>
          </a:prstGeom>
          <a:noFill/>
          <a:ln w="19050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03" name="Line 372">
            <a:extLst>
              <a:ext uri="{FF2B5EF4-FFF2-40B4-BE49-F238E27FC236}">
                <a16:creationId xmlns:a16="http://schemas.microsoft.com/office/drawing/2014/main" xmlns="" id="{07D7A2AE-8411-4ADE-9288-81248B3AFBF4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5236" y="3451211"/>
            <a:ext cx="0" cy="33823"/>
          </a:xfrm>
          <a:prstGeom prst="line">
            <a:avLst/>
          </a:prstGeom>
          <a:noFill/>
          <a:ln w="19050" cap="flat">
            <a:solidFill>
              <a:srgbClr val="00877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04" name="Line 373">
            <a:extLst>
              <a:ext uri="{FF2B5EF4-FFF2-40B4-BE49-F238E27FC236}">
                <a16:creationId xmlns:a16="http://schemas.microsoft.com/office/drawing/2014/main" xmlns="" id="{DBBA0535-66FA-4340-98BA-14AB9B35378D}"/>
              </a:ext>
            </a:extLst>
          </p:cNvPr>
          <p:cNvSpPr>
            <a:spLocks noChangeShapeType="1"/>
          </p:cNvSpPr>
          <p:nvPr/>
        </p:nvSpPr>
        <p:spPr bwMode="auto">
          <a:xfrm>
            <a:off x="7748301" y="3469424"/>
            <a:ext cx="0" cy="31222"/>
          </a:xfrm>
          <a:prstGeom prst="line">
            <a:avLst/>
          </a:prstGeom>
          <a:noFill/>
          <a:ln w="19050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05" name="Line 374">
            <a:extLst>
              <a:ext uri="{FF2B5EF4-FFF2-40B4-BE49-F238E27FC236}">
                <a16:creationId xmlns:a16="http://schemas.microsoft.com/office/drawing/2014/main" xmlns="" id="{C7B68DA0-B079-4ACA-A194-6AFAE80AD148}"/>
              </a:ext>
            </a:extLst>
          </p:cNvPr>
          <p:cNvSpPr>
            <a:spLocks noChangeShapeType="1"/>
          </p:cNvSpPr>
          <p:nvPr/>
        </p:nvSpPr>
        <p:spPr bwMode="auto">
          <a:xfrm>
            <a:off x="7750110" y="3469424"/>
            <a:ext cx="0" cy="31222"/>
          </a:xfrm>
          <a:prstGeom prst="line">
            <a:avLst/>
          </a:prstGeom>
          <a:noFill/>
          <a:ln w="19050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06" name="Line 375">
            <a:extLst>
              <a:ext uri="{FF2B5EF4-FFF2-40B4-BE49-F238E27FC236}">
                <a16:creationId xmlns:a16="http://schemas.microsoft.com/office/drawing/2014/main" xmlns="" id="{70267742-F10B-4379-B267-93F7A5563B48}"/>
              </a:ext>
            </a:extLst>
          </p:cNvPr>
          <p:cNvSpPr>
            <a:spLocks noChangeShapeType="1"/>
          </p:cNvSpPr>
          <p:nvPr/>
        </p:nvSpPr>
        <p:spPr bwMode="auto">
          <a:xfrm>
            <a:off x="7844219" y="3469424"/>
            <a:ext cx="0" cy="31222"/>
          </a:xfrm>
          <a:prstGeom prst="line">
            <a:avLst/>
          </a:prstGeom>
          <a:noFill/>
          <a:ln w="19050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07" name="Line 376">
            <a:extLst>
              <a:ext uri="{FF2B5EF4-FFF2-40B4-BE49-F238E27FC236}">
                <a16:creationId xmlns:a16="http://schemas.microsoft.com/office/drawing/2014/main" xmlns="" id="{7852A09C-F050-4A43-95A0-65491BE55D27}"/>
              </a:ext>
            </a:extLst>
          </p:cNvPr>
          <p:cNvSpPr>
            <a:spLocks noChangeShapeType="1"/>
          </p:cNvSpPr>
          <p:nvPr/>
        </p:nvSpPr>
        <p:spPr bwMode="auto">
          <a:xfrm>
            <a:off x="7858695" y="3469424"/>
            <a:ext cx="0" cy="31222"/>
          </a:xfrm>
          <a:prstGeom prst="line">
            <a:avLst/>
          </a:prstGeom>
          <a:noFill/>
          <a:ln w="19050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08" name="Line 377">
            <a:extLst>
              <a:ext uri="{FF2B5EF4-FFF2-40B4-BE49-F238E27FC236}">
                <a16:creationId xmlns:a16="http://schemas.microsoft.com/office/drawing/2014/main" xmlns="" id="{4692A6FA-D5F1-4B99-8FD8-29E0093F2871}"/>
              </a:ext>
            </a:extLst>
          </p:cNvPr>
          <p:cNvSpPr>
            <a:spLocks noChangeShapeType="1"/>
          </p:cNvSpPr>
          <p:nvPr/>
        </p:nvSpPr>
        <p:spPr bwMode="auto">
          <a:xfrm>
            <a:off x="7969092" y="3485033"/>
            <a:ext cx="0" cy="31222"/>
          </a:xfrm>
          <a:prstGeom prst="line">
            <a:avLst/>
          </a:prstGeom>
          <a:noFill/>
          <a:ln w="19050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09" name="Line 378">
            <a:extLst>
              <a:ext uri="{FF2B5EF4-FFF2-40B4-BE49-F238E27FC236}">
                <a16:creationId xmlns:a16="http://schemas.microsoft.com/office/drawing/2014/main" xmlns="" id="{1DC643CE-1F81-4F80-9A48-CD1A59128EAC}"/>
              </a:ext>
            </a:extLst>
          </p:cNvPr>
          <p:cNvSpPr>
            <a:spLocks noChangeShapeType="1"/>
          </p:cNvSpPr>
          <p:nvPr/>
        </p:nvSpPr>
        <p:spPr bwMode="auto">
          <a:xfrm>
            <a:off x="8121112" y="3505848"/>
            <a:ext cx="0" cy="31222"/>
          </a:xfrm>
          <a:prstGeom prst="line">
            <a:avLst/>
          </a:prstGeom>
          <a:noFill/>
          <a:ln w="19050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10" name="Line 379">
            <a:extLst>
              <a:ext uri="{FF2B5EF4-FFF2-40B4-BE49-F238E27FC236}">
                <a16:creationId xmlns:a16="http://schemas.microsoft.com/office/drawing/2014/main" xmlns="" id="{B30C5704-456C-4E04-8A42-171513EC70AF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1719" y="3505848"/>
            <a:ext cx="0" cy="31222"/>
          </a:xfrm>
          <a:prstGeom prst="line">
            <a:avLst/>
          </a:prstGeom>
          <a:noFill/>
          <a:ln w="19050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11" name="Rectangle 476">
            <a:extLst>
              <a:ext uri="{FF2B5EF4-FFF2-40B4-BE49-F238E27FC236}">
                <a16:creationId xmlns:a16="http://schemas.microsoft.com/office/drawing/2014/main" xmlns="" id="{A74D3A34-8050-4306-9E21-1A95B680F6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08865" y="3854312"/>
            <a:ext cx="28854" cy="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4F81BD"/>
                </a:solidFill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112" name="Rectangle 477">
            <a:extLst>
              <a:ext uri="{FF2B5EF4-FFF2-40B4-BE49-F238E27FC236}">
                <a16:creationId xmlns:a16="http://schemas.microsoft.com/office/drawing/2014/main" xmlns="" id="{D2AAF40B-9B85-4612-A491-51DBEFD5B6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0674" y="3942417"/>
            <a:ext cx="28854" cy="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A470AA"/>
                </a:solidFill>
                <a:latin typeface="Calibri" panose="020F0502020204030204" pitchFamily="34" charset="0"/>
              </a:rPr>
              <a:t>0</a:t>
            </a:r>
          </a:p>
        </p:txBody>
      </p:sp>
      <p:cxnSp>
        <p:nvCxnSpPr>
          <p:cNvPr id="113" name="Straight Connector 392">
            <a:extLst>
              <a:ext uri="{FF2B5EF4-FFF2-40B4-BE49-F238E27FC236}">
                <a16:creationId xmlns:a16="http://schemas.microsoft.com/office/drawing/2014/main" xmlns="" id="{43E57BDB-CAC4-47C6-AE6B-8277EBFC80F9}"/>
              </a:ext>
            </a:extLst>
          </p:cNvPr>
          <p:cNvCxnSpPr/>
          <p:nvPr/>
        </p:nvCxnSpPr>
        <p:spPr>
          <a:xfrm flipH="1" flipV="1">
            <a:off x="7216219" y="2738242"/>
            <a:ext cx="7258" cy="844073"/>
          </a:xfrm>
          <a:prstGeom prst="line">
            <a:avLst/>
          </a:prstGeom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4" name="TextBox 2">
            <a:extLst>
              <a:ext uri="{FF2B5EF4-FFF2-40B4-BE49-F238E27FC236}">
                <a16:creationId xmlns:a16="http://schemas.microsoft.com/office/drawing/2014/main" xmlns="" id="{1A92A174-C445-4E60-97ED-3760EAE87974}"/>
              </a:ext>
            </a:extLst>
          </p:cNvPr>
          <p:cNvSpPr txBox="1"/>
          <p:nvPr/>
        </p:nvSpPr>
        <p:spPr>
          <a:xfrm>
            <a:off x="7262676" y="2692198"/>
            <a:ext cx="175561" cy="230832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defTabSz="457200"/>
            <a:r>
              <a:rPr lang="en-US" sz="750" b="1" kern="600" spc="23" dirty="0">
                <a:solidFill>
                  <a:srgbClr val="4F81BD"/>
                </a:solidFill>
              </a:rPr>
              <a:t>12%</a:t>
            </a:r>
          </a:p>
          <a:p>
            <a:pPr defTabSz="457200"/>
            <a:r>
              <a:rPr lang="en-US" sz="750" b="1" kern="600" spc="23" dirty="0">
                <a:solidFill>
                  <a:srgbClr val="A470AA"/>
                </a:solidFill>
              </a:rPr>
              <a:t>10%</a:t>
            </a:r>
          </a:p>
        </p:txBody>
      </p:sp>
      <p:sp>
        <p:nvSpPr>
          <p:cNvPr id="116" name="Rectangle 216">
            <a:extLst>
              <a:ext uri="{FF2B5EF4-FFF2-40B4-BE49-F238E27FC236}">
                <a16:creationId xmlns:a16="http://schemas.microsoft.com/office/drawing/2014/main" xmlns="" id="{B9FAB279-C7F3-471D-8492-05BAA93CC4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1605" y="3727700"/>
            <a:ext cx="392736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Temps, </a:t>
            </a:r>
            <a:r>
              <a:rPr lang="en-US" altLang="en-US" sz="6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mois</a:t>
            </a:r>
            <a:endParaRPr lang="en-US" altLang="en-US" sz="600" dirty="0">
              <a:solidFill>
                <a:prstClr val="black">
                  <a:lumMod val="50000"/>
                  <a:lumOff val="50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117" name="Rectangle 275">
            <a:extLst>
              <a:ext uri="{FF2B5EF4-FFF2-40B4-BE49-F238E27FC236}">
                <a16:creationId xmlns:a16="http://schemas.microsoft.com/office/drawing/2014/main" xmlns="" id="{2E71EA65-111F-4E78-875F-AFA7F20B16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8613" y="3727700"/>
            <a:ext cx="4969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N</a:t>
            </a:r>
          </a:p>
        </p:txBody>
      </p:sp>
      <p:sp>
        <p:nvSpPr>
          <p:cNvPr id="118" name="Rectangle 278">
            <a:extLst>
              <a:ext uri="{FF2B5EF4-FFF2-40B4-BE49-F238E27FC236}">
                <a16:creationId xmlns:a16="http://schemas.microsoft.com/office/drawing/2014/main" xmlns="" id="{58921422-4237-4CA7-B75D-31A84B9ED5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2448" y="3854312"/>
            <a:ext cx="86562" cy="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4F81BD"/>
                </a:solidFill>
                <a:latin typeface="Calibri" panose="020F0502020204030204" pitchFamily="34" charset="0"/>
              </a:rPr>
              <a:t>198</a:t>
            </a:r>
          </a:p>
        </p:txBody>
      </p:sp>
      <p:sp>
        <p:nvSpPr>
          <p:cNvPr id="119" name="Rectangle 279">
            <a:extLst>
              <a:ext uri="{FF2B5EF4-FFF2-40B4-BE49-F238E27FC236}">
                <a16:creationId xmlns:a16="http://schemas.microsoft.com/office/drawing/2014/main" xmlns="" id="{E90040D5-C236-43F3-A974-F211318B53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0434" y="3854312"/>
            <a:ext cx="86562" cy="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4F81BD"/>
                </a:solidFill>
                <a:latin typeface="Calibri" panose="020F0502020204030204" pitchFamily="34" charset="0"/>
              </a:rPr>
              <a:t>140</a:t>
            </a:r>
          </a:p>
        </p:txBody>
      </p:sp>
      <p:sp>
        <p:nvSpPr>
          <p:cNvPr id="120" name="Rectangle 280">
            <a:extLst>
              <a:ext uri="{FF2B5EF4-FFF2-40B4-BE49-F238E27FC236}">
                <a16:creationId xmlns:a16="http://schemas.microsoft.com/office/drawing/2014/main" xmlns="" id="{D42EFC0E-8E40-46DC-88E9-55DB9FF4D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2941" y="3854312"/>
            <a:ext cx="57708" cy="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4F81BD"/>
                </a:solidFill>
                <a:latin typeface="Calibri" panose="020F0502020204030204" pitchFamily="34" charset="0"/>
              </a:rPr>
              <a:t>80</a:t>
            </a:r>
          </a:p>
        </p:txBody>
      </p:sp>
      <p:sp>
        <p:nvSpPr>
          <p:cNvPr id="121" name="Rectangle 281">
            <a:extLst>
              <a:ext uri="{FF2B5EF4-FFF2-40B4-BE49-F238E27FC236}">
                <a16:creationId xmlns:a16="http://schemas.microsoft.com/office/drawing/2014/main" xmlns="" id="{B7D54320-FBCF-4DE9-8479-EAD0AEDF34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557" y="3854312"/>
            <a:ext cx="57708" cy="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4F81BD"/>
                </a:solidFill>
                <a:latin typeface="Calibri" panose="020F0502020204030204" pitchFamily="34" charset="0"/>
              </a:rPr>
              <a:t>53</a:t>
            </a:r>
          </a:p>
        </p:txBody>
      </p:sp>
      <p:sp>
        <p:nvSpPr>
          <p:cNvPr id="122" name="Rectangle 282">
            <a:extLst>
              <a:ext uri="{FF2B5EF4-FFF2-40B4-BE49-F238E27FC236}">
                <a16:creationId xmlns:a16="http://schemas.microsoft.com/office/drawing/2014/main" xmlns="" id="{CC3A6BF2-6B9F-4DA4-A9C0-C08F8E689E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2542" y="3854312"/>
            <a:ext cx="57708" cy="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4F81BD"/>
                </a:solidFill>
                <a:latin typeface="Calibri" panose="020F0502020204030204" pitchFamily="34" charset="0"/>
              </a:rPr>
              <a:t>41</a:t>
            </a:r>
          </a:p>
        </p:txBody>
      </p:sp>
      <p:sp>
        <p:nvSpPr>
          <p:cNvPr id="123" name="Rectangle 283">
            <a:extLst>
              <a:ext uri="{FF2B5EF4-FFF2-40B4-BE49-F238E27FC236}">
                <a16:creationId xmlns:a16="http://schemas.microsoft.com/office/drawing/2014/main" xmlns="" id="{1A85043C-147C-4BBC-B4AB-1D87F2F6F0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4159" y="3854312"/>
            <a:ext cx="57708" cy="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4F81BD"/>
                </a:solidFill>
                <a:latin typeface="Calibri" panose="020F0502020204030204" pitchFamily="34" charset="0"/>
              </a:rPr>
              <a:t>33</a:t>
            </a:r>
          </a:p>
        </p:txBody>
      </p:sp>
      <p:sp>
        <p:nvSpPr>
          <p:cNvPr id="124" name="Rectangle 284">
            <a:extLst>
              <a:ext uri="{FF2B5EF4-FFF2-40B4-BE49-F238E27FC236}">
                <a16:creationId xmlns:a16="http://schemas.microsoft.com/office/drawing/2014/main" xmlns="" id="{A6F153EE-E9B2-4C0B-BBFE-463DCE3831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3960" y="3854312"/>
            <a:ext cx="57708" cy="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4F81BD"/>
                </a:solidFill>
                <a:latin typeface="Calibri" panose="020F0502020204030204" pitchFamily="34" charset="0"/>
              </a:rPr>
              <a:t>28</a:t>
            </a:r>
          </a:p>
        </p:txBody>
      </p:sp>
      <p:sp>
        <p:nvSpPr>
          <p:cNvPr id="125" name="Rectangle 285">
            <a:extLst>
              <a:ext uri="{FF2B5EF4-FFF2-40B4-BE49-F238E27FC236}">
                <a16:creationId xmlns:a16="http://schemas.microsoft.com/office/drawing/2014/main" xmlns="" id="{5FF7FF6C-7411-4284-8E52-DA9E0C0B46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5576" y="3854312"/>
            <a:ext cx="57708" cy="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4F81BD"/>
                </a:solidFill>
                <a:latin typeface="Calibri" panose="020F0502020204030204" pitchFamily="34" charset="0"/>
              </a:rPr>
              <a:t>21</a:t>
            </a:r>
          </a:p>
        </p:txBody>
      </p:sp>
      <p:sp>
        <p:nvSpPr>
          <p:cNvPr id="126" name="Rectangle 286">
            <a:extLst>
              <a:ext uri="{FF2B5EF4-FFF2-40B4-BE49-F238E27FC236}">
                <a16:creationId xmlns:a16="http://schemas.microsoft.com/office/drawing/2014/main" xmlns="" id="{3CA7ADA1-F1E7-4A76-9D00-C9FC5C1877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7192" y="3854312"/>
            <a:ext cx="57708" cy="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4F81BD"/>
                </a:solidFill>
                <a:latin typeface="Calibri" panose="020F0502020204030204" pitchFamily="34" charset="0"/>
              </a:rPr>
              <a:t>17</a:t>
            </a:r>
          </a:p>
        </p:txBody>
      </p:sp>
      <p:sp>
        <p:nvSpPr>
          <p:cNvPr id="127" name="Rectangle 287">
            <a:extLst>
              <a:ext uri="{FF2B5EF4-FFF2-40B4-BE49-F238E27FC236}">
                <a16:creationId xmlns:a16="http://schemas.microsoft.com/office/drawing/2014/main" xmlns="" id="{C1E55128-80A0-443F-A282-BB0B7C73B4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5178" y="3854312"/>
            <a:ext cx="57708" cy="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4F81BD"/>
                </a:solidFill>
                <a:latin typeface="Calibri" panose="020F0502020204030204" pitchFamily="34" charset="0"/>
              </a:rPr>
              <a:t>13</a:t>
            </a:r>
          </a:p>
        </p:txBody>
      </p:sp>
      <p:sp>
        <p:nvSpPr>
          <p:cNvPr id="128" name="Rectangle 288">
            <a:extLst>
              <a:ext uri="{FF2B5EF4-FFF2-40B4-BE49-F238E27FC236}">
                <a16:creationId xmlns:a16="http://schemas.microsoft.com/office/drawing/2014/main" xmlns="" id="{89FD8A67-0C3D-4936-8E87-41596D7D37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5869" y="3854312"/>
            <a:ext cx="28854" cy="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4F81BD"/>
                </a:solidFill>
                <a:latin typeface="Calibri" panose="020F0502020204030204" pitchFamily="34" charset="0"/>
              </a:rPr>
              <a:t>9</a:t>
            </a:r>
          </a:p>
        </p:txBody>
      </p:sp>
      <p:sp>
        <p:nvSpPr>
          <p:cNvPr id="129" name="Rectangle 289">
            <a:extLst>
              <a:ext uri="{FF2B5EF4-FFF2-40B4-BE49-F238E27FC236}">
                <a16:creationId xmlns:a16="http://schemas.microsoft.com/office/drawing/2014/main" xmlns="" id="{4715B100-950C-4DCF-AEF0-5913E8D09A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7486" y="3854312"/>
            <a:ext cx="28854" cy="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4F81BD"/>
                </a:solidFill>
                <a:latin typeface="Calibri" panose="020F0502020204030204" pitchFamily="34" charset="0"/>
              </a:rPr>
              <a:t>5</a:t>
            </a:r>
          </a:p>
        </p:txBody>
      </p:sp>
      <p:sp>
        <p:nvSpPr>
          <p:cNvPr id="130" name="Rectangle 290">
            <a:extLst>
              <a:ext uri="{FF2B5EF4-FFF2-40B4-BE49-F238E27FC236}">
                <a16:creationId xmlns:a16="http://schemas.microsoft.com/office/drawing/2014/main" xmlns="" id="{6CFF2403-C297-44E5-A2EF-C9E7F89FBF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5472" y="3854312"/>
            <a:ext cx="28854" cy="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4F81BD"/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131" name="Rectangle 291">
            <a:extLst>
              <a:ext uri="{FF2B5EF4-FFF2-40B4-BE49-F238E27FC236}">
                <a16:creationId xmlns:a16="http://schemas.microsoft.com/office/drawing/2014/main" xmlns="" id="{D8C6E1A3-E22B-4580-9D5C-35174DCC0F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7089" y="3854312"/>
            <a:ext cx="28854" cy="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4F81BD"/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132" name="Rectangle 292">
            <a:extLst>
              <a:ext uri="{FF2B5EF4-FFF2-40B4-BE49-F238E27FC236}">
                <a16:creationId xmlns:a16="http://schemas.microsoft.com/office/drawing/2014/main" xmlns="" id="{3F678969-E468-4BC9-B9B0-EA109642C3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6889" y="3854312"/>
            <a:ext cx="28854" cy="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4F81BD"/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133" name="Rectangle 293">
            <a:extLst>
              <a:ext uri="{FF2B5EF4-FFF2-40B4-BE49-F238E27FC236}">
                <a16:creationId xmlns:a16="http://schemas.microsoft.com/office/drawing/2014/main" xmlns="" id="{4D00E0AC-3CE2-4F88-BD15-215B86FC13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6491" y="3854312"/>
            <a:ext cx="28854" cy="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4F81BD"/>
                </a:solidFill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134" name="Rectangle 294">
            <a:extLst>
              <a:ext uri="{FF2B5EF4-FFF2-40B4-BE49-F238E27FC236}">
                <a16:creationId xmlns:a16="http://schemas.microsoft.com/office/drawing/2014/main" xmlns="" id="{3FCEF5F6-CD6F-490A-9CD7-88C6C116E9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6078" y="3942417"/>
            <a:ext cx="86562" cy="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A470AA"/>
                </a:solidFill>
                <a:latin typeface="Calibri" panose="020F0502020204030204" pitchFamily="34" charset="0"/>
              </a:rPr>
              <a:t>203</a:t>
            </a:r>
          </a:p>
        </p:txBody>
      </p:sp>
      <p:sp>
        <p:nvSpPr>
          <p:cNvPr id="135" name="Rectangle 295">
            <a:extLst>
              <a:ext uri="{FF2B5EF4-FFF2-40B4-BE49-F238E27FC236}">
                <a16:creationId xmlns:a16="http://schemas.microsoft.com/office/drawing/2014/main" xmlns="" id="{DF585191-C9D0-498C-858D-4979D14596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0434" y="3942417"/>
            <a:ext cx="86562" cy="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A470AA"/>
                </a:solidFill>
                <a:latin typeface="Calibri" panose="020F0502020204030204" pitchFamily="34" charset="0"/>
              </a:rPr>
              <a:t>137</a:t>
            </a:r>
          </a:p>
        </p:txBody>
      </p:sp>
      <p:sp>
        <p:nvSpPr>
          <p:cNvPr id="136" name="Rectangle 296">
            <a:extLst>
              <a:ext uri="{FF2B5EF4-FFF2-40B4-BE49-F238E27FC236}">
                <a16:creationId xmlns:a16="http://schemas.microsoft.com/office/drawing/2014/main" xmlns="" id="{4495C187-AE37-44F3-B2BE-4708F2495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1125" y="3942417"/>
            <a:ext cx="57708" cy="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A470AA"/>
                </a:solidFill>
                <a:latin typeface="Calibri" panose="020F0502020204030204" pitchFamily="34" charset="0"/>
              </a:rPr>
              <a:t>77</a:t>
            </a:r>
          </a:p>
        </p:txBody>
      </p:sp>
      <p:sp>
        <p:nvSpPr>
          <p:cNvPr id="137" name="Rectangle 297">
            <a:extLst>
              <a:ext uri="{FF2B5EF4-FFF2-40B4-BE49-F238E27FC236}">
                <a16:creationId xmlns:a16="http://schemas.microsoft.com/office/drawing/2014/main" xmlns="" id="{EC929ABF-E347-45CE-93C7-3CB31A9C8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6371" y="3942417"/>
            <a:ext cx="57708" cy="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A470AA"/>
                </a:solidFill>
                <a:latin typeface="Calibri" panose="020F0502020204030204" pitchFamily="34" charset="0"/>
              </a:rPr>
              <a:t>51</a:t>
            </a:r>
          </a:p>
        </p:txBody>
      </p:sp>
      <p:sp>
        <p:nvSpPr>
          <p:cNvPr id="138" name="Rectangle 298">
            <a:extLst>
              <a:ext uri="{FF2B5EF4-FFF2-40B4-BE49-F238E27FC236}">
                <a16:creationId xmlns:a16="http://schemas.microsoft.com/office/drawing/2014/main" xmlns="" id="{3E696849-AC05-4E1F-8910-42BED080BA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0728" y="3942417"/>
            <a:ext cx="57708" cy="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A470AA"/>
                </a:solidFill>
                <a:latin typeface="Calibri" panose="020F0502020204030204" pitchFamily="34" charset="0"/>
              </a:rPr>
              <a:t>38</a:t>
            </a:r>
          </a:p>
        </p:txBody>
      </p:sp>
      <p:sp>
        <p:nvSpPr>
          <p:cNvPr id="139" name="Rectangle 299">
            <a:extLst>
              <a:ext uri="{FF2B5EF4-FFF2-40B4-BE49-F238E27FC236}">
                <a16:creationId xmlns:a16="http://schemas.microsoft.com/office/drawing/2014/main" xmlns="" id="{E2A2322A-DE72-4665-8E56-94CF0B6184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2344" y="3942417"/>
            <a:ext cx="57708" cy="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A470AA"/>
                </a:solidFill>
                <a:latin typeface="Calibri" panose="020F0502020204030204" pitchFamily="34" charset="0"/>
              </a:rPr>
              <a:t>26</a:t>
            </a:r>
          </a:p>
        </p:txBody>
      </p:sp>
      <p:sp>
        <p:nvSpPr>
          <p:cNvPr id="140" name="Rectangle 300">
            <a:extLst>
              <a:ext uri="{FF2B5EF4-FFF2-40B4-BE49-F238E27FC236}">
                <a16:creationId xmlns:a16="http://schemas.microsoft.com/office/drawing/2014/main" xmlns="" id="{15D939BA-83D5-46B4-BBAC-73B3ADEF13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2145" y="3942417"/>
            <a:ext cx="57708" cy="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A470AA"/>
                </a:solidFill>
                <a:latin typeface="Calibri" panose="020F0502020204030204" pitchFamily="34" charset="0"/>
              </a:rPr>
              <a:t>18</a:t>
            </a:r>
          </a:p>
        </p:txBody>
      </p:sp>
      <p:sp>
        <p:nvSpPr>
          <p:cNvPr id="141" name="Rectangle 301">
            <a:extLst>
              <a:ext uri="{FF2B5EF4-FFF2-40B4-BE49-F238E27FC236}">
                <a16:creationId xmlns:a16="http://schemas.microsoft.com/office/drawing/2014/main" xmlns="" id="{D0E0008B-070E-4E62-B894-A43BC402D7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3761" y="3942417"/>
            <a:ext cx="57708" cy="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A470AA"/>
                </a:solidFill>
                <a:latin typeface="Calibri" panose="020F0502020204030204" pitchFamily="34" charset="0"/>
              </a:rPr>
              <a:t>14</a:t>
            </a:r>
          </a:p>
        </p:txBody>
      </p:sp>
      <p:sp>
        <p:nvSpPr>
          <p:cNvPr id="142" name="Rectangle 302">
            <a:extLst>
              <a:ext uri="{FF2B5EF4-FFF2-40B4-BE49-F238E27FC236}">
                <a16:creationId xmlns:a16="http://schemas.microsoft.com/office/drawing/2014/main" xmlns="" id="{3EA8717B-80D6-4655-BE25-41AE78A9EC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9898" y="3942417"/>
            <a:ext cx="28854" cy="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A470AA"/>
                </a:solidFill>
                <a:latin typeface="Calibri" panose="020F0502020204030204" pitchFamily="34" charset="0"/>
              </a:rPr>
              <a:t>8</a:t>
            </a:r>
          </a:p>
        </p:txBody>
      </p:sp>
      <p:sp>
        <p:nvSpPr>
          <p:cNvPr id="143" name="Rectangle 303">
            <a:extLst>
              <a:ext uri="{FF2B5EF4-FFF2-40B4-BE49-F238E27FC236}">
                <a16:creationId xmlns:a16="http://schemas.microsoft.com/office/drawing/2014/main" xmlns="" id="{F7DE6DF9-651B-4014-BE0E-92F3EFA5C0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9700" y="3942417"/>
            <a:ext cx="28854" cy="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A470AA"/>
                </a:solidFill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144" name="Rectangle 304">
            <a:extLst>
              <a:ext uri="{FF2B5EF4-FFF2-40B4-BE49-F238E27FC236}">
                <a16:creationId xmlns:a16="http://schemas.microsoft.com/office/drawing/2014/main" xmlns="" id="{A2F7C573-98E7-4F91-AB31-A3A01D08B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5869" y="3942417"/>
            <a:ext cx="28854" cy="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A470AA"/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145" name="Rectangle 305">
            <a:extLst>
              <a:ext uri="{FF2B5EF4-FFF2-40B4-BE49-F238E27FC236}">
                <a16:creationId xmlns:a16="http://schemas.microsoft.com/office/drawing/2014/main" xmlns="" id="{C6176A67-BC1D-444E-8B8A-8BD9AF722F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7486" y="3942417"/>
            <a:ext cx="28854" cy="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A470AA"/>
                </a:solidFill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146" name="Rectangle 306">
            <a:extLst>
              <a:ext uri="{FF2B5EF4-FFF2-40B4-BE49-F238E27FC236}">
                <a16:creationId xmlns:a16="http://schemas.microsoft.com/office/drawing/2014/main" xmlns="" id="{2279D0E1-B287-4612-B889-411CE5122F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5472" y="3942417"/>
            <a:ext cx="28854" cy="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A470AA"/>
                </a:solidFill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147" name="Rectangle 307">
            <a:extLst>
              <a:ext uri="{FF2B5EF4-FFF2-40B4-BE49-F238E27FC236}">
                <a16:creationId xmlns:a16="http://schemas.microsoft.com/office/drawing/2014/main" xmlns="" id="{77CBAAA8-74FA-4A26-AC73-65948C7E31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7089" y="3942417"/>
            <a:ext cx="28854" cy="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A470AA"/>
                </a:solidFill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148" name="Rectangle 308">
            <a:extLst>
              <a:ext uri="{FF2B5EF4-FFF2-40B4-BE49-F238E27FC236}">
                <a16:creationId xmlns:a16="http://schemas.microsoft.com/office/drawing/2014/main" xmlns="" id="{30991E05-A411-4512-AA18-EDCD0B1BA1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703" y="3942417"/>
            <a:ext cx="28854" cy="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A470AA"/>
                </a:solidFill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149" name="Rectangle 309">
            <a:extLst>
              <a:ext uri="{FF2B5EF4-FFF2-40B4-BE49-F238E27FC236}">
                <a16:creationId xmlns:a16="http://schemas.microsoft.com/office/drawing/2014/main" xmlns="" id="{8AFA6345-079A-495F-B69B-5FC2038289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6491" y="3942417"/>
            <a:ext cx="28854" cy="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A470AA"/>
                </a:solidFill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150" name="Rectangle 312">
            <a:extLst>
              <a:ext uri="{FF2B5EF4-FFF2-40B4-BE49-F238E27FC236}">
                <a16:creationId xmlns:a16="http://schemas.microsoft.com/office/drawing/2014/main" xmlns="" id="{18ABB4B0-B41F-4A18-973E-40A098129C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6690" y="3854312"/>
            <a:ext cx="28854" cy="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4F81BD"/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151" name="Rectangle 313">
            <a:extLst>
              <a:ext uri="{FF2B5EF4-FFF2-40B4-BE49-F238E27FC236}">
                <a16:creationId xmlns:a16="http://schemas.microsoft.com/office/drawing/2014/main" xmlns="" id="{9A231081-E5CE-416F-B576-CFE57A34B2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6690" y="3942417"/>
            <a:ext cx="28854" cy="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A470AA"/>
                </a:solidFill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152" name="Rectangle 160">
            <a:extLst>
              <a:ext uri="{FF2B5EF4-FFF2-40B4-BE49-F238E27FC236}">
                <a16:creationId xmlns:a16="http://schemas.microsoft.com/office/drawing/2014/main" xmlns="" id="{9F1160D4-786F-49D8-8768-98303E9600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2415" y="3621860"/>
            <a:ext cx="3847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153" name="Rectangle 161">
            <a:extLst>
              <a:ext uri="{FF2B5EF4-FFF2-40B4-BE49-F238E27FC236}">
                <a16:creationId xmlns:a16="http://schemas.microsoft.com/office/drawing/2014/main" xmlns="" id="{6B23A98B-B1E0-4EF9-AC55-88075E61FC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2215" y="3621860"/>
            <a:ext cx="3847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154" name="Rectangle 162">
            <a:extLst>
              <a:ext uri="{FF2B5EF4-FFF2-40B4-BE49-F238E27FC236}">
                <a16:creationId xmlns:a16="http://schemas.microsoft.com/office/drawing/2014/main" xmlns="" id="{6FC5A456-0704-4B86-9FAA-D306EA337E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2016" y="3621860"/>
            <a:ext cx="3847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155" name="Rectangle 163">
            <a:extLst>
              <a:ext uri="{FF2B5EF4-FFF2-40B4-BE49-F238E27FC236}">
                <a16:creationId xmlns:a16="http://schemas.microsoft.com/office/drawing/2014/main" xmlns="" id="{50E8332E-9956-4024-A072-21A050E354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1818" y="3621860"/>
            <a:ext cx="3847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156" name="Rectangle 164">
            <a:extLst>
              <a:ext uri="{FF2B5EF4-FFF2-40B4-BE49-F238E27FC236}">
                <a16:creationId xmlns:a16="http://schemas.microsoft.com/office/drawing/2014/main" xmlns="" id="{A72F7360-305D-4BDC-8B86-202C7EFD6A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1619" y="3621860"/>
            <a:ext cx="3847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8</a:t>
            </a:r>
          </a:p>
        </p:txBody>
      </p:sp>
      <p:sp>
        <p:nvSpPr>
          <p:cNvPr id="157" name="Rectangle 165">
            <a:extLst>
              <a:ext uri="{FF2B5EF4-FFF2-40B4-BE49-F238E27FC236}">
                <a16:creationId xmlns:a16="http://schemas.microsoft.com/office/drawing/2014/main" xmlns="" id="{19D864EA-4718-408D-8217-5CB87F7D77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8713" y="3621860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10</a:t>
            </a:r>
          </a:p>
        </p:txBody>
      </p:sp>
      <p:sp>
        <p:nvSpPr>
          <p:cNvPr id="158" name="Rectangle 166">
            <a:extLst>
              <a:ext uri="{FF2B5EF4-FFF2-40B4-BE49-F238E27FC236}">
                <a16:creationId xmlns:a16="http://schemas.microsoft.com/office/drawing/2014/main" xmlns="" id="{2782852E-2A4B-4EF6-B4F5-51FB6E7B09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8513" y="3621860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12</a:t>
            </a:r>
          </a:p>
        </p:txBody>
      </p:sp>
      <p:sp>
        <p:nvSpPr>
          <p:cNvPr id="159" name="Rectangle 167">
            <a:extLst>
              <a:ext uri="{FF2B5EF4-FFF2-40B4-BE49-F238E27FC236}">
                <a16:creationId xmlns:a16="http://schemas.microsoft.com/office/drawing/2014/main" xmlns="" id="{605745C8-A631-4B68-9C61-621C44CDF7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8315" y="3621860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14</a:t>
            </a:r>
          </a:p>
        </p:txBody>
      </p:sp>
      <p:sp>
        <p:nvSpPr>
          <p:cNvPr id="160" name="Rectangle 168">
            <a:extLst>
              <a:ext uri="{FF2B5EF4-FFF2-40B4-BE49-F238E27FC236}">
                <a16:creationId xmlns:a16="http://schemas.microsoft.com/office/drawing/2014/main" xmlns="" id="{49542BD3-1661-49BB-9D3F-19C567A20D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8117" y="3621860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16</a:t>
            </a:r>
          </a:p>
        </p:txBody>
      </p:sp>
      <p:sp>
        <p:nvSpPr>
          <p:cNvPr id="161" name="Rectangle 169">
            <a:extLst>
              <a:ext uri="{FF2B5EF4-FFF2-40B4-BE49-F238E27FC236}">
                <a16:creationId xmlns:a16="http://schemas.microsoft.com/office/drawing/2014/main" xmlns="" id="{88B2E5A1-582F-4FFA-BCCF-17D54E3A4E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7917" y="3621860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18</a:t>
            </a:r>
          </a:p>
        </p:txBody>
      </p:sp>
      <p:sp>
        <p:nvSpPr>
          <p:cNvPr id="162" name="Rectangle 170">
            <a:extLst>
              <a:ext uri="{FF2B5EF4-FFF2-40B4-BE49-F238E27FC236}">
                <a16:creationId xmlns:a16="http://schemas.microsoft.com/office/drawing/2014/main" xmlns="" id="{64589DE0-44A2-401C-B05F-6915AC6242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7718" y="3621860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20</a:t>
            </a:r>
          </a:p>
        </p:txBody>
      </p:sp>
      <p:sp>
        <p:nvSpPr>
          <p:cNvPr id="163" name="Rectangle 171">
            <a:extLst>
              <a:ext uri="{FF2B5EF4-FFF2-40B4-BE49-F238E27FC236}">
                <a16:creationId xmlns:a16="http://schemas.microsoft.com/office/drawing/2014/main" xmlns="" id="{28A39B4C-18E6-483F-B840-36CEC2AE48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7519" y="3621860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22</a:t>
            </a:r>
          </a:p>
        </p:txBody>
      </p:sp>
      <p:sp>
        <p:nvSpPr>
          <p:cNvPr id="164" name="Rectangle 172">
            <a:extLst>
              <a:ext uri="{FF2B5EF4-FFF2-40B4-BE49-F238E27FC236}">
                <a16:creationId xmlns:a16="http://schemas.microsoft.com/office/drawing/2014/main" xmlns="" id="{EBEAEAA0-097C-475D-B4A8-4638414333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7320" y="3621860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24</a:t>
            </a:r>
          </a:p>
        </p:txBody>
      </p:sp>
      <p:sp>
        <p:nvSpPr>
          <p:cNvPr id="165" name="Rectangle 173">
            <a:extLst>
              <a:ext uri="{FF2B5EF4-FFF2-40B4-BE49-F238E27FC236}">
                <a16:creationId xmlns:a16="http://schemas.microsoft.com/office/drawing/2014/main" xmlns="" id="{E5FAF869-1E64-42E4-A822-B600941633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7121" y="3621860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26</a:t>
            </a:r>
          </a:p>
        </p:txBody>
      </p:sp>
      <p:sp>
        <p:nvSpPr>
          <p:cNvPr id="166" name="Rectangle 174">
            <a:extLst>
              <a:ext uri="{FF2B5EF4-FFF2-40B4-BE49-F238E27FC236}">
                <a16:creationId xmlns:a16="http://schemas.microsoft.com/office/drawing/2014/main" xmlns="" id="{FB40912F-AEC3-4607-8C4A-C564F0A49F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6923" y="3621860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28</a:t>
            </a:r>
          </a:p>
        </p:txBody>
      </p:sp>
      <p:sp>
        <p:nvSpPr>
          <p:cNvPr id="167" name="Rectangle 175">
            <a:extLst>
              <a:ext uri="{FF2B5EF4-FFF2-40B4-BE49-F238E27FC236}">
                <a16:creationId xmlns:a16="http://schemas.microsoft.com/office/drawing/2014/main" xmlns="" id="{FB3A2302-15BA-4459-89D1-52455C2827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6724" y="3621860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30</a:t>
            </a:r>
          </a:p>
        </p:txBody>
      </p:sp>
      <p:sp>
        <p:nvSpPr>
          <p:cNvPr id="168" name="Rectangle 176">
            <a:extLst>
              <a:ext uri="{FF2B5EF4-FFF2-40B4-BE49-F238E27FC236}">
                <a16:creationId xmlns:a16="http://schemas.microsoft.com/office/drawing/2014/main" xmlns="" id="{F41B58F9-0D76-4D10-BD3C-06E2ECCDAB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8339" y="3621860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32</a:t>
            </a:r>
          </a:p>
        </p:txBody>
      </p:sp>
      <p:sp>
        <p:nvSpPr>
          <p:cNvPr id="169" name="Freeform 177">
            <a:extLst>
              <a:ext uri="{FF2B5EF4-FFF2-40B4-BE49-F238E27FC236}">
                <a16:creationId xmlns:a16="http://schemas.microsoft.com/office/drawing/2014/main" xmlns="" id="{B8925EE7-30AA-4247-A0DA-2D91D1C29730}"/>
              </a:ext>
            </a:extLst>
          </p:cNvPr>
          <p:cNvSpPr>
            <a:spLocks noEditPoints="1"/>
          </p:cNvSpPr>
          <p:nvPr/>
        </p:nvSpPr>
        <p:spPr bwMode="auto">
          <a:xfrm>
            <a:off x="3773306" y="3579591"/>
            <a:ext cx="1924076" cy="26418"/>
          </a:xfrm>
          <a:custGeom>
            <a:avLst/>
            <a:gdLst>
              <a:gd name="T0" fmla="*/ 0 w 1060"/>
              <a:gd name="T1" fmla="*/ 0 h 10"/>
              <a:gd name="T2" fmla="*/ 1060 w 1060"/>
              <a:gd name="T3" fmla="*/ 0 h 10"/>
              <a:gd name="T4" fmla="*/ 1 w 1060"/>
              <a:gd name="T5" fmla="*/ 0 h 10"/>
              <a:gd name="T6" fmla="*/ 1 w 1060"/>
              <a:gd name="T7" fmla="*/ 10 h 10"/>
              <a:gd name="T8" fmla="*/ 67 w 1060"/>
              <a:gd name="T9" fmla="*/ 0 h 10"/>
              <a:gd name="T10" fmla="*/ 67 w 1060"/>
              <a:gd name="T11" fmla="*/ 10 h 10"/>
              <a:gd name="T12" fmla="*/ 133 w 1060"/>
              <a:gd name="T13" fmla="*/ 0 h 10"/>
              <a:gd name="T14" fmla="*/ 133 w 1060"/>
              <a:gd name="T15" fmla="*/ 10 h 10"/>
              <a:gd name="T16" fmla="*/ 199 w 1060"/>
              <a:gd name="T17" fmla="*/ 0 h 10"/>
              <a:gd name="T18" fmla="*/ 199 w 1060"/>
              <a:gd name="T19" fmla="*/ 10 h 10"/>
              <a:gd name="T20" fmla="*/ 266 w 1060"/>
              <a:gd name="T21" fmla="*/ 0 h 10"/>
              <a:gd name="T22" fmla="*/ 266 w 1060"/>
              <a:gd name="T23" fmla="*/ 10 h 10"/>
              <a:gd name="T24" fmla="*/ 331 w 1060"/>
              <a:gd name="T25" fmla="*/ 0 h 10"/>
              <a:gd name="T26" fmla="*/ 331 w 1060"/>
              <a:gd name="T27" fmla="*/ 10 h 10"/>
              <a:gd name="T28" fmla="*/ 398 w 1060"/>
              <a:gd name="T29" fmla="*/ 0 h 10"/>
              <a:gd name="T30" fmla="*/ 398 w 1060"/>
              <a:gd name="T31" fmla="*/ 10 h 10"/>
              <a:gd name="T32" fmla="*/ 464 w 1060"/>
              <a:gd name="T33" fmla="*/ 0 h 10"/>
              <a:gd name="T34" fmla="*/ 464 w 1060"/>
              <a:gd name="T35" fmla="*/ 10 h 10"/>
              <a:gd name="T36" fmla="*/ 530 w 1060"/>
              <a:gd name="T37" fmla="*/ 0 h 10"/>
              <a:gd name="T38" fmla="*/ 530 w 1060"/>
              <a:gd name="T39" fmla="*/ 10 h 10"/>
              <a:gd name="T40" fmla="*/ 596 w 1060"/>
              <a:gd name="T41" fmla="*/ 0 h 10"/>
              <a:gd name="T42" fmla="*/ 596 w 1060"/>
              <a:gd name="T43" fmla="*/ 10 h 10"/>
              <a:gd name="T44" fmla="*/ 662 w 1060"/>
              <a:gd name="T45" fmla="*/ 0 h 10"/>
              <a:gd name="T46" fmla="*/ 662 w 1060"/>
              <a:gd name="T47" fmla="*/ 10 h 10"/>
              <a:gd name="T48" fmla="*/ 728 w 1060"/>
              <a:gd name="T49" fmla="*/ 0 h 10"/>
              <a:gd name="T50" fmla="*/ 728 w 1060"/>
              <a:gd name="T51" fmla="*/ 10 h 10"/>
              <a:gd name="T52" fmla="*/ 794 w 1060"/>
              <a:gd name="T53" fmla="*/ 0 h 10"/>
              <a:gd name="T54" fmla="*/ 794 w 1060"/>
              <a:gd name="T55" fmla="*/ 10 h 10"/>
              <a:gd name="T56" fmla="*/ 860 w 1060"/>
              <a:gd name="T57" fmla="*/ 0 h 10"/>
              <a:gd name="T58" fmla="*/ 860 w 1060"/>
              <a:gd name="T59" fmla="*/ 10 h 10"/>
              <a:gd name="T60" fmla="*/ 926 w 1060"/>
              <a:gd name="T61" fmla="*/ 0 h 10"/>
              <a:gd name="T62" fmla="*/ 926 w 1060"/>
              <a:gd name="T63" fmla="*/ 10 h 10"/>
              <a:gd name="T64" fmla="*/ 992 w 1060"/>
              <a:gd name="T65" fmla="*/ 0 h 10"/>
              <a:gd name="T66" fmla="*/ 992 w 1060"/>
              <a:gd name="T67" fmla="*/ 10 h 10"/>
              <a:gd name="T68" fmla="*/ 1058 w 1060"/>
              <a:gd name="T69" fmla="*/ 0 h 10"/>
              <a:gd name="T70" fmla="*/ 1058 w 1060"/>
              <a:gd name="T71" fmla="*/ 1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060" h="10">
                <a:moveTo>
                  <a:pt x="0" y="0"/>
                </a:moveTo>
                <a:lnTo>
                  <a:pt x="1060" y="0"/>
                </a:lnTo>
                <a:moveTo>
                  <a:pt x="1" y="0"/>
                </a:moveTo>
                <a:lnTo>
                  <a:pt x="1" y="10"/>
                </a:lnTo>
                <a:moveTo>
                  <a:pt x="67" y="0"/>
                </a:moveTo>
                <a:lnTo>
                  <a:pt x="67" y="10"/>
                </a:lnTo>
                <a:moveTo>
                  <a:pt x="133" y="0"/>
                </a:moveTo>
                <a:lnTo>
                  <a:pt x="133" y="10"/>
                </a:lnTo>
                <a:moveTo>
                  <a:pt x="199" y="0"/>
                </a:moveTo>
                <a:lnTo>
                  <a:pt x="199" y="10"/>
                </a:lnTo>
                <a:moveTo>
                  <a:pt x="266" y="0"/>
                </a:moveTo>
                <a:lnTo>
                  <a:pt x="266" y="10"/>
                </a:lnTo>
                <a:moveTo>
                  <a:pt x="331" y="0"/>
                </a:moveTo>
                <a:lnTo>
                  <a:pt x="331" y="10"/>
                </a:lnTo>
                <a:moveTo>
                  <a:pt x="398" y="0"/>
                </a:moveTo>
                <a:lnTo>
                  <a:pt x="398" y="10"/>
                </a:lnTo>
                <a:moveTo>
                  <a:pt x="464" y="0"/>
                </a:moveTo>
                <a:lnTo>
                  <a:pt x="464" y="10"/>
                </a:lnTo>
                <a:moveTo>
                  <a:pt x="530" y="0"/>
                </a:moveTo>
                <a:lnTo>
                  <a:pt x="530" y="10"/>
                </a:lnTo>
                <a:moveTo>
                  <a:pt x="596" y="0"/>
                </a:moveTo>
                <a:lnTo>
                  <a:pt x="596" y="10"/>
                </a:lnTo>
                <a:moveTo>
                  <a:pt x="662" y="0"/>
                </a:moveTo>
                <a:lnTo>
                  <a:pt x="662" y="10"/>
                </a:lnTo>
                <a:moveTo>
                  <a:pt x="728" y="0"/>
                </a:moveTo>
                <a:lnTo>
                  <a:pt x="728" y="10"/>
                </a:lnTo>
                <a:moveTo>
                  <a:pt x="794" y="0"/>
                </a:moveTo>
                <a:lnTo>
                  <a:pt x="794" y="10"/>
                </a:lnTo>
                <a:moveTo>
                  <a:pt x="860" y="0"/>
                </a:moveTo>
                <a:lnTo>
                  <a:pt x="860" y="10"/>
                </a:lnTo>
                <a:moveTo>
                  <a:pt x="926" y="0"/>
                </a:moveTo>
                <a:lnTo>
                  <a:pt x="926" y="10"/>
                </a:lnTo>
                <a:moveTo>
                  <a:pt x="992" y="0"/>
                </a:moveTo>
                <a:lnTo>
                  <a:pt x="992" y="10"/>
                </a:lnTo>
                <a:moveTo>
                  <a:pt x="1058" y="0"/>
                </a:moveTo>
                <a:lnTo>
                  <a:pt x="1058" y="10"/>
                </a:lnTo>
              </a:path>
            </a:pathLst>
          </a:custGeom>
          <a:noFill/>
          <a:ln w="12700" cap="flat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170" name="Rectangle 178">
            <a:extLst>
              <a:ext uri="{FF2B5EF4-FFF2-40B4-BE49-F238E27FC236}">
                <a16:creationId xmlns:a16="http://schemas.microsoft.com/office/drawing/2014/main" xmlns="" id="{6E6EB1FC-DD08-4BBB-A8DB-39CE6DC395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7769" y="3539963"/>
            <a:ext cx="3847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171" name="Rectangle 179">
            <a:extLst>
              <a:ext uri="{FF2B5EF4-FFF2-40B4-BE49-F238E27FC236}">
                <a16:creationId xmlns:a16="http://schemas.microsoft.com/office/drawing/2014/main" xmlns="" id="{5FA42F6B-7071-40BC-8664-F044D540B5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9982" y="3355037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10</a:t>
            </a:r>
          </a:p>
        </p:txBody>
      </p:sp>
      <p:sp>
        <p:nvSpPr>
          <p:cNvPr id="172" name="Rectangle 180">
            <a:extLst>
              <a:ext uri="{FF2B5EF4-FFF2-40B4-BE49-F238E27FC236}">
                <a16:creationId xmlns:a16="http://schemas.microsoft.com/office/drawing/2014/main" xmlns="" id="{8317D018-2B4C-4EB5-8899-A8B0AC454F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9982" y="3172750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20</a:t>
            </a:r>
          </a:p>
        </p:txBody>
      </p:sp>
      <p:sp>
        <p:nvSpPr>
          <p:cNvPr id="173" name="Rectangle 181">
            <a:extLst>
              <a:ext uri="{FF2B5EF4-FFF2-40B4-BE49-F238E27FC236}">
                <a16:creationId xmlns:a16="http://schemas.microsoft.com/office/drawing/2014/main" xmlns="" id="{12F699EC-D228-4483-8297-94C5E9CD9B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9982" y="2987823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30</a:t>
            </a:r>
          </a:p>
        </p:txBody>
      </p:sp>
      <p:sp>
        <p:nvSpPr>
          <p:cNvPr id="174" name="Rectangle 182">
            <a:extLst>
              <a:ext uri="{FF2B5EF4-FFF2-40B4-BE49-F238E27FC236}">
                <a16:creationId xmlns:a16="http://schemas.microsoft.com/office/drawing/2014/main" xmlns="" id="{7AD4AF46-0AA0-43EF-B6C1-976B3BE7AC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9982" y="2802894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40</a:t>
            </a:r>
          </a:p>
        </p:txBody>
      </p:sp>
      <p:sp>
        <p:nvSpPr>
          <p:cNvPr id="175" name="Rectangle 183">
            <a:extLst>
              <a:ext uri="{FF2B5EF4-FFF2-40B4-BE49-F238E27FC236}">
                <a16:creationId xmlns:a16="http://schemas.microsoft.com/office/drawing/2014/main" xmlns="" id="{F06803CE-3453-4C10-91D8-9E01FD585D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9982" y="2617968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50</a:t>
            </a:r>
          </a:p>
        </p:txBody>
      </p:sp>
      <p:sp>
        <p:nvSpPr>
          <p:cNvPr id="176" name="Rectangle 184">
            <a:extLst>
              <a:ext uri="{FF2B5EF4-FFF2-40B4-BE49-F238E27FC236}">
                <a16:creationId xmlns:a16="http://schemas.microsoft.com/office/drawing/2014/main" xmlns="" id="{54384249-AB1B-44A1-A847-5CBFC9B19D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9982" y="2433041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60</a:t>
            </a:r>
          </a:p>
        </p:txBody>
      </p:sp>
      <p:sp>
        <p:nvSpPr>
          <p:cNvPr id="177" name="Rectangle 185">
            <a:extLst>
              <a:ext uri="{FF2B5EF4-FFF2-40B4-BE49-F238E27FC236}">
                <a16:creationId xmlns:a16="http://schemas.microsoft.com/office/drawing/2014/main" xmlns="" id="{91A25904-7869-49C9-8954-C80CE65F9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9982" y="2248113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70</a:t>
            </a:r>
          </a:p>
        </p:txBody>
      </p:sp>
      <p:sp>
        <p:nvSpPr>
          <p:cNvPr id="178" name="Rectangle 186">
            <a:extLst>
              <a:ext uri="{FF2B5EF4-FFF2-40B4-BE49-F238E27FC236}">
                <a16:creationId xmlns:a16="http://schemas.microsoft.com/office/drawing/2014/main" xmlns="" id="{C7271547-9765-4790-834B-3335CD77EA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9982" y="2063184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80</a:t>
            </a:r>
          </a:p>
        </p:txBody>
      </p:sp>
      <p:sp>
        <p:nvSpPr>
          <p:cNvPr id="179" name="Rectangle 187">
            <a:extLst>
              <a:ext uri="{FF2B5EF4-FFF2-40B4-BE49-F238E27FC236}">
                <a16:creationId xmlns:a16="http://schemas.microsoft.com/office/drawing/2014/main" xmlns="" id="{F7E7C949-DAD0-4217-BAB7-4CB15BE191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9982" y="1878257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90</a:t>
            </a:r>
          </a:p>
        </p:txBody>
      </p:sp>
      <p:sp>
        <p:nvSpPr>
          <p:cNvPr id="180" name="Rectangle 188">
            <a:extLst>
              <a:ext uri="{FF2B5EF4-FFF2-40B4-BE49-F238E27FC236}">
                <a16:creationId xmlns:a16="http://schemas.microsoft.com/office/drawing/2014/main" xmlns="" id="{95BB1C44-2381-4822-9FDA-2AFECD1A2C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3791" y="1693330"/>
            <a:ext cx="115416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100</a:t>
            </a:r>
          </a:p>
        </p:txBody>
      </p:sp>
      <p:sp>
        <p:nvSpPr>
          <p:cNvPr id="181" name="Freeform 189">
            <a:extLst>
              <a:ext uri="{FF2B5EF4-FFF2-40B4-BE49-F238E27FC236}">
                <a16:creationId xmlns:a16="http://schemas.microsoft.com/office/drawing/2014/main" xmlns="" id="{A9C78B7C-48F1-4270-9D4A-0DBA58166E38}"/>
              </a:ext>
            </a:extLst>
          </p:cNvPr>
          <p:cNvSpPr>
            <a:spLocks noEditPoints="1"/>
          </p:cNvSpPr>
          <p:nvPr/>
        </p:nvSpPr>
        <p:spPr bwMode="auto">
          <a:xfrm>
            <a:off x="3755916" y="1723063"/>
            <a:ext cx="18153" cy="1865127"/>
          </a:xfrm>
          <a:custGeom>
            <a:avLst/>
            <a:gdLst>
              <a:gd name="T0" fmla="*/ 10 w 10"/>
              <a:gd name="T1" fmla="*/ 706 h 706"/>
              <a:gd name="T2" fmla="*/ 10 w 10"/>
              <a:gd name="T3" fmla="*/ 0 h 706"/>
              <a:gd name="T4" fmla="*/ 10 w 10"/>
              <a:gd name="T5" fmla="*/ 704 h 706"/>
              <a:gd name="T6" fmla="*/ 0 w 10"/>
              <a:gd name="T7" fmla="*/ 704 h 706"/>
              <a:gd name="T8" fmla="*/ 10 w 10"/>
              <a:gd name="T9" fmla="*/ 635 h 706"/>
              <a:gd name="T10" fmla="*/ 0 w 10"/>
              <a:gd name="T11" fmla="*/ 635 h 706"/>
              <a:gd name="T12" fmla="*/ 10 w 10"/>
              <a:gd name="T13" fmla="*/ 565 h 706"/>
              <a:gd name="T14" fmla="*/ 0 w 10"/>
              <a:gd name="T15" fmla="*/ 565 h 706"/>
              <a:gd name="T16" fmla="*/ 10 w 10"/>
              <a:gd name="T17" fmla="*/ 495 h 706"/>
              <a:gd name="T18" fmla="*/ 0 w 10"/>
              <a:gd name="T19" fmla="*/ 495 h 706"/>
              <a:gd name="T20" fmla="*/ 10 w 10"/>
              <a:gd name="T21" fmla="*/ 425 h 706"/>
              <a:gd name="T22" fmla="*/ 0 w 10"/>
              <a:gd name="T23" fmla="*/ 425 h 706"/>
              <a:gd name="T24" fmla="*/ 10 w 10"/>
              <a:gd name="T25" fmla="*/ 355 h 706"/>
              <a:gd name="T26" fmla="*/ 0 w 10"/>
              <a:gd name="T27" fmla="*/ 355 h 706"/>
              <a:gd name="T28" fmla="*/ 10 w 10"/>
              <a:gd name="T29" fmla="*/ 285 h 706"/>
              <a:gd name="T30" fmla="*/ 0 w 10"/>
              <a:gd name="T31" fmla="*/ 285 h 706"/>
              <a:gd name="T32" fmla="*/ 10 w 10"/>
              <a:gd name="T33" fmla="*/ 215 h 706"/>
              <a:gd name="T34" fmla="*/ 0 w 10"/>
              <a:gd name="T35" fmla="*/ 215 h 706"/>
              <a:gd name="T36" fmla="*/ 10 w 10"/>
              <a:gd name="T37" fmla="*/ 145 h 706"/>
              <a:gd name="T38" fmla="*/ 0 w 10"/>
              <a:gd name="T39" fmla="*/ 145 h 706"/>
              <a:gd name="T40" fmla="*/ 10 w 10"/>
              <a:gd name="T41" fmla="*/ 76 h 706"/>
              <a:gd name="T42" fmla="*/ 0 w 10"/>
              <a:gd name="T43" fmla="*/ 76 h 706"/>
              <a:gd name="T44" fmla="*/ 10 w 10"/>
              <a:gd name="T45" fmla="*/ 6 h 706"/>
              <a:gd name="T46" fmla="*/ 0 w 10"/>
              <a:gd name="T47" fmla="*/ 6 h 7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0" h="706">
                <a:moveTo>
                  <a:pt x="10" y="706"/>
                </a:moveTo>
                <a:lnTo>
                  <a:pt x="10" y="0"/>
                </a:lnTo>
                <a:moveTo>
                  <a:pt x="10" y="704"/>
                </a:moveTo>
                <a:lnTo>
                  <a:pt x="0" y="704"/>
                </a:lnTo>
                <a:moveTo>
                  <a:pt x="10" y="635"/>
                </a:moveTo>
                <a:lnTo>
                  <a:pt x="0" y="635"/>
                </a:lnTo>
                <a:moveTo>
                  <a:pt x="10" y="565"/>
                </a:moveTo>
                <a:lnTo>
                  <a:pt x="0" y="565"/>
                </a:lnTo>
                <a:moveTo>
                  <a:pt x="10" y="495"/>
                </a:moveTo>
                <a:lnTo>
                  <a:pt x="0" y="495"/>
                </a:lnTo>
                <a:moveTo>
                  <a:pt x="10" y="425"/>
                </a:moveTo>
                <a:lnTo>
                  <a:pt x="0" y="425"/>
                </a:lnTo>
                <a:moveTo>
                  <a:pt x="10" y="355"/>
                </a:moveTo>
                <a:lnTo>
                  <a:pt x="0" y="355"/>
                </a:lnTo>
                <a:moveTo>
                  <a:pt x="10" y="285"/>
                </a:moveTo>
                <a:lnTo>
                  <a:pt x="0" y="285"/>
                </a:lnTo>
                <a:moveTo>
                  <a:pt x="10" y="215"/>
                </a:moveTo>
                <a:lnTo>
                  <a:pt x="0" y="215"/>
                </a:lnTo>
                <a:moveTo>
                  <a:pt x="10" y="145"/>
                </a:moveTo>
                <a:lnTo>
                  <a:pt x="0" y="145"/>
                </a:lnTo>
                <a:moveTo>
                  <a:pt x="10" y="76"/>
                </a:moveTo>
                <a:lnTo>
                  <a:pt x="0" y="76"/>
                </a:lnTo>
                <a:moveTo>
                  <a:pt x="10" y="6"/>
                </a:moveTo>
                <a:lnTo>
                  <a:pt x="0" y="6"/>
                </a:lnTo>
              </a:path>
            </a:pathLst>
          </a:custGeom>
          <a:noFill/>
          <a:ln w="12700" cap="flat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82" name="Freeform 190">
            <a:extLst>
              <a:ext uri="{FF2B5EF4-FFF2-40B4-BE49-F238E27FC236}">
                <a16:creationId xmlns:a16="http://schemas.microsoft.com/office/drawing/2014/main" xmlns="" id="{4671CB92-F674-4263-A4BC-DB4DA02B54E1}"/>
              </a:ext>
            </a:extLst>
          </p:cNvPr>
          <p:cNvSpPr>
            <a:spLocks/>
          </p:cNvSpPr>
          <p:nvPr/>
        </p:nvSpPr>
        <p:spPr bwMode="auto">
          <a:xfrm>
            <a:off x="3775121" y="1735600"/>
            <a:ext cx="1274247" cy="1843991"/>
          </a:xfrm>
          <a:custGeom>
            <a:avLst/>
            <a:gdLst>
              <a:gd name="T0" fmla="*/ 1 w 702"/>
              <a:gd name="T1" fmla="*/ 0 h 698"/>
              <a:gd name="T2" fmla="*/ 10 w 702"/>
              <a:gd name="T3" fmla="*/ 7 h 698"/>
              <a:gd name="T4" fmla="*/ 12 w 702"/>
              <a:gd name="T5" fmla="*/ 20 h 698"/>
              <a:gd name="T6" fmla="*/ 25 w 702"/>
              <a:gd name="T7" fmla="*/ 31 h 698"/>
              <a:gd name="T8" fmla="*/ 27 w 702"/>
              <a:gd name="T9" fmla="*/ 41 h 698"/>
              <a:gd name="T10" fmla="*/ 33 w 702"/>
              <a:gd name="T11" fmla="*/ 52 h 698"/>
              <a:gd name="T12" fmla="*/ 35 w 702"/>
              <a:gd name="T13" fmla="*/ 58 h 698"/>
              <a:gd name="T14" fmla="*/ 38 w 702"/>
              <a:gd name="T15" fmla="*/ 69 h 698"/>
              <a:gd name="T16" fmla="*/ 45 w 702"/>
              <a:gd name="T17" fmla="*/ 79 h 698"/>
              <a:gd name="T18" fmla="*/ 47 w 702"/>
              <a:gd name="T19" fmla="*/ 93 h 698"/>
              <a:gd name="T20" fmla="*/ 50 w 702"/>
              <a:gd name="T21" fmla="*/ 103 h 698"/>
              <a:gd name="T22" fmla="*/ 58 w 702"/>
              <a:gd name="T23" fmla="*/ 121 h 698"/>
              <a:gd name="T24" fmla="*/ 60 w 702"/>
              <a:gd name="T25" fmla="*/ 135 h 698"/>
              <a:gd name="T26" fmla="*/ 62 w 702"/>
              <a:gd name="T27" fmla="*/ 176 h 698"/>
              <a:gd name="T28" fmla="*/ 64 w 702"/>
              <a:gd name="T29" fmla="*/ 208 h 698"/>
              <a:gd name="T30" fmla="*/ 66 w 702"/>
              <a:gd name="T31" fmla="*/ 222 h 698"/>
              <a:gd name="T32" fmla="*/ 69 w 702"/>
              <a:gd name="T33" fmla="*/ 254 h 698"/>
              <a:gd name="T34" fmla="*/ 71 w 702"/>
              <a:gd name="T35" fmla="*/ 289 h 698"/>
              <a:gd name="T36" fmla="*/ 73 w 702"/>
              <a:gd name="T37" fmla="*/ 296 h 698"/>
              <a:gd name="T38" fmla="*/ 76 w 702"/>
              <a:gd name="T39" fmla="*/ 307 h 698"/>
              <a:gd name="T40" fmla="*/ 78 w 702"/>
              <a:gd name="T41" fmla="*/ 314 h 698"/>
              <a:gd name="T42" fmla="*/ 87 w 702"/>
              <a:gd name="T43" fmla="*/ 317 h 698"/>
              <a:gd name="T44" fmla="*/ 93 w 702"/>
              <a:gd name="T45" fmla="*/ 324 h 698"/>
              <a:gd name="T46" fmla="*/ 96 w 702"/>
              <a:gd name="T47" fmla="*/ 332 h 698"/>
              <a:gd name="T48" fmla="*/ 99 w 702"/>
              <a:gd name="T49" fmla="*/ 339 h 698"/>
              <a:gd name="T50" fmla="*/ 102 w 702"/>
              <a:gd name="T51" fmla="*/ 350 h 698"/>
              <a:gd name="T52" fmla="*/ 105 w 702"/>
              <a:gd name="T53" fmla="*/ 357 h 698"/>
              <a:gd name="T54" fmla="*/ 111 w 702"/>
              <a:gd name="T55" fmla="*/ 364 h 698"/>
              <a:gd name="T56" fmla="*/ 115 w 702"/>
              <a:gd name="T57" fmla="*/ 375 h 698"/>
              <a:gd name="T58" fmla="*/ 124 w 702"/>
              <a:gd name="T59" fmla="*/ 389 h 698"/>
              <a:gd name="T60" fmla="*/ 128 w 702"/>
              <a:gd name="T61" fmla="*/ 396 h 698"/>
              <a:gd name="T62" fmla="*/ 133 w 702"/>
              <a:gd name="T63" fmla="*/ 425 h 698"/>
              <a:gd name="T64" fmla="*/ 135 w 702"/>
              <a:gd name="T65" fmla="*/ 436 h 698"/>
              <a:gd name="T66" fmla="*/ 138 w 702"/>
              <a:gd name="T67" fmla="*/ 454 h 698"/>
              <a:gd name="T68" fmla="*/ 142 w 702"/>
              <a:gd name="T69" fmla="*/ 468 h 698"/>
              <a:gd name="T70" fmla="*/ 148 w 702"/>
              <a:gd name="T71" fmla="*/ 475 h 698"/>
              <a:gd name="T72" fmla="*/ 155 w 702"/>
              <a:gd name="T73" fmla="*/ 486 h 698"/>
              <a:gd name="T74" fmla="*/ 160 w 702"/>
              <a:gd name="T75" fmla="*/ 497 h 698"/>
              <a:gd name="T76" fmla="*/ 188 w 702"/>
              <a:gd name="T77" fmla="*/ 504 h 698"/>
              <a:gd name="T78" fmla="*/ 191 w 702"/>
              <a:gd name="T79" fmla="*/ 511 h 698"/>
              <a:gd name="T80" fmla="*/ 200 w 702"/>
              <a:gd name="T81" fmla="*/ 519 h 698"/>
              <a:gd name="T82" fmla="*/ 208 w 702"/>
              <a:gd name="T83" fmla="*/ 526 h 698"/>
              <a:gd name="T84" fmla="*/ 214 w 702"/>
              <a:gd name="T85" fmla="*/ 541 h 698"/>
              <a:gd name="T86" fmla="*/ 224 w 702"/>
              <a:gd name="T87" fmla="*/ 548 h 698"/>
              <a:gd name="T88" fmla="*/ 248 w 702"/>
              <a:gd name="T89" fmla="*/ 556 h 698"/>
              <a:gd name="T90" fmla="*/ 267 w 702"/>
              <a:gd name="T91" fmla="*/ 563 h 698"/>
              <a:gd name="T92" fmla="*/ 269 w 702"/>
              <a:gd name="T93" fmla="*/ 570 h 698"/>
              <a:gd name="T94" fmla="*/ 275 w 702"/>
              <a:gd name="T95" fmla="*/ 577 h 698"/>
              <a:gd name="T96" fmla="*/ 280 w 702"/>
              <a:gd name="T97" fmla="*/ 585 h 698"/>
              <a:gd name="T98" fmla="*/ 316 w 702"/>
              <a:gd name="T99" fmla="*/ 592 h 698"/>
              <a:gd name="T100" fmla="*/ 327 w 702"/>
              <a:gd name="T101" fmla="*/ 603 h 698"/>
              <a:gd name="T102" fmla="*/ 343 w 702"/>
              <a:gd name="T103" fmla="*/ 614 h 698"/>
              <a:gd name="T104" fmla="*/ 351 w 702"/>
              <a:gd name="T105" fmla="*/ 621 h 698"/>
              <a:gd name="T106" fmla="*/ 354 w 702"/>
              <a:gd name="T107" fmla="*/ 629 h 698"/>
              <a:gd name="T108" fmla="*/ 403 w 702"/>
              <a:gd name="T109" fmla="*/ 636 h 698"/>
              <a:gd name="T110" fmla="*/ 419 w 702"/>
              <a:gd name="T111" fmla="*/ 643 h 698"/>
              <a:gd name="T112" fmla="*/ 472 w 702"/>
              <a:gd name="T113" fmla="*/ 651 h 698"/>
              <a:gd name="T114" fmla="*/ 516 w 702"/>
              <a:gd name="T115" fmla="*/ 655 h 698"/>
              <a:gd name="T116" fmla="*/ 527 w 702"/>
              <a:gd name="T117" fmla="*/ 664 h 698"/>
              <a:gd name="T118" fmla="*/ 545 w 702"/>
              <a:gd name="T119" fmla="*/ 673 h 698"/>
              <a:gd name="T120" fmla="*/ 556 w 702"/>
              <a:gd name="T121" fmla="*/ 678 h 698"/>
              <a:gd name="T122" fmla="*/ 616 w 702"/>
              <a:gd name="T123" fmla="*/ 678 h 698"/>
              <a:gd name="T124" fmla="*/ 702 w 702"/>
              <a:gd name="T125" fmla="*/ 698 h 6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02" h="698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6" y="0"/>
                </a:lnTo>
                <a:lnTo>
                  <a:pt x="6" y="3"/>
                </a:lnTo>
                <a:lnTo>
                  <a:pt x="6" y="3"/>
                </a:lnTo>
                <a:lnTo>
                  <a:pt x="10" y="3"/>
                </a:lnTo>
                <a:lnTo>
                  <a:pt x="10" y="7"/>
                </a:lnTo>
                <a:lnTo>
                  <a:pt x="10" y="7"/>
                </a:lnTo>
                <a:lnTo>
                  <a:pt x="11" y="7"/>
                </a:lnTo>
                <a:lnTo>
                  <a:pt x="11" y="14"/>
                </a:lnTo>
                <a:lnTo>
                  <a:pt x="11" y="14"/>
                </a:lnTo>
                <a:lnTo>
                  <a:pt x="12" y="14"/>
                </a:lnTo>
                <a:lnTo>
                  <a:pt x="12" y="20"/>
                </a:lnTo>
                <a:lnTo>
                  <a:pt x="12" y="20"/>
                </a:lnTo>
                <a:lnTo>
                  <a:pt x="24" y="20"/>
                </a:lnTo>
                <a:lnTo>
                  <a:pt x="24" y="24"/>
                </a:lnTo>
                <a:lnTo>
                  <a:pt x="24" y="24"/>
                </a:lnTo>
                <a:lnTo>
                  <a:pt x="25" y="24"/>
                </a:lnTo>
                <a:lnTo>
                  <a:pt x="25" y="31"/>
                </a:lnTo>
                <a:lnTo>
                  <a:pt x="25" y="31"/>
                </a:lnTo>
                <a:lnTo>
                  <a:pt x="26" y="31"/>
                </a:lnTo>
                <a:lnTo>
                  <a:pt x="26" y="34"/>
                </a:lnTo>
                <a:lnTo>
                  <a:pt x="26" y="34"/>
                </a:lnTo>
                <a:lnTo>
                  <a:pt x="27" y="34"/>
                </a:lnTo>
                <a:lnTo>
                  <a:pt x="27" y="41"/>
                </a:lnTo>
                <a:lnTo>
                  <a:pt x="27" y="41"/>
                </a:lnTo>
                <a:lnTo>
                  <a:pt x="30" y="41"/>
                </a:lnTo>
                <a:lnTo>
                  <a:pt x="30" y="48"/>
                </a:lnTo>
                <a:lnTo>
                  <a:pt x="30" y="48"/>
                </a:lnTo>
                <a:lnTo>
                  <a:pt x="33" y="48"/>
                </a:lnTo>
                <a:lnTo>
                  <a:pt x="33" y="52"/>
                </a:lnTo>
                <a:lnTo>
                  <a:pt x="33" y="52"/>
                </a:lnTo>
                <a:lnTo>
                  <a:pt x="34" y="52"/>
                </a:lnTo>
                <a:lnTo>
                  <a:pt x="34" y="55"/>
                </a:lnTo>
                <a:lnTo>
                  <a:pt x="34" y="55"/>
                </a:lnTo>
                <a:lnTo>
                  <a:pt x="35" y="55"/>
                </a:lnTo>
                <a:lnTo>
                  <a:pt x="35" y="58"/>
                </a:lnTo>
                <a:lnTo>
                  <a:pt x="35" y="58"/>
                </a:lnTo>
                <a:lnTo>
                  <a:pt x="36" y="58"/>
                </a:lnTo>
                <a:lnTo>
                  <a:pt x="36" y="65"/>
                </a:lnTo>
                <a:lnTo>
                  <a:pt x="36" y="65"/>
                </a:lnTo>
                <a:lnTo>
                  <a:pt x="38" y="65"/>
                </a:lnTo>
                <a:lnTo>
                  <a:pt x="38" y="69"/>
                </a:lnTo>
                <a:lnTo>
                  <a:pt x="38" y="69"/>
                </a:lnTo>
                <a:lnTo>
                  <a:pt x="42" y="69"/>
                </a:lnTo>
                <a:lnTo>
                  <a:pt x="42" y="76"/>
                </a:lnTo>
                <a:lnTo>
                  <a:pt x="42" y="76"/>
                </a:lnTo>
                <a:lnTo>
                  <a:pt x="45" y="76"/>
                </a:lnTo>
                <a:lnTo>
                  <a:pt x="45" y="79"/>
                </a:lnTo>
                <a:lnTo>
                  <a:pt x="45" y="79"/>
                </a:lnTo>
                <a:lnTo>
                  <a:pt x="46" y="79"/>
                </a:lnTo>
                <a:lnTo>
                  <a:pt x="46" y="86"/>
                </a:lnTo>
                <a:lnTo>
                  <a:pt x="46" y="86"/>
                </a:lnTo>
                <a:lnTo>
                  <a:pt x="47" y="86"/>
                </a:lnTo>
                <a:lnTo>
                  <a:pt x="47" y="93"/>
                </a:lnTo>
                <a:lnTo>
                  <a:pt x="47" y="93"/>
                </a:lnTo>
                <a:lnTo>
                  <a:pt x="49" y="93"/>
                </a:lnTo>
                <a:lnTo>
                  <a:pt x="49" y="96"/>
                </a:lnTo>
                <a:lnTo>
                  <a:pt x="49" y="96"/>
                </a:lnTo>
                <a:lnTo>
                  <a:pt x="50" y="96"/>
                </a:lnTo>
                <a:lnTo>
                  <a:pt x="50" y="103"/>
                </a:lnTo>
                <a:lnTo>
                  <a:pt x="50" y="103"/>
                </a:lnTo>
                <a:lnTo>
                  <a:pt x="54" y="103"/>
                </a:lnTo>
                <a:lnTo>
                  <a:pt x="54" y="117"/>
                </a:lnTo>
                <a:lnTo>
                  <a:pt x="54" y="117"/>
                </a:lnTo>
                <a:lnTo>
                  <a:pt x="58" y="117"/>
                </a:lnTo>
                <a:lnTo>
                  <a:pt x="58" y="121"/>
                </a:lnTo>
                <a:lnTo>
                  <a:pt x="58" y="121"/>
                </a:lnTo>
                <a:lnTo>
                  <a:pt x="59" y="121"/>
                </a:lnTo>
                <a:lnTo>
                  <a:pt x="59" y="128"/>
                </a:lnTo>
                <a:lnTo>
                  <a:pt x="59" y="128"/>
                </a:lnTo>
                <a:lnTo>
                  <a:pt x="60" y="128"/>
                </a:lnTo>
                <a:lnTo>
                  <a:pt x="60" y="135"/>
                </a:lnTo>
                <a:lnTo>
                  <a:pt x="60" y="135"/>
                </a:lnTo>
                <a:lnTo>
                  <a:pt x="61" y="135"/>
                </a:lnTo>
                <a:lnTo>
                  <a:pt x="61" y="138"/>
                </a:lnTo>
                <a:lnTo>
                  <a:pt x="61" y="138"/>
                </a:lnTo>
                <a:lnTo>
                  <a:pt x="62" y="138"/>
                </a:lnTo>
                <a:lnTo>
                  <a:pt x="62" y="176"/>
                </a:lnTo>
                <a:lnTo>
                  <a:pt x="62" y="176"/>
                </a:lnTo>
                <a:lnTo>
                  <a:pt x="63" y="176"/>
                </a:lnTo>
                <a:lnTo>
                  <a:pt x="63" y="194"/>
                </a:lnTo>
                <a:lnTo>
                  <a:pt x="63" y="194"/>
                </a:lnTo>
                <a:lnTo>
                  <a:pt x="64" y="194"/>
                </a:lnTo>
                <a:lnTo>
                  <a:pt x="64" y="208"/>
                </a:lnTo>
                <a:lnTo>
                  <a:pt x="64" y="208"/>
                </a:lnTo>
                <a:lnTo>
                  <a:pt x="65" y="208"/>
                </a:lnTo>
                <a:lnTo>
                  <a:pt x="65" y="218"/>
                </a:lnTo>
                <a:lnTo>
                  <a:pt x="65" y="218"/>
                </a:lnTo>
                <a:lnTo>
                  <a:pt x="66" y="218"/>
                </a:lnTo>
                <a:lnTo>
                  <a:pt x="66" y="222"/>
                </a:lnTo>
                <a:lnTo>
                  <a:pt x="66" y="222"/>
                </a:lnTo>
                <a:lnTo>
                  <a:pt x="67" y="222"/>
                </a:lnTo>
                <a:lnTo>
                  <a:pt x="67" y="229"/>
                </a:lnTo>
                <a:lnTo>
                  <a:pt x="67" y="229"/>
                </a:lnTo>
                <a:lnTo>
                  <a:pt x="69" y="229"/>
                </a:lnTo>
                <a:lnTo>
                  <a:pt x="69" y="254"/>
                </a:lnTo>
                <a:lnTo>
                  <a:pt x="69" y="254"/>
                </a:lnTo>
                <a:lnTo>
                  <a:pt x="70" y="254"/>
                </a:lnTo>
                <a:lnTo>
                  <a:pt x="70" y="278"/>
                </a:lnTo>
                <a:lnTo>
                  <a:pt x="70" y="278"/>
                </a:lnTo>
                <a:lnTo>
                  <a:pt x="71" y="278"/>
                </a:lnTo>
                <a:lnTo>
                  <a:pt x="71" y="289"/>
                </a:lnTo>
                <a:lnTo>
                  <a:pt x="71" y="289"/>
                </a:lnTo>
                <a:lnTo>
                  <a:pt x="72" y="289"/>
                </a:lnTo>
                <a:lnTo>
                  <a:pt x="72" y="292"/>
                </a:lnTo>
                <a:lnTo>
                  <a:pt x="72" y="292"/>
                </a:lnTo>
                <a:lnTo>
                  <a:pt x="73" y="292"/>
                </a:lnTo>
                <a:lnTo>
                  <a:pt x="73" y="296"/>
                </a:lnTo>
                <a:lnTo>
                  <a:pt x="73" y="296"/>
                </a:lnTo>
                <a:lnTo>
                  <a:pt x="74" y="296"/>
                </a:lnTo>
                <a:lnTo>
                  <a:pt x="74" y="300"/>
                </a:lnTo>
                <a:lnTo>
                  <a:pt x="74" y="300"/>
                </a:lnTo>
                <a:lnTo>
                  <a:pt x="76" y="300"/>
                </a:lnTo>
                <a:lnTo>
                  <a:pt x="76" y="307"/>
                </a:lnTo>
                <a:lnTo>
                  <a:pt x="76" y="307"/>
                </a:lnTo>
                <a:lnTo>
                  <a:pt x="77" y="307"/>
                </a:lnTo>
                <a:lnTo>
                  <a:pt x="77" y="310"/>
                </a:lnTo>
                <a:lnTo>
                  <a:pt x="77" y="310"/>
                </a:lnTo>
                <a:lnTo>
                  <a:pt x="78" y="310"/>
                </a:lnTo>
                <a:lnTo>
                  <a:pt x="78" y="314"/>
                </a:lnTo>
                <a:lnTo>
                  <a:pt x="78" y="314"/>
                </a:lnTo>
                <a:lnTo>
                  <a:pt x="84" y="314"/>
                </a:lnTo>
                <a:lnTo>
                  <a:pt x="84" y="314"/>
                </a:lnTo>
                <a:lnTo>
                  <a:pt x="84" y="314"/>
                </a:lnTo>
                <a:lnTo>
                  <a:pt x="87" y="314"/>
                </a:lnTo>
                <a:lnTo>
                  <a:pt x="87" y="317"/>
                </a:lnTo>
                <a:lnTo>
                  <a:pt x="87" y="317"/>
                </a:lnTo>
                <a:lnTo>
                  <a:pt x="90" y="317"/>
                </a:lnTo>
                <a:lnTo>
                  <a:pt x="90" y="321"/>
                </a:lnTo>
                <a:lnTo>
                  <a:pt x="90" y="321"/>
                </a:lnTo>
                <a:lnTo>
                  <a:pt x="93" y="321"/>
                </a:lnTo>
                <a:lnTo>
                  <a:pt x="93" y="324"/>
                </a:lnTo>
                <a:lnTo>
                  <a:pt x="93" y="324"/>
                </a:lnTo>
                <a:lnTo>
                  <a:pt x="95" y="324"/>
                </a:lnTo>
                <a:lnTo>
                  <a:pt x="95" y="328"/>
                </a:lnTo>
                <a:lnTo>
                  <a:pt x="95" y="328"/>
                </a:lnTo>
                <a:lnTo>
                  <a:pt x="96" y="328"/>
                </a:lnTo>
                <a:lnTo>
                  <a:pt x="96" y="332"/>
                </a:lnTo>
                <a:lnTo>
                  <a:pt x="96" y="332"/>
                </a:lnTo>
                <a:lnTo>
                  <a:pt x="98" y="332"/>
                </a:lnTo>
                <a:lnTo>
                  <a:pt x="98" y="335"/>
                </a:lnTo>
                <a:lnTo>
                  <a:pt x="98" y="335"/>
                </a:lnTo>
                <a:lnTo>
                  <a:pt x="99" y="335"/>
                </a:lnTo>
                <a:lnTo>
                  <a:pt x="99" y="339"/>
                </a:lnTo>
                <a:lnTo>
                  <a:pt x="99" y="339"/>
                </a:lnTo>
                <a:lnTo>
                  <a:pt x="101" y="339"/>
                </a:lnTo>
                <a:lnTo>
                  <a:pt x="101" y="346"/>
                </a:lnTo>
                <a:lnTo>
                  <a:pt x="101" y="346"/>
                </a:lnTo>
                <a:lnTo>
                  <a:pt x="102" y="346"/>
                </a:lnTo>
                <a:lnTo>
                  <a:pt x="102" y="350"/>
                </a:lnTo>
                <a:lnTo>
                  <a:pt x="102" y="350"/>
                </a:lnTo>
                <a:lnTo>
                  <a:pt x="103" y="350"/>
                </a:lnTo>
                <a:lnTo>
                  <a:pt x="103" y="353"/>
                </a:lnTo>
                <a:lnTo>
                  <a:pt x="103" y="353"/>
                </a:lnTo>
                <a:lnTo>
                  <a:pt x="105" y="353"/>
                </a:lnTo>
                <a:lnTo>
                  <a:pt x="105" y="357"/>
                </a:lnTo>
                <a:lnTo>
                  <a:pt x="105" y="357"/>
                </a:lnTo>
                <a:lnTo>
                  <a:pt x="110" y="357"/>
                </a:lnTo>
                <a:lnTo>
                  <a:pt x="110" y="360"/>
                </a:lnTo>
                <a:lnTo>
                  <a:pt x="110" y="360"/>
                </a:lnTo>
                <a:lnTo>
                  <a:pt x="111" y="360"/>
                </a:lnTo>
                <a:lnTo>
                  <a:pt x="111" y="364"/>
                </a:lnTo>
                <a:lnTo>
                  <a:pt x="111" y="364"/>
                </a:lnTo>
                <a:lnTo>
                  <a:pt x="112" y="364"/>
                </a:lnTo>
                <a:lnTo>
                  <a:pt x="112" y="371"/>
                </a:lnTo>
                <a:lnTo>
                  <a:pt x="112" y="371"/>
                </a:lnTo>
                <a:lnTo>
                  <a:pt x="115" y="371"/>
                </a:lnTo>
                <a:lnTo>
                  <a:pt x="115" y="375"/>
                </a:lnTo>
                <a:lnTo>
                  <a:pt x="115" y="375"/>
                </a:lnTo>
                <a:lnTo>
                  <a:pt x="117" y="375"/>
                </a:lnTo>
                <a:lnTo>
                  <a:pt x="117" y="378"/>
                </a:lnTo>
                <a:lnTo>
                  <a:pt x="117" y="378"/>
                </a:lnTo>
                <a:lnTo>
                  <a:pt x="124" y="378"/>
                </a:lnTo>
                <a:lnTo>
                  <a:pt x="124" y="389"/>
                </a:lnTo>
                <a:lnTo>
                  <a:pt x="124" y="389"/>
                </a:lnTo>
                <a:lnTo>
                  <a:pt x="126" y="389"/>
                </a:lnTo>
                <a:lnTo>
                  <a:pt x="126" y="393"/>
                </a:lnTo>
                <a:lnTo>
                  <a:pt x="126" y="393"/>
                </a:lnTo>
                <a:lnTo>
                  <a:pt x="128" y="393"/>
                </a:lnTo>
                <a:lnTo>
                  <a:pt x="128" y="396"/>
                </a:lnTo>
                <a:lnTo>
                  <a:pt x="128" y="396"/>
                </a:lnTo>
                <a:lnTo>
                  <a:pt x="131" y="396"/>
                </a:lnTo>
                <a:lnTo>
                  <a:pt x="131" y="422"/>
                </a:lnTo>
                <a:lnTo>
                  <a:pt x="131" y="422"/>
                </a:lnTo>
                <a:lnTo>
                  <a:pt x="133" y="422"/>
                </a:lnTo>
                <a:lnTo>
                  <a:pt x="133" y="425"/>
                </a:lnTo>
                <a:lnTo>
                  <a:pt x="133" y="425"/>
                </a:lnTo>
                <a:lnTo>
                  <a:pt x="134" y="425"/>
                </a:lnTo>
                <a:lnTo>
                  <a:pt x="134" y="429"/>
                </a:lnTo>
                <a:lnTo>
                  <a:pt x="134" y="429"/>
                </a:lnTo>
                <a:lnTo>
                  <a:pt x="135" y="429"/>
                </a:lnTo>
                <a:lnTo>
                  <a:pt x="135" y="436"/>
                </a:lnTo>
                <a:lnTo>
                  <a:pt x="135" y="436"/>
                </a:lnTo>
                <a:lnTo>
                  <a:pt x="137" y="436"/>
                </a:lnTo>
                <a:lnTo>
                  <a:pt x="137" y="439"/>
                </a:lnTo>
                <a:lnTo>
                  <a:pt x="137" y="439"/>
                </a:lnTo>
                <a:lnTo>
                  <a:pt x="138" y="439"/>
                </a:lnTo>
                <a:lnTo>
                  <a:pt x="138" y="454"/>
                </a:lnTo>
                <a:lnTo>
                  <a:pt x="138" y="454"/>
                </a:lnTo>
                <a:lnTo>
                  <a:pt x="139" y="454"/>
                </a:lnTo>
                <a:lnTo>
                  <a:pt x="139" y="465"/>
                </a:lnTo>
                <a:lnTo>
                  <a:pt x="139" y="465"/>
                </a:lnTo>
                <a:lnTo>
                  <a:pt x="142" y="465"/>
                </a:lnTo>
                <a:lnTo>
                  <a:pt x="142" y="468"/>
                </a:lnTo>
                <a:lnTo>
                  <a:pt x="142" y="468"/>
                </a:lnTo>
                <a:lnTo>
                  <a:pt x="145" y="468"/>
                </a:lnTo>
                <a:lnTo>
                  <a:pt x="145" y="472"/>
                </a:lnTo>
                <a:lnTo>
                  <a:pt x="145" y="472"/>
                </a:lnTo>
                <a:lnTo>
                  <a:pt x="148" y="472"/>
                </a:lnTo>
                <a:lnTo>
                  <a:pt x="148" y="475"/>
                </a:lnTo>
                <a:lnTo>
                  <a:pt x="148" y="475"/>
                </a:lnTo>
                <a:lnTo>
                  <a:pt x="154" y="475"/>
                </a:lnTo>
                <a:lnTo>
                  <a:pt x="154" y="483"/>
                </a:lnTo>
                <a:lnTo>
                  <a:pt x="154" y="483"/>
                </a:lnTo>
                <a:lnTo>
                  <a:pt x="155" y="483"/>
                </a:lnTo>
                <a:lnTo>
                  <a:pt x="155" y="486"/>
                </a:lnTo>
                <a:lnTo>
                  <a:pt x="155" y="486"/>
                </a:lnTo>
                <a:lnTo>
                  <a:pt x="157" y="486"/>
                </a:lnTo>
                <a:lnTo>
                  <a:pt x="157" y="490"/>
                </a:lnTo>
                <a:lnTo>
                  <a:pt x="157" y="490"/>
                </a:lnTo>
                <a:lnTo>
                  <a:pt x="160" y="490"/>
                </a:lnTo>
                <a:lnTo>
                  <a:pt x="160" y="497"/>
                </a:lnTo>
                <a:lnTo>
                  <a:pt x="160" y="497"/>
                </a:lnTo>
                <a:lnTo>
                  <a:pt x="177" y="497"/>
                </a:lnTo>
                <a:lnTo>
                  <a:pt x="177" y="501"/>
                </a:lnTo>
                <a:lnTo>
                  <a:pt x="177" y="501"/>
                </a:lnTo>
                <a:lnTo>
                  <a:pt x="188" y="501"/>
                </a:lnTo>
                <a:lnTo>
                  <a:pt x="188" y="504"/>
                </a:lnTo>
                <a:lnTo>
                  <a:pt x="188" y="504"/>
                </a:lnTo>
                <a:lnTo>
                  <a:pt x="190" y="504"/>
                </a:lnTo>
                <a:lnTo>
                  <a:pt x="190" y="508"/>
                </a:lnTo>
                <a:lnTo>
                  <a:pt x="190" y="508"/>
                </a:lnTo>
                <a:lnTo>
                  <a:pt x="191" y="508"/>
                </a:lnTo>
                <a:lnTo>
                  <a:pt x="191" y="511"/>
                </a:lnTo>
                <a:lnTo>
                  <a:pt x="191" y="511"/>
                </a:lnTo>
                <a:lnTo>
                  <a:pt x="197" y="511"/>
                </a:lnTo>
                <a:lnTo>
                  <a:pt x="197" y="511"/>
                </a:lnTo>
                <a:lnTo>
                  <a:pt x="197" y="511"/>
                </a:lnTo>
                <a:lnTo>
                  <a:pt x="200" y="511"/>
                </a:lnTo>
                <a:lnTo>
                  <a:pt x="200" y="519"/>
                </a:lnTo>
                <a:lnTo>
                  <a:pt x="200" y="519"/>
                </a:lnTo>
                <a:lnTo>
                  <a:pt x="206" y="519"/>
                </a:lnTo>
                <a:lnTo>
                  <a:pt x="206" y="522"/>
                </a:lnTo>
                <a:lnTo>
                  <a:pt x="206" y="522"/>
                </a:lnTo>
                <a:lnTo>
                  <a:pt x="208" y="522"/>
                </a:lnTo>
                <a:lnTo>
                  <a:pt x="208" y="526"/>
                </a:lnTo>
                <a:lnTo>
                  <a:pt x="208" y="526"/>
                </a:lnTo>
                <a:lnTo>
                  <a:pt x="210" y="526"/>
                </a:lnTo>
                <a:lnTo>
                  <a:pt x="210" y="537"/>
                </a:lnTo>
                <a:lnTo>
                  <a:pt x="210" y="537"/>
                </a:lnTo>
                <a:lnTo>
                  <a:pt x="214" y="537"/>
                </a:lnTo>
                <a:lnTo>
                  <a:pt x="214" y="541"/>
                </a:lnTo>
                <a:lnTo>
                  <a:pt x="214" y="541"/>
                </a:lnTo>
                <a:lnTo>
                  <a:pt x="222" y="541"/>
                </a:lnTo>
                <a:lnTo>
                  <a:pt x="222" y="544"/>
                </a:lnTo>
                <a:lnTo>
                  <a:pt x="222" y="544"/>
                </a:lnTo>
                <a:lnTo>
                  <a:pt x="224" y="544"/>
                </a:lnTo>
                <a:lnTo>
                  <a:pt x="224" y="548"/>
                </a:lnTo>
                <a:lnTo>
                  <a:pt x="224" y="548"/>
                </a:lnTo>
                <a:lnTo>
                  <a:pt x="229" y="548"/>
                </a:lnTo>
                <a:lnTo>
                  <a:pt x="229" y="552"/>
                </a:lnTo>
                <a:lnTo>
                  <a:pt x="229" y="552"/>
                </a:lnTo>
                <a:lnTo>
                  <a:pt x="248" y="552"/>
                </a:lnTo>
                <a:lnTo>
                  <a:pt x="248" y="556"/>
                </a:lnTo>
                <a:lnTo>
                  <a:pt x="248" y="556"/>
                </a:lnTo>
                <a:lnTo>
                  <a:pt x="250" y="556"/>
                </a:lnTo>
                <a:lnTo>
                  <a:pt x="250" y="559"/>
                </a:lnTo>
                <a:lnTo>
                  <a:pt x="250" y="559"/>
                </a:lnTo>
                <a:lnTo>
                  <a:pt x="267" y="559"/>
                </a:lnTo>
                <a:lnTo>
                  <a:pt x="267" y="563"/>
                </a:lnTo>
                <a:lnTo>
                  <a:pt x="267" y="563"/>
                </a:lnTo>
                <a:lnTo>
                  <a:pt x="268" y="563"/>
                </a:lnTo>
                <a:lnTo>
                  <a:pt x="268" y="566"/>
                </a:lnTo>
                <a:lnTo>
                  <a:pt x="268" y="566"/>
                </a:lnTo>
                <a:lnTo>
                  <a:pt x="269" y="566"/>
                </a:lnTo>
                <a:lnTo>
                  <a:pt x="269" y="570"/>
                </a:lnTo>
                <a:lnTo>
                  <a:pt x="269" y="570"/>
                </a:lnTo>
                <a:lnTo>
                  <a:pt x="272" y="570"/>
                </a:lnTo>
                <a:lnTo>
                  <a:pt x="272" y="574"/>
                </a:lnTo>
                <a:lnTo>
                  <a:pt x="272" y="574"/>
                </a:lnTo>
                <a:lnTo>
                  <a:pt x="275" y="574"/>
                </a:lnTo>
                <a:lnTo>
                  <a:pt x="275" y="577"/>
                </a:lnTo>
                <a:lnTo>
                  <a:pt x="275" y="577"/>
                </a:lnTo>
                <a:lnTo>
                  <a:pt x="278" y="577"/>
                </a:lnTo>
                <a:lnTo>
                  <a:pt x="278" y="581"/>
                </a:lnTo>
                <a:lnTo>
                  <a:pt x="278" y="581"/>
                </a:lnTo>
                <a:lnTo>
                  <a:pt x="280" y="581"/>
                </a:lnTo>
                <a:lnTo>
                  <a:pt x="280" y="585"/>
                </a:lnTo>
                <a:lnTo>
                  <a:pt x="280" y="585"/>
                </a:lnTo>
                <a:lnTo>
                  <a:pt x="308" y="585"/>
                </a:lnTo>
                <a:lnTo>
                  <a:pt x="308" y="588"/>
                </a:lnTo>
                <a:lnTo>
                  <a:pt x="308" y="588"/>
                </a:lnTo>
                <a:lnTo>
                  <a:pt x="316" y="588"/>
                </a:lnTo>
                <a:lnTo>
                  <a:pt x="316" y="592"/>
                </a:lnTo>
                <a:lnTo>
                  <a:pt x="316" y="592"/>
                </a:lnTo>
                <a:lnTo>
                  <a:pt x="318" y="592"/>
                </a:lnTo>
                <a:lnTo>
                  <a:pt x="318" y="599"/>
                </a:lnTo>
                <a:lnTo>
                  <a:pt x="318" y="599"/>
                </a:lnTo>
                <a:lnTo>
                  <a:pt x="327" y="599"/>
                </a:lnTo>
                <a:lnTo>
                  <a:pt x="327" y="603"/>
                </a:lnTo>
                <a:lnTo>
                  <a:pt x="327" y="603"/>
                </a:lnTo>
                <a:lnTo>
                  <a:pt x="340" y="603"/>
                </a:lnTo>
                <a:lnTo>
                  <a:pt x="340" y="611"/>
                </a:lnTo>
                <a:lnTo>
                  <a:pt x="340" y="611"/>
                </a:lnTo>
                <a:lnTo>
                  <a:pt x="343" y="611"/>
                </a:lnTo>
                <a:lnTo>
                  <a:pt x="343" y="614"/>
                </a:lnTo>
                <a:lnTo>
                  <a:pt x="343" y="614"/>
                </a:lnTo>
                <a:lnTo>
                  <a:pt x="350" y="614"/>
                </a:lnTo>
                <a:lnTo>
                  <a:pt x="350" y="618"/>
                </a:lnTo>
                <a:lnTo>
                  <a:pt x="350" y="618"/>
                </a:lnTo>
                <a:lnTo>
                  <a:pt x="351" y="618"/>
                </a:lnTo>
                <a:lnTo>
                  <a:pt x="351" y="621"/>
                </a:lnTo>
                <a:lnTo>
                  <a:pt x="351" y="621"/>
                </a:lnTo>
                <a:lnTo>
                  <a:pt x="352" y="621"/>
                </a:lnTo>
                <a:lnTo>
                  <a:pt x="352" y="625"/>
                </a:lnTo>
                <a:lnTo>
                  <a:pt x="352" y="625"/>
                </a:lnTo>
                <a:lnTo>
                  <a:pt x="354" y="625"/>
                </a:lnTo>
                <a:lnTo>
                  <a:pt x="354" y="629"/>
                </a:lnTo>
                <a:lnTo>
                  <a:pt x="354" y="629"/>
                </a:lnTo>
                <a:lnTo>
                  <a:pt x="385" y="629"/>
                </a:lnTo>
                <a:lnTo>
                  <a:pt x="385" y="632"/>
                </a:lnTo>
                <a:lnTo>
                  <a:pt x="385" y="632"/>
                </a:lnTo>
                <a:lnTo>
                  <a:pt x="403" y="632"/>
                </a:lnTo>
                <a:lnTo>
                  <a:pt x="403" y="636"/>
                </a:lnTo>
                <a:lnTo>
                  <a:pt x="403" y="636"/>
                </a:lnTo>
                <a:lnTo>
                  <a:pt x="417" y="636"/>
                </a:lnTo>
                <a:lnTo>
                  <a:pt x="417" y="640"/>
                </a:lnTo>
                <a:lnTo>
                  <a:pt x="417" y="640"/>
                </a:lnTo>
                <a:lnTo>
                  <a:pt x="419" y="640"/>
                </a:lnTo>
                <a:lnTo>
                  <a:pt x="419" y="643"/>
                </a:lnTo>
                <a:lnTo>
                  <a:pt x="419" y="643"/>
                </a:lnTo>
                <a:lnTo>
                  <a:pt x="426" y="643"/>
                </a:lnTo>
                <a:lnTo>
                  <a:pt x="426" y="647"/>
                </a:lnTo>
                <a:lnTo>
                  <a:pt x="426" y="647"/>
                </a:lnTo>
                <a:lnTo>
                  <a:pt x="472" y="647"/>
                </a:lnTo>
                <a:lnTo>
                  <a:pt x="472" y="651"/>
                </a:lnTo>
                <a:lnTo>
                  <a:pt x="472" y="651"/>
                </a:lnTo>
                <a:lnTo>
                  <a:pt x="482" y="651"/>
                </a:lnTo>
                <a:lnTo>
                  <a:pt x="482" y="651"/>
                </a:lnTo>
                <a:lnTo>
                  <a:pt x="482" y="651"/>
                </a:lnTo>
                <a:lnTo>
                  <a:pt x="516" y="651"/>
                </a:lnTo>
                <a:lnTo>
                  <a:pt x="516" y="655"/>
                </a:lnTo>
                <a:lnTo>
                  <a:pt x="516" y="655"/>
                </a:lnTo>
                <a:lnTo>
                  <a:pt x="520" y="655"/>
                </a:lnTo>
                <a:lnTo>
                  <a:pt x="520" y="659"/>
                </a:lnTo>
                <a:lnTo>
                  <a:pt x="520" y="659"/>
                </a:lnTo>
                <a:lnTo>
                  <a:pt x="527" y="659"/>
                </a:lnTo>
                <a:lnTo>
                  <a:pt x="527" y="664"/>
                </a:lnTo>
                <a:lnTo>
                  <a:pt x="527" y="664"/>
                </a:lnTo>
                <a:lnTo>
                  <a:pt x="534" y="664"/>
                </a:lnTo>
                <a:lnTo>
                  <a:pt x="534" y="668"/>
                </a:lnTo>
                <a:lnTo>
                  <a:pt x="534" y="668"/>
                </a:lnTo>
                <a:lnTo>
                  <a:pt x="545" y="668"/>
                </a:lnTo>
                <a:lnTo>
                  <a:pt x="545" y="673"/>
                </a:lnTo>
                <a:lnTo>
                  <a:pt x="545" y="673"/>
                </a:lnTo>
                <a:lnTo>
                  <a:pt x="549" y="673"/>
                </a:lnTo>
                <a:lnTo>
                  <a:pt x="549" y="673"/>
                </a:lnTo>
                <a:lnTo>
                  <a:pt x="549" y="673"/>
                </a:lnTo>
                <a:lnTo>
                  <a:pt x="556" y="673"/>
                </a:lnTo>
                <a:lnTo>
                  <a:pt x="556" y="678"/>
                </a:lnTo>
                <a:lnTo>
                  <a:pt x="556" y="678"/>
                </a:lnTo>
                <a:lnTo>
                  <a:pt x="615" y="678"/>
                </a:lnTo>
                <a:lnTo>
                  <a:pt x="615" y="678"/>
                </a:lnTo>
                <a:lnTo>
                  <a:pt x="615" y="678"/>
                </a:lnTo>
                <a:lnTo>
                  <a:pt x="616" y="678"/>
                </a:lnTo>
                <a:lnTo>
                  <a:pt x="616" y="678"/>
                </a:lnTo>
                <a:lnTo>
                  <a:pt x="616" y="678"/>
                </a:lnTo>
                <a:lnTo>
                  <a:pt x="635" y="678"/>
                </a:lnTo>
                <a:lnTo>
                  <a:pt x="635" y="688"/>
                </a:lnTo>
                <a:lnTo>
                  <a:pt x="635" y="688"/>
                </a:lnTo>
                <a:lnTo>
                  <a:pt x="702" y="688"/>
                </a:lnTo>
                <a:lnTo>
                  <a:pt x="702" y="698"/>
                </a:lnTo>
              </a:path>
            </a:pathLst>
          </a:custGeom>
          <a:noFill/>
          <a:ln w="19050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83" name="Line 191">
            <a:extLst>
              <a:ext uri="{FF2B5EF4-FFF2-40B4-BE49-F238E27FC236}">
                <a16:creationId xmlns:a16="http://schemas.microsoft.com/office/drawing/2014/main" xmlns="" id="{ACA85043-3B71-4E15-ACFD-7FD0FE06AD98}"/>
              </a:ext>
            </a:extLst>
          </p:cNvPr>
          <p:cNvSpPr>
            <a:spLocks noChangeShapeType="1"/>
          </p:cNvSpPr>
          <p:nvPr/>
        </p:nvSpPr>
        <p:spPr bwMode="auto">
          <a:xfrm>
            <a:off x="3759858" y="1701255"/>
            <a:ext cx="0" cy="34343"/>
          </a:xfrm>
          <a:prstGeom prst="line">
            <a:avLst/>
          </a:prstGeom>
          <a:noFill/>
          <a:ln w="6350" cap="flat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84" name="Line 192">
            <a:extLst>
              <a:ext uri="{FF2B5EF4-FFF2-40B4-BE49-F238E27FC236}">
                <a16:creationId xmlns:a16="http://schemas.microsoft.com/office/drawing/2014/main" xmlns="" id="{1D08FEF2-F0A0-4A64-9744-921293CA5FB4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7661" y="2168857"/>
            <a:ext cx="0" cy="31702"/>
          </a:xfrm>
          <a:prstGeom prst="line">
            <a:avLst/>
          </a:prstGeom>
          <a:noFill/>
          <a:ln w="6350" cap="flat">
            <a:solidFill>
              <a:srgbClr val="66203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185" name="Line 193">
            <a:extLst>
              <a:ext uri="{FF2B5EF4-FFF2-40B4-BE49-F238E27FC236}">
                <a16:creationId xmlns:a16="http://schemas.microsoft.com/office/drawing/2014/main" xmlns="" id="{E7F9A815-7A2A-4C33-A575-D9D09C3F45EC}"/>
              </a:ext>
            </a:extLst>
          </p:cNvPr>
          <p:cNvSpPr>
            <a:spLocks noChangeShapeType="1"/>
          </p:cNvSpPr>
          <p:nvPr/>
        </p:nvSpPr>
        <p:spPr bwMode="auto">
          <a:xfrm>
            <a:off x="3894921" y="2287741"/>
            <a:ext cx="0" cy="34343"/>
          </a:xfrm>
          <a:prstGeom prst="line">
            <a:avLst/>
          </a:prstGeom>
          <a:noFill/>
          <a:ln w="6350" cap="flat">
            <a:solidFill>
              <a:srgbClr val="66203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186" name="Line 194">
            <a:extLst>
              <a:ext uri="{FF2B5EF4-FFF2-40B4-BE49-F238E27FC236}">
                <a16:creationId xmlns:a16="http://schemas.microsoft.com/office/drawing/2014/main" xmlns="" id="{FA758A17-A003-46F2-B903-41864FE728BE}"/>
              </a:ext>
            </a:extLst>
          </p:cNvPr>
          <p:cNvSpPr>
            <a:spLocks noChangeShapeType="1"/>
          </p:cNvSpPr>
          <p:nvPr/>
        </p:nvSpPr>
        <p:spPr bwMode="auto">
          <a:xfrm>
            <a:off x="3913074" y="2512295"/>
            <a:ext cx="0" cy="34343"/>
          </a:xfrm>
          <a:prstGeom prst="line">
            <a:avLst/>
          </a:prstGeom>
          <a:noFill/>
          <a:ln w="6350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87" name="Line 195">
            <a:extLst>
              <a:ext uri="{FF2B5EF4-FFF2-40B4-BE49-F238E27FC236}">
                <a16:creationId xmlns:a16="http://schemas.microsoft.com/office/drawing/2014/main" xmlns="" id="{E27D9267-5355-4AE1-B832-1F2ABF49610A}"/>
              </a:ext>
            </a:extLst>
          </p:cNvPr>
          <p:cNvSpPr>
            <a:spLocks noChangeShapeType="1"/>
          </p:cNvSpPr>
          <p:nvPr/>
        </p:nvSpPr>
        <p:spPr bwMode="auto">
          <a:xfrm>
            <a:off x="3927595" y="2530787"/>
            <a:ext cx="0" cy="34343"/>
          </a:xfrm>
          <a:prstGeom prst="line">
            <a:avLst/>
          </a:prstGeom>
          <a:noFill/>
          <a:ln w="6350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88" name="Line 196">
            <a:extLst>
              <a:ext uri="{FF2B5EF4-FFF2-40B4-BE49-F238E27FC236}">
                <a16:creationId xmlns:a16="http://schemas.microsoft.com/office/drawing/2014/main" xmlns="" id="{0F9A38C1-BEBF-4E4C-9626-296A076DDEA1}"/>
              </a:ext>
            </a:extLst>
          </p:cNvPr>
          <p:cNvSpPr>
            <a:spLocks noChangeShapeType="1"/>
          </p:cNvSpPr>
          <p:nvPr/>
        </p:nvSpPr>
        <p:spPr bwMode="auto">
          <a:xfrm>
            <a:off x="4132709" y="3053868"/>
            <a:ext cx="0" cy="31702"/>
          </a:xfrm>
          <a:prstGeom prst="line">
            <a:avLst/>
          </a:prstGeom>
          <a:noFill/>
          <a:ln w="19050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89" name="Line 197">
            <a:extLst>
              <a:ext uri="{FF2B5EF4-FFF2-40B4-BE49-F238E27FC236}">
                <a16:creationId xmlns:a16="http://schemas.microsoft.com/office/drawing/2014/main" xmlns="" id="{4721FFE4-B98B-454D-A84D-FFCBBF596013}"/>
              </a:ext>
            </a:extLst>
          </p:cNvPr>
          <p:cNvSpPr>
            <a:spLocks noChangeShapeType="1"/>
          </p:cNvSpPr>
          <p:nvPr/>
        </p:nvSpPr>
        <p:spPr bwMode="auto">
          <a:xfrm>
            <a:off x="4631879" y="3423723"/>
            <a:ext cx="0" cy="31702"/>
          </a:xfrm>
          <a:prstGeom prst="line">
            <a:avLst/>
          </a:prstGeom>
          <a:noFill/>
          <a:ln w="19050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90" name="Line 198">
            <a:extLst>
              <a:ext uri="{FF2B5EF4-FFF2-40B4-BE49-F238E27FC236}">
                <a16:creationId xmlns:a16="http://schemas.microsoft.com/office/drawing/2014/main" xmlns="" id="{C903549C-D51C-4183-A07F-45A83CDC27BC}"/>
              </a:ext>
            </a:extLst>
          </p:cNvPr>
          <p:cNvSpPr>
            <a:spLocks noChangeShapeType="1"/>
          </p:cNvSpPr>
          <p:nvPr/>
        </p:nvSpPr>
        <p:spPr bwMode="auto">
          <a:xfrm>
            <a:off x="4650031" y="3423723"/>
            <a:ext cx="0" cy="31702"/>
          </a:xfrm>
          <a:prstGeom prst="line">
            <a:avLst/>
          </a:prstGeom>
          <a:noFill/>
          <a:ln w="19050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91" name="Line 199">
            <a:extLst>
              <a:ext uri="{FF2B5EF4-FFF2-40B4-BE49-F238E27FC236}">
                <a16:creationId xmlns:a16="http://schemas.microsoft.com/office/drawing/2014/main" xmlns="" id="{12BDE94C-96A1-4DA6-933A-6AD365EE4F0E}"/>
              </a:ext>
            </a:extLst>
          </p:cNvPr>
          <p:cNvSpPr>
            <a:spLocks noChangeShapeType="1"/>
          </p:cNvSpPr>
          <p:nvPr/>
        </p:nvSpPr>
        <p:spPr bwMode="auto">
          <a:xfrm>
            <a:off x="4771646" y="3479203"/>
            <a:ext cx="0" cy="34343"/>
          </a:xfrm>
          <a:prstGeom prst="line">
            <a:avLst/>
          </a:prstGeom>
          <a:noFill/>
          <a:ln w="19050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92" name="Line 200">
            <a:extLst>
              <a:ext uri="{FF2B5EF4-FFF2-40B4-BE49-F238E27FC236}">
                <a16:creationId xmlns:a16="http://schemas.microsoft.com/office/drawing/2014/main" xmlns="" id="{C261594B-9368-4B01-BFA5-F0C4BB9CDF14}"/>
              </a:ext>
            </a:extLst>
          </p:cNvPr>
          <p:cNvSpPr>
            <a:spLocks noChangeShapeType="1"/>
          </p:cNvSpPr>
          <p:nvPr/>
        </p:nvSpPr>
        <p:spPr bwMode="auto">
          <a:xfrm>
            <a:off x="4891449" y="3492410"/>
            <a:ext cx="0" cy="34343"/>
          </a:xfrm>
          <a:prstGeom prst="line">
            <a:avLst/>
          </a:prstGeom>
          <a:noFill/>
          <a:ln w="19050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193" name="Line 201">
            <a:extLst>
              <a:ext uri="{FF2B5EF4-FFF2-40B4-BE49-F238E27FC236}">
                <a16:creationId xmlns:a16="http://schemas.microsoft.com/office/drawing/2014/main" xmlns="" id="{2D3700E4-8E2D-4317-BB16-8ABD8D31EEAD}"/>
              </a:ext>
            </a:extLst>
          </p:cNvPr>
          <p:cNvSpPr>
            <a:spLocks noChangeShapeType="1"/>
          </p:cNvSpPr>
          <p:nvPr/>
        </p:nvSpPr>
        <p:spPr bwMode="auto">
          <a:xfrm>
            <a:off x="4893262" y="3492410"/>
            <a:ext cx="0" cy="34343"/>
          </a:xfrm>
          <a:prstGeom prst="line">
            <a:avLst/>
          </a:prstGeom>
          <a:noFill/>
          <a:ln w="19050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194" name="Freeform 202">
            <a:extLst>
              <a:ext uri="{FF2B5EF4-FFF2-40B4-BE49-F238E27FC236}">
                <a16:creationId xmlns:a16="http://schemas.microsoft.com/office/drawing/2014/main" xmlns="" id="{06EA4097-E76B-4C79-9CC8-427A0805F360}"/>
              </a:ext>
            </a:extLst>
          </p:cNvPr>
          <p:cNvSpPr>
            <a:spLocks/>
          </p:cNvSpPr>
          <p:nvPr/>
        </p:nvSpPr>
        <p:spPr bwMode="auto">
          <a:xfrm>
            <a:off x="3775121" y="1735600"/>
            <a:ext cx="1878697" cy="1793797"/>
          </a:xfrm>
          <a:custGeom>
            <a:avLst/>
            <a:gdLst>
              <a:gd name="T0" fmla="*/ 16 w 1035"/>
              <a:gd name="T1" fmla="*/ 3 h 679"/>
              <a:gd name="T2" fmla="*/ 21 w 1035"/>
              <a:gd name="T3" fmla="*/ 14 h 679"/>
              <a:gd name="T4" fmla="*/ 24 w 1035"/>
              <a:gd name="T5" fmla="*/ 21 h 679"/>
              <a:gd name="T6" fmla="*/ 28 w 1035"/>
              <a:gd name="T7" fmla="*/ 28 h 679"/>
              <a:gd name="T8" fmla="*/ 33 w 1035"/>
              <a:gd name="T9" fmla="*/ 35 h 679"/>
              <a:gd name="T10" fmla="*/ 35 w 1035"/>
              <a:gd name="T11" fmla="*/ 42 h 679"/>
              <a:gd name="T12" fmla="*/ 38 w 1035"/>
              <a:gd name="T13" fmla="*/ 49 h 679"/>
              <a:gd name="T14" fmla="*/ 41 w 1035"/>
              <a:gd name="T15" fmla="*/ 56 h 679"/>
              <a:gd name="T16" fmla="*/ 45 w 1035"/>
              <a:gd name="T17" fmla="*/ 67 h 679"/>
              <a:gd name="T18" fmla="*/ 48 w 1035"/>
              <a:gd name="T19" fmla="*/ 81 h 679"/>
              <a:gd name="T20" fmla="*/ 51 w 1035"/>
              <a:gd name="T21" fmla="*/ 95 h 679"/>
              <a:gd name="T22" fmla="*/ 53 w 1035"/>
              <a:gd name="T23" fmla="*/ 113 h 679"/>
              <a:gd name="T24" fmla="*/ 56 w 1035"/>
              <a:gd name="T25" fmla="*/ 130 h 679"/>
              <a:gd name="T26" fmla="*/ 60 w 1035"/>
              <a:gd name="T27" fmla="*/ 144 h 679"/>
              <a:gd name="T28" fmla="*/ 62 w 1035"/>
              <a:gd name="T29" fmla="*/ 162 h 679"/>
              <a:gd name="T30" fmla="*/ 64 w 1035"/>
              <a:gd name="T31" fmla="*/ 190 h 679"/>
              <a:gd name="T32" fmla="*/ 66 w 1035"/>
              <a:gd name="T33" fmla="*/ 218 h 679"/>
              <a:gd name="T34" fmla="*/ 69 w 1035"/>
              <a:gd name="T35" fmla="*/ 268 h 679"/>
              <a:gd name="T36" fmla="*/ 71 w 1035"/>
              <a:gd name="T37" fmla="*/ 335 h 679"/>
              <a:gd name="T38" fmla="*/ 73 w 1035"/>
              <a:gd name="T39" fmla="*/ 356 h 679"/>
              <a:gd name="T40" fmla="*/ 75 w 1035"/>
              <a:gd name="T41" fmla="*/ 370 h 679"/>
              <a:gd name="T42" fmla="*/ 79 w 1035"/>
              <a:gd name="T43" fmla="*/ 381 h 679"/>
              <a:gd name="T44" fmla="*/ 93 w 1035"/>
              <a:gd name="T45" fmla="*/ 391 h 679"/>
              <a:gd name="T46" fmla="*/ 107 w 1035"/>
              <a:gd name="T47" fmla="*/ 402 h 679"/>
              <a:gd name="T48" fmla="*/ 119 w 1035"/>
              <a:gd name="T49" fmla="*/ 409 h 679"/>
              <a:gd name="T50" fmla="*/ 131 w 1035"/>
              <a:gd name="T51" fmla="*/ 416 h 679"/>
              <a:gd name="T52" fmla="*/ 134 w 1035"/>
              <a:gd name="T53" fmla="*/ 434 h 679"/>
              <a:gd name="T54" fmla="*/ 136 w 1035"/>
              <a:gd name="T55" fmla="*/ 455 h 679"/>
              <a:gd name="T56" fmla="*/ 138 w 1035"/>
              <a:gd name="T57" fmla="*/ 465 h 679"/>
              <a:gd name="T58" fmla="*/ 140 w 1035"/>
              <a:gd name="T59" fmla="*/ 480 h 679"/>
              <a:gd name="T60" fmla="*/ 145 w 1035"/>
              <a:gd name="T61" fmla="*/ 490 h 679"/>
              <a:gd name="T62" fmla="*/ 151 w 1035"/>
              <a:gd name="T63" fmla="*/ 497 h 679"/>
              <a:gd name="T64" fmla="*/ 162 w 1035"/>
              <a:gd name="T65" fmla="*/ 504 h 679"/>
              <a:gd name="T66" fmla="*/ 196 w 1035"/>
              <a:gd name="T67" fmla="*/ 508 h 679"/>
              <a:gd name="T68" fmla="*/ 205 w 1035"/>
              <a:gd name="T69" fmla="*/ 515 h 679"/>
              <a:gd name="T70" fmla="*/ 208 w 1035"/>
              <a:gd name="T71" fmla="*/ 537 h 679"/>
              <a:gd name="T72" fmla="*/ 217 w 1035"/>
              <a:gd name="T73" fmla="*/ 544 h 679"/>
              <a:gd name="T74" fmla="*/ 253 w 1035"/>
              <a:gd name="T75" fmla="*/ 551 h 679"/>
              <a:gd name="T76" fmla="*/ 272 w 1035"/>
              <a:gd name="T77" fmla="*/ 558 h 679"/>
              <a:gd name="T78" fmla="*/ 276 w 1035"/>
              <a:gd name="T79" fmla="*/ 565 h 679"/>
              <a:gd name="T80" fmla="*/ 296 w 1035"/>
              <a:gd name="T81" fmla="*/ 573 h 679"/>
              <a:gd name="T82" fmla="*/ 337 w 1035"/>
              <a:gd name="T83" fmla="*/ 577 h 679"/>
              <a:gd name="T84" fmla="*/ 345 w 1035"/>
              <a:gd name="T85" fmla="*/ 584 h 679"/>
              <a:gd name="T86" fmla="*/ 390 w 1035"/>
              <a:gd name="T87" fmla="*/ 592 h 679"/>
              <a:gd name="T88" fmla="*/ 408 w 1035"/>
              <a:gd name="T89" fmla="*/ 596 h 679"/>
              <a:gd name="T90" fmla="*/ 422 w 1035"/>
              <a:gd name="T91" fmla="*/ 604 h 679"/>
              <a:gd name="T92" fmla="*/ 445 w 1035"/>
              <a:gd name="T93" fmla="*/ 611 h 679"/>
              <a:gd name="T94" fmla="*/ 480 w 1035"/>
              <a:gd name="T95" fmla="*/ 616 h 679"/>
              <a:gd name="T96" fmla="*/ 494 w 1035"/>
              <a:gd name="T97" fmla="*/ 624 h 679"/>
              <a:gd name="T98" fmla="*/ 530 w 1035"/>
              <a:gd name="T99" fmla="*/ 632 h 679"/>
              <a:gd name="T100" fmla="*/ 549 w 1035"/>
              <a:gd name="T101" fmla="*/ 640 h 679"/>
              <a:gd name="T102" fmla="*/ 598 w 1035"/>
              <a:gd name="T103" fmla="*/ 649 h 679"/>
              <a:gd name="T104" fmla="*/ 617 w 1035"/>
              <a:gd name="T105" fmla="*/ 653 h 679"/>
              <a:gd name="T106" fmla="*/ 682 w 1035"/>
              <a:gd name="T107" fmla="*/ 659 h 679"/>
              <a:gd name="T108" fmla="*/ 746 w 1035"/>
              <a:gd name="T109" fmla="*/ 659 h 679"/>
              <a:gd name="T110" fmla="*/ 870 w 1035"/>
              <a:gd name="T111" fmla="*/ 679 h 679"/>
              <a:gd name="T112" fmla="*/ 1035 w 1035"/>
              <a:gd name="T113" fmla="*/ 679 h 6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35" h="679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16" y="0"/>
                </a:lnTo>
                <a:lnTo>
                  <a:pt x="16" y="3"/>
                </a:lnTo>
                <a:lnTo>
                  <a:pt x="16" y="3"/>
                </a:lnTo>
                <a:lnTo>
                  <a:pt x="18" y="3"/>
                </a:lnTo>
                <a:lnTo>
                  <a:pt x="18" y="7"/>
                </a:lnTo>
                <a:lnTo>
                  <a:pt x="18" y="7"/>
                </a:lnTo>
                <a:lnTo>
                  <a:pt x="21" y="7"/>
                </a:lnTo>
                <a:lnTo>
                  <a:pt x="21" y="14"/>
                </a:lnTo>
                <a:lnTo>
                  <a:pt x="21" y="14"/>
                </a:lnTo>
                <a:lnTo>
                  <a:pt x="23" y="14"/>
                </a:lnTo>
                <a:lnTo>
                  <a:pt x="23" y="17"/>
                </a:lnTo>
                <a:lnTo>
                  <a:pt x="23" y="17"/>
                </a:lnTo>
                <a:lnTo>
                  <a:pt x="24" y="17"/>
                </a:lnTo>
                <a:lnTo>
                  <a:pt x="24" y="21"/>
                </a:lnTo>
                <a:lnTo>
                  <a:pt x="24" y="21"/>
                </a:lnTo>
                <a:lnTo>
                  <a:pt x="25" y="21"/>
                </a:lnTo>
                <a:lnTo>
                  <a:pt x="25" y="24"/>
                </a:lnTo>
                <a:lnTo>
                  <a:pt x="25" y="24"/>
                </a:lnTo>
                <a:lnTo>
                  <a:pt x="28" y="24"/>
                </a:lnTo>
                <a:lnTo>
                  <a:pt x="28" y="28"/>
                </a:lnTo>
                <a:lnTo>
                  <a:pt x="28" y="28"/>
                </a:lnTo>
                <a:lnTo>
                  <a:pt x="30" y="28"/>
                </a:lnTo>
                <a:lnTo>
                  <a:pt x="30" y="31"/>
                </a:lnTo>
                <a:lnTo>
                  <a:pt x="30" y="31"/>
                </a:lnTo>
                <a:lnTo>
                  <a:pt x="33" y="31"/>
                </a:lnTo>
                <a:lnTo>
                  <a:pt x="33" y="35"/>
                </a:lnTo>
                <a:lnTo>
                  <a:pt x="33" y="35"/>
                </a:lnTo>
                <a:lnTo>
                  <a:pt x="34" y="35"/>
                </a:lnTo>
                <a:lnTo>
                  <a:pt x="34" y="39"/>
                </a:lnTo>
                <a:lnTo>
                  <a:pt x="34" y="39"/>
                </a:lnTo>
                <a:lnTo>
                  <a:pt x="35" y="39"/>
                </a:lnTo>
                <a:lnTo>
                  <a:pt x="35" y="42"/>
                </a:lnTo>
                <a:lnTo>
                  <a:pt x="35" y="42"/>
                </a:lnTo>
                <a:lnTo>
                  <a:pt x="37" y="42"/>
                </a:lnTo>
                <a:lnTo>
                  <a:pt x="37" y="46"/>
                </a:lnTo>
                <a:lnTo>
                  <a:pt x="37" y="46"/>
                </a:lnTo>
                <a:lnTo>
                  <a:pt x="38" y="46"/>
                </a:lnTo>
                <a:lnTo>
                  <a:pt x="38" y="49"/>
                </a:lnTo>
                <a:lnTo>
                  <a:pt x="38" y="49"/>
                </a:lnTo>
                <a:lnTo>
                  <a:pt x="40" y="49"/>
                </a:lnTo>
                <a:lnTo>
                  <a:pt x="40" y="53"/>
                </a:lnTo>
                <a:lnTo>
                  <a:pt x="40" y="53"/>
                </a:lnTo>
                <a:lnTo>
                  <a:pt x="41" y="53"/>
                </a:lnTo>
                <a:lnTo>
                  <a:pt x="41" y="56"/>
                </a:lnTo>
                <a:lnTo>
                  <a:pt x="41" y="56"/>
                </a:lnTo>
                <a:lnTo>
                  <a:pt x="44" y="56"/>
                </a:lnTo>
                <a:lnTo>
                  <a:pt x="44" y="63"/>
                </a:lnTo>
                <a:lnTo>
                  <a:pt x="44" y="63"/>
                </a:lnTo>
                <a:lnTo>
                  <a:pt x="45" y="63"/>
                </a:lnTo>
                <a:lnTo>
                  <a:pt x="45" y="67"/>
                </a:lnTo>
                <a:lnTo>
                  <a:pt x="45" y="67"/>
                </a:lnTo>
                <a:lnTo>
                  <a:pt x="47" y="67"/>
                </a:lnTo>
                <a:lnTo>
                  <a:pt x="47" y="70"/>
                </a:lnTo>
                <a:lnTo>
                  <a:pt x="47" y="70"/>
                </a:lnTo>
                <a:lnTo>
                  <a:pt x="48" y="70"/>
                </a:lnTo>
                <a:lnTo>
                  <a:pt x="48" y="81"/>
                </a:lnTo>
                <a:lnTo>
                  <a:pt x="48" y="81"/>
                </a:lnTo>
                <a:lnTo>
                  <a:pt x="49" y="81"/>
                </a:lnTo>
                <a:lnTo>
                  <a:pt x="49" y="91"/>
                </a:lnTo>
                <a:lnTo>
                  <a:pt x="49" y="91"/>
                </a:lnTo>
                <a:lnTo>
                  <a:pt x="51" y="91"/>
                </a:lnTo>
                <a:lnTo>
                  <a:pt x="51" y="95"/>
                </a:lnTo>
                <a:lnTo>
                  <a:pt x="51" y="95"/>
                </a:lnTo>
                <a:lnTo>
                  <a:pt x="52" y="95"/>
                </a:lnTo>
                <a:lnTo>
                  <a:pt x="52" y="109"/>
                </a:lnTo>
                <a:lnTo>
                  <a:pt x="52" y="109"/>
                </a:lnTo>
                <a:lnTo>
                  <a:pt x="53" y="109"/>
                </a:lnTo>
                <a:lnTo>
                  <a:pt x="53" y="113"/>
                </a:lnTo>
                <a:lnTo>
                  <a:pt x="53" y="113"/>
                </a:lnTo>
                <a:lnTo>
                  <a:pt x="54" y="113"/>
                </a:lnTo>
                <a:lnTo>
                  <a:pt x="54" y="127"/>
                </a:lnTo>
                <a:lnTo>
                  <a:pt x="54" y="127"/>
                </a:lnTo>
                <a:lnTo>
                  <a:pt x="56" y="127"/>
                </a:lnTo>
                <a:lnTo>
                  <a:pt x="56" y="130"/>
                </a:lnTo>
                <a:lnTo>
                  <a:pt x="56" y="130"/>
                </a:lnTo>
                <a:lnTo>
                  <a:pt x="57" y="130"/>
                </a:lnTo>
                <a:lnTo>
                  <a:pt x="57" y="137"/>
                </a:lnTo>
                <a:lnTo>
                  <a:pt x="57" y="137"/>
                </a:lnTo>
                <a:lnTo>
                  <a:pt x="60" y="137"/>
                </a:lnTo>
                <a:lnTo>
                  <a:pt x="60" y="144"/>
                </a:lnTo>
                <a:lnTo>
                  <a:pt x="60" y="144"/>
                </a:lnTo>
                <a:lnTo>
                  <a:pt x="61" y="144"/>
                </a:lnTo>
                <a:lnTo>
                  <a:pt x="61" y="148"/>
                </a:lnTo>
                <a:lnTo>
                  <a:pt x="61" y="148"/>
                </a:lnTo>
                <a:lnTo>
                  <a:pt x="62" y="148"/>
                </a:lnTo>
                <a:lnTo>
                  <a:pt x="62" y="162"/>
                </a:lnTo>
                <a:lnTo>
                  <a:pt x="62" y="162"/>
                </a:lnTo>
                <a:lnTo>
                  <a:pt x="63" y="162"/>
                </a:lnTo>
                <a:lnTo>
                  <a:pt x="63" y="173"/>
                </a:lnTo>
                <a:lnTo>
                  <a:pt x="63" y="173"/>
                </a:lnTo>
                <a:lnTo>
                  <a:pt x="64" y="173"/>
                </a:lnTo>
                <a:lnTo>
                  <a:pt x="64" y="190"/>
                </a:lnTo>
                <a:lnTo>
                  <a:pt x="64" y="190"/>
                </a:lnTo>
                <a:lnTo>
                  <a:pt x="65" y="190"/>
                </a:lnTo>
                <a:lnTo>
                  <a:pt x="65" y="204"/>
                </a:lnTo>
                <a:lnTo>
                  <a:pt x="65" y="204"/>
                </a:lnTo>
                <a:lnTo>
                  <a:pt x="66" y="204"/>
                </a:lnTo>
                <a:lnTo>
                  <a:pt x="66" y="218"/>
                </a:lnTo>
                <a:lnTo>
                  <a:pt x="66" y="218"/>
                </a:lnTo>
                <a:lnTo>
                  <a:pt x="67" y="218"/>
                </a:lnTo>
                <a:lnTo>
                  <a:pt x="67" y="240"/>
                </a:lnTo>
                <a:lnTo>
                  <a:pt x="67" y="240"/>
                </a:lnTo>
                <a:lnTo>
                  <a:pt x="69" y="240"/>
                </a:lnTo>
                <a:lnTo>
                  <a:pt x="69" y="268"/>
                </a:lnTo>
                <a:lnTo>
                  <a:pt x="69" y="268"/>
                </a:lnTo>
                <a:lnTo>
                  <a:pt x="70" y="268"/>
                </a:lnTo>
                <a:lnTo>
                  <a:pt x="70" y="314"/>
                </a:lnTo>
                <a:lnTo>
                  <a:pt x="70" y="314"/>
                </a:lnTo>
                <a:lnTo>
                  <a:pt x="71" y="314"/>
                </a:lnTo>
                <a:lnTo>
                  <a:pt x="71" y="335"/>
                </a:lnTo>
                <a:lnTo>
                  <a:pt x="71" y="335"/>
                </a:lnTo>
                <a:lnTo>
                  <a:pt x="72" y="335"/>
                </a:lnTo>
                <a:lnTo>
                  <a:pt x="72" y="353"/>
                </a:lnTo>
                <a:lnTo>
                  <a:pt x="72" y="353"/>
                </a:lnTo>
                <a:lnTo>
                  <a:pt x="73" y="353"/>
                </a:lnTo>
                <a:lnTo>
                  <a:pt x="73" y="356"/>
                </a:lnTo>
                <a:lnTo>
                  <a:pt x="73" y="356"/>
                </a:lnTo>
                <a:lnTo>
                  <a:pt x="74" y="356"/>
                </a:lnTo>
                <a:lnTo>
                  <a:pt x="74" y="367"/>
                </a:lnTo>
                <a:lnTo>
                  <a:pt x="74" y="367"/>
                </a:lnTo>
                <a:lnTo>
                  <a:pt x="75" y="367"/>
                </a:lnTo>
                <a:lnTo>
                  <a:pt x="75" y="370"/>
                </a:lnTo>
                <a:lnTo>
                  <a:pt x="75" y="370"/>
                </a:lnTo>
                <a:lnTo>
                  <a:pt x="76" y="370"/>
                </a:lnTo>
                <a:lnTo>
                  <a:pt x="76" y="374"/>
                </a:lnTo>
                <a:lnTo>
                  <a:pt x="76" y="374"/>
                </a:lnTo>
                <a:lnTo>
                  <a:pt x="79" y="374"/>
                </a:lnTo>
                <a:lnTo>
                  <a:pt x="79" y="381"/>
                </a:lnTo>
                <a:lnTo>
                  <a:pt x="79" y="381"/>
                </a:lnTo>
                <a:lnTo>
                  <a:pt x="85" y="381"/>
                </a:lnTo>
                <a:lnTo>
                  <a:pt x="85" y="388"/>
                </a:lnTo>
                <a:lnTo>
                  <a:pt x="85" y="388"/>
                </a:lnTo>
                <a:lnTo>
                  <a:pt x="93" y="388"/>
                </a:lnTo>
                <a:lnTo>
                  <a:pt x="93" y="391"/>
                </a:lnTo>
                <a:lnTo>
                  <a:pt x="93" y="391"/>
                </a:lnTo>
                <a:lnTo>
                  <a:pt x="99" y="391"/>
                </a:lnTo>
                <a:lnTo>
                  <a:pt x="99" y="395"/>
                </a:lnTo>
                <a:lnTo>
                  <a:pt x="99" y="395"/>
                </a:lnTo>
                <a:lnTo>
                  <a:pt x="107" y="395"/>
                </a:lnTo>
                <a:lnTo>
                  <a:pt x="107" y="402"/>
                </a:lnTo>
                <a:lnTo>
                  <a:pt x="107" y="402"/>
                </a:lnTo>
                <a:lnTo>
                  <a:pt x="116" y="402"/>
                </a:lnTo>
                <a:lnTo>
                  <a:pt x="116" y="405"/>
                </a:lnTo>
                <a:lnTo>
                  <a:pt x="116" y="405"/>
                </a:lnTo>
                <a:lnTo>
                  <a:pt x="119" y="405"/>
                </a:lnTo>
                <a:lnTo>
                  <a:pt x="119" y="409"/>
                </a:lnTo>
                <a:lnTo>
                  <a:pt x="119" y="409"/>
                </a:lnTo>
                <a:lnTo>
                  <a:pt x="127" y="409"/>
                </a:lnTo>
                <a:lnTo>
                  <a:pt x="127" y="413"/>
                </a:lnTo>
                <a:lnTo>
                  <a:pt x="127" y="413"/>
                </a:lnTo>
                <a:lnTo>
                  <a:pt x="131" y="413"/>
                </a:lnTo>
                <a:lnTo>
                  <a:pt x="131" y="416"/>
                </a:lnTo>
                <a:lnTo>
                  <a:pt x="131" y="416"/>
                </a:lnTo>
                <a:lnTo>
                  <a:pt x="133" y="416"/>
                </a:lnTo>
                <a:lnTo>
                  <a:pt x="133" y="420"/>
                </a:lnTo>
                <a:lnTo>
                  <a:pt x="133" y="420"/>
                </a:lnTo>
                <a:lnTo>
                  <a:pt x="134" y="420"/>
                </a:lnTo>
                <a:lnTo>
                  <a:pt x="134" y="434"/>
                </a:lnTo>
                <a:lnTo>
                  <a:pt x="134" y="434"/>
                </a:lnTo>
                <a:lnTo>
                  <a:pt x="135" y="434"/>
                </a:lnTo>
                <a:lnTo>
                  <a:pt x="135" y="444"/>
                </a:lnTo>
                <a:lnTo>
                  <a:pt x="135" y="444"/>
                </a:lnTo>
                <a:lnTo>
                  <a:pt x="136" y="444"/>
                </a:lnTo>
                <a:lnTo>
                  <a:pt x="136" y="455"/>
                </a:lnTo>
                <a:lnTo>
                  <a:pt x="136" y="455"/>
                </a:lnTo>
                <a:lnTo>
                  <a:pt x="137" y="455"/>
                </a:lnTo>
                <a:lnTo>
                  <a:pt x="137" y="458"/>
                </a:lnTo>
                <a:lnTo>
                  <a:pt x="137" y="458"/>
                </a:lnTo>
                <a:lnTo>
                  <a:pt x="138" y="458"/>
                </a:lnTo>
                <a:lnTo>
                  <a:pt x="138" y="465"/>
                </a:lnTo>
                <a:lnTo>
                  <a:pt x="138" y="465"/>
                </a:lnTo>
                <a:lnTo>
                  <a:pt x="139" y="465"/>
                </a:lnTo>
                <a:lnTo>
                  <a:pt x="139" y="476"/>
                </a:lnTo>
                <a:lnTo>
                  <a:pt x="139" y="476"/>
                </a:lnTo>
                <a:lnTo>
                  <a:pt x="140" y="476"/>
                </a:lnTo>
                <a:lnTo>
                  <a:pt x="140" y="480"/>
                </a:lnTo>
                <a:lnTo>
                  <a:pt x="140" y="480"/>
                </a:lnTo>
                <a:lnTo>
                  <a:pt x="141" y="480"/>
                </a:lnTo>
                <a:lnTo>
                  <a:pt x="141" y="487"/>
                </a:lnTo>
                <a:lnTo>
                  <a:pt x="141" y="487"/>
                </a:lnTo>
                <a:lnTo>
                  <a:pt x="145" y="487"/>
                </a:lnTo>
                <a:lnTo>
                  <a:pt x="145" y="490"/>
                </a:lnTo>
                <a:lnTo>
                  <a:pt x="145" y="490"/>
                </a:lnTo>
                <a:lnTo>
                  <a:pt x="148" y="490"/>
                </a:lnTo>
                <a:lnTo>
                  <a:pt x="148" y="494"/>
                </a:lnTo>
                <a:lnTo>
                  <a:pt x="148" y="494"/>
                </a:lnTo>
                <a:lnTo>
                  <a:pt x="151" y="494"/>
                </a:lnTo>
                <a:lnTo>
                  <a:pt x="151" y="497"/>
                </a:lnTo>
                <a:lnTo>
                  <a:pt x="151" y="497"/>
                </a:lnTo>
                <a:lnTo>
                  <a:pt x="157" y="497"/>
                </a:lnTo>
                <a:lnTo>
                  <a:pt x="157" y="501"/>
                </a:lnTo>
                <a:lnTo>
                  <a:pt x="157" y="501"/>
                </a:lnTo>
                <a:lnTo>
                  <a:pt x="162" y="501"/>
                </a:lnTo>
                <a:lnTo>
                  <a:pt x="162" y="504"/>
                </a:lnTo>
                <a:lnTo>
                  <a:pt x="162" y="504"/>
                </a:lnTo>
                <a:lnTo>
                  <a:pt x="163" y="504"/>
                </a:lnTo>
                <a:lnTo>
                  <a:pt x="163" y="508"/>
                </a:lnTo>
                <a:lnTo>
                  <a:pt x="163" y="508"/>
                </a:lnTo>
                <a:lnTo>
                  <a:pt x="196" y="508"/>
                </a:lnTo>
                <a:lnTo>
                  <a:pt x="196" y="508"/>
                </a:lnTo>
                <a:lnTo>
                  <a:pt x="196" y="508"/>
                </a:lnTo>
                <a:lnTo>
                  <a:pt x="202" y="508"/>
                </a:lnTo>
                <a:lnTo>
                  <a:pt x="202" y="511"/>
                </a:lnTo>
                <a:lnTo>
                  <a:pt x="202" y="511"/>
                </a:lnTo>
                <a:lnTo>
                  <a:pt x="205" y="511"/>
                </a:lnTo>
                <a:lnTo>
                  <a:pt x="205" y="515"/>
                </a:lnTo>
                <a:lnTo>
                  <a:pt x="205" y="515"/>
                </a:lnTo>
                <a:lnTo>
                  <a:pt x="206" y="515"/>
                </a:lnTo>
                <a:lnTo>
                  <a:pt x="206" y="530"/>
                </a:lnTo>
                <a:lnTo>
                  <a:pt x="206" y="530"/>
                </a:lnTo>
                <a:lnTo>
                  <a:pt x="208" y="530"/>
                </a:lnTo>
                <a:lnTo>
                  <a:pt x="208" y="537"/>
                </a:lnTo>
                <a:lnTo>
                  <a:pt x="208" y="537"/>
                </a:lnTo>
                <a:lnTo>
                  <a:pt x="216" y="537"/>
                </a:lnTo>
                <a:lnTo>
                  <a:pt x="216" y="540"/>
                </a:lnTo>
                <a:lnTo>
                  <a:pt x="216" y="540"/>
                </a:lnTo>
                <a:lnTo>
                  <a:pt x="217" y="540"/>
                </a:lnTo>
                <a:lnTo>
                  <a:pt x="217" y="544"/>
                </a:lnTo>
                <a:lnTo>
                  <a:pt x="217" y="544"/>
                </a:lnTo>
                <a:lnTo>
                  <a:pt x="252" y="544"/>
                </a:lnTo>
                <a:lnTo>
                  <a:pt x="252" y="547"/>
                </a:lnTo>
                <a:lnTo>
                  <a:pt x="252" y="547"/>
                </a:lnTo>
                <a:lnTo>
                  <a:pt x="253" y="547"/>
                </a:lnTo>
                <a:lnTo>
                  <a:pt x="253" y="551"/>
                </a:lnTo>
                <a:lnTo>
                  <a:pt x="253" y="551"/>
                </a:lnTo>
                <a:lnTo>
                  <a:pt x="265" y="551"/>
                </a:lnTo>
                <a:lnTo>
                  <a:pt x="265" y="555"/>
                </a:lnTo>
                <a:lnTo>
                  <a:pt x="265" y="555"/>
                </a:lnTo>
                <a:lnTo>
                  <a:pt x="272" y="555"/>
                </a:lnTo>
                <a:lnTo>
                  <a:pt x="272" y="558"/>
                </a:lnTo>
                <a:lnTo>
                  <a:pt x="272" y="558"/>
                </a:lnTo>
                <a:lnTo>
                  <a:pt x="274" y="558"/>
                </a:lnTo>
                <a:lnTo>
                  <a:pt x="274" y="562"/>
                </a:lnTo>
                <a:lnTo>
                  <a:pt x="274" y="562"/>
                </a:lnTo>
                <a:lnTo>
                  <a:pt x="276" y="562"/>
                </a:lnTo>
                <a:lnTo>
                  <a:pt x="276" y="565"/>
                </a:lnTo>
                <a:lnTo>
                  <a:pt x="276" y="565"/>
                </a:lnTo>
                <a:lnTo>
                  <a:pt x="294" y="565"/>
                </a:lnTo>
                <a:lnTo>
                  <a:pt x="294" y="569"/>
                </a:lnTo>
                <a:lnTo>
                  <a:pt x="294" y="569"/>
                </a:lnTo>
                <a:lnTo>
                  <a:pt x="296" y="569"/>
                </a:lnTo>
                <a:lnTo>
                  <a:pt x="296" y="573"/>
                </a:lnTo>
                <a:lnTo>
                  <a:pt x="296" y="573"/>
                </a:lnTo>
                <a:lnTo>
                  <a:pt x="328" y="573"/>
                </a:lnTo>
                <a:lnTo>
                  <a:pt x="328" y="577"/>
                </a:lnTo>
                <a:lnTo>
                  <a:pt x="328" y="577"/>
                </a:lnTo>
                <a:lnTo>
                  <a:pt x="337" y="577"/>
                </a:lnTo>
                <a:lnTo>
                  <a:pt x="337" y="577"/>
                </a:lnTo>
                <a:lnTo>
                  <a:pt x="337" y="577"/>
                </a:lnTo>
                <a:lnTo>
                  <a:pt x="338" y="577"/>
                </a:lnTo>
                <a:lnTo>
                  <a:pt x="338" y="580"/>
                </a:lnTo>
                <a:lnTo>
                  <a:pt x="338" y="580"/>
                </a:lnTo>
                <a:lnTo>
                  <a:pt x="345" y="580"/>
                </a:lnTo>
                <a:lnTo>
                  <a:pt x="345" y="584"/>
                </a:lnTo>
                <a:lnTo>
                  <a:pt x="345" y="584"/>
                </a:lnTo>
                <a:lnTo>
                  <a:pt x="367" y="584"/>
                </a:lnTo>
                <a:lnTo>
                  <a:pt x="367" y="588"/>
                </a:lnTo>
                <a:lnTo>
                  <a:pt x="367" y="588"/>
                </a:lnTo>
                <a:lnTo>
                  <a:pt x="390" y="588"/>
                </a:lnTo>
                <a:lnTo>
                  <a:pt x="390" y="592"/>
                </a:lnTo>
                <a:lnTo>
                  <a:pt x="390" y="592"/>
                </a:lnTo>
                <a:lnTo>
                  <a:pt x="406" y="592"/>
                </a:lnTo>
                <a:lnTo>
                  <a:pt x="406" y="592"/>
                </a:lnTo>
                <a:lnTo>
                  <a:pt x="406" y="592"/>
                </a:lnTo>
                <a:lnTo>
                  <a:pt x="408" y="592"/>
                </a:lnTo>
                <a:lnTo>
                  <a:pt x="408" y="596"/>
                </a:lnTo>
                <a:lnTo>
                  <a:pt x="408" y="596"/>
                </a:lnTo>
                <a:lnTo>
                  <a:pt x="410" y="596"/>
                </a:lnTo>
                <a:lnTo>
                  <a:pt x="410" y="600"/>
                </a:lnTo>
                <a:lnTo>
                  <a:pt x="410" y="600"/>
                </a:lnTo>
                <a:lnTo>
                  <a:pt x="422" y="600"/>
                </a:lnTo>
                <a:lnTo>
                  <a:pt x="422" y="604"/>
                </a:lnTo>
                <a:lnTo>
                  <a:pt x="422" y="604"/>
                </a:lnTo>
                <a:lnTo>
                  <a:pt x="436" y="604"/>
                </a:lnTo>
                <a:lnTo>
                  <a:pt x="436" y="608"/>
                </a:lnTo>
                <a:lnTo>
                  <a:pt x="436" y="608"/>
                </a:lnTo>
                <a:lnTo>
                  <a:pt x="445" y="608"/>
                </a:lnTo>
                <a:lnTo>
                  <a:pt x="445" y="611"/>
                </a:lnTo>
                <a:lnTo>
                  <a:pt x="445" y="611"/>
                </a:lnTo>
                <a:lnTo>
                  <a:pt x="451" y="611"/>
                </a:lnTo>
                <a:lnTo>
                  <a:pt x="451" y="616"/>
                </a:lnTo>
                <a:lnTo>
                  <a:pt x="451" y="616"/>
                </a:lnTo>
                <a:lnTo>
                  <a:pt x="480" y="616"/>
                </a:lnTo>
                <a:lnTo>
                  <a:pt x="480" y="616"/>
                </a:lnTo>
                <a:lnTo>
                  <a:pt x="480" y="616"/>
                </a:lnTo>
                <a:lnTo>
                  <a:pt x="481" y="616"/>
                </a:lnTo>
                <a:lnTo>
                  <a:pt x="481" y="620"/>
                </a:lnTo>
                <a:lnTo>
                  <a:pt x="481" y="620"/>
                </a:lnTo>
                <a:lnTo>
                  <a:pt x="494" y="620"/>
                </a:lnTo>
                <a:lnTo>
                  <a:pt x="494" y="624"/>
                </a:lnTo>
                <a:lnTo>
                  <a:pt x="494" y="624"/>
                </a:lnTo>
                <a:lnTo>
                  <a:pt x="507" y="624"/>
                </a:lnTo>
                <a:lnTo>
                  <a:pt x="507" y="628"/>
                </a:lnTo>
                <a:lnTo>
                  <a:pt x="507" y="628"/>
                </a:lnTo>
                <a:lnTo>
                  <a:pt x="530" y="628"/>
                </a:lnTo>
                <a:lnTo>
                  <a:pt x="530" y="632"/>
                </a:lnTo>
                <a:lnTo>
                  <a:pt x="530" y="632"/>
                </a:lnTo>
                <a:lnTo>
                  <a:pt x="548" y="632"/>
                </a:lnTo>
                <a:lnTo>
                  <a:pt x="548" y="636"/>
                </a:lnTo>
                <a:lnTo>
                  <a:pt x="548" y="636"/>
                </a:lnTo>
                <a:lnTo>
                  <a:pt x="549" y="636"/>
                </a:lnTo>
                <a:lnTo>
                  <a:pt x="549" y="640"/>
                </a:lnTo>
                <a:lnTo>
                  <a:pt x="549" y="640"/>
                </a:lnTo>
                <a:lnTo>
                  <a:pt x="556" y="640"/>
                </a:lnTo>
                <a:lnTo>
                  <a:pt x="556" y="644"/>
                </a:lnTo>
                <a:lnTo>
                  <a:pt x="556" y="644"/>
                </a:lnTo>
                <a:lnTo>
                  <a:pt x="598" y="644"/>
                </a:lnTo>
                <a:lnTo>
                  <a:pt x="598" y="649"/>
                </a:lnTo>
                <a:lnTo>
                  <a:pt x="598" y="649"/>
                </a:lnTo>
                <a:lnTo>
                  <a:pt x="611" y="649"/>
                </a:lnTo>
                <a:lnTo>
                  <a:pt x="611" y="649"/>
                </a:lnTo>
                <a:lnTo>
                  <a:pt x="611" y="649"/>
                </a:lnTo>
                <a:lnTo>
                  <a:pt x="617" y="649"/>
                </a:lnTo>
                <a:lnTo>
                  <a:pt x="617" y="653"/>
                </a:lnTo>
                <a:lnTo>
                  <a:pt x="617" y="653"/>
                </a:lnTo>
                <a:lnTo>
                  <a:pt x="678" y="653"/>
                </a:lnTo>
                <a:lnTo>
                  <a:pt x="678" y="653"/>
                </a:lnTo>
                <a:lnTo>
                  <a:pt x="678" y="653"/>
                </a:lnTo>
                <a:lnTo>
                  <a:pt x="682" y="653"/>
                </a:lnTo>
                <a:lnTo>
                  <a:pt x="682" y="659"/>
                </a:lnTo>
                <a:lnTo>
                  <a:pt x="682" y="659"/>
                </a:lnTo>
                <a:lnTo>
                  <a:pt x="684" y="659"/>
                </a:lnTo>
                <a:lnTo>
                  <a:pt x="684" y="659"/>
                </a:lnTo>
                <a:lnTo>
                  <a:pt x="685" y="659"/>
                </a:lnTo>
                <a:lnTo>
                  <a:pt x="746" y="659"/>
                </a:lnTo>
                <a:lnTo>
                  <a:pt x="746" y="659"/>
                </a:lnTo>
                <a:lnTo>
                  <a:pt x="746" y="659"/>
                </a:lnTo>
                <a:lnTo>
                  <a:pt x="760" y="659"/>
                </a:lnTo>
                <a:lnTo>
                  <a:pt x="760" y="669"/>
                </a:lnTo>
                <a:lnTo>
                  <a:pt x="760" y="669"/>
                </a:lnTo>
                <a:lnTo>
                  <a:pt x="870" y="669"/>
                </a:lnTo>
                <a:lnTo>
                  <a:pt x="870" y="679"/>
                </a:lnTo>
                <a:lnTo>
                  <a:pt x="870" y="679"/>
                </a:lnTo>
                <a:lnTo>
                  <a:pt x="890" y="679"/>
                </a:lnTo>
                <a:lnTo>
                  <a:pt x="890" y="679"/>
                </a:lnTo>
                <a:lnTo>
                  <a:pt x="890" y="679"/>
                </a:lnTo>
                <a:lnTo>
                  <a:pt x="1035" y="679"/>
                </a:lnTo>
                <a:lnTo>
                  <a:pt x="1035" y="679"/>
                </a:lnTo>
              </a:path>
            </a:pathLst>
          </a:custGeom>
          <a:noFill/>
          <a:ln w="19050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95" name="Line 203">
            <a:extLst>
              <a:ext uri="{FF2B5EF4-FFF2-40B4-BE49-F238E27FC236}">
                <a16:creationId xmlns:a16="http://schemas.microsoft.com/office/drawing/2014/main" xmlns="" id="{73A21B12-554D-4947-B67F-564532C0C624}"/>
              </a:ext>
            </a:extLst>
          </p:cNvPr>
          <p:cNvSpPr>
            <a:spLocks noChangeShapeType="1"/>
          </p:cNvSpPr>
          <p:nvPr/>
        </p:nvSpPr>
        <p:spPr bwMode="auto">
          <a:xfrm>
            <a:off x="4130893" y="3045943"/>
            <a:ext cx="0" cy="31702"/>
          </a:xfrm>
          <a:prstGeom prst="line">
            <a:avLst/>
          </a:prstGeom>
          <a:noFill/>
          <a:ln w="19050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96" name="Line 204">
            <a:extLst>
              <a:ext uri="{FF2B5EF4-FFF2-40B4-BE49-F238E27FC236}">
                <a16:creationId xmlns:a16="http://schemas.microsoft.com/office/drawing/2014/main" xmlns="" id="{3572BABE-B18D-4709-BE6D-84F5E85505E7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6106" y="3196525"/>
            <a:ext cx="0" cy="31702"/>
          </a:xfrm>
          <a:prstGeom prst="line">
            <a:avLst/>
          </a:prstGeom>
          <a:noFill/>
          <a:ln w="19050" cap="flat">
            <a:solidFill>
              <a:srgbClr val="00877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97" name="Line 205">
            <a:extLst>
              <a:ext uri="{FF2B5EF4-FFF2-40B4-BE49-F238E27FC236}">
                <a16:creationId xmlns:a16="http://schemas.microsoft.com/office/drawing/2014/main" xmlns="" id="{D597DF28-A2B0-46A1-ADA9-2BC408A02A47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6832" y="3225588"/>
            <a:ext cx="0" cy="34343"/>
          </a:xfrm>
          <a:prstGeom prst="line">
            <a:avLst/>
          </a:prstGeom>
          <a:noFill/>
          <a:ln w="19050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98" name="Line 206">
            <a:extLst>
              <a:ext uri="{FF2B5EF4-FFF2-40B4-BE49-F238E27FC236}">
                <a16:creationId xmlns:a16="http://schemas.microsoft.com/office/drawing/2014/main" xmlns="" id="{DCBCBC95-D71D-4C6B-BD0F-020801648E8B}"/>
              </a:ext>
            </a:extLst>
          </p:cNvPr>
          <p:cNvSpPr>
            <a:spLocks noChangeShapeType="1"/>
          </p:cNvSpPr>
          <p:nvPr/>
        </p:nvSpPr>
        <p:spPr bwMode="auto">
          <a:xfrm>
            <a:off x="4512078" y="3267856"/>
            <a:ext cx="0" cy="31702"/>
          </a:xfrm>
          <a:prstGeom prst="line">
            <a:avLst/>
          </a:prstGeom>
          <a:noFill/>
          <a:ln w="19050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99" name="Line 207">
            <a:extLst>
              <a:ext uri="{FF2B5EF4-FFF2-40B4-BE49-F238E27FC236}">
                <a16:creationId xmlns:a16="http://schemas.microsoft.com/office/drawing/2014/main" xmlns="" id="{6FB6CEF8-DAEA-48B7-87C8-AD866EAA24B6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6400" y="3328618"/>
            <a:ext cx="0" cy="34343"/>
          </a:xfrm>
          <a:prstGeom prst="line">
            <a:avLst/>
          </a:prstGeom>
          <a:noFill/>
          <a:ln w="19050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00" name="Line 208">
            <a:extLst>
              <a:ext uri="{FF2B5EF4-FFF2-40B4-BE49-F238E27FC236}">
                <a16:creationId xmlns:a16="http://schemas.microsoft.com/office/drawing/2014/main" xmlns="" id="{572BCD1C-EEC1-466F-892B-DF5FEAFD4620}"/>
              </a:ext>
            </a:extLst>
          </p:cNvPr>
          <p:cNvSpPr>
            <a:spLocks noChangeShapeType="1"/>
          </p:cNvSpPr>
          <p:nvPr/>
        </p:nvSpPr>
        <p:spPr bwMode="auto">
          <a:xfrm>
            <a:off x="4884187" y="3415798"/>
            <a:ext cx="0" cy="34343"/>
          </a:xfrm>
          <a:prstGeom prst="line">
            <a:avLst/>
          </a:prstGeom>
          <a:noFill/>
          <a:ln w="19050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01" name="Line 209">
            <a:extLst>
              <a:ext uri="{FF2B5EF4-FFF2-40B4-BE49-F238E27FC236}">
                <a16:creationId xmlns:a16="http://schemas.microsoft.com/office/drawing/2014/main" xmlns="" id="{8D17B522-3005-4B89-962E-7A5D37888F19}"/>
              </a:ext>
            </a:extLst>
          </p:cNvPr>
          <p:cNvSpPr>
            <a:spLocks noChangeShapeType="1"/>
          </p:cNvSpPr>
          <p:nvPr/>
        </p:nvSpPr>
        <p:spPr bwMode="auto">
          <a:xfrm>
            <a:off x="4895078" y="3429006"/>
            <a:ext cx="0" cy="31702"/>
          </a:xfrm>
          <a:prstGeom prst="line">
            <a:avLst/>
          </a:prstGeom>
          <a:noFill/>
          <a:ln w="19050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02" name="Line 210">
            <a:extLst>
              <a:ext uri="{FF2B5EF4-FFF2-40B4-BE49-F238E27FC236}">
                <a16:creationId xmlns:a16="http://schemas.microsoft.com/office/drawing/2014/main" xmlns="" id="{7DB1885A-62A2-460C-B918-281A86D9FC2D}"/>
              </a:ext>
            </a:extLst>
          </p:cNvPr>
          <p:cNvSpPr>
            <a:spLocks noChangeShapeType="1"/>
          </p:cNvSpPr>
          <p:nvPr/>
        </p:nvSpPr>
        <p:spPr bwMode="auto">
          <a:xfrm>
            <a:off x="5005803" y="3429006"/>
            <a:ext cx="0" cy="31702"/>
          </a:xfrm>
          <a:prstGeom prst="line">
            <a:avLst/>
          </a:prstGeom>
          <a:noFill/>
          <a:ln w="19050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03" name="Line 211">
            <a:extLst>
              <a:ext uri="{FF2B5EF4-FFF2-40B4-BE49-F238E27FC236}">
                <a16:creationId xmlns:a16="http://schemas.microsoft.com/office/drawing/2014/main" xmlns="" id="{838EBE2F-4A25-4F4F-9141-AD82B4B6B5F0}"/>
              </a:ext>
            </a:extLst>
          </p:cNvPr>
          <p:cNvSpPr>
            <a:spLocks noChangeShapeType="1"/>
          </p:cNvSpPr>
          <p:nvPr/>
        </p:nvSpPr>
        <p:spPr bwMode="auto">
          <a:xfrm>
            <a:off x="5016694" y="3444858"/>
            <a:ext cx="0" cy="31702"/>
          </a:xfrm>
          <a:prstGeom prst="line">
            <a:avLst/>
          </a:prstGeom>
          <a:noFill/>
          <a:ln w="19050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04" name="Line 212">
            <a:extLst>
              <a:ext uri="{FF2B5EF4-FFF2-40B4-BE49-F238E27FC236}">
                <a16:creationId xmlns:a16="http://schemas.microsoft.com/office/drawing/2014/main" xmlns="" id="{2ED40B13-102C-4E7A-A502-0EEA1782BE04}"/>
              </a:ext>
            </a:extLst>
          </p:cNvPr>
          <p:cNvSpPr>
            <a:spLocks noChangeShapeType="1"/>
          </p:cNvSpPr>
          <p:nvPr/>
        </p:nvSpPr>
        <p:spPr bwMode="auto">
          <a:xfrm>
            <a:off x="5018509" y="3444858"/>
            <a:ext cx="0" cy="31702"/>
          </a:xfrm>
          <a:prstGeom prst="line">
            <a:avLst/>
          </a:prstGeom>
          <a:noFill/>
          <a:ln w="19050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05" name="Line 213">
            <a:extLst>
              <a:ext uri="{FF2B5EF4-FFF2-40B4-BE49-F238E27FC236}">
                <a16:creationId xmlns:a16="http://schemas.microsoft.com/office/drawing/2014/main" xmlns="" id="{76EA3CAF-6304-4A39-9E92-A5FF06E3DCA0}"/>
              </a:ext>
            </a:extLst>
          </p:cNvPr>
          <p:cNvSpPr>
            <a:spLocks noChangeShapeType="1"/>
          </p:cNvSpPr>
          <p:nvPr/>
        </p:nvSpPr>
        <p:spPr bwMode="auto">
          <a:xfrm>
            <a:off x="5129234" y="3444858"/>
            <a:ext cx="0" cy="31702"/>
          </a:xfrm>
          <a:prstGeom prst="line">
            <a:avLst/>
          </a:prstGeom>
          <a:noFill/>
          <a:ln w="19050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06" name="Line 214">
            <a:extLst>
              <a:ext uri="{FF2B5EF4-FFF2-40B4-BE49-F238E27FC236}">
                <a16:creationId xmlns:a16="http://schemas.microsoft.com/office/drawing/2014/main" xmlns="" id="{F2F4450B-C9DC-4A12-9059-E570E6989325}"/>
              </a:ext>
            </a:extLst>
          </p:cNvPr>
          <p:cNvSpPr>
            <a:spLocks noChangeShapeType="1"/>
          </p:cNvSpPr>
          <p:nvPr/>
        </p:nvSpPr>
        <p:spPr bwMode="auto">
          <a:xfrm>
            <a:off x="5390619" y="3495053"/>
            <a:ext cx="0" cy="34343"/>
          </a:xfrm>
          <a:prstGeom prst="line">
            <a:avLst/>
          </a:prstGeom>
          <a:noFill/>
          <a:ln w="19050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207" name="Line 215">
            <a:extLst>
              <a:ext uri="{FF2B5EF4-FFF2-40B4-BE49-F238E27FC236}">
                <a16:creationId xmlns:a16="http://schemas.microsoft.com/office/drawing/2014/main" xmlns="" id="{19EA3D96-3EAA-478B-9769-C22BE888355A}"/>
              </a:ext>
            </a:extLst>
          </p:cNvPr>
          <p:cNvSpPr>
            <a:spLocks noChangeShapeType="1"/>
          </p:cNvSpPr>
          <p:nvPr/>
        </p:nvSpPr>
        <p:spPr bwMode="auto">
          <a:xfrm>
            <a:off x="5653817" y="3495053"/>
            <a:ext cx="0" cy="34343"/>
          </a:xfrm>
          <a:prstGeom prst="line">
            <a:avLst/>
          </a:prstGeom>
          <a:noFill/>
          <a:ln w="19050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  <p:sp>
        <p:nvSpPr>
          <p:cNvPr id="208" name="TextBox 643">
            <a:extLst>
              <a:ext uri="{FF2B5EF4-FFF2-40B4-BE49-F238E27FC236}">
                <a16:creationId xmlns:a16="http://schemas.microsoft.com/office/drawing/2014/main" xmlns="" id="{8C29ED5C-99C6-4328-A617-9B10607EE11F}"/>
              </a:ext>
            </a:extLst>
          </p:cNvPr>
          <p:cNvSpPr txBox="1"/>
          <p:nvPr/>
        </p:nvSpPr>
        <p:spPr>
          <a:xfrm>
            <a:off x="3477275" y="2520388"/>
            <a:ext cx="115416" cy="248786"/>
          </a:xfrm>
          <a:prstGeom prst="rect">
            <a:avLst/>
          </a:prstGeom>
          <a:noFill/>
        </p:spPr>
        <p:txBody>
          <a:bodyPr vert="vert270" wrap="none" lIns="0" tIns="0" rIns="0" bIns="0" rtlCol="0" anchor="t" anchorCtr="0">
            <a:spAutoFit/>
          </a:bodyPr>
          <a:lstStyle/>
          <a:p>
            <a:pPr algn="ctr" defTabSz="457200"/>
            <a:r>
              <a:rPr lang="en-US" sz="750" b="1" kern="600" spc="23" dirty="0">
                <a:solidFill>
                  <a:prstClr val="black">
                    <a:lumMod val="50000"/>
                    <a:lumOff val="50000"/>
                  </a:prstClr>
                </a:solidFill>
              </a:rPr>
              <a:t>SSP %</a:t>
            </a:r>
          </a:p>
        </p:txBody>
      </p:sp>
      <p:cxnSp>
        <p:nvCxnSpPr>
          <p:cNvPr id="209" name="Straight Connector 325">
            <a:extLst>
              <a:ext uri="{FF2B5EF4-FFF2-40B4-BE49-F238E27FC236}">
                <a16:creationId xmlns:a16="http://schemas.microsoft.com/office/drawing/2014/main" xmlns="" id="{A145395D-8376-498E-BFCC-349105B49C8E}"/>
              </a:ext>
            </a:extLst>
          </p:cNvPr>
          <p:cNvCxnSpPr/>
          <p:nvPr/>
        </p:nvCxnSpPr>
        <p:spPr>
          <a:xfrm flipH="1" flipV="1">
            <a:off x="4484893" y="2738242"/>
            <a:ext cx="7258" cy="844073"/>
          </a:xfrm>
          <a:prstGeom prst="line">
            <a:avLst/>
          </a:prstGeom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0" name="TextBox 393">
            <a:extLst>
              <a:ext uri="{FF2B5EF4-FFF2-40B4-BE49-F238E27FC236}">
                <a16:creationId xmlns:a16="http://schemas.microsoft.com/office/drawing/2014/main" xmlns="" id="{9B58F427-38EA-4669-BC05-983320C23B3B}"/>
              </a:ext>
            </a:extLst>
          </p:cNvPr>
          <p:cNvSpPr txBox="1"/>
          <p:nvPr/>
        </p:nvSpPr>
        <p:spPr>
          <a:xfrm>
            <a:off x="4536272" y="2700387"/>
            <a:ext cx="175561" cy="230832"/>
          </a:xfrm>
          <a:prstGeom prst="rect">
            <a:avLst/>
          </a:prstGeom>
          <a:noFill/>
          <a:ln w="19050">
            <a:noFill/>
          </a:ln>
        </p:spPr>
        <p:txBody>
          <a:bodyPr wrap="none" lIns="0" tIns="0" rIns="0" bIns="0" rtlCol="0" anchor="t" anchorCtr="0">
            <a:spAutoFit/>
          </a:bodyPr>
          <a:lstStyle/>
          <a:p>
            <a:pPr defTabSz="457200"/>
            <a:r>
              <a:rPr lang="en-US" sz="750" b="1" kern="600" spc="23" dirty="0">
                <a:solidFill>
                  <a:srgbClr val="4F81BD"/>
                </a:solidFill>
              </a:rPr>
              <a:t>15%</a:t>
            </a:r>
          </a:p>
          <a:p>
            <a:pPr defTabSz="457200"/>
            <a:r>
              <a:rPr lang="en-US" sz="750" b="1" kern="600" spc="23" dirty="0">
                <a:solidFill>
                  <a:srgbClr val="A470AA"/>
                </a:solidFill>
              </a:rPr>
              <a:t>9%</a:t>
            </a:r>
          </a:p>
        </p:txBody>
      </p:sp>
      <p:sp>
        <p:nvSpPr>
          <p:cNvPr id="212" name="Rectangle 121">
            <a:extLst>
              <a:ext uri="{FF2B5EF4-FFF2-40B4-BE49-F238E27FC236}">
                <a16:creationId xmlns:a16="http://schemas.microsoft.com/office/drawing/2014/main" xmlns="" id="{40C644BC-C397-47C9-938B-82B41AD8E2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8217" y="3853852"/>
            <a:ext cx="86562" cy="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4F81BD"/>
                </a:solidFill>
                <a:latin typeface="Calibri" panose="020F0502020204030204" pitchFamily="34" charset="0"/>
              </a:rPr>
              <a:t>107</a:t>
            </a:r>
          </a:p>
        </p:txBody>
      </p:sp>
      <p:sp>
        <p:nvSpPr>
          <p:cNvPr id="213" name="Rectangle 122">
            <a:extLst>
              <a:ext uri="{FF2B5EF4-FFF2-40B4-BE49-F238E27FC236}">
                <a16:creationId xmlns:a16="http://schemas.microsoft.com/office/drawing/2014/main" xmlns="" id="{39CFCE20-A29D-4500-B5AB-3D0040CEC0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0676" y="3853852"/>
            <a:ext cx="57708" cy="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4F81BD"/>
                </a:solidFill>
                <a:latin typeface="Calibri" panose="020F0502020204030204" pitchFamily="34" charset="0"/>
              </a:rPr>
              <a:t>82</a:t>
            </a:r>
          </a:p>
        </p:txBody>
      </p:sp>
      <p:sp>
        <p:nvSpPr>
          <p:cNvPr id="214" name="Rectangle 123">
            <a:extLst>
              <a:ext uri="{FF2B5EF4-FFF2-40B4-BE49-F238E27FC236}">
                <a16:creationId xmlns:a16="http://schemas.microsoft.com/office/drawing/2014/main" xmlns="" id="{B8B332AE-23D1-45FF-9FC4-240A676A86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504" y="3853852"/>
            <a:ext cx="57708" cy="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4F81BD"/>
                </a:solidFill>
                <a:latin typeface="Calibri" panose="020F0502020204030204" pitchFamily="34" charset="0"/>
              </a:rPr>
              <a:t>47</a:t>
            </a:r>
          </a:p>
        </p:txBody>
      </p:sp>
      <p:sp>
        <p:nvSpPr>
          <p:cNvPr id="215" name="Rectangle 124">
            <a:extLst>
              <a:ext uri="{FF2B5EF4-FFF2-40B4-BE49-F238E27FC236}">
                <a16:creationId xmlns:a16="http://schemas.microsoft.com/office/drawing/2014/main" xmlns="" id="{2DB70CFB-DF76-41EB-B90C-440B4F76F8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6519" y="3853852"/>
            <a:ext cx="57708" cy="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4F81BD"/>
                </a:solidFill>
                <a:latin typeface="Calibri" panose="020F0502020204030204" pitchFamily="34" charset="0"/>
              </a:rPr>
              <a:t>35</a:t>
            </a:r>
          </a:p>
        </p:txBody>
      </p:sp>
      <p:sp>
        <p:nvSpPr>
          <p:cNvPr id="216" name="Rectangle 125">
            <a:extLst>
              <a:ext uri="{FF2B5EF4-FFF2-40B4-BE49-F238E27FC236}">
                <a16:creationId xmlns:a16="http://schemas.microsoft.com/office/drawing/2014/main" xmlns="" id="{D0D6AF8E-F2C2-4137-AA42-A84EAB194C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8090" y="3853852"/>
            <a:ext cx="57708" cy="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4F81BD"/>
                </a:solidFill>
                <a:latin typeface="Calibri" panose="020F0502020204030204" pitchFamily="34" charset="0"/>
              </a:rPr>
              <a:t>30</a:t>
            </a:r>
          </a:p>
        </p:txBody>
      </p:sp>
      <p:sp>
        <p:nvSpPr>
          <p:cNvPr id="217" name="Rectangle 126">
            <a:extLst>
              <a:ext uri="{FF2B5EF4-FFF2-40B4-BE49-F238E27FC236}">
                <a16:creationId xmlns:a16="http://schemas.microsoft.com/office/drawing/2014/main" xmlns="" id="{54F08974-F450-4D01-A75D-0181FDAFFF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2403" y="3853852"/>
            <a:ext cx="57708" cy="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4F81BD"/>
                </a:solidFill>
                <a:latin typeface="Calibri" panose="020F0502020204030204" pitchFamily="34" charset="0"/>
              </a:rPr>
              <a:t>24</a:t>
            </a:r>
          </a:p>
        </p:txBody>
      </p:sp>
      <p:sp>
        <p:nvSpPr>
          <p:cNvPr id="218" name="Rectangle 127">
            <a:extLst>
              <a:ext uri="{FF2B5EF4-FFF2-40B4-BE49-F238E27FC236}">
                <a16:creationId xmlns:a16="http://schemas.microsoft.com/office/drawing/2014/main" xmlns="" id="{728DDEF7-FB23-4287-AF36-6904A239FF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0345" y="3853852"/>
            <a:ext cx="57708" cy="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4F81BD"/>
                </a:solidFill>
                <a:latin typeface="Calibri" panose="020F0502020204030204" pitchFamily="34" charset="0"/>
              </a:rPr>
              <a:t>20</a:t>
            </a:r>
          </a:p>
        </p:txBody>
      </p:sp>
      <p:sp>
        <p:nvSpPr>
          <p:cNvPr id="219" name="Rectangle 128">
            <a:extLst>
              <a:ext uri="{FF2B5EF4-FFF2-40B4-BE49-F238E27FC236}">
                <a16:creationId xmlns:a16="http://schemas.microsoft.com/office/drawing/2014/main" xmlns="" id="{17B44ABB-DE3A-45D7-BC11-CC699F496A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8288" y="3853852"/>
            <a:ext cx="57708" cy="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4F81BD"/>
                </a:solidFill>
                <a:latin typeface="Calibri" panose="020F0502020204030204" pitchFamily="34" charset="0"/>
              </a:rPr>
              <a:t>16</a:t>
            </a:r>
          </a:p>
        </p:txBody>
      </p:sp>
      <p:sp>
        <p:nvSpPr>
          <p:cNvPr id="220" name="Rectangle 129">
            <a:extLst>
              <a:ext uri="{FF2B5EF4-FFF2-40B4-BE49-F238E27FC236}">
                <a16:creationId xmlns:a16="http://schemas.microsoft.com/office/drawing/2014/main" xmlns="" id="{F1CDA88A-0A64-4102-97A1-0FBC3442A9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2602" y="3853852"/>
            <a:ext cx="57708" cy="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4F81BD"/>
                </a:solidFill>
                <a:latin typeface="Calibri" panose="020F0502020204030204" pitchFamily="34" charset="0"/>
              </a:rPr>
              <a:t>13</a:t>
            </a:r>
          </a:p>
        </p:txBody>
      </p:sp>
      <p:sp>
        <p:nvSpPr>
          <p:cNvPr id="221" name="Rectangle 130">
            <a:extLst>
              <a:ext uri="{FF2B5EF4-FFF2-40B4-BE49-F238E27FC236}">
                <a16:creationId xmlns:a16="http://schemas.microsoft.com/office/drawing/2014/main" xmlns="" id="{DA2C6D04-B678-40A8-BABE-B8C1FD0267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4133" y="3853852"/>
            <a:ext cx="28854" cy="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4F81BD"/>
                </a:solidFill>
                <a:latin typeface="Calibri" panose="020F0502020204030204" pitchFamily="34" charset="0"/>
              </a:rPr>
              <a:t>9</a:t>
            </a:r>
          </a:p>
        </p:txBody>
      </p:sp>
      <p:sp>
        <p:nvSpPr>
          <p:cNvPr id="222" name="Rectangle 131">
            <a:extLst>
              <a:ext uri="{FF2B5EF4-FFF2-40B4-BE49-F238E27FC236}">
                <a16:creationId xmlns:a16="http://schemas.microsoft.com/office/drawing/2014/main" xmlns="" id="{46E36007-60D5-4F3B-8EB7-70DCD8DAE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1188" y="3853852"/>
            <a:ext cx="28854" cy="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4F81BD"/>
                </a:solidFill>
                <a:latin typeface="Calibri" panose="020F0502020204030204" pitchFamily="34" charset="0"/>
              </a:rPr>
              <a:t>5</a:t>
            </a:r>
          </a:p>
        </p:txBody>
      </p:sp>
      <p:sp>
        <p:nvSpPr>
          <p:cNvPr id="223" name="Rectangle 132">
            <a:extLst>
              <a:ext uri="{FF2B5EF4-FFF2-40B4-BE49-F238E27FC236}">
                <a16:creationId xmlns:a16="http://schemas.microsoft.com/office/drawing/2014/main" xmlns="" id="{02803A05-3D48-407D-B893-75677FC3BE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2760" y="3853852"/>
            <a:ext cx="28854" cy="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4F81BD"/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224" name="Rectangle 133">
            <a:extLst>
              <a:ext uri="{FF2B5EF4-FFF2-40B4-BE49-F238E27FC236}">
                <a16:creationId xmlns:a16="http://schemas.microsoft.com/office/drawing/2014/main" xmlns="" id="{CE6FB2C9-2A0B-4364-9357-9FF707C50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7960" y="3853852"/>
            <a:ext cx="28854" cy="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4F81BD"/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225" name="Rectangle 134">
            <a:extLst>
              <a:ext uri="{FF2B5EF4-FFF2-40B4-BE49-F238E27FC236}">
                <a16:creationId xmlns:a16="http://schemas.microsoft.com/office/drawing/2014/main" xmlns="" id="{48344BEE-E4AF-485A-8F2F-2305A60218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3160" y="3853852"/>
            <a:ext cx="28854" cy="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4F81BD"/>
                </a:solidFill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226" name="Rectangle 135">
            <a:extLst>
              <a:ext uri="{FF2B5EF4-FFF2-40B4-BE49-F238E27FC236}">
                <a16:creationId xmlns:a16="http://schemas.microsoft.com/office/drawing/2014/main" xmlns="" id="{729EF395-C7E5-4DEF-BD93-16BE69CF80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5659" y="3853852"/>
            <a:ext cx="28854" cy="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4F81BD"/>
                </a:solidFill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227" name="Rectangle 136">
            <a:extLst>
              <a:ext uri="{FF2B5EF4-FFF2-40B4-BE49-F238E27FC236}">
                <a16:creationId xmlns:a16="http://schemas.microsoft.com/office/drawing/2014/main" xmlns="" id="{0EFE0F59-CD9F-4D74-B2EF-BDE2866A53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2675" y="3853852"/>
            <a:ext cx="28854" cy="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4F81BD"/>
                </a:solidFill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228" name="Rectangle 137">
            <a:extLst>
              <a:ext uri="{FF2B5EF4-FFF2-40B4-BE49-F238E27FC236}">
                <a16:creationId xmlns:a16="http://schemas.microsoft.com/office/drawing/2014/main" xmlns="" id="{D2D1AE1C-7B2A-4A78-B503-4099463ECF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030" y="3941957"/>
            <a:ext cx="86562" cy="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A470AA"/>
                </a:solidFill>
                <a:latin typeface="Calibri" panose="020F0502020204030204" pitchFamily="34" charset="0"/>
              </a:rPr>
              <a:t>115</a:t>
            </a:r>
          </a:p>
        </p:txBody>
      </p:sp>
      <p:sp>
        <p:nvSpPr>
          <p:cNvPr id="229" name="Rectangle 138">
            <a:extLst>
              <a:ext uri="{FF2B5EF4-FFF2-40B4-BE49-F238E27FC236}">
                <a16:creationId xmlns:a16="http://schemas.microsoft.com/office/drawing/2014/main" xmlns="" id="{6D9C9746-1715-4090-97AC-0C4FBFA95E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0676" y="3941957"/>
            <a:ext cx="57708" cy="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A470AA"/>
                </a:solidFill>
                <a:latin typeface="Calibri" panose="020F0502020204030204" pitchFamily="34" charset="0"/>
              </a:rPr>
              <a:t>75</a:t>
            </a:r>
          </a:p>
        </p:txBody>
      </p:sp>
      <p:sp>
        <p:nvSpPr>
          <p:cNvPr id="230" name="Rectangle 139">
            <a:extLst>
              <a:ext uri="{FF2B5EF4-FFF2-40B4-BE49-F238E27FC236}">
                <a16:creationId xmlns:a16="http://schemas.microsoft.com/office/drawing/2014/main" xmlns="" id="{5CEAB1F2-69CD-42F8-8900-618DE6C765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1319" y="3941957"/>
            <a:ext cx="57708" cy="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A470AA"/>
                </a:solidFill>
                <a:latin typeface="Calibri" panose="020F0502020204030204" pitchFamily="34" charset="0"/>
              </a:rPr>
              <a:t>42</a:t>
            </a:r>
          </a:p>
        </p:txBody>
      </p:sp>
      <p:sp>
        <p:nvSpPr>
          <p:cNvPr id="231" name="Rectangle 140">
            <a:extLst>
              <a:ext uri="{FF2B5EF4-FFF2-40B4-BE49-F238E27FC236}">
                <a16:creationId xmlns:a16="http://schemas.microsoft.com/office/drawing/2014/main" xmlns="" id="{55ECF635-91EB-493E-A810-E4B2BC0786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8333" y="3941957"/>
            <a:ext cx="57708" cy="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A470AA"/>
                </a:solidFill>
                <a:latin typeface="Calibri" panose="020F0502020204030204" pitchFamily="34" charset="0"/>
              </a:rPr>
              <a:t>30</a:t>
            </a:r>
          </a:p>
        </p:txBody>
      </p:sp>
      <p:sp>
        <p:nvSpPr>
          <p:cNvPr id="232" name="Rectangle 141">
            <a:extLst>
              <a:ext uri="{FF2B5EF4-FFF2-40B4-BE49-F238E27FC236}">
                <a16:creationId xmlns:a16="http://schemas.microsoft.com/office/drawing/2014/main" xmlns="" id="{A04B73A7-5C66-4364-978A-5FDB841889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6276" y="3941957"/>
            <a:ext cx="57708" cy="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A470AA"/>
                </a:solidFill>
                <a:latin typeface="Calibri" panose="020F0502020204030204" pitchFamily="34" charset="0"/>
              </a:rPr>
              <a:t>20</a:t>
            </a:r>
          </a:p>
        </p:txBody>
      </p:sp>
      <p:sp>
        <p:nvSpPr>
          <p:cNvPr id="233" name="Rectangle 142">
            <a:extLst>
              <a:ext uri="{FF2B5EF4-FFF2-40B4-BE49-F238E27FC236}">
                <a16:creationId xmlns:a16="http://schemas.microsoft.com/office/drawing/2014/main" xmlns="" id="{0B59E950-E0F3-400E-888C-1F5CD5CDD0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0590" y="3941957"/>
            <a:ext cx="57708" cy="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A470AA"/>
                </a:solidFill>
                <a:latin typeface="Calibri" panose="020F0502020204030204" pitchFamily="34" charset="0"/>
              </a:rPr>
              <a:t>12</a:t>
            </a:r>
          </a:p>
        </p:txBody>
      </p:sp>
      <p:sp>
        <p:nvSpPr>
          <p:cNvPr id="234" name="Rectangle 143">
            <a:extLst>
              <a:ext uri="{FF2B5EF4-FFF2-40B4-BE49-F238E27FC236}">
                <a16:creationId xmlns:a16="http://schemas.microsoft.com/office/drawing/2014/main" xmlns="" id="{1A50EB0A-5C74-45F6-9447-63E1A2DD57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1233" y="3941957"/>
            <a:ext cx="28854" cy="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A470AA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235" name="Rectangle 144">
            <a:extLst>
              <a:ext uri="{FF2B5EF4-FFF2-40B4-BE49-F238E27FC236}">
                <a16:creationId xmlns:a16="http://schemas.microsoft.com/office/drawing/2014/main" xmlns="" id="{9CDCC444-F8C5-411D-B1B2-B69AAAE124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9174" y="3941957"/>
            <a:ext cx="28854" cy="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A470AA"/>
                </a:solidFill>
                <a:latin typeface="Calibri" panose="020F0502020204030204" pitchFamily="34" charset="0"/>
              </a:rPr>
              <a:t>5</a:t>
            </a:r>
          </a:p>
        </p:txBody>
      </p:sp>
      <p:sp>
        <p:nvSpPr>
          <p:cNvPr id="236" name="Rectangle 145">
            <a:extLst>
              <a:ext uri="{FF2B5EF4-FFF2-40B4-BE49-F238E27FC236}">
                <a16:creationId xmlns:a16="http://schemas.microsoft.com/office/drawing/2014/main" xmlns="" id="{1FF1F37E-AF20-4A3F-ACEF-D4B1D0AB99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3489" y="3941957"/>
            <a:ext cx="28854" cy="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A470AA"/>
                </a:solidFill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237" name="Rectangle 146">
            <a:extLst>
              <a:ext uri="{FF2B5EF4-FFF2-40B4-BE49-F238E27FC236}">
                <a16:creationId xmlns:a16="http://schemas.microsoft.com/office/drawing/2014/main" xmlns="" id="{819F7E36-45C8-4216-A5F3-1930142040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0504" y="3941957"/>
            <a:ext cx="28854" cy="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A470AA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238" name="Rectangle 147">
            <a:extLst>
              <a:ext uri="{FF2B5EF4-FFF2-40B4-BE49-F238E27FC236}">
                <a16:creationId xmlns:a16="http://schemas.microsoft.com/office/drawing/2014/main" xmlns="" id="{5D80C268-C020-46D9-A356-8A65D99961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3003" y="3941957"/>
            <a:ext cx="28854" cy="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A470AA"/>
                </a:solidFill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239" name="Rectangle 148">
            <a:extLst>
              <a:ext uri="{FF2B5EF4-FFF2-40B4-BE49-F238E27FC236}">
                <a16:creationId xmlns:a16="http://schemas.microsoft.com/office/drawing/2014/main" xmlns="" id="{1B6C7BB5-06A6-432E-857F-4625AA7BC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9131" y="3941957"/>
            <a:ext cx="28854" cy="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A470AA"/>
                </a:solidFill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240" name="Rectangle 149">
            <a:extLst>
              <a:ext uri="{FF2B5EF4-FFF2-40B4-BE49-F238E27FC236}">
                <a16:creationId xmlns:a16="http://schemas.microsoft.com/office/drawing/2014/main" xmlns="" id="{FE55F02F-992B-470A-A561-078AACE84C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7960" y="3941957"/>
            <a:ext cx="28854" cy="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A470AA"/>
                </a:solidFill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241" name="Rectangle 150">
            <a:extLst>
              <a:ext uri="{FF2B5EF4-FFF2-40B4-BE49-F238E27FC236}">
                <a16:creationId xmlns:a16="http://schemas.microsoft.com/office/drawing/2014/main" xmlns="" id="{F3010076-C9E5-4CEB-8FEE-BED0315058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3160" y="3941957"/>
            <a:ext cx="28854" cy="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A470AA"/>
                </a:solidFill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242" name="Rectangle 151">
            <a:extLst>
              <a:ext uri="{FF2B5EF4-FFF2-40B4-BE49-F238E27FC236}">
                <a16:creationId xmlns:a16="http://schemas.microsoft.com/office/drawing/2014/main" xmlns="" id="{5FA91A27-A846-4420-9FBB-8FA9B3F971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473" y="3941957"/>
            <a:ext cx="28854" cy="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A470AA"/>
                </a:solidFill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243" name="Rectangle 152">
            <a:extLst>
              <a:ext uri="{FF2B5EF4-FFF2-40B4-BE49-F238E27FC236}">
                <a16:creationId xmlns:a16="http://schemas.microsoft.com/office/drawing/2014/main" xmlns="" id="{48B5CFCE-E12B-4098-9A17-22598AC8F1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4488" y="3941957"/>
            <a:ext cx="28854" cy="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A470AA"/>
                </a:solidFill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244" name="Rectangle 157">
            <a:extLst>
              <a:ext uri="{FF2B5EF4-FFF2-40B4-BE49-F238E27FC236}">
                <a16:creationId xmlns:a16="http://schemas.microsoft.com/office/drawing/2014/main" xmlns="" id="{A2A183B4-8A82-4EEC-897B-A2352E0F5C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9689" y="3853852"/>
            <a:ext cx="28854" cy="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4F81BD"/>
                </a:solidFill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245" name="Rectangle 158">
            <a:extLst>
              <a:ext uri="{FF2B5EF4-FFF2-40B4-BE49-F238E27FC236}">
                <a16:creationId xmlns:a16="http://schemas.microsoft.com/office/drawing/2014/main" xmlns="" id="{08A9B9E3-D58E-4220-8B24-B2E9F0700E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9689" y="3941957"/>
            <a:ext cx="28854" cy="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A470AA"/>
                </a:solidFill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246" name="Rectangle 59">
            <a:extLst>
              <a:ext uri="{FF2B5EF4-FFF2-40B4-BE49-F238E27FC236}">
                <a16:creationId xmlns:a16="http://schemas.microsoft.com/office/drawing/2014/main" xmlns="" id="{11C957FC-D6B2-473F-8185-D5FBDF9115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1843" y="3727699"/>
            <a:ext cx="392736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Temps, </a:t>
            </a:r>
            <a:r>
              <a:rPr lang="en-US" altLang="en-US" sz="6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mois</a:t>
            </a:r>
            <a:endParaRPr lang="en-US" altLang="en-US" sz="600" dirty="0">
              <a:solidFill>
                <a:prstClr val="black">
                  <a:lumMod val="50000"/>
                  <a:lumOff val="50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247" name="Rectangle 118">
            <a:extLst>
              <a:ext uri="{FF2B5EF4-FFF2-40B4-BE49-F238E27FC236}">
                <a16:creationId xmlns:a16="http://schemas.microsoft.com/office/drawing/2014/main" xmlns="" id="{9D719865-DF6B-4D69-8316-CC8387C9B2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5995" y="3727699"/>
            <a:ext cx="4969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N</a:t>
            </a:r>
          </a:p>
        </p:txBody>
      </p:sp>
      <p:sp>
        <p:nvSpPr>
          <p:cNvPr id="248" name="Rectangle 5">
            <a:extLst>
              <a:ext uri="{FF2B5EF4-FFF2-40B4-BE49-F238E27FC236}">
                <a16:creationId xmlns:a16="http://schemas.microsoft.com/office/drawing/2014/main" xmlns="" id="{B966805B-40EF-466C-82A8-6DD86E54B4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434" y="3619309"/>
            <a:ext cx="3847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249" name="Rectangle 6">
            <a:extLst>
              <a:ext uri="{FF2B5EF4-FFF2-40B4-BE49-F238E27FC236}">
                <a16:creationId xmlns:a16="http://schemas.microsoft.com/office/drawing/2014/main" xmlns="" id="{66F9CEEB-B462-47E3-BE9F-867E76B24A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3378" y="3619309"/>
            <a:ext cx="3847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250" name="Rectangle 7">
            <a:extLst>
              <a:ext uri="{FF2B5EF4-FFF2-40B4-BE49-F238E27FC236}">
                <a16:creationId xmlns:a16="http://schemas.microsoft.com/office/drawing/2014/main" xmlns="" id="{66640291-A653-4C65-8B1C-7C935BD031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4947" y="3619309"/>
            <a:ext cx="3847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251" name="Rectangle 8">
            <a:extLst>
              <a:ext uri="{FF2B5EF4-FFF2-40B4-BE49-F238E27FC236}">
                <a16:creationId xmlns:a16="http://schemas.microsoft.com/office/drawing/2014/main" xmlns="" id="{B11156B6-CCAA-4ABC-A847-627E85D84A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4705" y="3619309"/>
            <a:ext cx="3847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252" name="Rectangle 9">
            <a:extLst>
              <a:ext uri="{FF2B5EF4-FFF2-40B4-BE49-F238E27FC236}">
                <a16:creationId xmlns:a16="http://schemas.microsoft.com/office/drawing/2014/main" xmlns="" id="{E9FC6879-F581-4559-8850-7C3F136E48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4461" y="3619309"/>
            <a:ext cx="3847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8</a:t>
            </a:r>
          </a:p>
        </p:txBody>
      </p:sp>
      <p:sp>
        <p:nvSpPr>
          <p:cNvPr id="253" name="Rectangle 10">
            <a:extLst>
              <a:ext uri="{FF2B5EF4-FFF2-40B4-BE49-F238E27FC236}">
                <a16:creationId xmlns:a16="http://schemas.microsoft.com/office/drawing/2014/main" xmlns="" id="{2B7AB5A8-AA6D-4C69-886C-74661F75B7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9702" y="3619309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10</a:t>
            </a:r>
          </a:p>
        </p:txBody>
      </p:sp>
      <p:sp>
        <p:nvSpPr>
          <p:cNvPr id="254" name="Rectangle 11">
            <a:extLst>
              <a:ext uri="{FF2B5EF4-FFF2-40B4-BE49-F238E27FC236}">
                <a16:creationId xmlns:a16="http://schemas.microsoft.com/office/drawing/2014/main" xmlns="" id="{5102B9BF-82BF-41AB-AC1C-A4D3B105F9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1273" y="3619309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12</a:t>
            </a:r>
          </a:p>
        </p:txBody>
      </p:sp>
      <p:sp>
        <p:nvSpPr>
          <p:cNvPr id="255" name="Rectangle 12">
            <a:extLst>
              <a:ext uri="{FF2B5EF4-FFF2-40B4-BE49-F238E27FC236}">
                <a16:creationId xmlns:a16="http://schemas.microsoft.com/office/drawing/2014/main" xmlns="" id="{055127C6-6D72-4F6C-876D-37F8DFDAE6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1030" y="3619309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14</a:t>
            </a:r>
          </a:p>
        </p:txBody>
      </p:sp>
      <p:sp>
        <p:nvSpPr>
          <p:cNvPr id="256" name="Rectangle 13">
            <a:extLst>
              <a:ext uri="{FF2B5EF4-FFF2-40B4-BE49-F238E27FC236}">
                <a16:creationId xmlns:a16="http://schemas.microsoft.com/office/drawing/2014/main" xmlns="" id="{E339DE7E-BCE4-4E7B-A207-DAB6F23ADF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0787" y="3619309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16</a:t>
            </a:r>
          </a:p>
        </p:txBody>
      </p:sp>
      <p:sp>
        <p:nvSpPr>
          <p:cNvPr id="257" name="Rectangle 14">
            <a:extLst>
              <a:ext uri="{FF2B5EF4-FFF2-40B4-BE49-F238E27FC236}">
                <a16:creationId xmlns:a16="http://schemas.microsoft.com/office/drawing/2014/main" xmlns="" id="{BDB0859C-7968-4996-A89F-1F6C11BEB7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0544" y="3619309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18</a:t>
            </a:r>
          </a:p>
        </p:txBody>
      </p:sp>
      <p:sp>
        <p:nvSpPr>
          <p:cNvPr id="258" name="Rectangle 15">
            <a:extLst>
              <a:ext uri="{FF2B5EF4-FFF2-40B4-BE49-F238E27FC236}">
                <a16:creationId xmlns:a16="http://schemas.microsoft.com/office/drawing/2014/main" xmlns="" id="{9FCB10C4-E977-41A0-B100-5BA6DE811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0301" y="3619309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20</a:t>
            </a:r>
          </a:p>
        </p:txBody>
      </p:sp>
      <p:sp>
        <p:nvSpPr>
          <p:cNvPr id="259" name="Rectangle 16">
            <a:extLst>
              <a:ext uri="{FF2B5EF4-FFF2-40B4-BE49-F238E27FC236}">
                <a16:creationId xmlns:a16="http://schemas.microsoft.com/office/drawing/2014/main" xmlns="" id="{D31C11FD-E29A-4E3A-BF98-E3F762A7BD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0058" y="3619309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22</a:t>
            </a:r>
          </a:p>
        </p:txBody>
      </p:sp>
      <p:sp>
        <p:nvSpPr>
          <p:cNvPr id="260" name="Rectangle 17">
            <a:extLst>
              <a:ext uri="{FF2B5EF4-FFF2-40B4-BE49-F238E27FC236}">
                <a16:creationId xmlns:a16="http://schemas.microsoft.com/office/drawing/2014/main" xmlns="" id="{9DD16EA7-118E-40FC-A8D5-5C51857C9F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9815" y="3619309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24</a:t>
            </a:r>
          </a:p>
        </p:txBody>
      </p:sp>
      <p:sp>
        <p:nvSpPr>
          <p:cNvPr id="261" name="Rectangle 18">
            <a:extLst>
              <a:ext uri="{FF2B5EF4-FFF2-40B4-BE49-F238E27FC236}">
                <a16:creationId xmlns:a16="http://schemas.microsoft.com/office/drawing/2014/main" xmlns="" id="{4EBF3F33-A2D8-411F-AC7D-62A7C4216A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9572" y="3619309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26</a:t>
            </a:r>
          </a:p>
        </p:txBody>
      </p:sp>
      <p:sp>
        <p:nvSpPr>
          <p:cNvPr id="262" name="Rectangle 19">
            <a:extLst>
              <a:ext uri="{FF2B5EF4-FFF2-40B4-BE49-F238E27FC236}">
                <a16:creationId xmlns:a16="http://schemas.microsoft.com/office/drawing/2014/main" xmlns="" id="{662803F9-1524-499F-9B28-586E4580A9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9328" y="3619309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28</a:t>
            </a:r>
          </a:p>
        </p:txBody>
      </p:sp>
      <p:sp>
        <p:nvSpPr>
          <p:cNvPr id="263" name="Rectangle 20">
            <a:extLst>
              <a:ext uri="{FF2B5EF4-FFF2-40B4-BE49-F238E27FC236}">
                <a16:creationId xmlns:a16="http://schemas.microsoft.com/office/drawing/2014/main" xmlns="" id="{FD5CB924-8FE7-40B6-9BB6-A3E7F66746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9086" y="3619309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30</a:t>
            </a:r>
          </a:p>
        </p:txBody>
      </p:sp>
      <p:sp>
        <p:nvSpPr>
          <p:cNvPr id="264" name="Rectangle 21">
            <a:extLst>
              <a:ext uri="{FF2B5EF4-FFF2-40B4-BE49-F238E27FC236}">
                <a16:creationId xmlns:a16="http://schemas.microsoft.com/office/drawing/2014/main" xmlns="" id="{B7137632-4450-4192-8FF1-C9109672D4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8843" y="3619309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32</a:t>
            </a:r>
          </a:p>
        </p:txBody>
      </p:sp>
      <p:sp>
        <p:nvSpPr>
          <p:cNvPr id="265" name="Freeform 22">
            <a:extLst>
              <a:ext uri="{FF2B5EF4-FFF2-40B4-BE49-F238E27FC236}">
                <a16:creationId xmlns:a16="http://schemas.microsoft.com/office/drawing/2014/main" xmlns="" id="{A550F2A3-82C8-4200-A4CC-4B10B7FEF6BA}"/>
              </a:ext>
            </a:extLst>
          </p:cNvPr>
          <p:cNvSpPr>
            <a:spLocks noEditPoints="1"/>
          </p:cNvSpPr>
          <p:nvPr/>
        </p:nvSpPr>
        <p:spPr bwMode="auto">
          <a:xfrm>
            <a:off x="994506" y="3582314"/>
            <a:ext cx="1925182" cy="26426"/>
          </a:xfrm>
          <a:custGeom>
            <a:avLst/>
            <a:gdLst>
              <a:gd name="T0" fmla="*/ 0 w 1061"/>
              <a:gd name="T1" fmla="*/ 0 h 10"/>
              <a:gd name="T2" fmla="*/ 1061 w 1061"/>
              <a:gd name="T3" fmla="*/ 0 h 10"/>
              <a:gd name="T4" fmla="*/ 2 w 1061"/>
              <a:gd name="T5" fmla="*/ 0 h 10"/>
              <a:gd name="T6" fmla="*/ 2 w 1061"/>
              <a:gd name="T7" fmla="*/ 10 h 10"/>
              <a:gd name="T8" fmla="*/ 68 w 1061"/>
              <a:gd name="T9" fmla="*/ 0 h 10"/>
              <a:gd name="T10" fmla="*/ 68 w 1061"/>
              <a:gd name="T11" fmla="*/ 10 h 10"/>
              <a:gd name="T12" fmla="*/ 134 w 1061"/>
              <a:gd name="T13" fmla="*/ 0 h 10"/>
              <a:gd name="T14" fmla="*/ 134 w 1061"/>
              <a:gd name="T15" fmla="*/ 10 h 10"/>
              <a:gd name="T16" fmla="*/ 200 w 1061"/>
              <a:gd name="T17" fmla="*/ 0 h 10"/>
              <a:gd name="T18" fmla="*/ 200 w 1061"/>
              <a:gd name="T19" fmla="*/ 10 h 10"/>
              <a:gd name="T20" fmla="*/ 267 w 1061"/>
              <a:gd name="T21" fmla="*/ 0 h 10"/>
              <a:gd name="T22" fmla="*/ 267 w 1061"/>
              <a:gd name="T23" fmla="*/ 10 h 10"/>
              <a:gd name="T24" fmla="*/ 332 w 1061"/>
              <a:gd name="T25" fmla="*/ 0 h 10"/>
              <a:gd name="T26" fmla="*/ 332 w 1061"/>
              <a:gd name="T27" fmla="*/ 10 h 10"/>
              <a:gd name="T28" fmla="*/ 399 w 1061"/>
              <a:gd name="T29" fmla="*/ 0 h 10"/>
              <a:gd name="T30" fmla="*/ 399 w 1061"/>
              <a:gd name="T31" fmla="*/ 10 h 10"/>
              <a:gd name="T32" fmla="*/ 465 w 1061"/>
              <a:gd name="T33" fmla="*/ 0 h 10"/>
              <a:gd name="T34" fmla="*/ 465 w 1061"/>
              <a:gd name="T35" fmla="*/ 10 h 10"/>
              <a:gd name="T36" fmla="*/ 531 w 1061"/>
              <a:gd name="T37" fmla="*/ 0 h 10"/>
              <a:gd name="T38" fmla="*/ 531 w 1061"/>
              <a:gd name="T39" fmla="*/ 10 h 10"/>
              <a:gd name="T40" fmla="*/ 597 w 1061"/>
              <a:gd name="T41" fmla="*/ 0 h 10"/>
              <a:gd name="T42" fmla="*/ 597 w 1061"/>
              <a:gd name="T43" fmla="*/ 10 h 10"/>
              <a:gd name="T44" fmla="*/ 663 w 1061"/>
              <a:gd name="T45" fmla="*/ 0 h 10"/>
              <a:gd name="T46" fmla="*/ 663 w 1061"/>
              <a:gd name="T47" fmla="*/ 10 h 10"/>
              <a:gd name="T48" fmla="*/ 729 w 1061"/>
              <a:gd name="T49" fmla="*/ 0 h 10"/>
              <a:gd name="T50" fmla="*/ 729 w 1061"/>
              <a:gd name="T51" fmla="*/ 10 h 10"/>
              <a:gd name="T52" fmla="*/ 795 w 1061"/>
              <a:gd name="T53" fmla="*/ 0 h 10"/>
              <a:gd name="T54" fmla="*/ 795 w 1061"/>
              <a:gd name="T55" fmla="*/ 10 h 10"/>
              <a:gd name="T56" fmla="*/ 861 w 1061"/>
              <a:gd name="T57" fmla="*/ 0 h 10"/>
              <a:gd name="T58" fmla="*/ 861 w 1061"/>
              <a:gd name="T59" fmla="*/ 10 h 10"/>
              <a:gd name="T60" fmla="*/ 927 w 1061"/>
              <a:gd name="T61" fmla="*/ 0 h 10"/>
              <a:gd name="T62" fmla="*/ 927 w 1061"/>
              <a:gd name="T63" fmla="*/ 10 h 10"/>
              <a:gd name="T64" fmla="*/ 993 w 1061"/>
              <a:gd name="T65" fmla="*/ 0 h 10"/>
              <a:gd name="T66" fmla="*/ 993 w 1061"/>
              <a:gd name="T67" fmla="*/ 10 h 10"/>
              <a:gd name="T68" fmla="*/ 1059 w 1061"/>
              <a:gd name="T69" fmla="*/ 0 h 10"/>
              <a:gd name="T70" fmla="*/ 1059 w 1061"/>
              <a:gd name="T71" fmla="*/ 1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061" h="10">
                <a:moveTo>
                  <a:pt x="0" y="0"/>
                </a:moveTo>
                <a:lnTo>
                  <a:pt x="1061" y="0"/>
                </a:lnTo>
                <a:moveTo>
                  <a:pt x="2" y="0"/>
                </a:moveTo>
                <a:lnTo>
                  <a:pt x="2" y="10"/>
                </a:lnTo>
                <a:moveTo>
                  <a:pt x="68" y="0"/>
                </a:moveTo>
                <a:lnTo>
                  <a:pt x="68" y="10"/>
                </a:lnTo>
                <a:moveTo>
                  <a:pt x="134" y="0"/>
                </a:moveTo>
                <a:lnTo>
                  <a:pt x="134" y="10"/>
                </a:lnTo>
                <a:moveTo>
                  <a:pt x="200" y="0"/>
                </a:moveTo>
                <a:lnTo>
                  <a:pt x="200" y="10"/>
                </a:lnTo>
                <a:moveTo>
                  <a:pt x="267" y="0"/>
                </a:moveTo>
                <a:lnTo>
                  <a:pt x="267" y="10"/>
                </a:lnTo>
                <a:moveTo>
                  <a:pt x="332" y="0"/>
                </a:moveTo>
                <a:lnTo>
                  <a:pt x="332" y="10"/>
                </a:lnTo>
                <a:moveTo>
                  <a:pt x="399" y="0"/>
                </a:moveTo>
                <a:lnTo>
                  <a:pt x="399" y="10"/>
                </a:lnTo>
                <a:moveTo>
                  <a:pt x="465" y="0"/>
                </a:moveTo>
                <a:lnTo>
                  <a:pt x="465" y="10"/>
                </a:lnTo>
                <a:moveTo>
                  <a:pt x="531" y="0"/>
                </a:moveTo>
                <a:lnTo>
                  <a:pt x="531" y="10"/>
                </a:lnTo>
                <a:moveTo>
                  <a:pt x="597" y="0"/>
                </a:moveTo>
                <a:lnTo>
                  <a:pt x="597" y="10"/>
                </a:lnTo>
                <a:moveTo>
                  <a:pt x="663" y="0"/>
                </a:moveTo>
                <a:lnTo>
                  <a:pt x="663" y="10"/>
                </a:lnTo>
                <a:moveTo>
                  <a:pt x="729" y="0"/>
                </a:moveTo>
                <a:lnTo>
                  <a:pt x="729" y="10"/>
                </a:lnTo>
                <a:moveTo>
                  <a:pt x="795" y="0"/>
                </a:moveTo>
                <a:lnTo>
                  <a:pt x="795" y="10"/>
                </a:lnTo>
                <a:moveTo>
                  <a:pt x="861" y="0"/>
                </a:moveTo>
                <a:lnTo>
                  <a:pt x="861" y="10"/>
                </a:lnTo>
                <a:moveTo>
                  <a:pt x="927" y="0"/>
                </a:moveTo>
                <a:lnTo>
                  <a:pt x="927" y="10"/>
                </a:lnTo>
                <a:moveTo>
                  <a:pt x="993" y="0"/>
                </a:moveTo>
                <a:lnTo>
                  <a:pt x="993" y="10"/>
                </a:lnTo>
                <a:moveTo>
                  <a:pt x="1059" y="0"/>
                </a:moveTo>
                <a:lnTo>
                  <a:pt x="1059" y="10"/>
                </a:lnTo>
              </a:path>
            </a:pathLst>
          </a:custGeom>
          <a:noFill/>
          <a:ln w="12700" cap="flat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60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66" name="Rectangle 23">
            <a:extLst>
              <a:ext uri="{FF2B5EF4-FFF2-40B4-BE49-F238E27FC236}">
                <a16:creationId xmlns:a16="http://schemas.microsoft.com/office/drawing/2014/main" xmlns="" id="{96B6EDD2-70B1-4D12-9614-2D1708C505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8785" y="3537390"/>
            <a:ext cx="3847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267" name="Rectangle 24">
            <a:extLst>
              <a:ext uri="{FF2B5EF4-FFF2-40B4-BE49-F238E27FC236}">
                <a16:creationId xmlns:a16="http://schemas.microsoft.com/office/drawing/2014/main" xmlns="" id="{338A53C7-EBD3-47BB-A471-3C3440F235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929" y="3355051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10</a:t>
            </a:r>
          </a:p>
        </p:txBody>
      </p:sp>
      <p:sp>
        <p:nvSpPr>
          <p:cNvPr id="268" name="Rectangle 25">
            <a:extLst>
              <a:ext uri="{FF2B5EF4-FFF2-40B4-BE49-F238E27FC236}">
                <a16:creationId xmlns:a16="http://schemas.microsoft.com/office/drawing/2014/main" xmlns="" id="{E3817D9F-94CB-4B5B-83EC-44DA1B64DA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929" y="3170071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20</a:t>
            </a:r>
          </a:p>
        </p:txBody>
      </p:sp>
      <p:sp>
        <p:nvSpPr>
          <p:cNvPr id="269" name="Rectangle 26">
            <a:extLst>
              <a:ext uri="{FF2B5EF4-FFF2-40B4-BE49-F238E27FC236}">
                <a16:creationId xmlns:a16="http://schemas.microsoft.com/office/drawing/2014/main" xmlns="" id="{1C18F32D-FB18-4A74-BB50-C395503E55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929" y="2985090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30</a:t>
            </a:r>
          </a:p>
        </p:txBody>
      </p:sp>
      <p:sp>
        <p:nvSpPr>
          <p:cNvPr id="270" name="Rectangle 27">
            <a:extLst>
              <a:ext uri="{FF2B5EF4-FFF2-40B4-BE49-F238E27FC236}">
                <a16:creationId xmlns:a16="http://schemas.microsoft.com/office/drawing/2014/main" xmlns="" id="{F5A994A7-A9A6-4726-9AC4-66F92D7807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929" y="2800109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40</a:t>
            </a:r>
          </a:p>
        </p:txBody>
      </p:sp>
      <p:sp>
        <p:nvSpPr>
          <p:cNvPr id="271" name="Rectangle 28">
            <a:extLst>
              <a:ext uri="{FF2B5EF4-FFF2-40B4-BE49-F238E27FC236}">
                <a16:creationId xmlns:a16="http://schemas.microsoft.com/office/drawing/2014/main" xmlns="" id="{9CAD872E-198E-41D7-8B5B-D7ABEFE477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929" y="2615130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50</a:t>
            </a:r>
          </a:p>
        </p:txBody>
      </p:sp>
      <p:sp>
        <p:nvSpPr>
          <p:cNvPr id="272" name="Rectangle 29">
            <a:extLst>
              <a:ext uri="{FF2B5EF4-FFF2-40B4-BE49-F238E27FC236}">
                <a16:creationId xmlns:a16="http://schemas.microsoft.com/office/drawing/2014/main" xmlns="" id="{47117568-582A-4052-97AA-1A283D69D5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929" y="2430150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60</a:t>
            </a:r>
          </a:p>
        </p:txBody>
      </p:sp>
      <p:sp>
        <p:nvSpPr>
          <p:cNvPr id="273" name="Rectangle 30">
            <a:extLst>
              <a:ext uri="{FF2B5EF4-FFF2-40B4-BE49-F238E27FC236}">
                <a16:creationId xmlns:a16="http://schemas.microsoft.com/office/drawing/2014/main" xmlns="" id="{9FB07B95-A916-4759-B4A3-4D7CE942B8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929" y="2247812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70</a:t>
            </a:r>
          </a:p>
        </p:txBody>
      </p:sp>
      <p:sp>
        <p:nvSpPr>
          <p:cNvPr id="274" name="Rectangle 31">
            <a:extLst>
              <a:ext uri="{FF2B5EF4-FFF2-40B4-BE49-F238E27FC236}">
                <a16:creationId xmlns:a16="http://schemas.microsoft.com/office/drawing/2014/main" xmlns="" id="{C19C5F1C-CD26-4C92-B014-2F641F17CA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929" y="2062831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80</a:t>
            </a:r>
          </a:p>
        </p:txBody>
      </p:sp>
      <p:sp>
        <p:nvSpPr>
          <p:cNvPr id="275" name="Rectangle 32">
            <a:extLst>
              <a:ext uri="{FF2B5EF4-FFF2-40B4-BE49-F238E27FC236}">
                <a16:creationId xmlns:a16="http://schemas.microsoft.com/office/drawing/2014/main" xmlns="" id="{240FCFAD-D68D-4D9E-A826-2EA5A7736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929" y="1877851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90</a:t>
            </a:r>
          </a:p>
        </p:txBody>
      </p:sp>
      <p:sp>
        <p:nvSpPr>
          <p:cNvPr id="276" name="Rectangle 33">
            <a:extLst>
              <a:ext uri="{FF2B5EF4-FFF2-40B4-BE49-F238E27FC236}">
                <a16:creationId xmlns:a16="http://schemas.microsoft.com/office/drawing/2014/main" xmlns="" id="{A321D58F-316D-48EA-A476-363946904B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059" y="1692870"/>
            <a:ext cx="115416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100</a:t>
            </a:r>
          </a:p>
        </p:txBody>
      </p:sp>
      <p:sp>
        <p:nvSpPr>
          <p:cNvPr id="277" name="Freeform 34">
            <a:extLst>
              <a:ext uri="{FF2B5EF4-FFF2-40B4-BE49-F238E27FC236}">
                <a16:creationId xmlns:a16="http://schemas.microsoft.com/office/drawing/2014/main" xmlns="" id="{7FD07B85-CA8B-44EE-8D2F-96AA3B5712C9}"/>
              </a:ext>
            </a:extLst>
          </p:cNvPr>
          <p:cNvSpPr>
            <a:spLocks noEditPoints="1"/>
          </p:cNvSpPr>
          <p:nvPr/>
        </p:nvSpPr>
        <p:spPr bwMode="auto">
          <a:xfrm>
            <a:off x="979990" y="1721939"/>
            <a:ext cx="18145" cy="1863018"/>
          </a:xfrm>
          <a:custGeom>
            <a:avLst/>
            <a:gdLst>
              <a:gd name="T0" fmla="*/ 10 w 10"/>
              <a:gd name="T1" fmla="*/ 705 h 705"/>
              <a:gd name="T2" fmla="*/ 10 w 10"/>
              <a:gd name="T3" fmla="*/ 0 h 705"/>
              <a:gd name="T4" fmla="*/ 10 w 10"/>
              <a:gd name="T5" fmla="*/ 704 h 705"/>
              <a:gd name="T6" fmla="*/ 0 w 10"/>
              <a:gd name="T7" fmla="*/ 704 h 705"/>
              <a:gd name="T8" fmla="*/ 10 w 10"/>
              <a:gd name="T9" fmla="*/ 634 h 705"/>
              <a:gd name="T10" fmla="*/ 0 w 10"/>
              <a:gd name="T11" fmla="*/ 634 h 705"/>
              <a:gd name="T12" fmla="*/ 10 w 10"/>
              <a:gd name="T13" fmla="*/ 564 h 705"/>
              <a:gd name="T14" fmla="*/ 0 w 10"/>
              <a:gd name="T15" fmla="*/ 564 h 705"/>
              <a:gd name="T16" fmla="*/ 10 w 10"/>
              <a:gd name="T17" fmla="*/ 494 h 705"/>
              <a:gd name="T18" fmla="*/ 0 w 10"/>
              <a:gd name="T19" fmla="*/ 494 h 705"/>
              <a:gd name="T20" fmla="*/ 10 w 10"/>
              <a:gd name="T21" fmla="*/ 424 h 705"/>
              <a:gd name="T22" fmla="*/ 0 w 10"/>
              <a:gd name="T23" fmla="*/ 424 h 705"/>
              <a:gd name="T24" fmla="*/ 10 w 10"/>
              <a:gd name="T25" fmla="*/ 354 h 705"/>
              <a:gd name="T26" fmla="*/ 0 w 10"/>
              <a:gd name="T27" fmla="*/ 354 h 705"/>
              <a:gd name="T28" fmla="*/ 10 w 10"/>
              <a:gd name="T29" fmla="*/ 285 h 705"/>
              <a:gd name="T30" fmla="*/ 0 w 10"/>
              <a:gd name="T31" fmla="*/ 285 h 705"/>
              <a:gd name="T32" fmla="*/ 10 w 10"/>
              <a:gd name="T33" fmla="*/ 215 h 705"/>
              <a:gd name="T34" fmla="*/ 0 w 10"/>
              <a:gd name="T35" fmla="*/ 215 h 705"/>
              <a:gd name="T36" fmla="*/ 10 w 10"/>
              <a:gd name="T37" fmla="*/ 145 h 705"/>
              <a:gd name="T38" fmla="*/ 0 w 10"/>
              <a:gd name="T39" fmla="*/ 145 h 705"/>
              <a:gd name="T40" fmla="*/ 10 w 10"/>
              <a:gd name="T41" fmla="*/ 75 h 705"/>
              <a:gd name="T42" fmla="*/ 0 w 10"/>
              <a:gd name="T43" fmla="*/ 75 h 705"/>
              <a:gd name="T44" fmla="*/ 10 w 10"/>
              <a:gd name="T45" fmla="*/ 5 h 705"/>
              <a:gd name="T46" fmla="*/ 0 w 10"/>
              <a:gd name="T47" fmla="*/ 5 h 7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0" h="705">
                <a:moveTo>
                  <a:pt x="10" y="705"/>
                </a:moveTo>
                <a:lnTo>
                  <a:pt x="10" y="0"/>
                </a:lnTo>
                <a:moveTo>
                  <a:pt x="10" y="704"/>
                </a:moveTo>
                <a:lnTo>
                  <a:pt x="0" y="704"/>
                </a:lnTo>
                <a:moveTo>
                  <a:pt x="10" y="634"/>
                </a:moveTo>
                <a:lnTo>
                  <a:pt x="0" y="634"/>
                </a:lnTo>
                <a:moveTo>
                  <a:pt x="10" y="564"/>
                </a:moveTo>
                <a:lnTo>
                  <a:pt x="0" y="564"/>
                </a:lnTo>
                <a:moveTo>
                  <a:pt x="10" y="494"/>
                </a:moveTo>
                <a:lnTo>
                  <a:pt x="0" y="494"/>
                </a:lnTo>
                <a:moveTo>
                  <a:pt x="10" y="424"/>
                </a:moveTo>
                <a:lnTo>
                  <a:pt x="0" y="424"/>
                </a:lnTo>
                <a:moveTo>
                  <a:pt x="10" y="354"/>
                </a:moveTo>
                <a:lnTo>
                  <a:pt x="0" y="354"/>
                </a:lnTo>
                <a:moveTo>
                  <a:pt x="10" y="285"/>
                </a:moveTo>
                <a:lnTo>
                  <a:pt x="0" y="285"/>
                </a:lnTo>
                <a:moveTo>
                  <a:pt x="10" y="215"/>
                </a:moveTo>
                <a:lnTo>
                  <a:pt x="0" y="215"/>
                </a:lnTo>
                <a:moveTo>
                  <a:pt x="10" y="145"/>
                </a:moveTo>
                <a:lnTo>
                  <a:pt x="0" y="145"/>
                </a:lnTo>
                <a:moveTo>
                  <a:pt x="10" y="75"/>
                </a:moveTo>
                <a:lnTo>
                  <a:pt x="0" y="75"/>
                </a:lnTo>
                <a:moveTo>
                  <a:pt x="10" y="5"/>
                </a:moveTo>
                <a:lnTo>
                  <a:pt x="0" y="5"/>
                </a:lnTo>
              </a:path>
            </a:pathLst>
          </a:custGeom>
          <a:noFill/>
          <a:ln w="12700" cap="flat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450">
              <a:solidFill>
                <a:prstClr val="black"/>
              </a:solidFill>
            </a:endParaRPr>
          </a:p>
        </p:txBody>
      </p:sp>
      <p:sp>
        <p:nvSpPr>
          <p:cNvPr id="278" name="Freeform 35">
            <a:extLst>
              <a:ext uri="{FF2B5EF4-FFF2-40B4-BE49-F238E27FC236}">
                <a16:creationId xmlns:a16="http://schemas.microsoft.com/office/drawing/2014/main" xmlns="" id="{80025B5F-B0D3-4E16-98DE-F528E6A7114C}"/>
              </a:ext>
            </a:extLst>
          </p:cNvPr>
          <p:cNvSpPr>
            <a:spLocks/>
          </p:cNvSpPr>
          <p:nvPr/>
        </p:nvSpPr>
        <p:spPr bwMode="auto">
          <a:xfrm>
            <a:off x="998135" y="1735152"/>
            <a:ext cx="1115916" cy="1794310"/>
          </a:xfrm>
          <a:custGeom>
            <a:avLst/>
            <a:gdLst>
              <a:gd name="T0" fmla="*/ 6 w 615"/>
              <a:gd name="T1" fmla="*/ 0 h 679"/>
              <a:gd name="T2" fmla="*/ 9 w 615"/>
              <a:gd name="T3" fmla="*/ 12 h 679"/>
              <a:gd name="T4" fmla="*/ 16 w 615"/>
              <a:gd name="T5" fmla="*/ 25 h 679"/>
              <a:gd name="T6" fmla="*/ 25 w 615"/>
              <a:gd name="T7" fmla="*/ 30 h 679"/>
              <a:gd name="T8" fmla="*/ 27 w 615"/>
              <a:gd name="T9" fmla="*/ 43 h 679"/>
              <a:gd name="T10" fmla="*/ 34 w 615"/>
              <a:gd name="T11" fmla="*/ 55 h 679"/>
              <a:gd name="T12" fmla="*/ 38 w 615"/>
              <a:gd name="T13" fmla="*/ 67 h 679"/>
              <a:gd name="T14" fmla="*/ 40 w 615"/>
              <a:gd name="T15" fmla="*/ 79 h 679"/>
              <a:gd name="T16" fmla="*/ 46 w 615"/>
              <a:gd name="T17" fmla="*/ 91 h 679"/>
              <a:gd name="T18" fmla="*/ 49 w 615"/>
              <a:gd name="T19" fmla="*/ 97 h 679"/>
              <a:gd name="T20" fmla="*/ 50 w 615"/>
              <a:gd name="T21" fmla="*/ 109 h 679"/>
              <a:gd name="T22" fmla="*/ 54 w 615"/>
              <a:gd name="T23" fmla="*/ 140 h 679"/>
              <a:gd name="T24" fmla="*/ 59 w 615"/>
              <a:gd name="T25" fmla="*/ 146 h 679"/>
              <a:gd name="T26" fmla="*/ 60 w 615"/>
              <a:gd name="T27" fmla="*/ 158 h 679"/>
              <a:gd name="T28" fmla="*/ 62 w 615"/>
              <a:gd name="T29" fmla="*/ 201 h 679"/>
              <a:gd name="T30" fmla="*/ 64 w 615"/>
              <a:gd name="T31" fmla="*/ 219 h 679"/>
              <a:gd name="T32" fmla="*/ 65 w 615"/>
              <a:gd name="T33" fmla="*/ 238 h 679"/>
              <a:gd name="T34" fmla="*/ 68 w 615"/>
              <a:gd name="T35" fmla="*/ 281 h 679"/>
              <a:gd name="T36" fmla="*/ 71 w 615"/>
              <a:gd name="T37" fmla="*/ 312 h 679"/>
              <a:gd name="T38" fmla="*/ 76 w 615"/>
              <a:gd name="T39" fmla="*/ 324 h 679"/>
              <a:gd name="T40" fmla="*/ 82 w 615"/>
              <a:gd name="T41" fmla="*/ 337 h 679"/>
              <a:gd name="T42" fmla="*/ 87 w 615"/>
              <a:gd name="T43" fmla="*/ 337 h 679"/>
              <a:gd name="T44" fmla="*/ 98 w 615"/>
              <a:gd name="T45" fmla="*/ 350 h 679"/>
              <a:gd name="T46" fmla="*/ 101 w 615"/>
              <a:gd name="T47" fmla="*/ 363 h 679"/>
              <a:gd name="T48" fmla="*/ 110 w 615"/>
              <a:gd name="T49" fmla="*/ 370 h 679"/>
              <a:gd name="T50" fmla="*/ 112 w 615"/>
              <a:gd name="T51" fmla="*/ 389 h 679"/>
              <a:gd name="T52" fmla="*/ 116 w 615"/>
              <a:gd name="T53" fmla="*/ 402 h 679"/>
              <a:gd name="T54" fmla="*/ 124 w 615"/>
              <a:gd name="T55" fmla="*/ 408 h 679"/>
              <a:gd name="T56" fmla="*/ 130 w 615"/>
              <a:gd name="T57" fmla="*/ 421 h 679"/>
              <a:gd name="T58" fmla="*/ 135 w 615"/>
              <a:gd name="T59" fmla="*/ 434 h 679"/>
              <a:gd name="T60" fmla="*/ 138 w 615"/>
              <a:gd name="T61" fmla="*/ 448 h 679"/>
              <a:gd name="T62" fmla="*/ 139 w 615"/>
              <a:gd name="T63" fmla="*/ 461 h 679"/>
              <a:gd name="T64" fmla="*/ 154 w 615"/>
              <a:gd name="T65" fmla="*/ 468 h 679"/>
              <a:gd name="T66" fmla="*/ 187 w 615"/>
              <a:gd name="T67" fmla="*/ 475 h 679"/>
              <a:gd name="T68" fmla="*/ 188 w 615"/>
              <a:gd name="T69" fmla="*/ 488 h 679"/>
              <a:gd name="T70" fmla="*/ 202 w 615"/>
              <a:gd name="T71" fmla="*/ 502 h 679"/>
              <a:gd name="T72" fmla="*/ 207 w 615"/>
              <a:gd name="T73" fmla="*/ 509 h 679"/>
              <a:gd name="T74" fmla="*/ 210 w 615"/>
              <a:gd name="T75" fmla="*/ 522 h 679"/>
              <a:gd name="T76" fmla="*/ 222 w 615"/>
              <a:gd name="T77" fmla="*/ 549 h 679"/>
              <a:gd name="T78" fmla="*/ 250 w 615"/>
              <a:gd name="T79" fmla="*/ 556 h 679"/>
              <a:gd name="T80" fmla="*/ 269 w 615"/>
              <a:gd name="T81" fmla="*/ 570 h 679"/>
              <a:gd name="T82" fmla="*/ 272 w 615"/>
              <a:gd name="T83" fmla="*/ 583 h 679"/>
              <a:gd name="T84" fmla="*/ 316 w 615"/>
              <a:gd name="T85" fmla="*/ 590 h 679"/>
              <a:gd name="T86" fmla="*/ 318 w 615"/>
              <a:gd name="T87" fmla="*/ 610 h 679"/>
              <a:gd name="T88" fmla="*/ 338 w 615"/>
              <a:gd name="T89" fmla="*/ 624 h 679"/>
              <a:gd name="T90" fmla="*/ 351 w 615"/>
              <a:gd name="T91" fmla="*/ 631 h 679"/>
              <a:gd name="T92" fmla="*/ 352 w 615"/>
              <a:gd name="T93" fmla="*/ 645 h 679"/>
              <a:gd name="T94" fmla="*/ 417 w 615"/>
              <a:gd name="T95" fmla="*/ 658 h 679"/>
              <a:gd name="T96" fmla="*/ 516 w 615"/>
              <a:gd name="T97" fmla="*/ 665 h 679"/>
              <a:gd name="T98" fmla="*/ 535 w 615"/>
              <a:gd name="T99" fmla="*/ 679 h 679"/>
              <a:gd name="T100" fmla="*/ 615 w 615"/>
              <a:gd name="T101" fmla="*/ 679 h 6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615" h="679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6" y="0"/>
                </a:lnTo>
                <a:lnTo>
                  <a:pt x="6" y="6"/>
                </a:lnTo>
                <a:lnTo>
                  <a:pt x="6" y="6"/>
                </a:lnTo>
                <a:lnTo>
                  <a:pt x="9" y="6"/>
                </a:lnTo>
                <a:lnTo>
                  <a:pt x="9" y="12"/>
                </a:lnTo>
                <a:lnTo>
                  <a:pt x="9" y="12"/>
                </a:lnTo>
                <a:lnTo>
                  <a:pt x="13" y="12"/>
                </a:lnTo>
                <a:lnTo>
                  <a:pt x="13" y="18"/>
                </a:lnTo>
                <a:lnTo>
                  <a:pt x="13" y="18"/>
                </a:lnTo>
                <a:lnTo>
                  <a:pt x="16" y="18"/>
                </a:lnTo>
                <a:lnTo>
                  <a:pt x="16" y="25"/>
                </a:lnTo>
                <a:lnTo>
                  <a:pt x="16" y="25"/>
                </a:lnTo>
                <a:lnTo>
                  <a:pt x="18" y="25"/>
                </a:lnTo>
                <a:lnTo>
                  <a:pt x="18" y="30"/>
                </a:lnTo>
                <a:lnTo>
                  <a:pt x="18" y="30"/>
                </a:lnTo>
                <a:lnTo>
                  <a:pt x="25" y="30"/>
                </a:lnTo>
                <a:lnTo>
                  <a:pt x="25" y="37"/>
                </a:lnTo>
                <a:lnTo>
                  <a:pt x="25" y="37"/>
                </a:lnTo>
                <a:lnTo>
                  <a:pt x="27" y="37"/>
                </a:lnTo>
                <a:lnTo>
                  <a:pt x="27" y="43"/>
                </a:lnTo>
                <a:lnTo>
                  <a:pt x="27" y="43"/>
                </a:lnTo>
                <a:lnTo>
                  <a:pt x="32" y="43"/>
                </a:lnTo>
                <a:lnTo>
                  <a:pt x="32" y="49"/>
                </a:lnTo>
                <a:lnTo>
                  <a:pt x="32" y="49"/>
                </a:lnTo>
                <a:lnTo>
                  <a:pt x="34" y="49"/>
                </a:lnTo>
                <a:lnTo>
                  <a:pt x="34" y="55"/>
                </a:lnTo>
                <a:lnTo>
                  <a:pt x="34" y="55"/>
                </a:lnTo>
                <a:lnTo>
                  <a:pt x="36" y="55"/>
                </a:lnTo>
                <a:lnTo>
                  <a:pt x="36" y="67"/>
                </a:lnTo>
                <a:lnTo>
                  <a:pt x="36" y="67"/>
                </a:lnTo>
                <a:lnTo>
                  <a:pt x="38" y="67"/>
                </a:lnTo>
                <a:lnTo>
                  <a:pt x="38" y="73"/>
                </a:lnTo>
                <a:lnTo>
                  <a:pt x="38" y="73"/>
                </a:lnTo>
                <a:lnTo>
                  <a:pt x="40" y="73"/>
                </a:lnTo>
                <a:lnTo>
                  <a:pt x="40" y="79"/>
                </a:lnTo>
                <a:lnTo>
                  <a:pt x="40" y="79"/>
                </a:lnTo>
                <a:lnTo>
                  <a:pt x="42" y="79"/>
                </a:lnTo>
                <a:lnTo>
                  <a:pt x="42" y="85"/>
                </a:lnTo>
                <a:lnTo>
                  <a:pt x="42" y="85"/>
                </a:lnTo>
                <a:lnTo>
                  <a:pt x="46" y="85"/>
                </a:lnTo>
                <a:lnTo>
                  <a:pt x="46" y="91"/>
                </a:lnTo>
                <a:lnTo>
                  <a:pt x="46" y="91"/>
                </a:lnTo>
                <a:lnTo>
                  <a:pt x="47" y="91"/>
                </a:lnTo>
                <a:lnTo>
                  <a:pt x="47" y="97"/>
                </a:lnTo>
                <a:lnTo>
                  <a:pt x="47" y="97"/>
                </a:lnTo>
                <a:lnTo>
                  <a:pt x="49" y="97"/>
                </a:lnTo>
                <a:lnTo>
                  <a:pt x="49" y="103"/>
                </a:lnTo>
                <a:lnTo>
                  <a:pt x="49" y="103"/>
                </a:lnTo>
                <a:lnTo>
                  <a:pt x="50" y="103"/>
                </a:lnTo>
                <a:lnTo>
                  <a:pt x="50" y="109"/>
                </a:lnTo>
                <a:lnTo>
                  <a:pt x="50" y="109"/>
                </a:lnTo>
                <a:lnTo>
                  <a:pt x="52" y="109"/>
                </a:lnTo>
                <a:lnTo>
                  <a:pt x="52" y="116"/>
                </a:lnTo>
                <a:lnTo>
                  <a:pt x="52" y="116"/>
                </a:lnTo>
                <a:lnTo>
                  <a:pt x="54" y="116"/>
                </a:lnTo>
                <a:lnTo>
                  <a:pt x="54" y="140"/>
                </a:lnTo>
                <a:lnTo>
                  <a:pt x="54" y="140"/>
                </a:lnTo>
                <a:lnTo>
                  <a:pt x="58" y="140"/>
                </a:lnTo>
                <a:lnTo>
                  <a:pt x="58" y="146"/>
                </a:lnTo>
                <a:lnTo>
                  <a:pt x="58" y="146"/>
                </a:lnTo>
                <a:lnTo>
                  <a:pt x="59" y="146"/>
                </a:lnTo>
                <a:lnTo>
                  <a:pt x="59" y="152"/>
                </a:lnTo>
                <a:lnTo>
                  <a:pt x="59" y="152"/>
                </a:lnTo>
                <a:lnTo>
                  <a:pt x="60" y="152"/>
                </a:lnTo>
                <a:lnTo>
                  <a:pt x="60" y="158"/>
                </a:lnTo>
                <a:lnTo>
                  <a:pt x="60" y="158"/>
                </a:lnTo>
                <a:lnTo>
                  <a:pt x="61" y="158"/>
                </a:lnTo>
                <a:lnTo>
                  <a:pt x="61" y="164"/>
                </a:lnTo>
                <a:lnTo>
                  <a:pt x="61" y="164"/>
                </a:lnTo>
                <a:lnTo>
                  <a:pt x="62" y="164"/>
                </a:lnTo>
                <a:lnTo>
                  <a:pt x="62" y="201"/>
                </a:lnTo>
                <a:lnTo>
                  <a:pt x="62" y="201"/>
                </a:lnTo>
                <a:lnTo>
                  <a:pt x="63" y="201"/>
                </a:lnTo>
                <a:lnTo>
                  <a:pt x="63" y="219"/>
                </a:lnTo>
                <a:lnTo>
                  <a:pt x="63" y="219"/>
                </a:lnTo>
                <a:lnTo>
                  <a:pt x="64" y="219"/>
                </a:lnTo>
                <a:lnTo>
                  <a:pt x="64" y="231"/>
                </a:lnTo>
                <a:lnTo>
                  <a:pt x="64" y="231"/>
                </a:lnTo>
                <a:lnTo>
                  <a:pt x="65" y="231"/>
                </a:lnTo>
                <a:lnTo>
                  <a:pt x="65" y="238"/>
                </a:lnTo>
                <a:lnTo>
                  <a:pt x="65" y="238"/>
                </a:lnTo>
                <a:lnTo>
                  <a:pt x="66" y="238"/>
                </a:lnTo>
                <a:lnTo>
                  <a:pt x="66" y="256"/>
                </a:lnTo>
                <a:lnTo>
                  <a:pt x="66" y="256"/>
                </a:lnTo>
                <a:lnTo>
                  <a:pt x="68" y="256"/>
                </a:lnTo>
                <a:lnTo>
                  <a:pt x="68" y="281"/>
                </a:lnTo>
                <a:lnTo>
                  <a:pt x="68" y="281"/>
                </a:lnTo>
                <a:lnTo>
                  <a:pt x="70" y="281"/>
                </a:lnTo>
                <a:lnTo>
                  <a:pt x="70" y="312"/>
                </a:lnTo>
                <a:lnTo>
                  <a:pt x="70" y="312"/>
                </a:lnTo>
                <a:lnTo>
                  <a:pt x="71" y="312"/>
                </a:lnTo>
                <a:lnTo>
                  <a:pt x="71" y="318"/>
                </a:lnTo>
                <a:lnTo>
                  <a:pt x="71" y="318"/>
                </a:lnTo>
                <a:lnTo>
                  <a:pt x="76" y="318"/>
                </a:lnTo>
                <a:lnTo>
                  <a:pt x="76" y="324"/>
                </a:lnTo>
                <a:lnTo>
                  <a:pt x="76" y="324"/>
                </a:lnTo>
                <a:lnTo>
                  <a:pt x="77" y="324"/>
                </a:lnTo>
                <a:lnTo>
                  <a:pt x="77" y="331"/>
                </a:lnTo>
                <a:lnTo>
                  <a:pt x="77" y="331"/>
                </a:lnTo>
                <a:lnTo>
                  <a:pt x="82" y="331"/>
                </a:lnTo>
                <a:lnTo>
                  <a:pt x="82" y="337"/>
                </a:lnTo>
                <a:lnTo>
                  <a:pt x="82" y="337"/>
                </a:lnTo>
                <a:lnTo>
                  <a:pt x="84" y="337"/>
                </a:lnTo>
                <a:lnTo>
                  <a:pt x="84" y="337"/>
                </a:lnTo>
                <a:lnTo>
                  <a:pt x="84" y="337"/>
                </a:lnTo>
                <a:lnTo>
                  <a:pt x="87" y="337"/>
                </a:lnTo>
                <a:lnTo>
                  <a:pt x="87" y="344"/>
                </a:lnTo>
                <a:lnTo>
                  <a:pt x="87" y="344"/>
                </a:lnTo>
                <a:lnTo>
                  <a:pt x="98" y="344"/>
                </a:lnTo>
                <a:lnTo>
                  <a:pt x="98" y="350"/>
                </a:lnTo>
                <a:lnTo>
                  <a:pt x="98" y="350"/>
                </a:lnTo>
                <a:lnTo>
                  <a:pt x="99" y="350"/>
                </a:lnTo>
                <a:lnTo>
                  <a:pt x="99" y="357"/>
                </a:lnTo>
                <a:lnTo>
                  <a:pt x="99" y="357"/>
                </a:lnTo>
                <a:lnTo>
                  <a:pt x="101" y="357"/>
                </a:lnTo>
                <a:lnTo>
                  <a:pt x="101" y="363"/>
                </a:lnTo>
                <a:lnTo>
                  <a:pt x="101" y="363"/>
                </a:lnTo>
                <a:lnTo>
                  <a:pt x="102" y="363"/>
                </a:lnTo>
                <a:lnTo>
                  <a:pt x="102" y="370"/>
                </a:lnTo>
                <a:lnTo>
                  <a:pt x="102" y="370"/>
                </a:lnTo>
                <a:lnTo>
                  <a:pt x="110" y="370"/>
                </a:lnTo>
                <a:lnTo>
                  <a:pt x="110" y="376"/>
                </a:lnTo>
                <a:lnTo>
                  <a:pt x="110" y="376"/>
                </a:lnTo>
                <a:lnTo>
                  <a:pt x="112" y="376"/>
                </a:lnTo>
                <a:lnTo>
                  <a:pt x="112" y="389"/>
                </a:lnTo>
                <a:lnTo>
                  <a:pt x="112" y="389"/>
                </a:lnTo>
                <a:lnTo>
                  <a:pt x="113" y="389"/>
                </a:lnTo>
                <a:lnTo>
                  <a:pt x="113" y="395"/>
                </a:lnTo>
                <a:lnTo>
                  <a:pt x="113" y="395"/>
                </a:lnTo>
                <a:lnTo>
                  <a:pt x="116" y="395"/>
                </a:lnTo>
                <a:lnTo>
                  <a:pt x="116" y="402"/>
                </a:lnTo>
                <a:lnTo>
                  <a:pt x="116" y="402"/>
                </a:lnTo>
                <a:lnTo>
                  <a:pt x="117" y="402"/>
                </a:lnTo>
                <a:lnTo>
                  <a:pt x="117" y="408"/>
                </a:lnTo>
                <a:lnTo>
                  <a:pt x="117" y="408"/>
                </a:lnTo>
                <a:lnTo>
                  <a:pt x="124" y="408"/>
                </a:lnTo>
                <a:lnTo>
                  <a:pt x="124" y="421"/>
                </a:lnTo>
                <a:lnTo>
                  <a:pt x="124" y="421"/>
                </a:lnTo>
                <a:lnTo>
                  <a:pt x="130" y="421"/>
                </a:lnTo>
                <a:lnTo>
                  <a:pt x="130" y="421"/>
                </a:lnTo>
                <a:lnTo>
                  <a:pt x="130" y="421"/>
                </a:lnTo>
                <a:lnTo>
                  <a:pt x="134" y="421"/>
                </a:lnTo>
                <a:lnTo>
                  <a:pt x="134" y="428"/>
                </a:lnTo>
                <a:lnTo>
                  <a:pt x="134" y="428"/>
                </a:lnTo>
                <a:lnTo>
                  <a:pt x="135" y="428"/>
                </a:lnTo>
                <a:lnTo>
                  <a:pt x="135" y="434"/>
                </a:lnTo>
                <a:lnTo>
                  <a:pt x="135" y="434"/>
                </a:lnTo>
                <a:lnTo>
                  <a:pt x="136" y="434"/>
                </a:lnTo>
                <a:lnTo>
                  <a:pt x="136" y="448"/>
                </a:lnTo>
                <a:lnTo>
                  <a:pt x="136" y="448"/>
                </a:lnTo>
                <a:lnTo>
                  <a:pt x="138" y="448"/>
                </a:lnTo>
                <a:lnTo>
                  <a:pt x="138" y="454"/>
                </a:lnTo>
                <a:lnTo>
                  <a:pt x="138" y="454"/>
                </a:lnTo>
                <a:lnTo>
                  <a:pt x="139" y="454"/>
                </a:lnTo>
                <a:lnTo>
                  <a:pt x="139" y="461"/>
                </a:lnTo>
                <a:lnTo>
                  <a:pt x="139" y="461"/>
                </a:lnTo>
                <a:lnTo>
                  <a:pt x="150" y="461"/>
                </a:lnTo>
                <a:lnTo>
                  <a:pt x="150" y="461"/>
                </a:lnTo>
                <a:lnTo>
                  <a:pt x="150" y="461"/>
                </a:lnTo>
                <a:lnTo>
                  <a:pt x="154" y="461"/>
                </a:lnTo>
                <a:lnTo>
                  <a:pt x="154" y="468"/>
                </a:lnTo>
                <a:lnTo>
                  <a:pt x="154" y="468"/>
                </a:lnTo>
                <a:lnTo>
                  <a:pt x="160" y="468"/>
                </a:lnTo>
                <a:lnTo>
                  <a:pt x="160" y="475"/>
                </a:lnTo>
                <a:lnTo>
                  <a:pt x="160" y="475"/>
                </a:lnTo>
                <a:lnTo>
                  <a:pt x="187" y="475"/>
                </a:lnTo>
                <a:lnTo>
                  <a:pt x="187" y="481"/>
                </a:lnTo>
                <a:lnTo>
                  <a:pt x="187" y="481"/>
                </a:lnTo>
                <a:lnTo>
                  <a:pt x="188" y="481"/>
                </a:lnTo>
                <a:lnTo>
                  <a:pt x="188" y="488"/>
                </a:lnTo>
                <a:lnTo>
                  <a:pt x="188" y="488"/>
                </a:lnTo>
                <a:lnTo>
                  <a:pt x="190" y="488"/>
                </a:lnTo>
                <a:lnTo>
                  <a:pt x="190" y="495"/>
                </a:lnTo>
                <a:lnTo>
                  <a:pt x="190" y="495"/>
                </a:lnTo>
                <a:lnTo>
                  <a:pt x="202" y="495"/>
                </a:lnTo>
                <a:lnTo>
                  <a:pt x="202" y="502"/>
                </a:lnTo>
                <a:lnTo>
                  <a:pt x="202" y="502"/>
                </a:lnTo>
                <a:lnTo>
                  <a:pt x="206" y="502"/>
                </a:lnTo>
                <a:lnTo>
                  <a:pt x="206" y="509"/>
                </a:lnTo>
                <a:lnTo>
                  <a:pt x="206" y="509"/>
                </a:lnTo>
                <a:lnTo>
                  <a:pt x="207" y="509"/>
                </a:lnTo>
                <a:lnTo>
                  <a:pt x="207" y="515"/>
                </a:lnTo>
                <a:lnTo>
                  <a:pt x="207" y="515"/>
                </a:lnTo>
                <a:lnTo>
                  <a:pt x="210" y="515"/>
                </a:lnTo>
                <a:lnTo>
                  <a:pt x="210" y="522"/>
                </a:lnTo>
                <a:lnTo>
                  <a:pt x="210" y="522"/>
                </a:lnTo>
                <a:lnTo>
                  <a:pt x="214" y="522"/>
                </a:lnTo>
                <a:lnTo>
                  <a:pt x="214" y="542"/>
                </a:lnTo>
                <a:lnTo>
                  <a:pt x="214" y="542"/>
                </a:lnTo>
                <a:lnTo>
                  <a:pt x="222" y="542"/>
                </a:lnTo>
                <a:lnTo>
                  <a:pt x="222" y="549"/>
                </a:lnTo>
                <a:lnTo>
                  <a:pt x="222" y="549"/>
                </a:lnTo>
                <a:lnTo>
                  <a:pt x="227" y="549"/>
                </a:lnTo>
                <a:lnTo>
                  <a:pt x="227" y="556"/>
                </a:lnTo>
                <a:lnTo>
                  <a:pt x="227" y="556"/>
                </a:lnTo>
                <a:lnTo>
                  <a:pt x="250" y="556"/>
                </a:lnTo>
                <a:lnTo>
                  <a:pt x="250" y="563"/>
                </a:lnTo>
                <a:lnTo>
                  <a:pt x="250" y="563"/>
                </a:lnTo>
                <a:lnTo>
                  <a:pt x="269" y="563"/>
                </a:lnTo>
                <a:lnTo>
                  <a:pt x="269" y="570"/>
                </a:lnTo>
                <a:lnTo>
                  <a:pt x="269" y="570"/>
                </a:lnTo>
                <a:lnTo>
                  <a:pt x="270" y="570"/>
                </a:lnTo>
                <a:lnTo>
                  <a:pt x="270" y="576"/>
                </a:lnTo>
                <a:lnTo>
                  <a:pt x="270" y="576"/>
                </a:lnTo>
                <a:lnTo>
                  <a:pt x="272" y="576"/>
                </a:lnTo>
                <a:lnTo>
                  <a:pt x="272" y="583"/>
                </a:lnTo>
                <a:lnTo>
                  <a:pt x="272" y="583"/>
                </a:lnTo>
                <a:lnTo>
                  <a:pt x="308" y="583"/>
                </a:lnTo>
                <a:lnTo>
                  <a:pt x="308" y="590"/>
                </a:lnTo>
                <a:lnTo>
                  <a:pt x="308" y="590"/>
                </a:lnTo>
                <a:lnTo>
                  <a:pt x="316" y="590"/>
                </a:lnTo>
                <a:lnTo>
                  <a:pt x="316" y="597"/>
                </a:lnTo>
                <a:lnTo>
                  <a:pt x="316" y="597"/>
                </a:lnTo>
                <a:lnTo>
                  <a:pt x="318" y="597"/>
                </a:lnTo>
                <a:lnTo>
                  <a:pt x="318" y="610"/>
                </a:lnTo>
                <a:lnTo>
                  <a:pt x="318" y="610"/>
                </a:lnTo>
                <a:lnTo>
                  <a:pt x="327" y="610"/>
                </a:lnTo>
                <a:lnTo>
                  <a:pt x="327" y="617"/>
                </a:lnTo>
                <a:lnTo>
                  <a:pt x="327" y="617"/>
                </a:lnTo>
                <a:lnTo>
                  <a:pt x="338" y="617"/>
                </a:lnTo>
                <a:lnTo>
                  <a:pt x="338" y="624"/>
                </a:lnTo>
                <a:lnTo>
                  <a:pt x="338" y="624"/>
                </a:lnTo>
                <a:lnTo>
                  <a:pt x="340" y="624"/>
                </a:lnTo>
                <a:lnTo>
                  <a:pt x="340" y="631"/>
                </a:lnTo>
                <a:lnTo>
                  <a:pt x="340" y="631"/>
                </a:lnTo>
                <a:lnTo>
                  <a:pt x="351" y="631"/>
                </a:lnTo>
                <a:lnTo>
                  <a:pt x="351" y="638"/>
                </a:lnTo>
                <a:lnTo>
                  <a:pt x="351" y="638"/>
                </a:lnTo>
                <a:lnTo>
                  <a:pt x="352" y="638"/>
                </a:lnTo>
                <a:lnTo>
                  <a:pt x="352" y="645"/>
                </a:lnTo>
                <a:lnTo>
                  <a:pt x="352" y="645"/>
                </a:lnTo>
                <a:lnTo>
                  <a:pt x="366" y="645"/>
                </a:lnTo>
                <a:lnTo>
                  <a:pt x="366" y="651"/>
                </a:lnTo>
                <a:lnTo>
                  <a:pt x="366" y="651"/>
                </a:lnTo>
                <a:lnTo>
                  <a:pt x="417" y="651"/>
                </a:lnTo>
                <a:lnTo>
                  <a:pt x="417" y="658"/>
                </a:lnTo>
                <a:lnTo>
                  <a:pt x="417" y="658"/>
                </a:lnTo>
                <a:lnTo>
                  <a:pt x="419" y="658"/>
                </a:lnTo>
                <a:lnTo>
                  <a:pt x="419" y="665"/>
                </a:lnTo>
                <a:lnTo>
                  <a:pt x="419" y="665"/>
                </a:lnTo>
                <a:lnTo>
                  <a:pt x="516" y="665"/>
                </a:lnTo>
                <a:lnTo>
                  <a:pt x="516" y="672"/>
                </a:lnTo>
                <a:lnTo>
                  <a:pt x="516" y="672"/>
                </a:lnTo>
                <a:lnTo>
                  <a:pt x="535" y="672"/>
                </a:lnTo>
                <a:lnTo>
                  <a:pt x="535" y="679"/>
                </a:lnTo>
                <a:lnTo>
                  <a:pt x="535" y="679"/>
                </a:lnTo>
                <a:lnTo>
                  <a:pt x="540" y="679"/>
                </a:lnTo>
                <a:lnTo>
                  <a:pt x="540" y="679"/>
                </a:lnTo>
                <a:lnTo>
                  <a:pt x="540" y="679"/>
                </a:lnTo>
                <a:lnTo>
                  <a:pt x="615" y="679"/>
                </a:lnTo>
                <a:lnTo>
                  <a:pt x="615" y="679"/>
                </a:lnTo>
                <a:lnTo>
                  <a:pt x="615" y="679"/>
                </a:lnTo>
                <a:lnTo>
                  <a:pt x="615" y="679"/>
                </a:lnTo>
                <a:lnTo>
                  <a:pt x="615" y="679"/>
                </a:lnTo>
              </a:path>
            </a:pathLst>
          </a:custGeom>
          <a:noFill/>
          <a:ln w="19050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450">
              <a:solidFill>
                <a:prstClr val="black"/>
              </a:solidFill>
            </a:endParaRPr>
          </a:p>
        </p:txBody>
      </p:sp>
      <p:sp>
        <p:nvSpPr>
          <p:cNvPr id="279" name="Line 36">
            <a:extLst>
              <a:ext uri="{FF2B5EF4-FFF2-40B4-BE49-F238E27FC236}">
                <a16:creationId xmlns:a16="http://schemas.microsoft.com/office/drawing/2014/main" xmlns="" id="{3DEB9B47-27B2-4536-AEF8-E98F4B9F300E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0633" y="2231956"/>
            <a:ext cx="0" cy="34353"/>
          </a:xfrm>
          <a:prstGeom prst="line">
            <a:avLst/>
          </a:prstGeom>
          <a:noFill/>
          <a:ln w="6350" cap="flat">
            <a:solidFill>
              <a:srgbClr val="66203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450">
              <a:solidFill>
                <a:prstClr val="black"/>
              </a:solidFill>
            </a:endParaRPr>
          </a:p>
        </p:txBody>
      </p:sp>
      <p:sp>
        <p:nvSpPr>
          <p:cNvPr id="280" name="Line 37">
            <a:extLst>
              <a:ext uri="{FF2B5EF4-FFF2-40B4-BE49-F238E27FC236}">
                <a16:creationId xmlns:a16="http://schemas.microsoft.com/office/drawing/2014/main" xmlns="" id="{208171F7-3D66-4EBF-B529-45E82BE62C8D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7892" y="2379940"/>
            <a:ext cx="0" cy="31711"/>
          </a:xfrm>
          <a:prstGeom prst="line">
            <a:avLst/>
          </a:prstGeom>
          <a:noFill/>
          <a:ln w="6350" cap="flat">
            <a:solidFill>
              <a:srgbClr val="66203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450">
              <a:solidFill>
                <a:prstClr val="black"/>
              </a:solidFill>
            </a:endParaRPr>
          </a:p>
        </p:txBody>
      </p:sp>
      <p:sp>
        <p:nvSpPr>
          <p:cNvPr id="281" name="Line 38">
            <a:extLst>
              <a:ext uri="{FF2B5EF4-FFF2-40B4-BE49-F238E27FC236}">
                <a16:creationId xmlns:a16="http://schemas.microsoft.com/office/drawing/2014/main" xmlns="" id="{DD0FD4AD-3663-4F2B-AFFB-F03F1492E722}"/>
              </a:ext>
            </a:extLst>
          </p:cNvPr>
          <p:cNvSpPr>
            <a:spLocks noChangeShapeType="1"/>
          </p:cNvSpPr>
          <p:nvPr/>
        </p:nvSpPr>
        <p:spPr bwMode="auto">
          <a:xfrm>
            <a:off x="1136037" y="2559634"/>
            <a:ext cx="0" cy="31711"/>
          </a:xfrm>
          <a:prstGeom prst="line">
            <a:avLst/>
          </a:prstGeom>
          <a:noFill/>
          <a:ln w="6350" cap="flat">
            <a:solidFill>
              <a:srgbClr val="66203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450">
              <a:solidFill>
                <a:prstClr val="black"/>
              </a:solidFill>
            </a:endParaRPr>
          </a:p>
        </p:txBody>
      </p:sp>
      <p:sp>
        <p:nvSpPr>
          <p:cNvPr id="282" name="Line 39">
            <a:extLst>
              <a:ext uri="{FF2B5EF4-FFF2-40B4-BE49-F238E27FC236}">
                <a16:creationId xmlns:a16="http://schemas.microsoft.com/office/drawing/2014/main" xmlns="" id="{FFEFF04B-7E81-487B-BD52-6AF618067054}"/>
              </a:ext>
            </a:extLst>
          </p:cNvPr>
          <p:cNvSpPr>
            <a:spLocks noChangeShapeType="1"/>
          </p:cNvSpPr>
          <p:nvPr/>
        </p:nvSpPr>
        <p:spPr bwMode="auto">
          <a:xfrm>
            <a:off x="1150552" y="2593990"/>
            <a:ext cx="0" cy="31711"/>
          </a:xfrm>
          <a:prstGeom prst="line">
            <a:avLst/>
          </a:prstGeom>
          <a:noFill/>
          <a:ln w="6350" cap="flat">
            <a:solidFill>
              <a:srgbClr val="66203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450">
              <a:solidFill>
                <a:prstClr val="black"/>
              </a:solidFill>
            </a:endParaRPr>
          </a:p>
        </p:txBody>
      </p:sp>
      <p:sp>
        <p:nvSpPr>
          <p:cNvPr id="283" name="Line 40">
            <a:extLst>
              <a:ext uri="{FF2B5EF4-FFF2-40B4-BE49-F238E27FC236}">
                <a16:creationId xmlns:a16="http://schemas.microsoft.com/office/drawing/2014/main" xmlns="" id="{0F222F88-3D1A-4C23-9E51-865C3C08D902}"/>
              </a:ext>
            </a:extLst>
          </p:cNvPr>
          <p:cNvSpPr>
            <a:spLocks noChangeShapeType="1"/>
          </p:cNvSpPr>
          <p:nvPr/>
        </p:nvSpPr>
        <p:spPr bwMode="auto">
          <a:xfrm>
            <a:off x="1234020" y="2815966"/>
            <a:ext cx="0" cy="31711"/>
          </a:xfrm>
          <a:prstGeom prst="line">
            <a:avLst/>
          </a:prstGeom>
          <a:noFill/>
          <a:ln w="19050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450">
              <a:solidFill>
                <a:prstClr val="black"/>
              </a:solidFill>
            </a:endParaRPr>
          </a:p>
        </p:txBody>
      </p:sp>
      <p:sp>
        <p:nvSpPr>
          <p:cNvPr id="284" name="Line 41">
            <a:extLst>
              <a:ext uri="{FF2B5EF4-FFF2-40B4-BE49-F238E27FC236}">
                <a16:creationId xmlns:a16="http://schemas.microsoft.com/office/drawing/2014/main" xmlns="" id="{19733513-EA1E-482E-B6E0-F55E52145805}"/>
              </a:ext>
            </a:extLst>
          </p:cNvPr>
          <p:cNvSpPr>
            <a:spLocks noChangeShapeType="1"/>
          </p:cNvSpPr>
          <p:nvPr/>
        </p:nvSpPr>
        <p:spPr bwMode="auto">
          <a:xfrm>
            <a:off x="1270309" y="2921668"/>
            <a:ext cx="0" cy="31711"/>
          </a:xfrm>
          <a:prstGeom prst="line">
            <a:avLst/>
          </a:prstGeom>
          <a:noFill/>
          <a:ln w="19050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450">
              <a:solidFill>
                <a:prstClr val="black"/>
              </a:solidFill>
            </a:endParaRPr>
          </a:p>
        </p:txBody>
      </p:sp>
      <p:sp>
        <p:nvSpPr>
          <p:cNvPr id="285" name="Line 42">
            <a:extLst>
              <a:ext uri="{FF2B5EF4-FFF2-40B4-BE49-F238E27FC236}">
                <a16:creationId xmlns:a16="http://schemas.microsoft.com/office/drawing/2014/main" xmlns="" id="{03715086-283E-4CD4-971C-1DF7B9DD40EE}"/>
              </a:ext>
            </a:extLst>
          </p:cNvPr>
          <p:cNvSpPr>
            <a:spLocks noChangeShapeType="1"/>
          </p:cNvSpPr>
          <p:nvPr/>
        </p:nvSpPr>
        <p:spPr bwMode="auto">
          <a:xfrm>
            <a:off x="1977964" y="3495109"/>
            <a:ext cx="0" cy="34353"/>
          </a:xfrm>
          <a:prstGeom prst="line">
            <a:avLst/>
          </a:prstGeom>
          <a:noFill/>
          <a:ln w="19050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450">
              <a:solidFill>
                <a:prstClr val="black"/>
              </a:solidFill>
            </a:endParaRPr>
          </a:p>
        </p:txBody>
      </p:sp>
      <p:sp>
        <p:nvSpPr>
          <p:cNvPr id="286" name="Line 43">
            <a:extLst>
              <a:ext uri="{FF2B5EF4-FFF2-40B4-BE49-F238E27FC236}">
                <a16:creationId xmlns:a16="http://schemas.microsoft.com/office/drawing/2014/main" xmlns="" id="{CD2BE86B-1A4E-4224-8077-DD5D4CBE4A1F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4052" y="3495109"/>
            <a:ext cx="0" cy="34353"/>
          </a:xfrm>
          <a:prstGeom prst="line">
            <a:avLst/>
          </a:prstGeom>
          <a:noFill/>
          <a:ln w="19050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450">
              <a:solidFill>
                <a:prstClr val="black"/>
              </a:solidFill>
            </a:endParaRPr>
          </a:p>
        </p:txBody>
      </p:sp>
      <p:sp>
        <p:nvSpPr>
          <p:cNvPr id="287" name="Line 44">
            <a:extLst>
              <a:ext uri="{FF2B5EF4-FFF2-40B4-BE49-F238E27FC236}">
                <a16:creationId xmlns:a16="http://schemas.microsoft.com/office/drawing/2014/main" xmlns="" id="{CE077DB4-7E2B-4B11-A312-7543500DD773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4052" y="3495109"/>
            <a:ext cx="0" cy="34353"/>
          </a:xfrm>
          <a:prstGeom prst="line">
            <a:avLst/>
          </a:prstGeom>
          <a:noFill/>
          <a:ln w="19050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450">
              <a:solidFill>
                <a:prstClr val="black"/>
              </a:solidFill>
            </a:endParaRPr>
          </a:p>
        </p:txBody>
      </p:sp>
      <p:sp>
        <p:nvSpPr>
          <p:cNvPr id="288" name="Freeform 45">
            <a:extLst>
              <a:ext uri="{FF2B5EF4-FFF2-40B4-BE49-F238E27FC236}">
                <a16:creationId xmlns:a16="http://schemas.microsoft.com/office/drawing/2014/main" xmlns="" id="{77656CED-FDFC-4215-8C41-105041575118}"/>
              </a:ext>
            </a:extLst>
          </p:cNvPr>
          <p:cNvSpPr>
            <a:spLocks/>
          </p:cNvSpPr>
          <p:nvPr/>
        </p:nvSpPr>
        <p:spPr bwMode="auto">
          <a:xfrm>
            <a:off x="998135" y="1735152"/>
            <a:ext cx="1464300" cy="1701820"/>
          </a:xfrm>
          <a:custGeom>
            <a:avLst/>
            <a:gdLst>
              <a:gd name="T0" fmla="*/ 0 w 807"/>
              <a:gd name="T1" fmla="*/ 0 h 644"/>
              <a:gd name="T2" fmla="*/ 16 w 807"/>
              <a:gd name="T3" fmla="*/ 7 h 644"/>
              <a:gd name="T4" fmla="*/ 26 w 807"/>
              <a:gd name="T5" fmla="*/ 20 h 644"/>
              <a:gd name="T6" fmla="*/ 27 w 807"/>
              <a:gd name="T7" fmla="*/ 26 h 644"/>
              <a:gd name="T8" fmla="*/ 34 w 807"/>
              <a:gd name="T9" fmla="*/ 33 h 644"/>
              <a:gd name="T10" fmla="*/ 35 w 807"/>
              <a:gd name="T11" fmla="*/ 46 h 644"/>
              <a:gd name="T12" fmla="*/ 38 w 807"/>
              <a:gd name="T13" fmla="*/ 52 h 644"/>
              <a:gd name="T14" fmla="*/ 48 w 807"/>
              <a:gd name="T15" fmla="*/ 59 h 644"/>
              <a:gd name="T16" fmla="*/ 49 w 807"/>
              <a:gd name="T17" fmla="*/ 72 h 644"/>
              <a:gd name="T18" fmla="*/ 50 w 807"/>
              <a:gd name="T19" fmla="*/ 78 h 644"/>
              <a:gd name="T20" fmla="*/ 53 w 807"/>
              <a:gd name="T21" fmla="*/ 98 h 644"/>
              <a:gd name="T22" fmla="*/ 61 w 807"/>
              <a:gd name="T23" fmla="*/ 111 h 644"/>
              <a:gd name="T24" fmla="*/ 62 w 807"/>
              <a:gd name="T25" fmla="*/ 124 h 644"/>
              <a:gd name="T26" fmla="*/ 65 w 807"/>
              <a:gd name="T27" fmla="*/ 144 h 644"/>
              <a:gd name="T28" fmla="*/ 66 w 807"/>
              <a:gd name="T29" fmla="*/ 177 h 644"/>
              <a:gd name="T30" fmla="*/ 67 w 807"/>
              <a:gd name="T31" fmla="*/ 197 h 644"/>
              <a:gd name="T32" fmla="*/ 70 w 807"/>
              <a:gd name="T33" fmla="*/ 223 h 644"/>
              <a:gd name="T34" fmla="*/ 71 w 807"/>
              <a:gd name="T35" fmla="*/ 303 h 644"/>
              <a:gd name="T36" fmla="*/ 72 w 807"/>
              <a:gd name="T37" fmla="*/ 317 h 644"/>
              <a:gd name="T38" fmla="*/ 75 w 807"/>
              <a:gd name="T39" fmla="*/ 324 h 644"/>
              <a:gd name="T40" fmla="*/ 76 w 807"/>
              <a:gd name="T41" fmla="*/ 337 h 644"/>
              <a:gd name="T42" fmla="*/ 85 w 807"/>
              <a:gd name="T43" fmla="*/ 343 h 644"/>
              <a:gd name="T44" fmla="*/ 99 w 807"/>
              <a:gd name="T45" fmla="*/ 350 h 644"/>
              <a:gd name="T46" fmla="*/ 102 w 807"/>
              <a:gd name="T47" fmla="*/ 364 h 644"/>
              <a:gd name="T48" fmla="*/ 106 w 807"/>
              <a:gd name="T49" fmla="*/ 370 h 644"/>
              <a:gd name="T50" fmla="*/ 117 w 807"/>
              <a:gd name="T51" fmla="*/ 377 h 644"/>
              <a:gd name="T52" fmla="*/ 133 w 807"/>
              <a:gd name="T53" fmla="*/ 391 h 644"/>
              <a:gd name="T54" fmla="*/ 134 w 807"/>
              <a:gd name="T55" fmla="*/ 397 h 644"/>
              <a:gd name="T56" fmla="*/ 136 w 807"/>
              <a:gd name="T57" fmla="*/ 410 h 644"/>
              <a:gd name="T58" fmla="*/ 139 w 807"/>
              <a:gd name="T59" fmla="*/ 424 h 644"/>
              <a:gd name="T60" fmla="*/ 141 w 807"/>
              <a:gd name="T61" fmla="*/ 431 h 644"/>
              <a:gd name="T62" fmla="*/ 148 w 807"/>
              <a:gd name="T63" fmla="*/ 437 h 644"/>
              <a:gd name="T64" fmla="*/ 151 w 807"/>
              <a:gd name="T65" fmla="*/ 451 h 644"/>
              <a:gd name="T66" fmla="*/ 163 w 807"/>
              <a:gd name="T67" fmla="*/ 458 h 644"/>
              <a:gd name="T68" fmla="*/ 205 w 807"/>
              <a:gd name="T69" fmla="*/ 458 h 644"/>
              <a:gd name="T70" fmla="*/ 206 w 807"/>
              <a:gd name="T71" fmla="*/ 471 h 644"/>
              <a:gd name="T72" fmla="*/ 217 w 807"/>
              <a:gd name="T73" fmla="*/ 485 h 644"/>
              <a:gd name="T74" fmla="*/ 265 w 807"/>
              <a:gd name="T75" fmla="*/ 492 h 644"/>
              <a:gd name="T76" fmla="*/ 276 w 807"/>
              <a:gd name="T77" fmla="*/ 506 h 644"/>
              <a:gd name="T78" fmla="*/ 284 w 807"/>
              <a:gd name="T79" fmla="*/ 513 h 644"/>
              <a:gd name="T80" fmla="*/ 328 w 807"/>
              <a:gd name="T81" fmla="*/ 520 h 644"/>
              <a:gd name="T82" fmla="*/ 337 w 807"/>
              <a:gd name="T83" fmla="*/ 527 h 644"/>
              <a:gd name="T84" fmla="*/ 345 w 807"/>
              <a:gd name="T85" fmla="*/ 535 h 644"/>
              <a:gd name="T86" fmla="*/ 367 w 807"/>
              <a:gd name="T87" fmla="*/ 542 h 644"/>
              <a:gd name="T88" fmla="*/ 408 w 807"/>
              <a:gd name="T89" fmla="*/ 557 h 644"/>
              <a:gd name="T90" fmla="*/ 422 w 807"/>
              <a:gd name="T91" fmla="*/ 565 h 644"/>
              <a:gd name="T92" fmla="*/ 451 w 807"/>
              <a:gd name="T93" fmla="*/ 572 h 644"/>
              <a:gd name="T94" fmla="*/ 480 w 807"/>
              <a:gd name="T95" fmla="*/ 580 h 644"/>
              <a:gd name="T96" fmla="*/ 494 w 807"/>
              <a:gd name="T97" fmla="*/ 588 h 644"/>
              <a:gd name="T98" fmla="*/ 530 w 807"/>
              <a:gd name="T99" fmla="*/ 595 h 644"/>
              <a:gd name="T100" fmla="*/ 548 w 807"/>
              <a:gd name="T101" fmla="*/ 611 h 644"/>
              <a:gd name="T102" fmla="*/ 549 w 807"/>
              <a:gd name="T103" fmla="*/ 619 h 644"/>
              <a:gd name="T104" fmla="*/ 598 w 807"/>
              <a:gd name="T105" fmla="*/ 627 h 644"/>
              <a:gd name="T106" fmla="*/ 611 w 807"/>
              <a:gd name="T107" fmla="*/ 635 h 644"/>
              <a:gd name="T108" fmla="*/ 617 w 807"/>
              <a:gd name="T109" fmla="*/ 644 h 644"/>
              <a:gd name="T110" fmla="*/ 684 w 807"/>
              <a:gd name="T111" fmla="*/ 644 h 644"/>
              <a:gd name="T112" fmla="*/ 737 w 807"/>
              <a:gd name="T113" fmla="*/ 644 h 644"/>
              <a:gd name="T114" fmla="*/ 746 w 807"/>
              <a:gd name="T115" fmla="*/ 644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07" h="644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12" y="0"/>
                </a:lnTo>
                <a:lnTo>
                  <a:pt x="12" y="7"/>
                </a:lnTo>
                <a:lnTo>
                  <a:pt x="12" y="7"/>
                </a:lnTo>
                <a:lnTo>
                  <a:pt x="16" y="7"/>
                </a:lnTo>
                <a:lnTo>
                  <a:pt x="16" y="13"/>
                </a:lnTo>
                <a:lnTo>
                  <a:pt x="16" y="13"/>
                </a:lnTo>
                <a:lnTo>
                  <a:pt x="26" y="13"/>
                </a:lnTo>
                <a:lnTo>
                  <a:pt x="26" y="20"/>
                </a:lnTo>
                <a:lnTo>
                  <a:pt x="26" y="20"/>
                </a:lnTo>
                <a:lnTo>
                  <a:pt x="27" y="20"/>
                </a:lnTo>
                <a:lnTo>
                  <a:pt x="27" y="26"/>
                </a:lnTo>
                <a:lnTo>
                  <a:pt x="27" y="26"/>
                </a:lnTo>
                <a:lnTo>
                  <a:pt x="33" y="26"/>
                </a:lnTo>
                <a:lnTo>
                  <a:pt x="33" y="33"/>
                </a:lnTo>
                <a:lnTo>
                  <a:pt x="33" y="33"/>
                </a:lnTo>
                <a:lnTo>
                  <a:pt x="34" y="33"/>
                </a:lnTo>
                <a:lnTo>
                  <a:pt x="34" y="39"/>
                </a:lnTo>
                <a:lnTo>
                  <a:pt x="34" y="39"/>
                </a:lnTo>
                <a:lnTo>
                  <a:pt x="35" y="39"/>
                </a:lnTo>
                <a:lnTo>
                  <a:pt x="35" y="46"/>
                </a:lnTo>
                <a:lnTo>
                  <a:pt x="35" y="46"/>
                </a:lnTo>
                <a:lnTo>
                  <a:pt x="38" y="46"/>
                </a:lnTo>
                <a:lnTo>
                  <a:pt x="38" y="52"/>
                </a:lnTo>
                <a:lnTo>
                  <a:pt x="38" y="52"/>
                </a:lnTo>
                <a:lnTo>
                  <a:pt x="47" y="52"/>
                </a:lnTo>
                <a:lnTo>
                  <a:pt x="47" y="59"/>
                </a:lnTo>
                <a:lnTo>
                  <a:pt x="47" y="59"/>
                </a:lnTo>
                <a:lnTo>
                  <a:pt x="48" y="59"/>
                </a:lnTo>
                <a:lnTo>
                  <a:pt x="48" y="66"/>
                </a:lnTo>
                <a:lnTo>
                  <a:pt x="48" y="66"/>
                </a:lnTo>
                <a:lnTo>
                  <a:pt x="49" y="66"/>
                </a:lnTo>
                <a:lnTo>
                  <a:pt x="49" y="72"/>
                </a:lnTo>
                <a:lnTo>
                  <a:pt x="49" y="72"/>
                </a:lnTo>
                <a:lnTo>
                  <a:pt x="50" y="72"/>
                </a:lnTo>
                <a:lnTo>
                  <a:pt x="50" y="78"/>
                </a:lnTo>
                <a:lnTo>
                  <a:pt x="50" y="78"/>
                </a:lnTo>
                <a:lnTo>
                  <a:pt x="52" y="78"/>
                </a:lnTo>
                <a:lnTo>
                  <a:pt x="52" y="98"/>
                </a:lnTo>
                <a:lnTo>
                  <a:pt x="52" y="98"/>
                </a:lnTo>
                <a:lnTo>
                  <a:pt x="53" y="98"/>
                </a:lnTo>
                <a:lnTo>
                  <a:pt x="53" y="105"/>
                </a:lnTo>
                <a:lnTo>
                  <a:pt x="53" y="105"/>
                </a:lnTo>
                <a:lnTo>
                  <a:pt x="61" y="105"/>
                </a:lnTo>
                <a:lnTo>
                  <a:pt x="61" y="111"/>
                </a:lnTo>
                <a:lnTo>
                  <a:pt x="61" y="111"/>
                </a:lnTo>
                <a:lnTo>
                  <a:pt x="62" y="111"/>
                </a:lnTo>
                <a:lnTo>
                  <a:pt x="62" y="124"/>
                </a:lnTo>
                <a:lnTo>
                  <a:pt x="62" y="124"/>
                </a:lnTo>
                <a:lnTo>
                  <a:pt x="64" y="124"/>
                </a:lnTo>
                <a:lnTo>
                  <a:pt x="64" y="144"/>
                </a:lnTo>
                <a:lnTo>
                  <a:pt x="64" y="144"/>
                </a:lnTo>
                <a:lnTo>
                  <a:pt x="65" y="144"/>
                </a:lnTo>
                <a:lnTo>
                  <a:pt x="65" y="157"/>
                </a:lnTo>
                <a:lnTo>
                  <a:pt x="65" y="157"/>
                </a:lnTo>
                <a:lnTo>
                  <a:pt x="66" y="157"/>
                </a:lnTo>
                <a:lnTo>
                  <a:pt x="66" y="177"/>
                </a:lnTo>
                <a:lnTo>
                  <a:pt x="66" y="177"/>
                </a:lnTo>
                <a:lnTo>
                  <a:pt x="67" y="177"/>
                </a:lnTo>
                <a:lnTo>
                  <a:pt x="67" y="197"/>
                </a:lnTo>
                <a:lnTo>
                  <a:pt x="67" y="197"/>
                </a:lnTo>
                <a:lnTo>
                  <a:pt x="68" y="197"/>
                </a:lnTo>
                <a:lnTo>
                  <a:pt x="68" y="223"/>
                </a:lnTo>
                <a:lnTo>
                  <a:pt x="68" y="223"/>
                </a:lnTo>
                <a:lnTo>
                  <a:pt x="70" y="223"/>
                </a:lnTo>
                <a:lnTo>
                  <a:pt x="70" y="276"/>
                </a:lnTo>
                <a:lnTo>
                  <a:pt x="70" y="276"/>
                </a:lnTo>
                <a:lnTo>
                  <a:pt x="71" y="276"/>
                </a:lnTo>
                <a:lnTo>
                  <a:pt x="71" y="303"/>
                </a:lnTo>
                <a:lnTo>
                  <a:pt x="71" y="303"/>
                </a:lnTo>
                <a:lnTo>
                  <a:pt x="72" y="303"/>
                </a:lnTo>
                <a:lnTo>
                  <a:pt x="72" y="317"/>
                </a:lnTo>
                <a:lnTo>
                  <a:pt x="72" y="317"/>
                </a:lnTo>
                <a:lnTo>
                  <a:pt x="73" y="317"/>
                </a:lnTo>
                <a:lnTo>
                  <a:pt x="73" y="324"/>
                </a:lnTo>
                <a:lnTo>
                  <a:pt x="73" y="324"/>
                </a:lnTo>
                <a:lnTo>
                  <a:pt x="75" y="324"/>
                </a:lnTo>
                <a:lnTo>
                  <a:pt x="75" y="330"/>
                </a:lnTo>
                <a:lnTo>
                  <a:pt x="75" y="330"/>
                </a:lnTo>
                <a:lnTo>
                  <a:pt x="76" y="330"/>
                </a:lnTo>
                <a:lnTo>
                  <a:pt x="76" y="337"/>
                </a:lnTo>
                <a:lnTo>
                  <a:pt x="76" y="337"/>
                </a:lnTo>
                <a:lnTo>
                  <a:pt x="85" y="337"/>
                </a:lnTo>
                <a:lnTo>
                  <a:pt x="85" y="343"/>
                </a:lnTo>
                <a:lnTo>
                  <a:pt x="85" y="343"/>
                </a:lnTo>
                <a:lnTo>
                  <a:pt x="93" y="343"/>
                </a:lnTo>
                <a:lnTo>
                  <a:pt x="93" y="350"/>
                </a:lnTo>
                <a:lnTo>
                  <a:pt x="93" y="350"/>
                </a:lnTo>
                <a:lnTo>
                  <a:pt x="99" y="350"/>
                </a:lnTo>
                <a:lnTo>
                  <a:pt x="99" y="357"/>
                </a:lnTo>
                <a:lnTo>
                  <a:pt x="99" y="357"/>
                </a:lnTo>
                <a:lnTo>
                  <a:pt x="102" y="357"/>
                </a:lnTo>
                <a:lnTo>
                  <a:pt x="102" y="364"/>
                </a:lnTo>
                <a:lnTo>
                  <a:pt x="102" y="364"/>
                </a:lnTo>
                <a:lnTo>
                  <a:pt x="106" y="364"/>
                </a:lnTo>
                <a:lnTo>
                  <a:pt x="106" y="370"/>
                </a:lnTo>
                <a:lnTo>
                  <a:pt x="106" y="370"/>
                </a:lnTo>
                <a:lnTo>
                  <a:pt x="116" y="370"/>
                </a:lnTo>
                <a:lnTo>
                  <a:pt x="116" y="377"/>
                </a:lnTo>
                <a:lnTo>
                  <a:pt x="116" y="377"/>
                </a:lnTo>
                <a:lnTo>
                  <a:pt x="117" y="377"/>
                </a:lnTo>
                <a:lnTo>
                  <a:pt x="117" y="384"/>
                </a:lnTo>
                <a:lnTo>
                  <a:pt x="117" y="384"/>
                </a:lnTo>
                <a:lnTo>
                  <a:pt x="133" y="384"/>
                </a:lnTo>
                <a:lnTo>
                  <a:pt x="133" y="391"/>
                </a:lnTo>
                <a:lnTo>
                  <a:pt x="133" y="391"/>
                </a:lnTo>
                <a:lnTo>
                  <a:pt x="134" y="391"/>
                </a:lnTo>
                <a:lnTo>
                  <a:pt x="134" y="397"/>
                </a:lnTo>
                <a:lnTo>
                  <a:pt x="134" y="397"/>
                </a:lnTo>
                <a:lnTo>
                  <a:pt x="135" y="397"/>
                </a:lnTo>
                <a:lnTo>
                  <a:pt x="135" y="410"/>
                </a:lnTo>
                <a:lnTo>
                  <a:pt x="135" y="410"/>
                </a:lnTo>
                <a:lnTo>
                  <a:pt x="136" y="410"/>
                </a:lnTo>
                <a:lnTo>
                  <a:pt x="136" y="417"/>
                </a:lnTo>
                <a:lnTo>
                  <a:pt x="136" y="417"/>
                </a:lnTo>
                <a:lnTo>
                  <a:pt x="139" y="417"/>
                </a:lnTo>
                <a:lnTo>
                  <a:pt x="139" y="424"/>
                </a:lnTo>
                <a:lnTo>
                  <a:pt x="139" y="424"/>
                </a:lnTo>
                <a:lnTo>
                  <a:pt x="141" y="424"/>
                </a:lnTo>
                <a:lnTo>
                  <a:pt x="141" y="431"/>
                </a:lnTo>
                <a:lnTo>
                  <a:pt x="141" y="431"/>
                </a:lnTo>
                <a:lnTo>
                  <a:pt x="145" y="431"/>
                </a:lnTo>
                <a:lnTo>
                  <a:pt x="145" y="437"/>
                </a:lnTo>
                <a:lnTo>
                  <a:pt x="145" y="437"/>
                </a:lnTo>
                <a:lnTo>
                  <a:pt x="148" y="437"/>
                </a:lnTo>
                <a:lnTo>
                  <a:pt x="148" y="444"/>
                </a:lnTo>
                <a:lnTo>
                  <a:pt x="148" y="444"/>
                </a:lnTo>
                <a:lnTo>
                  <a:pt x="151" y="444"/>
                </a:lnTo>
                <a:lnTo>
                  <a:pt x="151" y="451"/>
                </a:lnTo>
                <a:lnTo>
                  <a:pt x="151" y="451"/>
                </a:lnTo>
                <a:lnTo>
                  <a:pt x="163" y="451"/>
                </a:lnTo>
                <a:lnTo>
                  <a:pt x="163" y="458"/>
                </a:lnTo>
                <a:lnTo>
                  <a:pt x="163" y="458"/>
                </a:lnTo>
                <a:lnTo>
                  <a:pt x="195" y="458"/>
                </a:lnTo>
                <a:lnTo>
                  <a:pt x="195" y="458"/>
                </a:lnTo>
                <a:lnTo>
                  <a:pt x="195" y="458"/>
                </a:lnTo>
                <a:lnTo>
                  <a:pt x="205" y="458"/>
                </a:lnTo>
                <a:lnTo>
                  <a:pt x="205" y="464"/>
                </a:lnTo>
                <a:lnTo>
                  <a:pt x="205" y="464"/>
                </a:lnTo>
                <a:lnTo>
                  <a:pt x="206" y="464"/>
                </a:lnTo>
                <a:lnTo>
                  <a:pt x="206" y="471"/>
                </a:lnTo>
                <a:lnTo>
                  <a:pt x="206" y="471"/>
                </a:lnTo>
                <a:lnTo>
                  <a:pt x="217" y="471"/>
                </a:lnTo>
                <a:lnTo>
                  <a:pt x="217" y="485"/>
                </a:lnTo>
                <a:lnTo>
                  <a:pt x="217" y="485"/>
                </a:lnTo>
                <a:lnTo>
                  <a:pt x="252" y="485"/>
                </a:lnTo>
                <a:lnTo>
                  <a:pt x="252" y="492"/>
                </a:lnTo>
                <a:lnTo>
                  <a:pt x="252" y="492"/>
                </a:lnTo>
                <a:lnTo>
                  <a:pt x="265" y="492"/>
                </a:lnTo>
                <a:lnTo>
                  <a:pt x="265" y="499"/>
                </a:lnTo>
                <a:lnTo>
                  <a:pt x="265" y="499"/>
                </a:lnTo>
                <a:lnTo>
                  <a:pt x="276" y="499"/>
                </a:lnTo>
                <a:lnTo>
                  <a:pt x="276" y="506"/>
                </a:lnTo>
                <a:lnTo>
                  <a:pt x="276" y="506"/>
                </a:lnTo>
                <a:lnTo>
                  <a:pt x="284" y="506"/>
                </a:lnTo>
                <a:lnTo>
                  <a:pt x="284" y="513"/>
                </a:lnTo>
                <a:lnTo>
                  <a:pt x="284" y="513"/>
                </a:lnTo>
                <a:lnTo>
                  <a:pt x="296" y="513"/>
                </a:lnTo>
                <a:lnTo>
                  <a:pt x="296" y="520"/>
                </a:lnTo>
                <a:lnTo>
                  <a:pt x="296" y="520"/>
                </a:lnTo>
                <a:lnTo>
                  <a:pt x="328" y="520"/>
                </a:lnTo>
                <a:lnTo>
                  <a:pt x="328" y="527"/>
                </a:lnTo>
                <a:lnTo>
                  <a:pt x="328" y="527"/>
                </a:lnTo>
                <a:lnTo>
                  <a:pt x="337" y="527"/>
                </a:lnTo>
                <a:lnTo>
                  <a:pt x="337" y="527"/>
                </a:lnTo>
                <a:lnTo>
                  <a:pt x="337" y="527"/>
                </a:lnTo>
                <a:lnTo>
                  <a:pt x="345" y="527"/>
                </a:lnTo>
                <a:lnTo>
                  <a:pt x="345" y="535"/>
                </a:lnTo>
                <a:lnTo>
                  <a:pt x="345" y="535"/>
                </a:lnTo>
                <a:lnTo>
                  <a:pt x="346" y="535"/>
                </a:lnTo>
                <a:lnTo>
                  <a:pt x="346" y="542"/>
                </a:lnTo>
                <a:lnTo>
                  <a:pt x="346" y="542"/>
                </a:lnTo>
                <a:lnTo>
                  <a:pt x="367" y="542"/>
                </a:lnTo>
                <a:lnTo>
                  <a:pt x="367" y="550"/>
                </a:lnTo>
                <a:lnTo>
                  <a:pt x="367" y="550"/>
                </a:lnTo>
                <a:lnTo>
                  <a:pt x="408" y="550"/>
                </a:lnTo>
                <a:lnTo>
                  <a:pt x="408" y="557"/>
                </a:lnTo>
                <a:lnTo>
                  <a:pt x="408" y="557"/>
                </a:lnTo>
                <a:lnTo>
                  <a:pt x="422" y="557"/>
                </a:lnTo>
                <a:lnTo>
                  <a:pt x="422" y="565"/>
                </a:lnTo>
                <a:lnTo>
                  <a:pt x="422" y="565"/>
                </a:lnTo>
                <a:lnTo>
                  <a:pt x="445" y="565"/>
                </a:lnTo>
                <a:lnTo>
                  <a:pt x="445" y="572"/>
                </a:lnTo>
                <a:lnTo>
                  <a:pt x="445" y="572"/>
                </a:lnTo>
                <a:lnTo>
                  <a:pt x="451" y="572"/>
                </a:lnTo>
                <a:lnTo>
                  <a:pt x="451" y="580"/>
                </a:lnTo>
                <a:lnTo>
                  <a:pt x="451" y="580"/>
                </a:lnTo>
                <a:lnTo>
                  <a:pt x="480" y="580"/>
                </a:lnTo>
                <a:lnTo>
                  <a:pt x="480" y="580"/>
                </a:lnTo>
                <a:lnTo>
                  <a:pt x="480" y="580"/>
                </a:lnTo>
                <a:lnTo>
                  <a:pt x="494" y="580"/>
                </a:lnTo>
                <a:lnTo>
                  <a:pt x="494" y="588"/>
                </a:lnTo>
                <a:lnTo>
                  <a:pt x="494" y="588"/>
                </a:lnTo>
                <a:lnTo>
                  <a:pt x="525" y="588"/>
                </a:lnTo>
                <a:lnTo>
                  <a:pt x="525" y="595"/>
                </a:lnTo>
                <a:lnTo>
                  <a:pt x="525" y="595"/>
                </a:lnTo>
                <a:lnTo>
                  <a:pt x="530" y="595"/>
                </a:lnTo>
                <a:lnTo>
                  <a:pt x="530" y="603"/>
                </a:lnTo>
                <a:lnTo>
                  <a:pt x="530" y="603"/>
                </a:lnTo>
                <a:lnTo>
                  <a:pt x="548" y="603"/>
                </a:lnTo>
                <a:lnTo>
                  <a:pt x="548" y="611"/>
                </a:lnTo>
                <a:lnTo>
                  <a:pt x="548" y="611"/>
                </a:lnTo>
                <a:lnTo>
                  <a:pt x="549" y="611"/>
                </a:lnTo>
                <a:lnTo>
                  <a:pt x="549" y="619"/>
                </a:lnTo>
                <a:lnTo>
                  <a:pt x="549" y="619"/>
                </a:lnTo>
                <a:lnTo>
                  <a:pt x="556" y="619"/>
                </a:lnTo>
                <a:lnTo>
                  <a:pt x="556" y="627"/>
                </a:lnTo>
                <a:lnTo>
                  <a:pt x="556" y="627"/>
                </a:lnTo>
                <a:lnTo>
                  <a:pt x="598" y="627"/>
                </a:lnTo>
                <a:lnTo>
                  <a:pt x="598" y="635"/>
                </a:lnTo>
                <a:lnTo>
                  <a:pt x="598" y="635"/>
                </a:lnTo>
                <a:lnTo>
                  <a:pt x="611" y="635"/>
                </a:lnTo>
                <a:lnTo>
                  <a:pt x="611" y="635"/>
                </a:lnTo>
                <a:lnTo>
                  <a:pt x="611" y="635"/>
                </a:lnTo>
                <a:lnTo>
                  <a:pt x="617" y="635"/>
                </a:lnTo>
                <a:lnTo>
                  <a:pt x="617" y="644"/>
                </a:lnTo>
                <a:lnTo>
                  <a:pt x="617" y="644"/>
                </a:lnTo>
                <a:lnTo>
                  <a:pt x="678" y="644"/>
                </a:lnTo>
                <a:lnTo>
                  <a:pt x="678" y="644"/>
                </a:lnTo>
                <a:lnTo>
                  <a:pt x="678" y="644"/>
                </a:lnTo>
                <a:lnTo>
                  <a:pt x="684" y="644"/>
                </a:lnTo>
                <a:lnTo>
                  <a:pt x="684" y="644"/>
                </a:lnTo>
                <a:lnTo>
                  <a:pt x="684" y="644"/>
                </a:lnTo>
                <a:lnTo>
                  <a:pt x="737" y="644"/>
                </a:lnTo>
                <a:lnTo>
                  <a:pt x="737" y="644"/>
                </a:lnTo>
                <a:lnTo>
                  <a:pt x="737" y="644"/>
                </a:lnTo>
                <a:lnTo>
                  <a:pt x="746" y="644"/>
                </a:lnTo>
                <a:lnTo>
                  <a:pt x="746" y="644"/>
                </a:lnTo>
                <a:lnTo>
                  <a:pt x="746" y="644"/>
                </a:lnTo>
                <a:lnTo>
                  <a:pt x="807" y="644"/>
                </a:lnTo>
                <a:lnTo>
                  <a:pt x="807" y="644"/>
                </a:lnTo>
              </a:path>
            </a:pathLst>
          </a:custGeom>
          <a:noFill/>
          <a:ln w="19050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450">
              <a:solidFill>
                <a:prstClr val="black"/>
              </a:solidFill>
            </a:endParaRPr>
          </a:p>
        </p:txBody>
      </p:sp>
      <p:sp>
        <p:nvSpPr>
          <p:cNvPr id="289" name="Line 46">
            <a:extLst>
              <a:ext uri="{FF2B5EF4-FFF2-40B4-BE49-F238E27FC236}">
                <a16:creationId xmlns:a16="http://schemas.microsoft.com/office/drawing/2014/main" xmlns="" id="{6D38DBE1-4926-4CC9-AC29-079A42B020EC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6078" y="2118326"/>
            <a:ext cx="0" cy="31711"/>
          </a:xfrm>
          <a:prstGeom prst="line">
            <a:avLst/>
          </a:prstGeom>
          <a:noFill/>
          <a:ln w="6350" cap="flat">
            <a:solidFill>
              <a:srgbClr val="00877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450">
              <a:solidFill>
                <a:prstClr val="black"/>
              </a:solidFill>
            </a:endParaRPr>
          </a:p>
        </p:txBody>
      </p:sp>
      <p:sp>
        <p:nvSpPr>
          <p:cNvPr id="290" name="Line 47">
            <a:extLst>
              <a:ext uri="{FF2B5EF4-FFF2-40B4-BE49-F238E27FC236}">
                <a16:creationId xmlns:a16="http://schemas.microsoft.com/office/drawing/2014/main" xmlns="" id="{36AD5A6D-396F-4181-BF94-896638E87B18}"/>
              </a:ext>
            </a:extLst>
          </p:cNvPr>
          <p:cNvSpPr>
            <a:spLocks noChangeShapeType="1"/>
          </p:cNvSpPr>
          <p:nvPr/>
        </p:nvSpPr>
        <p:spPr bwMode="auto">
          <a:xfrm>
            <a:off x="1121521" y="2292736"/>
            <a:ext cx="0" cy="31711"/>
          </a:xfrm>
          <a:prstGeom prst="line">
            <a:avLst/>
          </a:prstGeom>
          <a:noFill/>
          <a:ln w="6350" cap="flat">
            <a:solidFill>
              <a:srgbClr val="00877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450">
              <a:solidFill>
                <a:prstClr val="black"/>
              </a:solidFill>
            </a:endParaRPr>
          </a:p>
        </p:txBody>
      </p:sp>
      <p:sp>
        <p:nvSpPr>
          <p:cNvPr id="291" name="Line 48">
            <a:extLst>
              <a:ext uri="{FF2B5EF4-FFF2-40B4-BE49-F238E27FC236}">
                <a16:creationId xmlns:a16="http://schemas.microsoft.com/office/drawing/2014/main" xmlns="" id="{234A4F28-02AB-4168-B596-4B7C779DE877}"/>
              </a:ext>
            </a:extLst>
          </p:cNvPr>
          <p:cNvSpPr>
            <a:spLocks noChangeShapeType="1"/>
          </p:cNvSpPr>
          <p:nvPr/>
        </p:nvSpPr>
        <p:spPr bwMode="auto">
          <a:xfrm>
            <a:off x="1351962" y="2911098"/>
            <a:ext cx="0" cy="34353"/>
          </a:xfrm>
          <a:prstGeom prst="line">
            <a:avLst/>
          </a:prstGeom>
          <a:noFill/>
          <a:ln w="19050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450">
              <a:solidFill>
                <a:prstClr val="black"/>
              </a:solidFill>
            </a:endParaRPr>
          </a:p>
        </p:txBody>
      </p:sp>
      <p:sp>
        <p:nvSpPr>
          <p:cNvPr id="292" name="Line 49">
            <a:extLst>
              <a:ext uri="{FF2B5EF4-FFF2-40B4-BE49-F238E27FC236}">
                <a16:creationId xmlns:a16="http://schemas.microsoft.com/office/drawing/2014/main" xmlns="" id="{40566C9F-E9DD-4DE3-8E9B-43039A1314D7}"/>
              </a:ext>
            </a:extLst>
          </p:cNvPr>
          <p:cNvSpPr>
            <a:spLocks noChangeShapeType="1"/>
          </p:cNvSpPr>
          <p:nvPr/>
        </p:nvSpPr>
        <p:spPr bwMode="auto">
          <a:xfrm>
            <a:off x="1498937" y="3040585"/>
            <a:ext cx="0" cy="31711"/>
          </a:xfrm>
          <a:prstGeom prst="line">
            <a:avLst/>
          </a:prstGeom>
          <a:noFill/>
          <a:ln w="19050" cap="flat">
            <a:solidFill>
              <a:srgbClr val="00877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450">
              <a:solidFill>
                <a:prstClr val="black"/>
              </a:solidFill>
            </a:endParaRPr>
          </a:p>
        </p:txBody>
      </p:sp>
      <p:sp>
        <p:nvSpPr>
          <p:cNvPr id="293" name="Line 50">
            <a:extLst>
              <a:ext uri="{FF2B5EF4-FFF2-40B4-BE49-F238E27FC236}">
                <a16:creationId xmlns:a16="http://schemas.microsoft.com/office/drawing/2014/main" xmlns="" id="{84CD2525-354D-4CE7-A8C7-F009061261EF}"/>
              </a:ext>
            </a:extLst>
          </p:cNvPr>
          <p:cNvSpPr>
            <a:spLocks noChangeShapeType="1"/>
          </p:cNvSpPr>
          <p:nvPr/>
        </p:nvSpPr>
        <p:spPr bwMode="auto">
          <a:xfrm>
            <a:off x="1609621" y="3096080"/>
            <a:ext cx="0" cy="31711"/>
          </a:xfrm>
          <a:prstGeom prst="line">
            <a:avLst/>
          </a:prstGeom>
          <a:noFill/>
          <a:ln w="19050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450">
              <a:solidFill>
                <a:prstClr val="black"/>
              </a:solidFill>
            </a:endParaRPr>
          </a:p>
        </p:txBody>
      </p:sp>
      <p:sp>
        <p:nvSpPr>
          <p:cNvPr id="294" name="Line 51">
            <a:extLst>
              <a:ext uri="{FF2B5EF4-FFF2-40B4-BE49-F238E27FC236}">
                <a16:creationId xmlns:a16="http://schemas.microsoft.com/office/drawing/2014/main" xmlns="" id="{A909C251-01DE-4037-8556-D932576103C4}"/>
              </a:ext>
            </a:extLst>
          </p:cNvPr>
          <p:cNvSpPr>
            <a:spLocks noChangeShapeType="1"/>
          </p:cNvSpPr>
          <p:nvPr/>
        </p:nvSpPr>
        <p:spPr bwMode="auto">
          <a:xfrm>
            <a:off x="1869095" y="3233493"/>
            <a:ext cx="0" cy="34353"/>
          </a:xfrm>
          <a:prstGeom prst="line">
            <a:avLst/>
          </a:prstGeom>
          <a:noFill/>
          <a:ln w="19050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450">
              <a:solidFill>
                <a:prstClr val="black"/>
              </a:solidFill>
            </a:endParaRPr>
          </a:p>
        </p:txBody>
      </p:sp>
      <p:sp>
        <p:nvSpPr>
          <p:cNvPr id="295" name="Line 52">
            <a:extLst>
              <a:ext uri="{FF2B5EF4-FFF2-40B4-BE49-F238E27FC236}">
                <a16:creationId xmlns:a16="http://schemas.microsoft.com/office/drawing/2014/main" xmlns="" id="{B801FCE2-F77E-406D-B68F-AD81D882E42A}"/>
              </a:ext>
            </a:extLst>
          </p:cNvPr>
          <p:cNvSpPr>
            <a:spLocks noChangeShapeType="1"/>
          </p:cNvSpPr>
          <p:nvPr/>
        </p:nvSpPr>
        <p:spPr bwMode="auto">
          <a:xfrm>
            <a:off x="2106793" y="3381478"/>
            <a:ext cx="0" cy="31711"/>
          </a:xfrm>
          <a:prstGeom prst="line">
            <a:avLst/>
          </a:prstGeom>
          <a:noFill/>
          <a:ln w="19050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450">
              <a:solidFill>
                <a:prstClr val="black"/>
              </a:solidFill>
            </a:endParaRPr>
          </a:p>
        </p:txBody>
      </p:sp>
      <p:sp>
        <p:nvSpPr>
          <p:cNvPr id="296" name="Line 53">
            <a:extLst>
              <a:ext uri="{FF2B5EF4-FFF2-40B4-BE49-F238E27FC236}">
                <a16:creationId xmlns:a16="http://schemas.microsoft.com/office/drawing/2014/main" xmlns="" id="{FA3BF3ED-A10C-4B9F-810D-E50BDF0DF5FF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7680" y="3405263"/>
            <a:ext cx="0" cy="31711"/>
          </a:xfrm>
          <a:prstGeom prst="line">
            <a:avLst/>
          </a:prstGeom>
          <a:noFill/>
          <a:ln w="19050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450">
              <a:solidFill>
                <a:prstClr val="black"/>
              </a:solidFill>
            </a:endParaRPr>
          </a:p>
        </p:txBody>
      </p:sp>
      <p:sp>
        <p:nvSpPr>
          <p:cNvPr id="297" name="Line 54">
            <a:extLst>
              <a:ext uri="{FF2B5EF4-FFF2-40B4-BE49-F238E27FC236}">
                <a16:creationId xmlns:a16="http://schemas.microsoft.com/office/drawing/2014/main" xmlns="" id="{7BEA4D61-BFC0-472B-A234-75FAB5BBE30E}"/>
              </a:ext>
            </a:extLst>
          </p:cNvPr>
          <p:cNvSpPr>
            <a:spLocks noChangeShapeType="1"/>
          </p:cNvSpPr>
          <p:nvPr/>
        </p:nvSpPr>
        <p:spPr bwMode="auto">
          <a:xfrm>
            <a:off x="2228365" y="3405263"/>
            <a:ext cx="0" cy="31711"/>
          </a:xfrm>
          <a:prstGeom prst="line">
            <a:avLst/>
          </a:prstGeom>
          <a:noFill/>
          <a:ln w="19050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450">
              <a:solidFill>
                <a:prstClr val="black"/>
              </a:solidFill>
            </a:endParaRPr>
          </a:p>
        </p:txBody>
      </p:sp>
      <p:sp>
        <p:nvSpPr>
          <p:cNvPr id="298" name="Line 55">
            <a:extLst>
              <a:ext uri="{FF2B5EF4-FFF2-40B4-BE49-F238E27FC236}">
                <a16:creationId xmlns:a16="http://schemas.microsoft.com/office/drawing/2014/main" xmlns="" id="{3D24B231-1BDF-4E2B-9CC2-8B907D2D10F9}"/>
              </a:ext>
            </a:extLst>
          </p:cNvPr>
          <p:cNvSpPr>
            <a:spLocks noChangeShapeType="1"/>
          </p:cNvSpPr>
          <p:nvPr/>
        </p:nvSpPr>
        <p:spPr bwMode="auto">
          <a:xfrm>
            <a:off x="2239252" y="3405263"/>
            <a:ext cx="0" cy="31711"/>
          </a:xfrm>
          <a:prstGeom prst="line">
            <a:avLst/>
          </a:prstGeom>
          <a:noFill/>
          <a:ln w="19050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450">
              <a:solidFill>
                <a:prstClr val="black"/>
              </a:solidFill>
            </a:endParaRPr>
          </a:p>
        </p:txBody>
      </p:sp>
      <p:sp>
        <p:nvSpPr>
          <p:cNvPr id="299" name="Line 56">
            <a:extLst>
              <a:ext uri="{FF2B5EF4-FFF2-40B4-BE49-F238E27FC236}">
                <a16:creationId xmlns:a16="http://schemas.microsoft.com/office/drawing/2014/main" xmlns="" id="{A7BA5F63-BE21-4470-A35C-9A120DD48B47}"/>
              </a:ext>
            </a:extLst>
          </p:cNvPr>
          <p:cNvSpPr>
            <a:spLocks noChangeShapeType="1"/>
          </p:cNvSpPr>
          <p:nvPr/>
        </p:nvSpPr>
        <p:spPr bwMode="auto">
          <a:xfrm>
            <a:off x="2335420" y="3405263"/>
            <a:ext cx="0" cy="31711"/>
          </a:xfrm>
          <a:prstGeom prst="line">
            <a:avLst/>
          </a:prstGeom>
          <a:noFill/>
          <a:ln w="19050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450">
              <a:solidFill>
                <a:prstClr val="black"/>
              </a:solidFill>
            </a:endParaRPr>
          </a:p>
        </p:txBody>
      </p:sp>
      <p:sp>
        <p:nvSpPr>
          <p:cNvPr id="300" name="Line 57">
            <a:extLst>
              <a:ext uri="{FF2B5EF4-FFF2-40B4-BE49-F238E27FC236}">
                <a16:creationId xmlns:a16="http://schemas.microsoft.com/office/drawing/2014/main" xmlns="" id="{0CEF08FE-48B5-46C0-BCF4-F10EFE29399E}"/>
              </a:ext>
            </a:extLst>
          </p:cNvPr>
          <p:cNvSpPr>
            <a:spLocks noChangeShapeType="1"/>
          </p:cNvSpPr>
          <p:nvPr/>
        </p:nvSpPr>
        <p:spPr bwMode="auto">
          <a:xfrm>
            <a:off x="2351751" y="3405263"/>
            <a:ext cx="0" cy="31711"/>
          </a:xfrm>
          <a:prstGeom prst="line">
            <a:avLst/>
          </a:prstGeom>
          <a:noFill/>
          <a:ln w="19050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450">
              <a:solidFill>
                <a:prstClr val="black"/>
              </a:solidFill>
            </a:endParaRPr>
          </a:p>
        </p:txBody>
      </p:sp>
      <p:sp>
        <p:nvSpPr>
          <p:cNvPr id="301" name="Line 58">
            <a:extLst>
              <a:ext uri="{FF2B5EF4-FFF2-40B4-BE49-F238E27FC236}">
                <a16:creationId xmlns:a16="http://schemas.microsoft.com/office/drawing/2014/main" xmlns="" id="{0E04A6DD-E186-430A-8EBF-5C569A073DFF}"/>
              </a:ext>
            </a:extLst>
          </p:cNvPr>
          <p:cNvSpPr>
            <a:spLocks noChangeShapeType="1"/>
          </p:cNvSpPr>
          <p:nvPr/>
        </p:nvSpPr>
        <p:spPr bwMode="auto">
          <a:xfrm>
            <a:off x="2462436" y="3405263"/>
            <a:ext cx="0" cy="31711"/>
          </a:xfrm>
          <a:prstGeom prst="line">
            <a:avLst/>
          </a:prstGeom>
          <a:noFill/>
          <a:ln w="19050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450">
              <a:solidFill>
                <a:prstClr val="black"/>
              </a:solidFill>
            </a:endParaRPr>
          </a:p>
        </p:txBody>
      </p:sp>
      <p:sp>
        <p:nvSpPr>
          <p:cNvPr id="302" name="TextBox 637">
            <a:extLst>
              <a:ext uri="{FF2B5EF4-FFF2-40B4-BE49-F238E27FC236}">
                <a16:creationId xmlns:a16="http://schemas.microsoft.com/office/drawing/2014/main" xmlns="" id="{CE610AB2-195E-4FB2-8AEA-9FBA745DA790}"/>
              </a:ext>
            </a:extLst>
          </p:cNvPr>
          <p:cNvSpPr txBox="1"/>
          <p:nvPr/>
        </p:nvSpPr>
        <p:spPr>
          <a:xfrm>
            <a:off x="694719" y="2520387"/>
            <a:ext cx="115416" cy="248786"/>
          </a:xfrm>
          <a:prstGeom prst="rect">
            <a:avLst/>
          </a:prstGeom>
          <a:noFill/>
        </p:spPr>
        <p:txBody>
          <a:bodyPr vert="vert270" wrap="none" lIns="0" tIns="0" rIns="0" bIns="0" rtlCol="0" anchor="t" anchorCtr="0">
            <a:spAutoFit/>
          </a:bodyPr>
          <a:lstStyle/>
          <a:p>
            <a:pPr algn="ctr" defTabSz="457200"/>
            <a:r>
              <a:rPr lang="en-US" sz="750" b="1" kern="600" spc="23" dirty="0">
                <a:solidFill>
                  <a:prstClr val="black">
                    <a:lumMod val="50000"/>
                    <a:lumOff val="50000"/>
                  </a:prstClr>
                </a:solidFill>
              </a:rPr>
              <a:t>SSP %</a:t>
            </a:r>
          </a:p>
        </p:txBody>
      </p:sp>
      <p:cxnSp>
        <p:nvCxnSpPr>
          <p:cNvPr id="303" name="Straight Connector 14">
            <a:extLst>
              <a:ext uri="{FF2B5EF4-FFF2-40B4-BE49-F238E27FC236}">
                <a16:creationId xmlns:a16="http://schemas.microsoft.com/office/drawing/2014/main" xmlns="" id="{BC2F5722-6015-4C9D-97F2-1C0F1C196E0D}"/>
              </a:ext>
            </a:extLst>
          </p:cNvPr>
          <p:cNvCxnSpPr/>
          <p:nvPr/>
        </p:nvCxnSpPr>
        <p:spPr>
          <a:xfrm flipH="1" flipV="1">
            <a:off x="1711233" y="2738241"/>
            <a:ext cx="7258" cy="844073"/>
          </a:xfrm>
          <a:prstGeom prst="line">
            <a:avLst/>
          </a:prstGeom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4" name="TextBox 394">
            <a:extLst>
              <a:ext uri="{FF2B5EF4-FFF2-40B4-BE49-F238E27FC236}">
                <a16:creationId xmlns:a16="http://schemas.microsoft.com/office/drawing/2014/main" xmlns="" id="{775CD4D4-D2AE-4F77-A2D7-9EC2E8A402D9}"/>
              </a:ext>
            </a:extLst>
          </p:cNvPr>
          <p:cNvSpPr txBox="1"/>
          <p:nvPr/>
        </p:nvSpPr>
        <p:spPr>
          <a:xfrm>
            <a:off x="1760013" y="2711049"/>
            <a:ext cx="175561" cy="230832"/>
          </a:xfrm>
          <a:prstGeom prst="rect">
            <a:avLst/>
          </a:prstGeom>
          <a:noFill/>
          <a:ln w="19050">
            <a:noFill/>
          </a:ln>
        </p:spPr>
        <p:txBody>
          <a:bodyPr wrap="none" lIns="0" tIns="0" rIns="0" bIns="0" rtlCol="0" anchor="t" anchorCtr="0">
            <a:spAutoFit/>
          </a:bodyPr>
          <a:lstStyle/>
          <a:p>
            <a:pPr defTabSz="457200"/>
            <a:r>
              <a:rPr lang="en-US" sz="750" b="1" kern="600" spc="23" dirty="0">
                <a:solidFill>
                  <a:srgbClr val="4F81BD"/>
                </a:solidFill>
              </a:rPr>
              <a:t>21%</a:t>
            </a:r>
          </a:p>
          <a:p>
            <a:pPr defTabSz="457200"/>
            <a:r>
              <a:rPr lang="en-US" sz="750" b="1" kern="600" spc="23" dirty="0">
                <a:solidFill>
                  <a:srgbClr val="A470AA"/>
                </a:solidFill>
              </a:rPr>
              <a:t>7%</a:t>
            </a:r>
          </a:p>
        </p:txBody>
      </p:sp>
      <p:sp>
        <p:nvSpPr>
          <p:cNvPr id="305" name="Rectangle 304">
            <a:extLst>
              <a:ext uri="{FF2B5EF4-FFF2-40B4-BE49-F238E27FC236}">
                <a16:creationId xmlns:a16="http://schemas.microsoft.com/office/drawing/2014/main" xmlns="" id="{FE645A2B-D782-BF41-A658-3F8675E47323}"/>
              </a:ext>
            </a:extLst>
          </p:cNvPr>
          <p:cNvSpPr/>
          <p:nvPr/>
        </p:nvSpPr>
        <p:spPr>
          <a:xfrm>
            <a:off x="1256723" y="1144992"/>
            <a:ext cx="1242648" cy="3000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defTabSz="457200"/>
            <a:r>
              <a:rPr lang="fr-FR" sz="1350" b="1" dirty="0">
                <a:solidFill>
                  <a:srgbClr val="4F81BD"/>
                </a:solidFill>
              </a:rPr>
              <a:t>PD-L1 CPS ≥ 10</a:t>
            </a:r>
          </a:p>
        </p:txBody>
      </p:sp>
      <p:sp>
        <p:nvSpPr>
          <p:cNvPr id="306" name="Rectangle 305">
            <a:extLst>
              <a:ext uri="{FF2B5EF4-FFF2-40B4-BE49-F238E27FC236}">
                <a16:creationId xmlns:a16="http://schemas.microsoft.com/office/drawing/2014/main" xmlns="" id="{DC59BC69-8A91-8044-A080-BBA6F7B4F0A0}"/>
              </a:ext>
            </a:extLst>
          </p:cNvPr>
          <p:cNvSpPr/>
          <p:nvPr/>
        </p:nvSpPr>
        <p:spPr>
          <a:xfrm>
            <a:off x="3706952" y="1144992"/>
            <a:ext cx="1907061" cy="3000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defTabSz="457200"/>
            <a:r>
              <a:rPr lang="fr-FR" sz="1350" b="1" dirty="0">
                <a:solidFill>
                  <a:srgbClr val="4F81BD"/>
                </a:solidFill>
              </a:rPr>
              <a:t>Carcinome épidermoïde</a:t>
            </a:r>
          </a:p>
        </p:txBody>
      </p:sp>
      <p:sp>
        <p:nvSpPr>
          <p:cNvPr id="307" name="Rectangle 306">
            <a:extLst>
              <a:ext uri="{FF2B5EF4-FFF2-40B4-BE49-F238E27FC236}">
                <a16:creationId xmlns:a16="http://schemas.microsoft.com/office/drawing/2014/main" xmlns="" id="{25BD4D12-A6D7-8744-96CC-B41AC1B2BA9E}"/>
              </a:ext>
            </a:extLst>
          </p:cNvPr>
          <p:cNvSpPr/>
          <p:nvPr/>
        </p:nvSpPr>
        <p:spPr>
          <a:xfrm>
            <a:off x="6605053" y="1144992"/>
            <a:ext cx="1552028" cy="3000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defTabSz="457200"/>
            <a:r>
              <a:rPr lang="fr-FR" sz="1350" b="1" dirty="0">
                <a:solidFill>
                  <a:srgbClr val="4F81BD"/>
                </a:solidFill>
              </a:rPr>
              <a:t>Intention de traiter</a:t>
            </a:r>
          </a:p>
        </p:txBody>
      </p:sp>
      <p:sp>
        <p:nvSpPr>
          <p:cNvPr id="308" name="ZoneTexte 307">
            <a:extLst>
              <a:ext uri="{FF2B5EF4-FFF2-40B4-BE49-F238E27FC236}">
                <a16:creationId xmlns:a16="http://schemas.microsoft.com/office/drawing/2014/main" xmlns="" id="{2FFDD5C0-46C1-C440-B832-01B447AA2A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775" y="4897279"/>
            <a:ext cx="475525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dirty="0" err="1">
                <a:solidFill>
                  <a:srgbClr val="4D4D4D"/>
                </a:solidFill>
                <a:latin typeface="Calibri"/>
              </a:rPr>
              <a:t>Kojima</a:t>
            </a:r>
            <a:r>
              <a:rPr lang="fr-FR" sz="1000" dirty="0">
                <a:solidFill>
                  <a:srgbClr val="4D4D4D"/>
                </a:solidFill>
                <a:latin typeface="Calibri"/>
              </a:rPr>
              <a:t> </a:t>
            </a:r>
            <a:r>
              <a:rPr lang="fr-FR" sz="1000" dirty="0" err="1">
                <a:solidFill>
                  <a:srgbClr val="4D4D4D"/>
                </a:solidFill>
                <a:latin typeface="Calibri"/>
              </a:rPr>
              <a:t>T</a:t>
            </a:r>
            <a:r>
              <a:rPr lang="fr-FR" sz="1000" dirty="0">
                <a:solidFill>
                  <a:srgbClr val="4D4D4D"/>
                </a:solidFill>
                <a:latin typeface="Calibri"/>
              </a:rPr>
              <a:t> et al., </a:t>
            </a:r>
            <a:r>
              <a:rPr lang="ro-RO" altLang="fr-FR" sz="1000" dirty="0">
                <a:solidFill>
                  <a:srgbClr val="4D4D4D"/>
                </a:solidFill>
                <a:latin typeface="Calibri"/>
              </a:rPr>
              <a:t>ASCO</a:t>
            </a:r>
            <a:r>
              <a:rPr lang="fr-FR" altLang="fr-FR" sz="1000" dirty="0">
                <a:solidFill>
                  <a:srgbClr val="4D4D4D"/>
                </a:solidFill>
                <a:latin typeface="Calibri"/>
              </a:rPr>
              <a:t>GI</a:t>
            </a:r>
            <a:r>
              <a:rPr lang="ro-RO" altLang="fr-FR" sz="1000" dirty="0">
                <a:solidFill>
                  <a:srgbClr val="4D4D4D"/>
                </a:solidFill>
                <a:latin typeface="Calibri"/>
              </a:rPr>
              <a:t> 20</a:t>
            </a:r>
            <a:r>
              <a:rPr lang="fr-FR" altLang="fr-FR" sz="1000" dirty="0">
                <a:solidFill>
                  <a:srgbClr val="4D4D4D"/>
                </a:solidFill>
                <a:latin typeface="Calibri"/>
              </a:rPr>
              <a:t>19, </a:t>
            </a:r>
            <a:r>
              <a:rPr lang="fr-FR" sz="1000" dirty="0">
                <a:solidFill>
                  <a:srgbClr val="4D4D4D"/>
                </a:solidFill>
                <a:latin typeface="Calibri"/>
              </a:rPr>
              <a:t>abs 2</a:t>
            </a:r>
          </a:p>
        </p:txBody>
      </p:sp>
    </p:spTree>
    <p:extLst>
      <p:ext uri="{BB962C8B-B14F-4D97-AF65-F5344CB8AC3E}">
        <p14:creationId xmlns:p14="http://schemas.microsoft.com/office/powerpoint/2010/main" val="310998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Etude GRECCAR 6 : </a:t>
            </a:r>
            <a:br>
              <a:rPr lang="fr-FR" dirty="0"/>
            </a:br>
            <a:r>
              <a:rPr lang="fr-FR" sz="2025" dirty="0"/>
              <a:t>Survie sans récidive en fonction de la réponse histologique</a:t>
            </a:r>
            <a:endParaRPr lang="fr-F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598D4F6-BA5A-4340-92B1-110C5D7B33FE}"/>
              </a:ext>
            </a:extLst>
          </p:cNvPr>
          <p:cNvSpPr/>
          <p:nvPr/>
        </p:nvSpPr>
        <p:spPr>
          <a:xfrm>
            <a:off x="1241136" y="1309882"/>
            <a:ext cx="2852960" cy="3000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fr-FR" sz="1350" b="1" dirty="0">
                <a:solidFill>
                  <a:schemeClr val="accent1"/>
                </a:solidFill>
              </a:rPr>
              <a:t>Groupe mauvais répondeurs (ypT2-4)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8E9A1FF-5D96-6D4A-937D-9A0DDA089834}"/>
              </a:ext>
            </a:extLst>
          </p:cNvPr>
          <p:cNvSpPr/>
          <p:nvPr/>
        </p:nvSpPr>
        <p:spPr>
          <a:xfrm>
            <a:off x="5390936" y="1309882"/>
            <a:ext cx="2852960" cy="3000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fr-FR" sz="1350" b="1" dirty="0">
                <a:solidFill>
                  <a:schemeClr val="accent1"/>
                </a:solidFill>
              </a:rPr>
              <a:t>Groupe bons répondeurs (ypT0-is-1)</a:t>
            </a:r>
          </a:p>
        </p:txBody>
      </p:sp>
      <p:sp>
        <p:nvSpPr>
          <p:cNvPr id="10" name="ZoneTexte 3">
            <a:extLst>
              <a:ext uri="{FF2B5EF4-FFF2-40B4-BE49-F238E27FC236}">
                <a16:creationId xmlns:a16="http://schemas.microsoft.com/office/drawing/2014/main" xmlns="" id="{44ABA453-E3D3-2448-A0E7-16BC063C35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483" y="4845691"/>
            <a:ext cx="87852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dirty="0" err="1">
                <a:solidFill>
                  <a:srgbClr val="4D4D4D"/>
                </a:solidFill>
                <a:latin typeface="Calibri"/>
              </a:rPr>
              <a:t>Lefevre</a:t>
            </a:r>
            <a:r>
              <a:rPr lang="fr-FR" sz="1000" dirty="0">
                <a:solidFill>
                  <a:srgbClr val="4D4D4D"/>
                </a:solidFill>
                <a:latin typeface="Calibri"/>
              </a:rPr>
              <a:t> J et al., ASCO GI 2019, abs 483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279B79A-FBF1-C24C-8EF9-C2B7F52249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9433" y="3652546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44F1129-60A3-E640-AE56-5F7B32325A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7411" y="3652546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95FD863-3D80-F746-9418-84AD78A782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504" y="2003035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1,0</a:t>
            </a:r>
          </a:p>
        </p:txBody>
      </p:sp>
      <p:sp>
        <p:nvSpPr>
          <p:cNvPr id="14" name="Freeform 35">
            <a:extLst>
              <a:ext uri="{FF2B5EF4-FFF2-40B4-BE49-F238E27FC236}">
                <a16:creationId xmlns:a16="http://schemas.microsoft.com/office/drawing/2014/main" xmlns="" id="{8E451B14-8D0B-C048-B988-B2B3930B2504}"/>
              </a:ext>
            </a:extLst>
          </p:cNvPr>
          <p:cNvSpPr>
            <a:spLocks noEditPoints="1"/>
          </p:cNvSpPr>
          <p:nvPr/>
        </p:nvSpPr>
        <p:spPr bwMode="auto">
          <a:xfrm>
            <a:off x="838584" y="2061895"/>
            <a:ext cx="45719" cy="1538701"/>
          </a:xfrm>
          <a:custGeom>
            <a:avLst/>
            <a:gdLst>
              <a:gd name="T0" fmla="*/ 13 w 13"/>
              <a:gd name="T1" fmla="*/ 938 h 938"/>
              <a:gd name="T2" fmla="*/ 13 w 13"/>
              <a:gd name="T3" fmla="*/ 0 h 938"/>
              <a:gd name="T4" fmla="*/ 13 w 13"/>
              <a:gd name="T5" fmla="*/ 935 h 938"/>
              <a:gd name="T6" fmla="*/ 0 w 13"/>
              <a:gd name="T7" fmla="*/ 935 h 938"/>
              <a:gd name="T8" fmla="*/ 13 w 13"/>
              <a:gd name="T9" fmla="*/ 843 h 938"/>
              <a:gd name="T10" fmla="*/ 0 w 13"/>
              <a:gd name="T11" fmla="*/ 843 h 938"/>
              <a:gd name="T12" fmla="*/ 13 w 13"/>
              <a:gd name="T13" fmla="*/ 750 h 938"/>
              <a:gd name="T14" fmla="*/ 0 w 13"/>
              <a:gd name="T15" fmla="*/ 750 h 938"/>
              <a:gd name="T16" fmla="*/ 13 w 13"/>
              <a:gd name="T17" fmla="*/ 657 h 938"/>
              <a:gd name="T18" fmla="*/ 0 w 13"/>
              <a:gd name="T19" fmla="*/ 657 h 938"/>
              <a:gd name="T20" fmla="*/ 13 w 13"/>
              <a:gd name="T21" fmla="*/ 564 h 938"/>
              <a:gd name="T22" fmla="*/ 0 w 13"/>
              <a:gd name="T23" fmla="*/ 564 h 938"/>
              <a:gd name="T24" fmla="*/ 13 w 13"/>
              <a:gd name="T25" fmla="*/ 471 h 938"/>
              <a:gd name="T26" fmla="*/ 0 w 13"/>
              <a:gd name="T27" fmla="*/ 471 h 938"/>
              <a:gd name="T28" fmla="*/ 13 w 13"/>
              <a:gd name="T29" fmla="*/ 379 h 938"/>
              <a:gd name="T30" fmla="*/ 0 w 13"/>
              <a:gd name="T31" fmla="*/ 379 h 938"/>
              <a:gd name="T32" fmla="*/ 13 w 13"/>
              <a:gd name="T33" fmla="*/ 286 h 938"/>
              <a:gd name="T34" fmla="*/ 0 w 13"/>
              <a:gd name="T35" fmla="*/ 286 h 938"/>
              <a:gd name="T36" fmla="*/ 13 w 13"/>
              <a:gd name="T37" fmla="*/ 193 h 938"/>
              <a:gd name="T38" fmla="*/ 0 w 13"/>
              <a:gd name="T39" fmla="*/ 193 h 938"/>
              <a:gd name="T40" fmla="*/ 13 w 13"/>
              <a:gd name="T41" fmla="*/ 100 h 938"/>
              <a:gd name="T42" fmla="*/ 0 w 13"/>
              <a:gd name="T43" fmla="*/ 100 h 938"/>
              <a:gd name="T44" fmla="*/ 13 w 13"/>
              <a:gd name="T45" fmla="*/ 7 h 938"/>
              <a:gd name="T46" fmla="*/ 0 w 13"/>
              <a:gd name="T47" fmla="*/ 7 h 9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3" h="938">
                <a:moveTo>
                  <a:pt x="13" y="938"/>
                </a:moveTo>
                <a:lnTo>
                  <a:pt x="13" y="0"/>
                </a:lnTo>
                <a:moveTo>
                  <a:pt x="13" y="935"/>
                </a:moveTo>
                <a:lnTo>
                  <a:pt x="0" y="935"/>
                </a:lnTo>
                <a:moveTo>
                  <a:pt x="13" y="843"/>
                </a:moveTo>
                <a:lnTo>
                  <a:pt x="0" y="843"/>
                </a:lnTo>
                <a:moveTo>
                  <a:pt x="13" y="750"/>
                </a:moveTo>
                <a:lnTo>
                  <a:pt x="0" y="750"/>
                </a:lnTo>
                <a:moveTo>
                  <a:pt x="13" y="657"/>
                </a:moveTo>
                <a:lnTo>
                  <a:pt x="0" y="657"/>
                </a:lnTo>
                <a:moveTo>
                  <a:pt x="13" y="564"/>
                </a:moveTo>
                <a:lnTo>
                  <a:pt x="0" y="564"/>
                </a:lnTo>
                <a:moveTo>
                  <a:pt x="13" y="471"/>
                </a:moveTo>
                <a:lnTo>
                  <a:pt x="0" y="471"/>
                </a:lnTo>
                <a:moveTo>
                  <a:pt x="13" y="379"/>
                </a:moveTo>
                <a:lnTo>
                  <a:pt x="0" y="379"/>
                </a:lnTo>
                <a:moveTo>
                  <a:pt x="13" y="286"/>
                </a:moveTo>
                <a:lnTo>
                  <a:pt x="0" y="286"/>
                </a:lnTo>
                <a:moveTo>
                  <a:pt x="13" y="193"/>
                </a:moveTo>
                <a:lnTo>
                  <a:pt x="0" y="193"/>
                </a:lnTo>
                <a:moveTo>
                  <a:pt x="13" y="100"/>
                </a:moveTo>
                <a:lnTo>
                  <a:pt x="0" y="100"/>
                </a:lnTo>
                <a:moveTo>
                  <a:pt x="13" y="7"/>
                </a:moveTo>
                <a:lnTo>
                  <a:pt x="0" y="7"/>
                </a:lnTo>
              </a:path>
            </a:pathLst>
          </a:custGeom>
          <a:noFill/>
          <a:ln w="12700" cap="flat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xmlns="" id="{3E94E5DB-EB57-4145-9942-728DD2FF4E76}"/>
              </a:ext>
            </a:extLst>
          </p:cNvPr>
          <p:cNvCxnSpPr>
            <a:cxnSpLocks/>
          </p:cNvCxnSpPr>
          <p:nvPr/>
        </p:nvCxnSpPr>
        <p:spPr>
          <a:xfrm>
            <a:off x="882274" y="3597993"/>
            <a:ext cx="3531719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xmlns="" id="{7FDABDFA-B1BD-EE40-BB73-91FAC832BFB3}"/>
              </a:ext>
            </a:extLst>
          </p:cNvPr>
          <p:cNvCxnSpPr>
            <a:cxnSpLocks/>
          </p:cNvCxnSpPr>
          <p:nvPr/>
        </p:nvCxnSpPr>
        <p:spPr>
          <a:xfrm rot="5400000">
            <a:off x="1418916" y="3617950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AFB1E38-F859-DB4E-9102-8766329A58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1287" y="3652546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12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xmlns="" id="{0E2A78E2-ECEC-044B-9C07-0948F56A565E}"/>
              </a:ext>
            </a:extLst>
          </p:cNvPr>
          <p:cNvCxnSpPr>
            <a:cxnSpLocks/>
          </p:cNvCxnSpPr>
          <p:nvPr/>
        </p:nvCxnSpPr>
        <p:spPr>
          <a:xfrm rot="5400000">
            <a:off x="1988446" y="3617950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EA79591-8126-D64D-88D3-67F1EDE03A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7446" y="3652546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18</a:t>
            </a:r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xmlns="" id="{26C7BD9E-C00E-E342-9B0A-5938F17C78E5}"/>
              </a:ext>
            </a:extLst>
          </p:cNvPr>
          <p:cNvCxnSpPr>
            <a:cxnSpLocks/>
          </p:cNvCxnSpPr>
          <p:nvPr/>
        </p:nvCxnSpPr>
        <p:spPr>
          <a:xfrm rot="5400000">
            <a:off x="2554605" y="3617950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45E7D2F0-CEE9-0647-BF30-4A8A94C209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504" y="2306483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0,8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DAC9089B-47C6-0243-9B1E-3FB2BB9263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504" y="2615511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0,6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002BD790-2B40-6749-BEEC-8C0DB9AE12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504" y="2919136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0,4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1F407EC5-F73E-8147-85C5-7F204CB7C9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504" y="3377014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A693AD80-53B4-3C43-8B88-669579E7CD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504" y="3220230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0,2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4234F0E1-6A3B-424C-ABB9-92AEF168D7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504" y="3063322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0,3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5229B085-3BA0-BD4A-B580-7B88B4B07B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504" y="2760732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0,5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38258F1E-C6D0-9346-8232-0FF1314C11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504" y="2462182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0,7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FEFAA04D-C386-554D-8181-E089666AFF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504" y="2158099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0,9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89811EA6-7E29-8646-BB25-2E2208CCDB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8231" y="3652546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24</a:t>
            </a:r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xmlns="" id="{68453EED-D90F-D44F-8216-C644A657B30E}"/>
              </a:ext>
            </a:extLst>
          </p:cNvPr>
          <p:cNvCxnSpPr>
            <a:cxnSpLocks/>
          </p:cNvCxnSpPr>
          <p:nvPr/>
        </p:nvCxnSpPr>
        <p:spPr>
          <a:xfrm rot="5400000">
            <a:off x="3125390" y="3617950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F2E5B6E2-E080-5E4F-8E85-1FD94D9FF3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9969" y="3652546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30</a:t>
            </a:r>
          </a:p>
        </p:txBody>
      </p: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xmlns="" id="{860942C6-3D4E-7E46-973D-032BC6D738C8}"/>
              </a:ext>
            </a:extLst>
          </p:cNvPr>
          <p:cNvCxnSpPr>
            <a:cxnSpLocks/>
          </p:cNvCxnSpPr>
          <p:nvPr/>
        </p:nvCxnSpPr>
        <p:spPr>
          <a:xfrm rot="5400000">
            <a:off x="3697128" y="3617950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738AC14D-829E-3C4A-852E-65CC6E581A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504" y="3522281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0,0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52E59644-CC5A-684B-87EC-345417D53A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8249" y="3767295"/>
            <a:ext cx="63479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Temps (</a:t>
            </a:r>
            <a:r>
              <a:rPr lang="en-US" altLang="en-US" sz="9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mois</a:t>
            </a:r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xmlns="" id="{C472AA98-8660-A24F-B588-C0739C2E95F8}"/>
              </a:ext>
            </a:extLst>
          </p:cNvPr>
          <p:cNvSpPr txBox="1"/>
          <p:nvPr/>
        </p:nvSpPr>
        <p:spPr>
          <a:xfrm>
            <a:off x="1954833" y="3915833"/>
            <a:ext cx="1091469" cy="196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60"/>
              </a:lnSpc>
            </a:pPr>
            <a:r>
              <a:rPr lang="fr-FR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Groupe I: W7</a:t>
            </a:r>
          </a:p>
        </p:txBody>
      </p:sp>
      <p:cxnSp>
        <p:nvCxnSpPr>
          <p:cNvPr id="63" name="Connecteur droit 62">
            <a:extLst>
              <a:ext uri="{FF2B5EF4-FFF2-40B4-BE49-F238E27FC236}">
                <a16:creationId xmlns:a16="http://schemas.microsoft.com/office/drawing/2014/main" xmlns="" id="{61A89B68-3CD0-DD4F-AB0B-9E0E9BBBA7BE}"/>
              </a:ext>
            </a:extLst>
          </p:cNvPr>
          <p:cNvCxnSpPr>
            <a:cxnSpLocks/>
          </p:cNvCxnSpPr>
          <p:nvPr/>
        </p:nvCxnSpPr>
        <p:spPr>
          <a:xfrm>
            <a:off x="1818048" y="4017041"/>
            <a:ext cx="180000" cy="0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63">
            <a:extLst>
              <a:ext uri="{FF2B5EF4-FFF2-40B4-BE49-F238E27FC236}">
                <a16:creationId xmlns:a16="http://schemas.microsoft.com/office/drawing/2014/main" xmlns="" id="{27A479CC-B946-9843-BFFE-203A679EA1E3}"/>
              </a:ext>
            </a:extLst>
          </p:cNvPr>
          <p:cNvCxnSpPr/>
          <p:nvPr/>
        </p:nvCxnSpPr>
        <p:spPr>
          <a:xfrm>
            <a:off x="2788962" y="4015862"/>
            <a:ext cx="180000" cy="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ZoneTexte 65">
            <a:extLst>
              <a:ext uri="{FF2B5EF4-FFF2-40B4-BE49-F238E27FC236}">
                <a16:creationId xmlns:a16="http://schemas.microsoft.com/office/drawing/2014/main" xmlns="" id="{3B72AB70-5595-A04E-B31E-226B200A3952}"/>
              </a:ext>
            </a:extLst>
          </p:cNvPr>
          <p:cNvSpPr txBox="1"/>
          <p:nvPr/>
        </p:nvSpPr>
        <p:spPr>
          <a:xfrm>
            <a:off x="2926637" y="3927934"/>
            <a:ext cx="1091469" cy="196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60"/>
              </a:lnSpc>
            </a:pPr>
            <a:r>
              <a:rPr lang="fr-FR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Groupe II: W11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xmlns="" id="{E9A74F69-8DB7-4B47-AAE2-3892AD549E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654" y="4314642"/>
            <a:ext cx="60273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 err="1">
                <a:solidFill>
                  <a:schemeClr val="accent1"/>
                </a:solidFill>
                <a:latin typeface="Calibri" panose="020F0502020204030204" pitchFamily="34" charset="0"/>
              </a:rPr>
              <a:t>Groupe</a:t>
            </a:r>
            <a:r>
              <a:rPr lang="en-US" altLang="en-US" sz="900" dirty="0">
                <a:solidFill>
                  <a:schemeClr val="accent1"/>
                </a:solidFill>
                <a:latin typeface="Calibri" panose="020F0502020204030204" pitchFamily="34" charset="0"/>
              </a:rPr>
              <a:t> I: w7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xmlns="" id="{FA634A70-5583-3148-8209-875FEFC98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875" y="4314642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chemeClr val="accent1"/>
                </a:solidFill>
                <a:latin typeface="Calibri" panose="020F0502020204030204" pitchFamily="34" charset="0"/>
              </a:rPr>
              <a:t>93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xmlns="" id="{12005ED8-C9A7-F741-B716-5DE3603FFA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33" y="4466739"/>
            <a:ext cx="710131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 err="1">
                <a:solidFill>
                  <a:srgbClr val="A36FAA"/>
                </a:solidFill>
                <a:latin typeface="Calibri" panose="020F0502020204030204" pitchFamily="34" charset="0"/>
              </a:rPr>
              <a:t>Groupe</a:t>
            </a:r>
            <a:r>
              <a:rPr lang="en-US" altLang="en-US" sz="900" dirty="0">
                <a:solidFill>
                  <a:srgbClr val="A36FAA"/>
                </a:solidFill>
                <a:latin typeface="Calibri" panose="020F0502020204030204" pitchFamily="34" charset="0"/>
              </a:rPr>
              <a:t> II: W11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xmlns="" id="{460B38D7-2B3D-F34D-A8AF-DF6FCAB0BF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875" y="4466739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rgbClr val="A36FAA"/>
                </a:solidFill>
                <a:latin typeface="Calibri" panose="020F0502020204030204" pitchFamily="34" charset="0"/>
              </a:rPr>
              <a:t>93</a:t>
            </a:r>
          </a:p>
        </p:txBody>
      </p:sp>
      <p:cxnSp>
        <p:nvCxnSpPr>
          <p:cNvPr id="71" name="Connecteur droit 70">
            <a:extLst>
              <a:ext uri="{FF2B5EF4-FFF2-40B4-BE49-F238E27FC236}">
                <a16:creationId xmlns:a16="http://schemas.microsoft.com/office/drawing/2014/main" xmlns="" id="{C1F53FA5-8310-694C-A014-AC489B0F5C58}"/>
              </a:ext>
            </a:extLst>
          </p:cNvPr>
          <p:cNvCxnSpPr>
            <a:cxnSpLocks/>
          </p:cNvCxnSpPr>
          <p:nvPr/>
        </p:nvCxnSpPr>
        <p:spPr>
          <a:xfrm rot="5400000">
            <a:off x="857174" y="3617950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Rectangle 71">
            <a:extLst>
              <a:ext uri="{FF2B5EF4-FFF2-40B4-BE49-F238E27FC236}">
                <a16:creationId xmlns:a16="http://schemas.microsoft.com/office/drawing/2014/main" xmlns="" id="{8C1CE218-701F-F04A-BD85-2E5F3FDE0C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5560" y="4314642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chemeClr val="accent1"/>
                </a:solidFill>
                <a:latin typeface="Calibri" panose="020F0502020204030204" pitchFamily="34" charset="0"/>
              </a:rPr>
              <a:t>82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17E69B25-69F2-394A-A508-1661B287A7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5560" y="4466739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rgbClr val="A36FAA"/>
                </a:solidFill>
                <a:latin typeface="Calibri" panose="020F0502020204030204" pitchFamily="34" charset="0"/>
              </a:rPr>
              <a:t>87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925FC53D-4B3A-1049-9613-0B00373407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6003" y="4314642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chemeClr val="accent1"/>
                </a:solidFill>
                <a:latin typeface="Calibri" panose="020F0502020204030204" pitchFamily="34" charset="0"/>
              </a:rPr>
              <a:t>72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1D81C797-F72A-C643-806E-D6F879C000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6003" y="4466739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rgbClr val="A36FAA"/>
                </a:solidFill>
                <a:latin typeface="Calibri" panose="020F0502020204030204" pitchFamily="34" charset="0"/>
              </a:rPr>
              <a:t>76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BC71E4B4-74B0-DB4D-8E2C-DB184F2AD3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1150" y="4314642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chemeClr val="accent1"/>
                </a:solidFill>
                <a:latin typeface="Calibri" panose="020F0502020204030204" pitchFamily="34" charset="0"/>
              </a:rPr>
              <a:t>60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B2E976D8-1C08-384B-B196-456BC37C8F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1150" y="4466739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rgbClr val="A36FAA"/>
                </a:solidFill>
                <a:latin typeface="Calibri" panose="020F0502020204030204" pitchFamily="34" charset="0"/>
              </a:rPr>
              <a:t>65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xmlns="" id="{BFDE2FD6-2CE8-0545-B9E2-C94D87E54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9005" y="4314642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chemeClr val="accent1"/>
                </a:solidFill>
                <a:latin typeface="Calibri" panose="020F0502020204030204" pitchFamily="34" charset="0"/>
              </a:rPr>
              <a:t>56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xmlns="" id="{1FF26C8C-1C57-534F-A0AA-F35996048E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9005" y="4466739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rgbClr val="A36FAA"/>
                </a:solidFill>
                <a:latin typeface="Calibri" panose="020F0502020204030204" pitchFamily="34" charset="0"/>
              </a:rPr>
              <a:t>60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xmlns="" id="{8955466E-3009-B34F-B964-36ADAB22D5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3338" y="4314642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chemeClr val="accent1"/>
                </a:solidFill>
                <a:latin typeface="Calibri" panose="020F0502020204030204" pitchFamily="34" charset="0"/>
              </a:rPr>
              <a:t>40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xmlns="" id="{0518B77F-49EF-C04A-8311-AC5EC0D755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3338" y="4466739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rgbClr val="A36FAA"/>
                </a:solidFill>
                <a:latin typeface="Calibri" panose="020F0502020204030204" pitchFamily="34" charset="0"/>
              </a:rPr>
              <a:t>38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xmlns="" id="{BE89C442-6073-DF46-880B-F5371A4911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2590" y="3652546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36</a:t>
            </a:r>
          </a:p>
        </p:txBody>
      </p:sp>
      <p:cxnSp>
        <p:nvCxnSpPr>
          <p:cNvPr id="83" name="Connecteur droit 82">
            <a:extLst>
              <a:ext uri="{FF2B5EF4-FFF2-40B4-BE49-F238E27FC236}">
                <a16:creationId xmlns:a16="http://schemas.microsoft.com/office/drawing/2014/main" xmlns="" id="{ED0BE0EA-BBD4-3A4F-A9BC-B82DC69453AC}"/>
              </a:ext>
            </a:extLst>
          </p:cNvPr>
          <p:cNvCxnSpPr>
            <a:cxnSpLocks/>
          </p:cNvCxnSpPr>
          <p:nvPr/>
        </p:nvCxnSpPr>
        <p:spPr>
          <a:xfrm rot="5400000">
            <a:off x="4269749" y="3617950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Forme libre 4">
            <a:extLst>
              <a:ext uri="{FF2B5EF4-FFF2-40B4-BE49-F238E27FC236}">
                <a16:creationId xmlns:a16="http://schemas.microsoft.com/office/drawing/2014/main" xmlns="" id="{2CC44B45-4C92-AF42-B202-4441571C2FDF}"/>
              </a:ext>
            </a:extLst>
          </p:cNvPr>
          <p:cNvSpPr/>
          <p:nvPr/>
        </p:nvSpPr>
        <p:spPr>
          <a:xfrm>
            <a:off x="974895" y="2088804"/>
            <a:ext cx="3343275" cy="577850"/>
          </a:xfrm>
          <a:custGeom>
            <a:avLst/>
            <a:gdLst>
              <a:gd name="connsiteX0" fmla="*/ 3343275 w 3343275"/>
              <a:gd name="connsiteY0" fmla="*/ 577850 h 577850"/>
              <a:gd name="connsiteX1" fmla="*/ 3254375 w 3343275"/>
              <a:gd name="connsiteY1" fmla="*/ 577850 h 577850"/>
              <a:gd name="connsiteX2" fmla="*/ 3254375 w 3343275"/>
              <a:gd name="connsiteY2" fmla="*/ 577850 h 577850"/>
              <a:gd name="connsiteX3" fmla="*/ 3235325 w 3343275"/>
              <a:gd name="connsiteY3" fmla="*/ 552450 h 577850"/>
              <a:gd name="connsiteX4" fmla="*/ 3133725 w 3343275"/>
              <a:gd name="connsiteY4" fmla="*/ 552450 h 577850"/>
              <a:gd name="connsiteX5" fmla="*/ 3114675 w 3343275"/>
              <a:gd name="connsiteY5" fmla="*/ 527050 h 577850"/>
              <a:gd name="connsiteX6" fmla="*/ 3073400 w 3343275"/>
              <a:gd name="connsiteY6" fmla="*/ 536575 h 577850"/>
              <a:gd name="connsiteX7" fmla="*/ 3057525 w 3343275"/>
              <a:gd name="connsiteY7" fmla="*/ 511175 h 577850"/>
              <a:gd name="connsiteX8" fmla="*/ 2711450 w 3343275"/>
              <a:gd name="connsiteY8" fmla="*/ 511175 h 577850"/>
              <a:gd name="connsiteX9" fmla="*/ 2711450 w 3343275"/>
              <a:gd name="connsiteY9" fmla="*/ 511175 h 577850"/>
              <a:gd name="connsiteX10" fmla="*/ 2692400 w 3343275"/>
              <a:gd name="connsiteY10" fmla="*/ 488950 h 577850"/>
              <a:gd name="connsiteX11" fmla="*/ 2181225 w 3343275"/>
              <a:gd name="connsiteY11" fmla="*/ 488950 h 577850"/>
              <a:gd name="connsiteX12" fmla="*/ 2165350 w 3343275"/>
              <a:gd name="connsiteY12" fmla="*/ 473075 h 577850"/>
              <a:gd name="connsiteX13" fmla="*/ 1889125 w 3343275"/>
              <a:gd name="connsiteY13" fmla="*/ 473075 h 577850"/>
              <a:gd name="connsiteX14" fmla="*/ 1866900 w 3343275"/>
              <a:gd name="connsiteY14" fmla="*/ 457200 h 577850"/>
              <a:gd name="connsiteX15" fmla="*/ 1679575 w 3343275"/>
              <a:gd name="connsiteY15" fmla="*/ 457200 h 577850"/>
              <a:gd name="connsiteX16" fmla="*/ 1679575 w 3343275"/>
              <a:gd name="connsiteY16" fmla="*/ 457200 h 577850"/>
              <a:gd name="connsiteX17" fmla="*/ 1647825 w 3343275"/>
              <a:gd name="connsiteY17" fmla="*/ 441325 h 577850"/>
              <a:gd name="connsiteX18" fmla="*/ 1568450 w 3343275"/>
              <a:gd name="connsiteY18" fmla="*/ 441325 h 577850"/>
              <a:gd name="connsiteX19" fmla="*/ 1568450 w 3343275"/>
              <a:gd name="connsiteY19" fmla="*/ 415925 h 577850"/>
              <a:gd name="connsiteX20" fmla="*/ 1492250 w 3343275"/>
              <a:gd name="connsiteY20" fmla="*/ 415925 h 577850"/>
              <a:gd name="connsiteX21" fmla="*/ 1482725 w 3343275"/>
              <a:gd name="connsiteY21" fmla="*/ 400050 h 577850"/>
              <a:gd name="connsiteX22" fmla="*/ 1447800 w 3343275"/>
              <a:gd name="connsiteY22" fmla="*/ 400050 h 577850"/>
              <a:gd name="connsiteX23" fmla="*/ 1447800 w 3343275"/>
              <a:gd name="connsiteY23" fmla="*/ 400050 h 577850"/>
              <a:gd name="connsiteX24" fmla="*/ 1447800 w 3343275"/>
              <a:gd name="connsiteY24" fmla="*/ 400050 h 577850"/>
              <a:gd name="connsiteX25" fmla="*/ 1425575 w 3343275"/>
              <a:gd name="connsiteY25" fmla="*/ 377825 h 577850"/>
              <a:gd name="connsiteX26" fmla="*/ 1403350 w 3343275"/>
              <a:gd name="connsiteY26" fmla="*/ 361950 h 577850"/>
              <a:gd name="connsiteX27" fmla="*/ 1308100 w 3343275"/>
              <a:gd name="connsiteY27" fmla="*/ 361950 h 577850"/>
              <a:gd name="connsiteX28" fmla="*/ 1285875 w 3343275"/>
              <a:gd name="connsiteY28" fmla="*/ 349250 h 577850"/>
              <a:gd name="connsiteX29" fmla="*/ 1216025 w 3343275"/>
              <a:gd name="connsiteY29" fmla="*/ 349250 h 577850"/>
              <a:gd name="connsiteX30" fmla="*/ 1216025 w 3343275"/>
              <a:gd name="connsiteY30" fmla="*/ 349250 h 577850"/>
              <a:gd name="connsiteX31" fmla="*/ 1216025 w 3343275"/>
              <a:gd name="connsiteY31" fmla="*/ 349250 h 577850"/>
              <a:gd name="connsiteX32" fmla="*/ 1216025 w 3343275"/>
              <a:gd name="connsiteY32" fmla="*/ 349250 h 577850"/>
              <a:gd name="connsiteX33" fmla="*/ 1216025 w 3343275"/>
              <a:gd name="connsiteY33" fmla="*/ 349250 h 577850"/>
              <a:gd name="connsiteX34" fmla="*/ 1187450 w 3343275"/>
              <a:gd name="connsiteY34" fmla="*/ 333375 h 577850"/>
              <a:gd name="connsiteX35" fmla="*/ 1152525 w 3343275"/>
              <a:gd name="connsiteY35" fmla="*/ 330200 h 577850"/>
              <a:gd name="connsiteX36" fmla="*/ 1130300 w 3343275"/>
              <a:gd name="connsiteY36" fmla="*/ 301625 h 577850"/>
              <a:gd name="connsiteX37" fmla="*/ 1076325 w 3343275"/>
              <a:gd name="connsiteY37" fmla="*/ 301625 h 577850"/>
              <a:gd name="connsiteX38" fmla="*/ 1044575 w 3343275"/>
              <a:gd name="connsiteY38" fmla="*/ 276225 h 577850"/>
              <a:gd name="connsiteX39" fmla="*/ 1016000 w 3343275"/>
              <a:gd name="connsiteY39" fmla="*/ 250825 h 577850"/>
              <a:gd name="connsiteX40" fmla="*/ 949325 w 3343275"/>
              <a:gd name="connsiteY40" fmla="*/ 247650 h 577850"/>
              <a:gd name="connsiteX41" fmla="*/ 949325 w 3343275"/>
              <a:gd name="connsiteY41" fmla="*/ 247650 h 577850"/>
              <a:gd name="connsiteX42" fmla="*/ 949325 w 3343275"/>
              <a:gd name="connsiteY42" fmla="*/ 247650 h 577850"/>
              <a:gd name="connsiteX43" fmla="*/ 949325 w 3343275"/>
              <a:gd name="connsiteY43" fmla="*/ 247650 h 577850"/>
              <a:gd name="connsiteX44" fmla="*/ 949325 w 3343275"/>
              <a:gd name="connsiteY44" fmla="*/ 247650 h 577850"/>
              <a:gd name="connsiteX45" fmla="*/ 933450 w 3343275"/>
              <a:gd name="connsiteY45" fmla="*/ 225425 h 577850"/>
              <a:gd name="connsiteX46" fmla="*/ 898525 w 3343275"/>
              <a:gd name="connsiteY46" fmla="*/ 225425 h 577850"/>
              <a:gd name="connsiteX47" fmla="*/ 892175 w 3343275"/>
              <a:gd name="connsiteY47" fmla="*/ 193675 h 577850"/>
              <a:gd name="connsiteX48" fmla="*/ 812800 w 3343275"/>
              <a:gd name="connsiteY48" fmla="*/ 203200 h 577850"/>
              <a:gd name="connsiteX49" fmla="*/ 812800 w 3343275"/>
              <a:gd name="connsiteY49" fmla="*/ 203200 h 577850"/>
              <a:gd name="connsiteX50" fmla="*/ 796925 w 3343275"/>
              <a:gd name="connsiteY50" fmla="*/ 180975 h 577850"/>
              <a:gd name="connsiteX51" fmla="*/ 714375 w 3343275"/>
              <a:gd name="connsiteY51" fmla="*/ 180975 h 577850"/>
              <a:gd name="connsiteX52" fmla="*/ 714375 w 3343275"/>
              <a:gd name="connsiteY52" fmla="*/ 180975 h 577850"/>
              <a:gd name="connsiteX53" fmla="*/ 685800 w 3343275"/>
              <a:gd name="connsiteY53" fmla="*/ 165100 h 577850"/>
              <a:gd name="connsiteX54" fmla="*/ 498475 w 3343275"/>
              <a:gd name="connsiteY54" fmla="*/ 165100 h 577850"/>
              <a:gd name="connsiteX55" fmla="*/ 460375 w 3343275"/>
              <a:gd name="connsiteY55" fmla="*/ 149225 h 577850"/>
              <a:gd name="connsiteX56" fmla="*/ 374650 w 3343275"/>
              <a:gd name="connsiteY56" fmla="*/ 152400 h 577850"/>
              <a:gd name="connsiteX57" fmla="*/ 349250 w 3343275"/>
              <a:gd name="connsiteY57" fmla="*/ 133350 h 577850"/>
              <a:gd name="connsiteX58" fmla="*/ 276225 w 3343275"/>
              <a:gd name="connsiteY58" fmla="*/ 133350 h 577850"/>
              <a:gd name="connsiteX59" fmla="*/ 254000 w 3343275"/>
              <a:gd name="connsiteY59" fmla="*/ 114300 h 577850"/>
              <a:gd name="connsiteX60" fmla="*/ 184150 w 3343275"/>
              <a:gd name="connsiteY60" fmla="*/ 114300 h 577850"/>
              <a:gd name="connsiteX61" fmla="*/ 184150 w 3343275"/>
              <a:gd name="connsiteY61" fmla="*/ 114300 h 577850"/>
              <a:gd name="connsiteX62" fmla="*/ 155575 w 3343275"/>
              <a:gd name="connsiteY62" fmla="*/ 95250 h 577850"/>
              <a:gd name="connsiteX63" fmla="*/ 130175 w 3343275"/>
              <a:gd name="connsiteY63" fmla="*/ 60325 h 577850"/>
              <a:gd name="connsiteX64" fmla="*/ 92075 w 3343275"/>
              <a:gd name="connsiteY64" fmla="*/ 69850 h 577850"/>
              <a:gd name="connsiteX65" fmla="*/ 60325 w 3343275"/>
              <a:gd name="connsiteY65" fmla="*/ 19050 h 577850"/>
              <a:gd name="connsiteX66" fmla="*/ 0 w 3343275"/>
              <a:gd name="connsiteY66" fmla="*/ 0 h 57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3343275" h="577850">
                <a:moveTo>
                  <a:pt x="3343275" y="577850"/>
                </a:moveTo>
                <a:lnTo>
                  <a:pt x="3254375" y="577850"/>
                </a:lnTo>
                <a:lnTo>
                  <a:pt x="3254375" y="577850"/>
                </a:lnTo>
                <a:lnTo>
                  <a:pt x="3235325" y="552450"/>
                </a:lnTo>
                <a:lnTo>
                  <a:pt x="3133725" y="552450"/>
                </a:lnTo>
                <a:lnTo>
                  <a:pt x="3114675" y="527050"/>
                </a:lnTo>
                <a:lnTo>
                  <a:pt x="3073400" y="536575"/>
                </a:lnTo>
                <a:lnTo>
                  <a:pt x="3057525" y="511175"/>
                </a:lnTo>
                <a:lnTo>
                  <a:pt x="2711450" y="511175"/>
                </a:lnTo>
                <a:lnTo>
                  <a:pt x="2711450" y="511175"/>
                </a:lnTo>
                <a:lnTo>
                  <a:pt x="2692400" y="488950"/>
                </a:lnTo>
                <a:lnTo>
                  <a:pt x="2181225" y="488950"/>
                </a:lnTo>
                <a:lnTo>
                  <a:pt x="2165350" y="473075"/>
                </a:lnTo>
                <a:lnTo>
                  <a:pt x="1889125" y="473075"/>
                </a:lnTo>
                <a:lnTo>
                  <a:pt x="1866900" y="457200"/>
                </a:lnTo>
                <a:lnTo>
                  <a:pt x="1679575" y="457200"/>
                </a:lnTo>
                <a:lnTo>
                  <a:pt x="1679575" y="457200"/>
                </a:lnTo>
                <a:lnTo>
                  <a:pt x="1647825" y="441325"/>
                </a:lnTo>
                <a:lnTo>
                  <a:pt x="1568450" y="441325"/>
                </a:lnTo>
                <a:lnTo>
                  <a:pt x="1568450" y="415925"/>
                </a:lnTo>
                <a:lnTo>
                  <a:pt x="1492250" y="415925"/>
                </a:lnTo>
                <a:lnTo>
                  <a:pt x="1482725" y="400050"/>
                </a:lnTo>
                <a:lnTo>
                  <a:pt x="1447800" y="400050"/>
                </a:lnTo>
                <a:lnTo>
                  <a:pt x="1447800" y="400050"/>
                </a:lnTo>
                <a:lnTo>
                  <a:pt x="1447800" y="400050"/>
                </a:lnTo>
                <a:lnTo>
                  <a:pt x="1425575" y="377825"/>
                </a:lnTo>
                <a:lnTo>
                  <a:pt x="1403350" y="361950"/>
                </a:lnTo>
                <a:lnTo>
                  <a:pt x="1308100" y="361950"/>
                </a:lnTo>
                <a:lnTo>
                  <a:pt x="1285875" y="349250"/>
                </a:lnTo>
                <a:lnTo>
                  <a:pt x="1216025" y="349250"/>
                </a:lnTo>
                <a:lnTo>
                  <a:pt x="1216025" y="349250"/>
                </a:lnTo>
                <a:lnTo>
                  <a:pt x="1216025" y="349250"/>
                </a:lnTo>
                <a:lnTo>
                  <a:pt x="1216025" y="349250"/>
                </a:lnTo>
                <a:lnTo>
                  <a:pt x="1216025" y="349250"/>
                </a:lnTo>
                <a:lnTo>
                  <a:pt x="1187450" y="333375"/>
                </a:lnTo>
                <a:lnTo>
                  <a:pt x="1152525" y="330200"/>
                </a:lnTo>
                <a:lnTo>
                  <a:pt x="1130300" y="301625"/>
                </a:lnTo>
                <a:lnTo>
                  <a:pt x="1076325" y="301625"/>
                </a:lnTo>
                <a:lnTo>
                  <a:pt x="1044575" y="276225"/>
                </a:lnTo>
                <a:lnTo>
                  <a:pt x="1016000" y="250825"/>
                </a:lnTo>
                <a:lnTo>
                  <a:pt x="949325" y="247650"/>
                </a:lnTo>
                <a:lnTo>
                  <a:pt x="949325" y="247650"/>
                </a:lnTo>
                <a:lnTo>
                  <a:pt x="949325" y="247650"/>
                </a:lnTo>
                <a:lnTo>
                  <a:pt x="949325" y="247650"/>
                </a:lnTo>
                <a:lnTo>
                  <a:pt x="949325" y="247650"/>
                </a:lnTo>
                <a:lnTo>
                  <a:pt x="933450" y="225425"/>
                </a:lnTo>
                <a:lnTo>
                  <a:pt x="898525" y="225425"/>
                </a:lnTo>
                <a:lnTo>
                  <a:pt x="892175" y="193675"/>
                </a:lnTo>
                <a:lnTo>
                  <a:pt x="812800" y="203200"/>
                </a:lnTo>
                <a:lnTo>
                  <a:pt x="812800" y="203200"/>
                </a:lnTo>
                <a:lnTo>
                  <a:pt x="796925" y="180975"/>
                </a:lnTo>
                <a:lnTo>
                  <a:pt x="714375" y="180975"/>
                </a:lnTo>
                <a:lnTo>
                  <a:pt x="714375" y="180975"/>
                </a:lnTo>
                <a:lnTo>
                  <a:pt x="685800" y="165100"/>
                </a:lnTo>
                <a:lnTo>
                  <a:pt x="498475" y="165100"/>
                </a:lnTo>
                <a:lnTo>
                  <a:pt x="460375" y="149225"/>
                </a:lnTo>
                <a:lnTo>
                  <a:pt x="374650" y="152400"/>
                </a:lnTo>
                <a:lnTo>
                  <a:pt x="349250" y="133350"/>
                </a:lnTo>
                <a:lnTo>
                  <a:pt x="276225" y="133350"/>
                </a:lnTo>
                <a:lnTo>
                  <a:pt x="254000" y="114300"/>
                </a:lnTo>
                <a:lnTo>
                  <a:pt x="184150" y="114300"/>
                </a:lnTo>
                <a:lnTo>
                  <a:pt x="184150" y="114300"/>
                </a:lnTo>
                <a:lnTo>
                  <a:pt x="155575" y="95250"/>
                </a:lnTo>
                <a:lnTo>
                  <a:pt x="130175" y="60325"/>
                </a:lnTo>
                <a:lnTo>
                  <a:pt x="92075" y="69850"/>
                </a:lnTo>
                <a:lnTo>
                  <a:pt x="60325" y="19050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orme libre 5">
            <a:extLst>
              <a:ext uri="{FF2B5EF4-FFF2-40B4-BE49-F238E27FC236}">
                <a16:creationId xmlns:a16="http://schemas.microsoft.com/office/drawing/2014/main" xmlns="" id="{67B2AF96-248F-4B4B-87D9-9FBDF64102BD}"/>
              </a:ext>
            </a:extLst>
          </p:cNvPr>
          <p:cNvSpPr/>
          <p:nvPr/>
        </p:nvSpPr>
        <p:spPr>
          <a:xfrm>
            <a:off x="889170" y="2085629"/>
            <a:ext cx="3400425" cy="552450"/>
          </a:xfrm>
          <a:custGeom>
            <a:avLst/>
            <a:gdLst>
              <a:gd name="connsiteX0" fmla="*/ 3400425 w 3400425"/>
              <a:gd name="connsiteY0" fmla="*/ 552450 h 552450"/>
              <a:gd name="connsiteX1" fmla="*/ 2663825 w 3400425"/>
              <a:gd name="connsiteY1" fmla="*/ 552450 h 552450"/>
              <a:gd name="connsiteX2" fmla="*/ 2663825 w 3400425"/>
              <a:gd name="connsiteY2" fmla="*/ 552450 h 552450"/>
              <a:gd name="connsiteX3" fmla="*/ 2635250 w 3400425"/>
              <a:gd name="connsiteY3" fmla="*/ 536575 h 552450"/>
              <a:gd name="connsiteX4" fmla="*/ 2581275 w 3400425"/>
              <a:gd name="connsiteY4" fmla="*/ 536575 h 552450"/>
              <a:gd name="connsiteX5" fmla="*/ 2581275 w 3400425"/>
              <a:gd name="connsiteY5" fmla="*/ 536575 h 552450"/>
              <a:gd name="connsiteX6" fmla="*/ 2555875 w 3400425"/>
              <a:gd name="connsiteY6" fmla="*/ 517525 h 552450"/>
              <a:gd name="connsiteX7" fmla="*/ 2479675 w 3400425"/>
              <a:gd name="connsiteY7" fmla="*/ 517525 h 552450"/>
              <a:gd name="connsiteX8" fmla="*/ 2473325 w 3400425"/>
              <a:gd name="connsiteY8" fmla="*/ 488950 h 552450"/>
              <a:gd name="connsiteX9" fmla="*/ 2346325 w 3400425"/>
              <a:gd name="connsiteY9" fmla="*/ 498475 h 552450"/>
              <a:gd name="connsiteX10" fmla="*/ 2346325 w 3400425"/>
              <a:gd name="connsiteY10" fmla="*/ 466725 h 552450"/>
              <a:gd name="connsiteX11" fmla="*/ 2178050 w 3400425"/>
              <a:gd name="connsiteY11" fmla="*/ 466725 h 552450"/>
              <a:gd name="connsiteX12" fmla="*/ 2178050 w 3400425"/>
              <a:gd name="connsiteY12" fmla="*/ 466725 h 552450"/>
              <a:gd name="connsiteX13" fmla="*/ 2178050 w 3400425"/>
              <a:gd name="connsiteY13" fmla="*/ 466725 h 552450"/>
              <a:gd name="connsiteX14" fmla="*/ 2149475 w 3400425"/>
              <a:gd name="connsiteY14" fmla="*/ 450850 h 552450"/>
              <a:gd name="connsiteX15" fmla="*/ 2101850 w 3400425"/>
              <a:gd name="connsiteY15" fmla="*/ 450850 h 552450"/>
              <a:gd name="connsiteX16" fmla="*/ 2101850 w 3400425"/>
              <a:gd name="connsiteY16" fmla="*/ 450850 h 552450"/>
              <a:gd name="connsiteX17" fmla="*/ 2070100 w 3400425"/>
              <a:gd name="connsiteY17" fmla="*/ 434975 h 552450"/>
              <a:gd name="connsiteX18" fmla="*/ 1835150 w 3400425"/>
              <a:gd name="connsiteY18" fmla="*/ 434975 h 552450"/>
              <a:gd name="connsiteX19" fmla="*/ 1825625 w 3400425"/>
              <a:gd name="connsiteY19" fmla="*/ 400050 h 552450"/>
              <a:gd name="connsiteX20" fmla="*/ 1689100 w 3400425"/>
              <a:gd name="connsiteY20" fmla="*/ 400050 h 552450"/>
              <a:gd name="connsiteX21" fmla="*/ 1670050 w 3400425"/>
              <a:gd name="connsiteY21" fmla="*/ 384175 h 552450"/>
              <a:gd name="connsiteX22" fmla="*/ 1619250 w 3400425"/>
              <a:gd name="connsiteY22" fmla="*/ 368300 h 552450"/>
              <a:gd name="connsiteX23" fmla="*/ 1603375 w 3400425"/>
              <a:gd name="connsiteY23" fmla="*/ 349250 h 552450"/>
              <a:gd name="connsiteX24" fmla="*/ 1603375 w 3400425"/>
              <a:gd name="connsiteY24" fmla="*/ 349250 h 552450"/>
              <a:gd name="connsiteX25" fmla="*/ 1562100 w 3400425"/>
              <a:gd name="connsiteY25" fmla="*/ 349250 h 552450"/>
              <a:gd name="connsiteX26" fmla="*/ 1536700 w 3400425"/>
              <a:gd name="connsiteY26" fmla="*/ 314325 h 552450"/>
              <a:gd name="connsiteX27" fmla="*/ 1463675 w 3400425"/>
              <a:gd name="connsiteY27" fmla="*/ 314325 h 552450"/>
              <a:gd name="connsiteX28" fmla="*/ 1438275 w 3400425"/>
              <a:gd name="connsiteY28" fmla="*/ 295275 h 552450"/>
              <a:gd name="connsiteX29" fmla="*/ 1301750 w 3400425"/>
              <a:gd name="connsiteY29" fmla="*/ 295275 h 552450"/>
              <a:gd name="connsiteX30" fmla="*/ 1276350 w 3400425"/>
              <a:gd name="connsiteY30" fmla="*/ 269875 h 552450"/>
              <a:gd name="connsiteX31" fmla="*/ 1130300 w 3400425"/>
              <a:gd name="connsiteY31" fmla="*/ 269875 h 552450"/>
              <a:gd name="connsiteX32" fmla="*/ 1130300 w 3400425"/>
              <a:gd name="connsiteY32" fmla="*/ 231775 h 552450"/>
              <a:gd name="connsiteX33" fmla="*/ 1082675 w 3400425"/>
              <a:gd name="connsiteY33" fmla="*/ 231775 h 552450"/>
              <a:gd name="connsiteX34" fmla="*/ 1076325 w 3400425"/>
              <a:gd name="connsiteY34" fmla="*/ 196850 h 552450"/>
              <a:gd name="connsiteX35" fmla="*/ 1069975 w 3400425"/>
              <a:gd name="connsiteY35" fmla="*/ 187325 h 552450"/>
              <a:gd name="connsiteX36" fmla="*/ 1025525 w 3400425"/>
              <a:gd name="connsiteY36" fmla="*/ 184150 h 552450"/>
              <a:gd name="connsiteX37" fmla="*/ 1019175 w 3400425"/>
              <a:gd name="connsiteY37" fmla="*/ 168275 h 552450"/>
              <a:gd name="connsiteX38" fmla="*/ 990600 w 3400425"/>
              <a:gd name="connsiteY38" fmla="*/ 155575 h 552450"/>
              <a:gd name="connsiteX39" fmla="*/ 958850 w 3400425"/>
              <a:gd name="connsiteY39" fmla="*/ 117475 h 552450"/>
              <a:gd name="connsiteX40" fmla="*/ 889000 w 3400425"/>
              <a:gd name="connsiteY40" fmla="*/ 117475 h 552450"/>
              <a:gd name="connsiteX41" fmla="*/ 866775 w 3400425"/>
              <a:gd name="connsiteY41" fmla="*/ 101600 h 552450"/>
              <a:gd name="connsiteX42" fmla="*/ 727075 w 3400425"/>
              <a:gd name="connsiteY42" fmla="*/ 101600 h 552450"/>
              <a:gd name="connsiteX43" fmla="*/ 695325 w 3400425"/>
              <a:gd name="connsiteY43" fmla="*/ 82550 h 552450"/>
              <a:gd name="connsiteX44" fmla="*/ 565150 w 3400425"/>
              <a:gd name="connsiteY44" fmla="*/ 82550 h 552450"/>
              <a:gd name="connsiteX45" fmla="*/ 536575 w 3400425"/>
              <a:gd name="connsiteY45" fmla="*/ 63500 h 552450"/>
              <a:gd name="connsiteX46" fmla="*/ 463550 w 3400425"/>
              <a:gd name="connsiteY46" fmla="*/ 63500 h 552450"/>
              <a:gd name="connsiteX47" fmla="*/ 438150 w 3400425"/>
              <a:gd name="connsiteY47" fmla="*/ 53975 h 552450"/>
              <a:gd name="connsiteX48" fmla="*/ 390525 w 3400425"/>
              <a:gd name="connsiteY48" fmla="*/ 38100 h 552450"/>
              <a:gd name="connsiteX49" fmla="*/ 368300 w 3400425"/>
              <a:gd name="connsiteY49" fmla="*/ 22225 h 552450"/>
              <a:gd name="connsiteX50" fmla="*/ 298450 w 3400425"/>
              <a:gd name="connsiteY50" fmla="*/ 25400 h 552450"/>
              <a:gd name="connsiteX51" fmla="*/ 276225 w 3400425"/>
              <a:gd name="connsiteY51" fmla="*/ 0 h 552450"/>
              <a:gd name="connsiteX52" fmla="*/ 0 w 3400425"/>
              <a:gd name="connsiteY52" fmla="*/ 0 h 55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3400425" h="552450">
                <a:moveTo>
                  <a:pt x="3400425" y="552450"/>
                </a:moveTo>
                <a:lnTo>
                  <a:pt x="2663825" y="552450"/>
                </a:lnTo>
                <a:lnTo>
                  <a:pt x="2663825" y="552450"/>
                </a:lnTo>
                <a:lnTo>
                  <a:pt x="2635250" y="536575"/>
                </a:lnTo>
                <a:lnTo>
                  <a:pt x="2581275" y="536575"/>
                </a:lnTo>
                <a:lnTo>
                  <a:pt x="2581275" y="536575"/>
                </a:lnTo>
                <a:lnTo>
                  <a:pt x="2555875" y="517525"/>
                </a:lnTo>
                <a:lnTo>
                  <a:pt x="2479675" y="517525"/>
                </a:lnTo>
                <a:lnTo>
                  <a:pt x="2473325" y="488950"/>
                </a:lnTo>
                <a:lnTo>
                  <a:pt x="2346325" y="498475"/>
                </a:lnTo>
                <a:lnTo>
                  <a:pt x="2346325" y="466725"/>
                </a:lnTo>
                <a:lnTo>
                  <a:pt x="2178050" y="466725"/>
                </a:lnTo>
                <a:lnTo>
                  <a:pt x="2178050" y="466725"/>
                </a:lnTo>
                <a:lnTo>
                  <a:pt x="2178050" y="466725"/>
                </a:lnTo>
                <a:lnTo>
                  <a:pt x="2149475" y="450850"/>
                </a:lnTo>
                <a:lnTo>
                  <a:pt x="2101850" y="450850"/>
                </a:lnTo>
                <a:lnTo>
                  <a:pt x="2101850" y="450850"/>
                </a:lnTo>
                <a:lnTo>
                  <a:pt x="2070100" y="434975"/>
                </a:lnTo>
                <a:lnTo>
                  <a:pt x="1835150" y="434975"/>
                </a:lnTo>
                <a:lnTo>
                  <a:pt x="1825625" y="400050"/>
                </a:lnTo>
                <a:lnTo>
                  <a:pt x="1689100" y="400050"/>
                </a:lnTo>
                <a:lnTo>
                  <a:pt x="1670050" y="384175"/>
                </a:lnTo>
                <a:lnTo>
                  <a:pt x="1619250" y="368300"/>
                </a:lnTo>
                <a:lnTo>
                  <a:pt x="1603375" y="349250"/>
                </a:lnTo>
                <a:lnTo>
                  <a:pt x="1603375" y="349250"/>
                </a:lnTo>
                <a:lnTo>
                  <a:pt x="1562100" y="349250"/>
                </a:lnTo>
                <a:lnTo>
                  <a:pt x="1536700" y="314325"/>
                </a:lnTo>
                <a:lnTo>
                  <a:pt x="1463675" y="314325"/>
                </a:lnTo>
                <a:lnTo>
                  <a:pt x="1438275" y="295275"/>
                </a:lnTo>
                <a:lnTo>
                  <a:pt x="1301750" y="295275"/>
                </a:lnTo>
                <a:lnTo>
                  <a:pt x="1276350" y="269875"/>
                </a:lnTo>
                <a:lnTo>
                  <a:pt x="1130300" y="269875"/>
                </a:lnTo>
                <a:lnTo>
                  <a:pt x="1130300" y="231775"/>
                </a:lnTo>
                <a:lnTo>
                  <a:pt x="1082675" y="231775"/>
                </a:lnTo>
                <a:lnTo>
                  <a:pt x="1076325" y="196850"/>
                </a:lnTo>
                <a:lnTo>
                  <a:pt x="1069975" y="187325"/>
                </a:lnTo>
                <a:lnTo>
                  <a:pt x="1025525" y="184150"/>
                </a:lnTo>
                <a:lnTo>
                  <a:pt x="1019175" y="168275"/>
                </a:lnTo>
                <a:lnTo>
                  <a:pt x="990600" y="155575"/>
                </a:lnTo>
                <a:lnTo>
                  <a:pt x="958850" y="117475"/>
                </a:lnTo>
                <a:lnTo>
                  <a:pt x="889000" y="117475"/>
                </a:lnTo>
                <a:lnTo>
                  <a:pt x="866775" y="101600"/>
                </a:lnTo>
                <a:lnTo>
                  <a:pt x="727075" y="101600"/>
                </a:lnTo>
                <a:lnTo>
                  <a:pt x="695325" y="82550"/>
                </a:lnTo>
                <a:lnTo>
                  <a:pt x="565150" y="82550"/>
                </a:lnTo>
                <a:lnTo>
                  <a:pt x="536575" y="63500"/>
                </a:lnTo>
                <a:lnTo>
                  <a:pt x="463550" y="63500"/>
                </a:lnTo>
                <a:lnTo>
                  <a:pt x="438150" y="53975"/>
                </a:lnTo>
                <a:lnTo>
                  <a:pt x="390525" y="38100"/>
                </a:lnTo>
                <a:lnTo>
                  <a:pt x="368300" y="22225"/>
                </a:lnTo>
                <a:lnTo>
                  <a:pt x="298450" y="25400"/>
                </a:lnTo>
                <a:lnTo>
                  <a:pt x="276225" y="0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A36FA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xmlns="" id="{3961200E-2934-9D46-9737-7EC727D6FAF7}"/>
              </a:ext>
            </a:extLst>
          </p:cNvPr>
          <p:cNvCxnSpPr/>
          <p:nvPr/>
        </p:nvCxnSpPr>
        <p:spPr>
          <a:xfrm>
            <a:off x="4296769" y="2640848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Connecteur droit 83">
            <a:extLst>
              <a:ext uri="{FF2B5EF4-FFF2-40B4-BE49-F238E27FC236}">
                <a16:creationId xmlns:a16="http://schemas.microsoft.com/office/drawing/2014/main" xmlns="" id="{368A99DF-AE81-994D-8ABC-FC470025B88C}"/>
              </a:ext>
            </a:extLst>
          </p:cNvPr>
          <p:cNvCxnSpPr/>
          <p:nvPr/>
        </p:nvCxnSpPr>
        <p:spPr>
          <a:xfrm>
            <a:off x="4241846" y="2640848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Connecteur droit 84">
            <a:extLst>
              <a:ext uri="{FF2B5EF4-FFF2-40B4-BE49-F238E27FC236}">
                <a16:creationId xmlns:a16="http://schemas.microsoft.com/office/drawing/2014/main" xmlns="" id="{3A9BC28D-0FF7-3E45-871B-3383DE0DA11F}"/>
              </a:ext>
            </a:extLst>
          </p:cNvPr>
          <p:cNvCxnSpPr/>
          <p:nvPr/>
        </p:nvCxnSpPr>
        <p:spPr>
          <a:xfrm>
            <a:off x="4057572" y="2591595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Connecteur droit 85">
            <a:extLst>
              <a:ext uri="{FF2B5EF4-FFF2-40B4-BE49-F238E27FC236}">
                <a16:creationId xmlns:a16="http://schemas.microsoft.com/office/drawing/2014/main" xmlns="" id="{7F5D3A2C-4FB0-E744-A26A-03D5EA8E2812}"/>
              </a:ext>
            </a:extLst>
          </p:cNvPr>
          <p:cNvCxnSpPr/>
          <p:nvPr/>
        </p:nvCxnSpPr>
        <p:spPr>
          <a:xfrm>
            <a:off x="3972864" y="2572545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Connecteur droit 86">
            <a:extLst>
              <a:ext uri="{FF2B5EF4-FFF2-40B4-BE49-F238E27FC236}">
                <a16:creationId xmlns:a16="http://schemas.microsoft.com/office/drawing/2014/main" xmlns="" id="{A8509A2E-9222-9944-A6E2-2E4961822A7A}"/>
              </a:ext>
            </a:extLst>
          </p:cNvPr>
          <p:cNvCxnSpPr/>
          <p:nvPr/>
        </p:nvCxnSpPr>
        <p:spPr>
          <a:xfrm>
            <a:off x="3652065" y="2550320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Connecteur droit 87">
            <a:extLst>
              <a:ext uri="{FF2B5EF4-FFF2-40B4-BE49-F238E27FC236}">
                <a16:creationId xmlns:a16="http://schemas.microsoft.com/office/drawing/2014/main" xmlns="" id="{B5DADD46-A873-C24F-80CB-762F9108D3C2}"/>
              </a:ext>
            </a:extLst>
          </p:cNvPr>
          <p:cNvCxnSpPr/>
          <p:nvPr/>
        </p:nvCxnSpPr>
        <p:spPr>
          <a:xfrm>
            <a:off x="3477316" y="2550320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Connecteur droit 88">
            <a:extLst>
              <a:ext uri="{FF2B5EF4-FFF2-40B4-BE49-F238E27FC236}">
                <a16:creationId xmlns:a16="http://schemas.microsoft.com/office/drawing/2014/main" xmlns="" id="{B3C23E07-28F4-EA4B-BB2A-08212FB6A739}"/>
              </a:ext>
            </a:extLst>
          </p:cNvPr>
          <p:cNvCxnSpPr/>
          <p:nvPr/>
        </p:nvCxnSpPr>
        <p:spPr>
          <a:xfrm>
            <a:off x="2797494" y="2516412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 droit 89">
            <a:extLst>
              <a:ext uri="{FF2B5EF4-FFF2-40B4-BE49-F238E27FC236}">
                <a16:creationId xmlns:a16="http://schemas.microsoft.com/office/drawing/2014/main" xmlns="" id="{A7D2D5FC-1B4B-4547-A5E5-FE9A28E489E8}"/>
              </a:ext>
            </a:extLst>
          </p:cNvPr>
          <p:cNvCxnSpPr/>
          <p:nvPr/>
        </p:nvCxnSpPr>
        <p:spPr>
          <a:xfrm>
            <a:off x="2181296" y="2395762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xmlns="" id="{9249AFE4-73B2-1D44-B520-558F8EB77621}"/>
              </a:ext>
            </a:extLst>
          </p:cNvPr>
          <p:cNvCxnSpPr/>
          <p:nvPr/>
        </p:nvCxnSpPr>
        <p:spPr>
          <a:xfrm>
            <a:off x="2049856" y="2362871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Connecteur droit 92">
            <a:extLst>
              <a:ext uri="{FF2B5EF4-FFF2-40B4-BE49-F238E27FC236}">
                <a16:creationId xmlns:a16="http://schemas.microsoft.com/office/drawing/2014/main" xmlns="" id="{0219BCAD-A2A1-8242-B547-06FBA882EBAA}"/>
              </a:ext>
            </a:extLst>
          </p:cNvPr>
          <p:cNvCxnSpPr/>
          <p:nvPr/>
        </p:nvCxnSpPr>
        <p:spPr>
          <a:xfrm>
            <a:off x="1902665" y="2289846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Connecteur droit 93">
            <a:extLst>
              <a:ext uri="{FF2B5EF4-FFF2-40B4-BE49-F238E27FC236}">
                <a16:creationId xmlns:a16="http://schemas.microsoft.com/office/drawing/2014/main" xmlns="" id="{3F3AE3BF-EC60-5F49-8F90-3D008C1D2F51}"/>
              </a:ext>
            </a:extLst>
          </p:cNvPr>
          <p:cNvCxnSpPr/>
          <p:nvPr/>
        </p:nvCxnSpPr>
        <p:spPr>
          <a:xfrm>
            <a:off x="1724741" y="2236888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94">
            <a:extLst>
              <a:ext uri="{FF2B5EF4-FFF2-40B4-BE49-F238E27FC236}">
                <a16:creationId xmlns:a16="http://schemas.microsoft.com/office/drawing/2014/main" xmlns="" id="{0A9DB068-2FFF-B84F-8DEB-0482CA96B938}"/>
              </a:ext>
            </a:extLst>
          </p:cNvPr>
          <p:cNvCxnSpPr/>
          <p:nvPr/>
        </p:nvCxnSpPr>
        <p:spPr>
          <a:xfrm>
            <a:off x="1461092" y="2222030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Connecteur droit 95">
            <a:extLst>
              <a:ext uri="{FF2B5EF4-FFF2-40B4-BE49-F238E27FC236}">
                <a16:creationId xmlns:a16="http://schemas.microsoft.com/office/drawing/2014/main" xmlns="" id="{90DD248B-F22A-854B-819B-5E1A1CE9C122}"/>
              </a:ext>
            </a:extLst>
          </p:cNvPr>
          <p:cNvCxnSpPr/>
          <p:nvPr/>
        </p:nvCxnSpPr>
        <p:spPr>
          <a:xfrm>
            <a:off x="1202652" y="2174405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60">
            <a:extLst>
              <a:ext uri="{FF2B5EF4-FFF2-40B4-BE49-F238E27FC236}">
                <a16:creationId xmlns:a16="http://schemas.microsoft.com/office/drawing/2014/main" xmlns="" id="{5AE89B43-185B-6A43-9E55-505B5AD6B91B}"/>
              </a:ext>
            </a:extLst>
          </p:cNvPr>
          <p:cNvCxnSpPr>
            <a:cxnSpLocks/>
          </p:cNvCxnSpPr>
          <p:nvPr/>
        </p:nvCxnSpPr>
        <p:spPr>
          <a:xfrm>
            <a:off x="4280035" y="2606355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Connecteur droit 96">
            <a:extLst>
              <a:ext uri="{FF2B5EF4-FFF2-40B4-BE49-F238E27FC236}">
                <a16:creationId xmlns:a16="http://schemas.microsoft.com/office/drawing/2014/main" xmlns="" id="{E529FE77-05BF-A844-BC3B-74AF5319A154}"/>
              </a:ext>
            </a:extLst>
          </p:cNvPr>
          <p:cNvCxnSpPr>
            <a:cxnSpLocks/>
          </p:cNvCxnSpPr>
          <p:nvPr/>
        </p:nvCxnSpPr>
        <p:spPr>
          <a:xfrm>
            <a:off x="4261913" y="2606355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Connecteur droit 97">
            <a:extLst>
              <a:ext uri="{FF2B5EF4-FFF2-40B4-BE49-F238E27FC236}">
                <a16:creationId xmlns:a16="http://schemas.microsoft.com/office/drawing/2014/main" xmlns="" id="{52B5FF7E-BFDB-3C4A-BCFE-101F57EF824E}"/>
              </a:ext>
            </a:extLst>
          </p:cNvPr>
          <p:cNvCxnSpPr>
            <a:cxnSpLocks/>
          </p:cNvCxnSpPr>
          <p:nvPr/>
        </p:nvCxnSpPr>
        <p:spPr>
          <a:xfrm>
            <a:off x="4220638" y="2606355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Connecteur droit 98">
            <a:extLst>
              <a:ext uri="{FF2B5EF4-FFF2-40B4-BE49-F238E27FC236}">
                <a16:creationId xmlns:a16="http://schemas.microsoft.com/office/drawing/2014/main" xmlns="" id="{78DDDE93-5BBF-8D45-B593-08FADA1B01FC}"/>
              </a:ext>
            </a:extLst>
          </p:cNvPr>
          <p:cNvCxnSpPr>
            <a:cxnSpLocks/>
          </p:cNvCxnSpPr>
          <p:nvPr/>
        </p:nvCxnSpPr>
        <p:spPr>
          <a:xfrm>
            <a:off x="4202516" y="2606355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Connecteur droit 99">
            <a:extLst>
              <a:ext uri="{FF2B5EF4-FFF2-40B4-BE49-F238E27FC236}">
                <a16:creationId xmlns:a16="http://schemas.microsoft.com/office/drawing/2014/main" xmlns="" id="{2A8CBA42-EC7C-B540-B34D-E477264CDFF1}"/>
              </a:ext>
            </a:extLst>
          </p:cNvPr>
          <p:cNvCxnSpPr>
            <a:cxnSpLocks/>
          </p:cNvCxnSpPr>
          <p:nvPr/>
        </p:nvCxnSpPr>
        <p:spPr>
          <a:xfrm>
            <a:off x="4170855" y="2606355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Connecteur droit 101">
            <a:extLst>
              <a:ext uri="{FF2B5EF4-FFF2-40B4-BE49-F238E27FC236}">
                <a16:creationId xmlns:a16="http://schemas.microsoft.com/office/drawing/2014/main" xmlns="" id="{F44EFE4E-4A3A-5840-AB64-A87F871F7CBE}"/>
              </a:ext>
            </a:extLst>
          </p:cNvPr>
          <p:cNvCxnSpPr>
            <a:cxnSpLocks/>
          </p:cNvCxnSpPr>
          <p:nvPr/>
        </p:nvCxnSpPr>
        <p:spPr>
          <a:xfrm>
            <a:off x="4140122" y="2606355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Connecteur droit 102">
            <a:extLst>
              <a:ext uri="{FF2B5EF4-FFF2-40B4-BE49-F238E27FC236}">
                <a16:creationId xmlns:a16="http://schemas.microsoft.com/office/drawing/2014/main" xmlns="" id="{025660B1-5801-FC4B-B479-497F74361A70}"/>
              </a:ext>
            </a:extLst>
          </p:cNvPr>
          <p:cNvCxnSpPr>
            <a:cxnSpLocks/>
          </p:cNvCxnSpPr>
          <p:nvPr/>
        </p:nvCxnSpPr>
        <p:spPr>
          <a:xfrm>
            <a:off x="4115739" y="2606355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Connecteur droit 103">
            <a:extLst>
              <a:ext uri="{FF2B5EF4-FFF2-40B4-BE49-F238E27FC236}">
                <a16:creationId xmlns:a16="http://schemas.microsoft.com/office/drawing/2014/main" xmlns="" id="{4A08F82C-B33B-D74B-8E1A-3E41664559F8}"/>
              </a:ext>
            </a:extLst>
          </p:cNvPr>
          <p:cNvCxnSpPr>
            <a:cxnSpLocks/>
          </p:cNvCxnSpPr>
          <p:nvPr/>
        </p:nvCxnSpPr>
        <p:spPr>
          <a:xfrm>
            <a:off x="3947464" y="2612705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Connecteur droit 104">
            <a:extLst>
              <a:ext uri="{FF2B5EF4-FFF2-40B4-BE49-F238E27FC236}">
                <a16:creationId xmlns:a16="http://schemas.microsoft.com/office/drawing/2014/main" xmlns="" id="{44121FDB-2D09-BC47-ADC9-C1F80C4A06F5}"/>
              </a:ext>
            </a:extLst>
          </p:cNvPr>
          <p:cNvCxnSpPr>
            <a:cxnSpLocks/>
          </p:cNvCxnSpPr>
          <p:nvPr/>
        </p:nvCxnSpPr>
        <p:spPr>
          <a:xfrm>
            <a:off x="3841548" y="2612705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cteur droit 105">
            <a:extLst>
              <a:ext uri="{FF2B5EF4-FFF2-40B4-BE49-F238E27FC236}">
                <a16:creationId xmlns:a16="http://schemas.microsoft.com/office/drawing/2014/main" xmlns="" id="{0C2F4BE9-7220-BF48-BFC8-0B88A19A0EC2}"/>
              </a:ext>
            </a:extLst>
          </p:cNvPr>
          <p:cNvCxnSpPr>
            <a:cxnSpLocks/>
          </p:cNvCxnSpPr>
          <p:nvPr/>
        </p:nvCxnSpPr>
        <p:spPr>
          <a:xfrm>
            <a:off x="3815007" y="2612705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Connecteur droit 106">
            <a:extLst>
              <a:ext uri="{FF2B5EF4-FFF2-40B4-BE49-F238E27FC236}">
                <a16:creationId xmlns:a16="http://schemas.microsoft.com/office/drawing/2014/main" xmlns="" id="{308362FC-4868-6649-A8F1-B504750BE4BE}"/>
              </a:ext>
            </a:extLst>
          </p:cNvPr>
          <p:cNvCxnSpPr>
            <a:cxnSpLocks/>
          </p:cNvCxnSpPr>
          <p:nvPr/>
        </p:nvCxnSpPr>
        <p:spPr>
          <a:xfrm>
            <a:off x="3693340" y="2612705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Connecteur droit 107">
            <a:extLst>
              <a:ext uri="{FF2B5EF4-FFF2-40B4-BE49-F238E27FC236}">
                <a16:creationId xmlns:a16="http://schemas.microsoft.com/office/drawing/2014/main" xmlns="" id="{0D183313-1C5E-0F4F-B37E-1166971186A8}"/>
              </a:ext>
            </a:extLst>
          </p:cNvPr>
          <p:cNvCxnSpPr>
            <a:cxnSpLocks/>
          </p:cNvCxnSpPr>
          <p:nvPr/>
        </p:nvCxnSpPr>
        <p:spPr>
          <a:xfrm>
            <a:off x="3644574" y="2612705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Connecteur droit 108">
            <a:extLst>
              <a:ext uri="{FF2B5EF4-FFF2-40B4-BE49-F238E27FC236}">
                <a16:creationId xmlns:a16="http://schemas.microsoft.com/office/drawing/2014/main" xmlns="" id="{B97D26DE-B574-A04E-9E07-254C64446949}"/>
              </a:ext>
            </a:extLst>
          </p:cNvPr>
          <p:cNvCxnSpPr>
            <a:cxnSpLocks/>
          </p:cNvCxnSpPr>
          <p:nvPr/>
        </p:nvCxnSpPr>
        <p:spPr>
          <a:xfrm>
            <a:off x="3446583" y="2582070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Connecteur droit 109">
            <a:extLst>
              <a:ext uri="{FF2B5EF4-FFF2-40B4-BE49-F238E27FC236}">
                <a16:creationId xmlns:a16="http://schemas.microsoft.com/office/drawing/2014/main" xmlns="" id="{63D95715-515E-D640-A013-E8B2E43A3665}"/>
              </a:ext>
            </a:extLst>
          </p:cNvPr>
          <p:cNvCxnSpPr>
            <a:cxnSpLocks/>
          </p:cNvCxnSpPr>
          <p:nvPr/>
        </p:nvCxnSpPr>
        <p:spPr>
          <a:xfrm>
            <a:off x="3318442" y="2550320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Connecteur droit 110">
            <a:extLst>
              <a:ext uri="{FF2B5EF4-FFF2-40B4-BE49-F238E27FC236}">
                <a16:creationId xmlns:a16="http://schemas.microsoft.com/office/drawing/2014/main" xmlns="" id="{0928B94C-E5FD-E94B-B12B-470EFBA263D2}"/>
              </a:ext>
            </a:extLst>
          </p:cNvPr>
          <p:cNvCxnSpPr>
            <a:cxnSpLocks/>
          </p:cNvCxnSpPr>
          <p:nvPr/>
        </p:nvCxnSpPr>
        <p:spPr>
          <a:xfrm>
            <a:off x="3236909" y="2550320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Connecteur droit 111">
            <a:extLst>
              <a:ext uri="{FF2B5EF4-FFF2-40B4-BE49-F238E27FC236}">
                <a16:creationId xmlns:a16="http://schemas.microsoft.com/office/drawing/2014/main" xmlns="" id="{D97482C4-3ECA-124A-9DD3-21559A2CF39C}"/>
              </a:ext>
            </a:extLst>
          </p:cNvPr>
          <p:cNvCxnSpPr>
            <a:cxnSpLocks/>
          </p:cNvCxnSpPr>
          <p:nvPr/>
        </p:nvCxnSpPr>
        <p:spPr>
          <a:xfrm>
            <a:off x="3215701" y="2522762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Connecteur droit 112">
            <a:extLst>
              <a:ext uri="{FF2B5EF4-FFF2-40B4-BE49-F238E27FC236}">
                <a16:creationId xmlns:a16="http://schemas.microsoft.com/office/drawing/2014/main" xmlns="" id="{D3C303BF-BB5D-F54B-BFA3-0C698E31646B}"/>
              </a:ext>
            </a:extLst>
          </p:cNvPr>
          <p:cNvCxnSpPr>
            <a:cxnSpLocks/>
          </p:cNvCxnSpPr>
          <p:nvPr/>
        </p:nvCxnSpPr>
        <p:spPr>
          <a:xfrm>
            <a:off x="2698052" y="2456087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Connecteur droit 113">
            <a:extLst>
              <a:ext uri="{FF2B5EF4-FFF2-40B4-BE49-F238E27FC236}">
                <a16:creationId xmlns:a16="http://schemas.microsoft.com/office/drawing/2014/main" xmlns="" id="{2444ABB0-72E5-584B-9648-7A660931CEEF}"/>
              </a:ext>
            </a:extLst>
          </p:cNvPr>
          <p:cNvCxnSpPr>
            <a:cxnSpLocks/>
          </p:cNvCxnSpPr>
          <p:nvPr/>
        </p:nvCxnSpPr>
        <p:spPr>
          <a:xfrm>
            <a:off x="2395038" y="2366046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Connecteur droit 114">
            <a:extLst>
              <a:ext uri="{FF2B5EF4-FFF2-40B4-BE49-F238E27FC236}">
                <a16:creationId xmlns:a16="http://schemas.microsoft.com/office/drawing/2014/main" xmlns="" id="{0B91C265-B8C2-4E4E-A6C2-CA54710D701B}"/>
              </a:ext>
            </a:extLst>
          </p:cNvPr>
          <p:cNvCxnSpPr>
            <a:cxnSpLocks/>
          </p:cNvCxnSpPr>
          <p:nvPr/>
        </p:nvCxnSpPr>
        <p:spPr>
          <a:xfrm>
            <a:off x="2008581" y="2289846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6" name="Rectangle 115">
            <a:extLst>
              <a:ext uri="{FF2B5EF4-FFF2-40B4-BE49-F238E27FC236}">
                <a16:creationId xmlns:a16="http://schemas.microsoft.com/office/drawing/2014/main" xmlns="" id="{1A796596-1A0C-7148-B40A-CF4CC50FA4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187" y="4166468"/>
            <a:ext cx="532197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Nb</a:t>
            </a:r>
            <a:r>
              <a:rPr lang="en-US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à </a:t>
            </a:r>
            <a:r>
              <a:rPr lang="en-US" altLang="en-US" sz="9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risque</a:t>
            </a:r>
            <a:endParaRPr lang="en-US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18" name="ZoneTexte 117">
            <a:extLst>
              <a:ext uri="{FF2B5EF4-FFF2-40B4-BE49-F238E27FC236}">
                <a16:creationId xmlns:a16="http://schemas.microsoft.com/office/drawing/2014/main" xmlns="" id="{FBBD2BD2-3438-B14E-807D-4A8EB204E286}"/>
              </a:ext>
            </a:extLst>
          </p:cNvPr>
          <p:cNvSpPr txBox="1"/>
          <p:nvPr/>
        </p:nvSpPr>
        <p:spPr>
          <a:xfrm>
            <a:off x="3886949" y="1841748"/>
            <a:ext cx="576791" cy="196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60"/>
              </a:lnSpc>
            </a:pPr>
            <a:r>
              <a:rPr lang="fr-FR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censuré</a:t>
            </a:r>
          </a:p>
        </p:txBody>
      </p:sp>
      <p:cxnSp>
        <p:nvCxnSpPr>
          <p:cNvPr id="119" name="Connecteur droit 118">
            <a:extLst>
              <a:ext uri="{FF2B5EF4-FFF2-40B4-BE49-F238E27FC236}">
                <a16:creationId xmlns:a16="http://schemas.microsoft.com/office/drawing/2014/main" xmlns="" id="{03C1A74E-B86E-6C45-A696-30D3AAE049E3}"/>
              </a:ext>
            </a:extLst>
          </p:cNvPr>
          <p:cNvCxnSpPr/>
          <p:nvPr/>
        </p:nvCxnSpPr>
        <p:spPr>
          <a:xfrm>
            <a:off x="3886246" y="1907423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Connecteur droit 119">
            <a:extLst>
              <a:ext uri="{FF2B5EF4-FFF2-40B4-BE49-F238E27FC236}">
                <a16:creationId xmlns:a16="http://schemas.microsoft.com/office/drawing/2014/main" xmlns="" id="{1A50A83F-5013-694A-844E-836F5E2AB9BD}"/>
              </a:ext>
            </a:extLst>
          </p:cNvPr>
          <p:cNvCxnSpPr>
            <a:cxnSpLocks/>
          </p:cNvCxnSpPr>
          <p:nvPr/>
        </p:nvCxnSpPr>
        <p:spPr>
          <a:xfrm rot="5400000">
            <a:off x="3889421" y="1910598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1" name="Rectangle 120">
            <a:extLst>
              <a:ext uri="{FF2B5EF4-FFF2-40B4-BE49-F238E27FC236}">
                <a16:creationId xmlns:a16="http://schemas.microsoft.com/office/drawing/2014/main" xmlns="" id="{655AFE51-101D-A44E-BF7E-78A972B5F8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9107" y="3652546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xmlns="" id="{052F5428-5267-084B-8169-36E94D2147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7085" y="3652546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xmlns="" id="{D3B0B9DD-4BB4-8140-A5C6-54B87F6E18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0178" y="2003035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1,0</a:t>
            </a:r>
          </a:p>
        </p:txBody>
      </p:sp>
      <p:sp>
        <p:nvSpPr>
          <p:cNvPr id="124" name="Freeform 35">
            <a:extLst>
              <a:ext uri="{FF2B5EF4-FFF2-40B4-BE49-F238E27FC236}">
                <a16:creationId xmlns:a16="http://schemas.microsoft.com/office/drawing/2014/main" xmlns="" id="{57359B4C-2568-2645-B18A-021402FE6BB7}"/>
              </a:ext>
            </a:extLst>
          </p:cNvPr>
          <p:cNvSpPr>
            <a:spLocks noEditPoints="1"/>
          </p:cNvSpPr>
          <p:nvPr/>
        </p:nvSpPr>
        <p:spPr bwMode="auto">
          <a:xfrm>
            <a:off x="5338258" y="2061895"/>
            <a:ext cx="45719" cy="1538701"/>
          </a:xfrm>
          <a:custGeom>
            <a:avLst/>
            <a:gdLst>
              <a:gd name="T0" fmla="*/ 13 w 13"/>
              <a:gd name="T1" fmla="*/ 938 h 938"/>
              <a:gd name="T2" fmla="*/ 13 w 13"/>
              <a:gd name="T3" fmla="*/ 0 h 938"/>
              <a:gd name="T4" fmla="*/ 13 w 13"/>
              <a:gd name="T5" fmla="*/ 935 h 938"/>
              <a:gd name="T6" fmla="*/ 0 w 13"/>
              <a:gd name="T7" fmla="*/ 935 h 938"/>
              <a:gd name="T8" fmla="*/ 13 w 13"/>
              <a:gd name="T9" fmla="*/ 843 h 938"/>
              <a:gd name="T10" fmla="*/ 0 w 13"/>
              <a:gd name="T11" fmla="*/ 843 h 938"/>
              <a:gd name="T12" fmla="*/ 13 w 13"/>
              <a:gd name="T13" fmla="*/ 750 h 938"/>
              <a:gd name="T14" fmla="*/ 0 w 13"/>
              <a:gd name="T15" fmla="*/ 750 h 938"/>
              <a:gd name="T16" fmla="*/ 13 w 13"/>
              <a:gd name="T17" fmla="*/ 657 h 938"/>
              <a:gd name="T18" fmla="*/ 0 w 13"/>
              <a:gd name="T19" fmla="*/ 657 h 938"/>
              <a:gd name="T20" fmla="*/ 13 w 13"/>
              <a:gd name="T21" fmla="*/ 564 h 938"/>
              <a:gd name="T22" fmla="*/ 0 w 13"/>
              <a:gd name="T23" fmla="*/ 564 h 938"/>
              <a:gd name="T24" fmla="*/ 13 w 13"/>
              <a:gd name="T25" fmla="*/ 471 h 938"/>
              <a:gd name="T26" fmla="*/ 0 w 13"/>
              <a:gd name="T27" fmla="*/ 471 h 938"/>
              <a:gd name="T28" fmla="*/ 13 w 13"/>
              <a:gd name="T29" fmla="*/ 379 h 938"/>
              <a:gd name="T30" fmla="*/ 0 w 13"/>
              <a:gd name="T31" fmla="*/ 379 h 938"/>
              <a:gd name="T32" fmla="*/ 13 w 13"/>
              <a:gd name="T33" fmla="*/ 286 h 938"/>
              <a:gd name="T34" fmla="*/ 0 w 13"/>
              <a:gd name="T35" fmla="*/ 286 h 938"/>
              <a:gd name="T36" fmla="*/ 13 w 13"/>
              <a:gd name="T37" fmla="*/ 193 h 938"/>
              <a:gd name="T38" fmla="*/ 0 w 13"/>
              <a:gd name="T39" fmla="*/ 193 h 938"/>
              <a:gd name="T40" fmla="*/ 13 w 13"/>
              <a:gd name="T41" fmla="*/ 100 h 938"/>
              <a:gd name="T42" fmla="*/ 0 w 13"/>
              <a:gd name="T43" fmla="*/ 100 h 938"/>
              <a:gd name="T44" fmla="*/ 13 w 13"/>
              <a:gd name="T45" fmla="*/ 7 h 938"/>
              <a:gd name="T46" fmla="*/ 0 w 13"/>
              <a:gd name="T47" fmla="*/ 7 h 9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3" h="938">
                <a:moveTo>
                  <a:pt x="13" y="938"/>
                </a:moveTo>
                <a:lnTo>
                  <a:pt x="13" y="0"/>
                </a:lnTo>
                <a:moveTo>
                  <a:pt x="13" y="935"/>
                </a:moveTo>
                <a:lnTo>
                  <a:pt x="0" y="935"/>
                </a:lnTo>
                <a:moveTo>
                  <a:pt x="13" y="843"/>
                </a:moveTo>
                <a:lnTo>
                  <a:pt x="0" y="843"/>
                </a:lnTo>
                <a:moveTo>
                  <a:pt x="13" y="750"/>
                </a:moveTo>
                <a:lnTo>
                  <a:pt x="0" y="750"/>
                </a:lnTo>
                <a:moveTo>
                  <a:pt x="13" y="657"/>
                </a:moveTo>
                <a:lnTo>
                  <a:pt x="0" y="657"/>
                </a:lnTo>
                <a:moveTo>
                  <a:pt x="13" y="564"/>
                </a:moveTo>
                <a:lnTo>
                  <a:pt x="0" y="564"/>
                </a:lnTo>
                <a:moveTo>
                  <a:pt x="13" y="471"/>
                </a:moveTo>
                <a:lnTo>
                  <a:pt x="0" y="471"/>
                </a:lnTo>
                <a:moveTo>
                  <a:pt x="13" y="379"/>
                </a:moveTo>
                <a:lnTo>
                  <a:pt x="0" y="379"/>
                </a:lnTo>
                <a:moveTo>
                  <a:pt x="13" y="286"/>
                </a:moveTo>
                <a:lnTo>
                  <a:pt x="0" y="286"/>
                </a:lnTo>
                <a:moveTo>
                  <a:pt x="13" y="193"/>
                </a:moveTo>
                <a:lnTo>
                  <a:pt x="0" y="193"/>
                </a:lnTo>
                <a:moveTo>
                  <a:pt x="13" y="100"/>
                </a:moveTo>
                <a:lnTo>
                  <a:pt x="0" y="100"/>
                </a:lnTo>
                <a:moveTo>
                  <a:pt x="13" y="7"/>
                </a:moveTo>
                <a:lnTo>
                  <a:pt x="0" y="7"/>
                </a:lnTo>
              </a:path>
            </a:pathLst>
          </a:custGeom>
          <a:noFill/>
          <a:ln w="12700" cap="flat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cxnSp>
        <p:nvCxnSpPr>
          <p:cNvPr id="125" name="Connecteur droit 124">
            <a:extLst>
              <a:ext uri="{FF2B5EF4-FFF2-40B4-BE49-F238E27FC236}">
                <a16:creationId xmlns:a16="http://schemas.microsoft.com/office/drawing/2014/main" xmlns="" id="{D1F35A08-B3B1-3243-846F-B2CD1E9DC69B}"/>
              </a:ext>
            </a:extLst>
          </p:cNvPr>
          <p:cNvCxnSpPr>
            <a:cxnSpLocks/>
          </p:cNvCxnSpPr>
          <p:nvPr/>
        </p:nvCxnSpPr>
        <p:spPr>
          <a:xfrm>
            <a:off x="5381948" y="3597993"/>
            <a:ext cx="3531719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Connecteur droit 125">
            <a:extLst>
              <a:ext uri="{FF2B5EF4-FFF2-40B4-BE49-F238E27FC236}">
                <a16:creationId xmlns:a16="http://schemas.microsoft.com/office/drawing/2014/main" xmlns="" id="{1AA15E56-BF67-A34E-9D6E-62A3020D5BE5}"/>
              </a:ext>
            </a:extLst>
          </p:cNvPr>
          <p:cNvCxnSpPr>
            <a:cxnSpLocks/>
          </p:cNvCxnSpPr>
          <p:nvPr/>
        </p:nvCxnSpPr>
        <p:spPr>
          <a:xfrm rot="5400000">
            <a:off x="5918590" y="3617950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7" name="Rectangle 126">
            <a:extLst>
              <a:ext uri="{FF2B5EF4-FFF2-40B4-BE49-F238E27FC236}">
                <a16:creationId xmlns:a16="http://schemas.microsoft.com/office/drawing/2014/main" xmlns="" id="{8D344F46-D781-1B4E-A419-93C18A1236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0961" y="3652546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12</a:t>
            </a:r>
          </a:p>
        </p:txBody>
      </p:sp>
      <p:cxnSp>
        <p:nvCxnSpPr>
          <p:cNvPr id="128" name="Connecteur droit 127">
            <a:extLst>
              <a:ext uri="{FF2B5EF4-FFF2-40B4-BE49-F238E27FC236}">
                <a16:creationId xmlns:a16="http://schemas.microsoft.com/office/drawing/2014/main" xmlns="" id="{0D0F47BE-41FB-A44A-8418-09923CC3E1DC}"/>
              </a:ext>
            </a:extLst>
          </p:cNvPr>
          <p:cNvCxnSpPr>
            <a:cxnSpLocks/>
          </p:cNvCxnSpPr>
          <p:nvPr/>
        </p:nvCxnSpPr>
        <p:spPr>
          <a:xfrm rot="5400000">
            <a:off x="6488120" y="3617950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9" name="Rectangle 128">
            <a:extLst>
              <a:ext uri="{FF2B5EF4-FFF2-40B4-BE49-F238E27FC236}">
                <a16:creationId xmlns:a16="http://schemas.microsoft.com/office/drawing/2014/main" xmlns="" id="{E0C21F8E-42A8-AA4D-9677-E7C00D4327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7120" y="3652546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18</a:t>
            </a:r>
          </a:p>
        </p:txBody>
      </p:sp>
      <p:cxnSp>
        <p:nvCxnSpPr>
          <p:cNvPr id="130" name="Connecteur droit 129">
            <a:extLst>
              <a:ext uri="{FF2B5EF4-FFF2-40B4-BE49-F238E27FC236}">
                <a16:creationId xmlns:a16="http://schemas.microsoft.com/office/drawing/2014/main" xmlns="" id="{8396976F-4DBC-AE44-BED6-533A7DFFE810}"/>
              </a:ext>
            </a:extLst>
          </p:cNvPr>
          <p:cNvCxnSpPr>
            <a:cxnSpLocks/>
          </p:cNvCxnSpPr>
          <p:nvPr/>
        </p:nvCxnSpPr>
        <p:spPr>
          <a:xfrm rot="5400000">
            <a:off x="7054279" y="3617950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1" name="Rectangle 130">
            <a:extLst>
              <a:ext uri="{FF2B5EF4-FFF2-40B4-BE49-F238E27FC236}">
                <a16:creationId xmlns:a16="http://schemas.microsoft.com/office/drawing/2014/main" xmlns="" id="{8F928D22-E57C-954C-BEAE-EF1A75630B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0178" y="2306483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0,8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xmlns="" id="{C1BE7BF7-4A26-EE41-9185-F17349AD87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0178" y="2615511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0,6</a:t>
            </a: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xmlns="" id="{0F894507-F340-BC48-BA31-DD5461ACA7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0178" y="2919136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0,4</a:t>
            </a: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xmlns="" id="{BFA71523-C128-D641-BF59-F7379C9219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0178" y="3377014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0,1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xmlns="" id="{DFC43F02-89FC-EC47-827C-C64C4EDFBB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0178" y="3220230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0,2</a:t>
            </a: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xmlns="" id="{0911B2AD-7CD9-CB43-A24B-F21BC30891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0178" y="3063322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0,3</a:t>
            </a: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xmlns="" id="{1F737064-D805-DD40-B878-2C53D07CD9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0178" y="2760732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0,5</a:t>
            </a: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xmlns="" id="{75496619-A1EA-394F-A9DC-BBDA8B9B98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0178" y="2462182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0,7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xmlns="" id="{DA3817EB-3628-BE43-8B79-DCE1EC7A60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0178" y="2158099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0,9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xmlns="" id="{03E58F6C-66F2-B44A-A090-2134CF929E80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4479016" y="2759257"/>
            <a:ext cx="968215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Probabilité</a:t>
            </a:r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 de </a:t>
            </a:r>
            <a:r>
              <a:rPr lang="en-US" altLang="en-US" sz="9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survie</a:t>
            </a:r>
            <a:endParaRPr lang="en-US" altLang="en-US" sz="900" dirty="0">
              <a:solidFill>
                <a:prstClr val="black">
                  <a:lumMod val="50000"/>
                  <a:lumOff val="50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xmlns="" id="{E86F971D-AF9B-D74C-A6AA-F7F6EDCE9D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7905" y="3652546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24</a:t>
            </a:r>
          </a:p>
        </p:txBody>
      </p:sp>
      <p:cxnSp>
        <p:nvCxnSpPr>
          <p:cNvPr id="142" name="Connecteur droit 141">
            <a:extLst>
              <a:ext uri="{FF2B5EF4-FFF2-40B4-BE49-F238E27FC236}">
                <a16:creationId xmlns:a16="http://schemas.microsoft.com/office/drawing/2014/main" xmlns="" id="{9639EB1E-D575-F646-A95F-E0E5EA12334E}"/>
              </a:ext>
            </a:extLst>
          </p:cNvPr>
          <p:cNvCxnSpPr>
            <a:cxnSpLocks/>
          </p:cNvCxnSpPr>
          <p:nvPr/>
        </p:nvCxnSpPr>
        <p:spPr>
          <a:xfrm rot="5400000">
            <a:off x="7625064" y="3617950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3" name="Rectangle 142">
            <a:extLst>
              <a:ext uri="{FF2B5EF4-FFF2-40B4-BE49-F238E27FC236}">
                <a16:creationId xmlns:a16="http://schemas.microsoft.com/office/drawing/2014/main" xmlns="" id="{8DB8AC63-C9C0-5547-9D05-08295BC918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9643" y="3652546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30</a:t>
            </a:r>
          </a:p>
        </p:txBody>
      </p:sp>
      <p:cxnSp>
        <p:nvCxnSpPr>
          <p:cNvPr id="144" name="Connecteur droit 143">
            <a:extLst>
              <a:ext uri="{FF2B5EF4-FFF2-40B4-BE49-F238E27FC236}">
                <a16:creationId xmlns:a16="http://schemas.microsoft.com/office/drawing/2014/main" xmlns="" id="{58895CDC-6388-2D47-9793-78AED58F96F2}"/>
              </a:ext>
            </a:extLst>
          </p:cNvPr>
          <p:cNvCxnSpPr>
            <a:cxnSpLocks/>
          </p:cNvCxnSpPr>
          <p:nvPr/>
        </p:nvCxnSpPr>
        <p:spPr>
          <a:xfrm rot="5400000">
            <a:off x="8196802" y="3617950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xmlns="" id="{65AD1D94-4A61-B94A-B5A5-E170309BE8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0178" y="3522281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0,0</a:t>
            </a: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xmlns="" id="{AF3B8D16-DCCB-014B-AD6E-87072761D5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7923" y="3767295"/>
            <a:ext cx="63479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Temps (</a:t>
            </a:r>
            <a:r>
              <a:rPr lang="en-US" altLang="en-US" sz="9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mois</a:t>
            </a:r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147" name="ZoneTexte 146">
            <a:extLst>
              <a:ext uri="{FF2B5EF4-FFF2-40B4-BE49-F238E27FC236}">
                <a16:creationId xmlns:a16="http://schemas.microsoft.com/office/drawing/2014/main" xmlns="" id="{5ED540F5-A909-F744-853A-4A46D43ECE3D}"/>
              </a:ext>
            </a:extLst>
          </p:cNvPr>
          <p:cNvSpPr txBox="1"/>
          <p:nvPr/>
        </p:nvSpPr>
        <p:spPr>
          <a:xfrm>
            <a:off x="6454507" y="3915833"/>
            <a:ext cx="1091469" cy="196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60"/>
              </a:lnSpc>
            </a:pPr>
            <a:r>
              <a:rPr lang="fr-FR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Groupe I: W7</a:t>
            </a:r>
          </a:p>
        </p:txBody>
      </p:sp>
      <p:cxnSp>
        <p:nvCxnSpPr>
          <p:cNvPr id="148" name="Connecteur droit 147">
            <a:extLst>
              <a:ext uri="{FF2B5EF4-FFF2-40B4-BE49-F238E27FC236}">
                <a16:creationId xmlns:a16="http://schemas.microsoft.com/office/drawing/2014/main" xmlns="" id="{B8B86AFE-F4FA-6B4D-B081-7006607751CE}"/>
              </a:ext>
            </a:extLst>
          </p:cNvPr>
          <p:cNvCxnSpPr>
            <a:cxnSpLocks/>
          </p:cNvCxnSpPr>
          <p:nvPr/>
        </p:nvCxnSpPr>
        <p:spPr>
          <a:xfrm>
            <a:off x="6317722" y="4017041"/>
            <a:ext cx="180000" cy="0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Connecteur droit 148">
            <a:extLst>
              <a:ext uri="{FF2B5EF4-FFF2-40B4-BE49-F238E27FC236}">
                <a16:creationId xmlns:a16="http://schemas.microsoft.com/office/drawing/2014/main" xmlns="" id="{0B7D261D-2AA7-9941-BF2A-5EF3C0B7B897}"/>
              </a:ext>
            </a:extLst>
          </p:cNvPr>
          <p:cNvCxnSpPr/>
          <p:nvPr/>
        </p:nvCxnSpPr>
        <p:spPr>
          <a:xfrm>
            <a:off x="7288636" y="4015862"/>
            <a:ext cx="180000" cy="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0" name="ZoneTexte 149">
            <a:extLst>
              <a:ext uri="{FF2B5EF4-FFF2-40B4-BE49-F238E27FC236}">
                <a16:creationId xmlns:a16="http://schemas.microsoft.com/office/drawing/2014/main" xmlns="" id="{FE994C57-4E0A-8F46-8990-4D2BFE8EE6E8}"/>
              </a:ext>
            </a:extLst>
          </p:cNvPr>
          <p:cNvSpPr txBox="1"/>
          <p:nvPr/>
        </p:nvSpPr>
        <p:spPr>
          <a:xfrm>
            <a:off x="7426311" y="3927934"/>
            <a:ext cx="1091469" cy="196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60"/>
              </a:lnSpc>
            </a:pPr>
            <a:r>
              <a:rPr lang="fr-FR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Groupe II: W11</a:t>
            </a: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xmlns="" id="{F6149F5F-A063-E344-9F13-54DE348B43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5328" y="4314642"/>
            <a:ext cx="60273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 err="1">
                <a:solidFill>
                  <a:schemeClr val="accent1"/>
                </a:solidFill>
                <a:latin typeface="Calibri" panose="020F0502020204030204" pitchFamily="34" charset="0"/>
              </a:rPr>
              <a:t>Groupe</a:t>
            </a:r>
            <a:r>
              <a:rPr lang="en-US" altLang="en-US" sz="900" dirty="0">
                <a:solidFill>
                  <a:schemeClr val="accent1"/>
                </a:solidFill>
                <a:latin typeface="Calibri" panose="020F0502020204030204" pitchFamily="34" charset="0"/>
              </a:rPr>
              <a:t> I: w7</a:t>
            </a: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xmlns="" id="{94FCC51A-9F59-6B40-9993-2D4476F352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549" y="4314642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chemeClr val="accent1"/>
                </a:solidFill>
                <a:latin typeface="Calibri" panose="020F0502020204030204" pitchFamily="34" charset="0"/>
              </a:rPr>
              <a:t>32</a:t>
            </a: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xmlns="" id="{CCE3C65A-67E6-B442-BB03-2E93872D3A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5007" y="4466739"/>
            <a:ext cx="710131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 err="1">
                <a:solidFill>
                  <a:srgbClr val="A36FAA"/>
                </a:solidFill>
                <a:latin typeface="Calibri" panose="020F0502020204030204" pitchFamily="34" charset="0"/>
              </a:rPr>
              <a:t>Groupe</a:t>
            </a:r>
            <a:r>
              <a:rPr lang="en-US" altLang="en-US" sz="900" dirty="0">
                <a:solidFill>
                  <a:srgbClr val="A36FAA"/>
                </a:solidFill>
                <a:latin typeface="Calibri" panose="020F0502020204030204" pitchFamily="34" charset="0"/>
              </a:rPr>
              <a:t> II: W11</a:t>
            </a: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xmlns="" id="{7D3292E2-CAE7-DF4B-90DA-4D3C67278F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549" y="4466739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rgbClr val="A36FAA"/>
                </a:solidFill>
                <a:latin typeface="Calibri" panose="020F0502020204030204" pitchFamily="34" charset="0"/>
              </a:rPr>
              <a:t>35</a:t>
            </a:r>
          </a:p>
        </p:txBody>
      </p:sp>
      <p:cxnSp>
        <p:nvCxnSpPr>
          <p:cNvPr id="155" name="Connecteur droit 154">
            <a:extLst>
              <a:ext uri="{FF2B5EF4-FFF2-40B4-BE49-F238E27FC236}">
                <a16:creationId xmlns:a16="http://schemas.microsoft.com/office/drawing/2014/main" xmlns="" id="{7796FC60-BA1D-E243-8FCE-ACF3A45FF6B9}"/>
              </a:ext>
            </a:extLst>
          </p:cNvPr>
          <p:cNvCxnSpPr>
            <a:cxnSpLocks/>
          </p:cNvCxnSpPr>
          <p:nvPr/>
        </p:nvCxnSpPr>
        <p:spPr>
          <a:xfrm rot="5400000">
            <a:off x="5356848" y="3617950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6" name="Rectangle 155">
            <a:extLst>
              <a:ext uri="{FF2B5EF4-FFF2-40B4-BE49-F238E27FC236}">
                <a16:creationId xmlns:a16="http://schemas.microsoft.com/office/drawing/2014/main" xmlns="" id="{8E0A6CDE-B7D1-4845-923A-82AB9C5935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5234" y="4314642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chemeClr val="accent1"/>
                </a:solidFill>
                <a:latin typeface="Calibri" panose="020F0502020204030204" pitchFamily="34" charset="0"/>
              </a:rPr>
              <a:t>31</a:t>
            </a: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xmlns="" id="{2BB097F2-1C4F-C54D-82DE-536CD639D2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5234" y="4466739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rgbClr val="A36FAA"/>
                </a:solidFill>
                <a:latin typeface="Calibri" panose="020F0502020204030204" pitchFamily="34" charset="0"/>
              </a:rPr>
              <a:t>33</a:t>
            </a:r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xmlns="" id="{4794B945-7BB3-1741-B568-A00AB96A8D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5677" y="4314642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chemeClr val="accent1"/>
                </a:solidFill>
                <a:latin typeface="Calibri" panose="020F0502020204030204" pitchFamily="34" charset="0"/>
              </a:rPr>
              <a:t>29</a:t>
            </a:r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xmlns="" id="{10DAB498-E4A0-F04B-B8B7-7EED00C254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5677" y="4466739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rgbClr val="A36FAA"/>
                </a:solidFill>
                <a:latin typeface="Calibri" panose="020F0502020204030204" pitchFamily="34" charset="0"/>
              </a:rPr>
              <a:t>31</a:t>
            </a:r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xmlns="" id="{9CFCCADD-2E04-3A4D-A52F-FE046C3FA2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0824" y="4314642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chemeClr val="accent1"/>
                </a:solidFill>
                <a:latin typeface="Calibri" panose="020F0502020204030204" pitchFamily="34" charset="0"/>
              </a:rPr>
              <a:t>29</a:t>
            </a:r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xmlns="" id="{89C895E2-2F3A-5E4A-B815-EFDCF5CFD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0824" y="4466739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rgbClr val="A36FAA"/>
                </a:solidFill>
                <a:latin typeface="Calibri" panose="020F0502020204030204" pitchFamily="34" charset="0"/>
              </a:rPr>
              <a:t>30</a:t>
            </a:r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xmlns="" id="{B7DFBF9B-5BBB-BC4C-9D15-80CDED3E91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8679" y="4314642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chemeClr val="accent1"/>
                </a:solidFill>
                <a:latin typeface="Calibri" panose="020F0502020204030204" pitchFamily="34" charset="0"/>
              </a:rPr>
              <a:t>28</a:t>
            </a: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xmlns="" id="{8F5250BD-4095-AC40-AA4C-1A4BB91EB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8679" y="4466739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rgbClr val="A36FAA"/>
                </a:solidFill>
                <a:latin typeface="Calibri" panose="020F0502020204030204" pitchFamily="34" charset="0"/>
              </a:rPr>
              <a:t>29</a:t>
            </a: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xmlns="" id="{46265FBC-2D86-384F-B3D6-BB3BF827C5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3012" y="4314642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chemeClr val="accent1"/>
                </a:solidFill>
                <a:latin typeface="Calibri" panose="020F0502020204030204" pitchFamily="34" charset="0"/>
              </a:rPr>
              <a:t>18</a:t>
            </a:r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xmlns="" id="{6BB30137-8E07-4D49-ACF5-FF7A55C46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3012" y="4466739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rgbClr val="A36FAA"/>
                </a:solidFill>
                <a:latin typeface="Calibri" panose="020F0502020204030204" pitchFamily="34" charset="0"/>
              </a:rPr>
              <a:t>23</a:t>
            </a: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xmlns="" id="{30814CA3-E6C8-634B-9201-944BB97FD1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2264" y="3652546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36</a:t>
            </a:r>
          </a:p>
        </p:txBody>
      </p:sp>
      <p:cxnSp>
        <p:nvCxnSpPr>
          <p:cNvPr id="167" name="Connecteur droit 166">
            <a:extLst>
              <a:ext uri="{FF2B5EF4-FFF2-40B4-BE49-F238E27FC236}">
                <a16:creationId xmlns:a16="http://schemas.microsoft.com/office/drawing/2014/main" xmlns="" id="{B878075B-8FBA-8647-9CBF-F4F7FECBC015}"/>
              </a:ext>
            </a:extLst>
          </p:cNvPr>
          <p:cNvCxnSpPr>
            <a:cxnSpLocks/>
          </p:cNvCxnSpPr>
          <p:nvPr/>
        </p:nvCxnSpPr>
        <p:spPr>
          <a:xfrm rot="5400000">
            <a:off x="8769423" y="3617950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8" name="Rectangle 167">
            <a:extLst>
              <a:ext uri="{FF2B5EF4-FFF2-40B4-BE49-F238E27FC236}">
                <a16:creationId xmlns:a16="http://schemas.microsoft.com/office/drawing/2014/main" xmlns="" id="{D518F364-4FF8-A04C-9B9E-7DB5E58F2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5861" y="4166468"/>
            <a:ext cx="532197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Nb</a:t>
            </a:r>
            <a:r>
              <a:rPr lang="en-US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à </a:t>
            </a:r>
            <a:r>
              <a:rPr lang="en-US" altLang="en-US" sz="9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risque</a:t>
            </a:r>
            <a:endParaRPr lang="en-US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69" name="ZoneTexte 168">
            <a:extLst>
              <a:ext uri="{FF2B5EF4-FFF2-40B4-BE49-F238E27FC236}">
                <a16:creationId xmlns:a16="http://schemas.microsoft.com/office/drawing/2014/main" xmlns="" id="{18DAF42C-5415-0043-AC72-468926048B47}"/>
              </a:ext>
            </a:extLst>
          </p:cNvPr>
          <p:cNvSpPr txBox="1"/>
          <p:nvPr/>
        </p:nvSpPr>
        <p:spPr>
          <a:xfrm>
            <a:off x="8386623" y="1841748"/>
            <a:ext cx="576791" cy="196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60"/>
              </a:lnSpc>
            </a:pPr>
            <a:r>
              <a:rPr lang="fr-FR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censuré</a:t>
            </a:r>
          </a:p>
        </p:txBody>
      </p:sp>
      <p:cxnSp>
        <p:nvCxnSpPr>
          <p:cNvPr id="170" name="Connecteur droit 169">
            <a:extLst>
              <a:ext uri="{FF2B5EF4-FFF2-40B4-BE49-F238E27FC236}">
                <a16:creationId xmlns:a16="http://schemas.microsoft.com/office/drawing/2014/main" xmlns="" id="{D2DEA6AE-907E-4340-82D8-D05C0FD7F084}"/>
              </a:ext>
            </a:extLst>
          </p:cNvPr>
          <p:cNvCxnSpPr/>
          <p:nvPr/>
        </p:nvCxnSpPr>
        <p:spPr>
          <a:xfrm>
            <a:off x="8385920" y="1907423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1" name="Connecteur droit 170">
            <a:extLst>
              <a:ext uri="{FF2B5EF4-FFF2-40B4-BE49-F238E27FC236}">
                <a16:creationId xmlns:a16="http://schemas.microsoft.com/office/drawing/2014/main" xmlns="" id="{2797F7CD-2F2E-EE46-AB15-D15C180CDCBA}"/>
              </a:ext>
            </a:extLst>
          </p:cNvPr>
          <p:cNvCxnSpPr>
            <a:cxnSpLocks/>
          </p:cNvCxnSpPr>
          <p:nvPr/>
        </p:nvCxnSpPr>
        <p:spPr>
          <a:xfrm rot="5400000">
            <a:off x="8389095" y="1910598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2" name="Forme libre 171">
            <a:extLst>
              <a:ext uri="{FF2B5EF4-FFF2-40B4-BE49-F238E27FC236}">
                <a16:creationId xmlns:a16="http://schemas.microsoft.com/office/drawing/2014/main" xmlns="" id="{22E47F8D-57C2-AB4F-A202-3AEC32A9F7E2}"/>
              </a:ext>
            </a:extLst>
          </p:cNvPr>
          <p:cNvSpPr/>
          <p:nvPr/>
        </p:nvSpPr>
        <p:spPr>
          <a:xfrm>
            <a:off x="5404281" y="2076104"/>
            <a:ext cx="3397250" cy="228600"/>
          </a:xfrm>
          <a:custGeom>
            <a:avLst/>
            <a:gdLst>
              <a:gd name="connsiteX0" fmla="*/ 3397250 w 3397250"/>
              <a:gd name="connsiteY0" fmla="*/ 228600 h 228600"/>
              <a:gd name="connsiteX1" fmla="*/ 3251200 w 3397250"/>
              <a:gd name="connsiteY1" fmla="*/ 228600 h 228600"/>
              <a:gd name="connsiteX2" fmla="*/ 3251200 w 3397250"/>
              <a:gd name="connsiteY2" fmla="*/ 155575 h 228600"/>
              <a:gd name="connsiteX3" fmla="*/ 2851150 w 3397250"/>
              <a:gd name="connsiteY3" fmla="*/ 155575 h 228600"/>
              <a:gd name="connsiteX4" fmla="*/ 2851150 w 3397250"/>
              <a:gd name="connsiteY4" fmla="*/ 104775 h 228600"/>
              <a:gd name="connsiteX5" fmla="*/ 2752725 w 3397250"/>
              <a:gd name="connsiteY5" fmla="*/ 104775 h 228600"/>
              <a:gd name="connsiteX6" fmla="*/ 2752725 w 3397250"/>
              <a:gd name="connsiteY6" fmla="*/ 50800 h 228600"/>
              <a:gd name="connsiteX7" fmla="*/ 977900 w 3397250"/>
              <a:gd name="connsiteY7" fmla="*/ 50800 h 228600"/>
              <a:gd name="connsiteX8" fmla="*/ 977900 w 3397250"/>
              <a:gd name="connsiteY8" fmla="*/ 0 h 228600"/>
              <a:gd name="connsiteX9" fmla="*/ 0 w 3397250"/>
              <a:gd name="connsiteY9" fmla="*/ 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97250" h="228600">
                <a:moveTo>
                  <a:pt x="3397250" y="228600"/>
                </a:moveTo>
                <a:lnTo>
                  <a:pt x="3251200" y="228600"/>
                </a:lnTo>
                <a:lnTo>
                  <a:pt x="3251200" y="155575"/>
                </a:lnTo>
                <a:lnTo>
                  <a:pt x="2851150" y="155575"/>
                </a:lnTo>
                <a:lnTo>
                  <a:pt x="2851150" y="104775"/>
                </a:lnTo>
                <a:lnTo>
                  <a:pt x="2752725" y="104775"/>
                </a:lnTo>
                <a:lnTo>
                  <a:pt x="2752725" y="50800"/>
                </a:lnTo>
                <a:lnTo>
                  <a:pt x="977900" y="50800"/>
                </a:lnTo>
                <a:lnTo>
                  <a:pt x="977900" y="0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3" name="Forme libre 172">
            <a:extLst>
              <a:ext uri="{FF2B5EF4-FFF2-40B4-BE49-F238E27FC236}">
                <a16:creationId xmlns:a16="http://schemas.microsoft.com/office/drawing/2014/main" xmlns="" id="{0C5DF351-A1F4-484A-B9E4-F928FEF5FB41}"/>
              </a:ext>
            </a:extLst>
          </p:cNvPr>
          <p:cNvSpPr/>
          <p:nvPr/>
        </p:nvSpPr>
        <p:spPr>
          <a:xfrm>
            <a:off x="5388406" y="2076104"/>
            <a:ext cx="3416300" cy="177800"/>
          </a:xfrm>
          <a:custGeom>
            <a:avLst/>
            <a:gdLst>
              <a:gd name="connsiteX0" fmla="*/ 3416300 w 3416300"/>
              <a:gd name="connsiteY0" fmla="*/ 177800 h 177800"/>
              <a:gd name="connsiteX1" fmla="*/ 1841500 w 3416300"/>
              <a:gd name="connsiteY1" fmla="*/ 177800 h 177800"/>
              <a:gd name="connsiteX2" fmla="*/ 1841500 w 3416300"/>
              <a:gd name="connsiteY2" fmla="*/ 130175 h 177800"/>
              <a:gd name="connsiteX3" fmla="*/ 1397000 w 3416300"/>
              <a:gd name="connsiteY3" fmla="*/ 130175 h 177800"/>
              <a:gd name="connsiteX4" fmla="*/ 1397000 w 3416300"/>
              <a:gd name="connsiteY4" fmla="*/ 92075 h 177800"/>
              <a:gd name="connsiteX5" fmla="*/ 749300 w 3416300"/>
              <a:gd name="connsiteY5" fmla="*/ 92075 h 177800"/>
              <a:gd name="connsiteX6" fmla="*/ 749300 w 3416300"/>
              <a:gd name="connsiteY6" fmla="*/ 47625 h 177800"/>
              <a:gd name="connsiteX7" fmla="*/ 266700 w 3416300"/>
              <a:gd name="connsiteY7" fmla="*/ 47625 h 177800"/>
              <a:gd name="connsiteX8" fmla="*/ 266700 w 3416300"/>
              <a:gd name="connsiteY8" fmla="*/ 0 h 177800"/>
              <a:gd name="connsiteX9" fmla="*/ 0 w 3416300"/>
              <a:gd name="connsiteY9" fmla="*/ 3175 h 17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16300" h="177800">
                <a:moveTo>
                  <a:pt x="3416300" y="177800"/>
                </a:moveTo>
                <a:lnTo>
                  <a:pt x="1841500" y="177800"/>
                </a:lnTo>
                <a:lnTo>
                  <a:pt x="1841500" y="130175"/>
                </a:lnTo>
                <a:lnTo>
                  <a:pt x="1397000" y="130175"/>
                </a:lnTo>
                <a:lnTo>
                  <a:pt x="1397000" y="92075"/>
                </a:lnTo>
                <a:lnTo>
                  <a:pt x="749300" y="92075"/>
                </a:lnTo>
                <a:lnTo>
                  <a:pt x="749300" y="47625"/>
                </a:lnTo>
                <a:lnTo>
                  <a:pt x="266700" y="47625"/>
                </a:lnTo>
                <a:lnTo>
                  <a:pt x="266700" y="0"/>
                </a:lnTo>
                <a:lnTo>
                  <a:pt x="0" y="3175"/>
                </a:lnTo>
              </a:path>
            </a:pathLst>
          </a:custGeom>
          <a:noFill/>
          <a:ln>
            <a:solidFill>
              <a:srgbClr val="A36FA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4" name="Connecteur droit 173">
            <a:extLst>
              <a:ext uri="{FF2B5EF4-FFF2-40B4-BE49-F238E27FC236}">
                <a16:creationId xmlns:a16="http://schemas.microsoft.com/office/drawing/2014/main" xmlns="" id="{39D2DCA0-7D82-9344-B46A-D48ED4255933}"/>
              </a:ext>
            </a:extLst>
          </p:cNvPr>
          <p:cNvCxnSpPr/>
          <p:nvPr/>
        </p:nvCxnSpPr>
        <p:spPr>
          <a:xfrm>
            <a:off x="8792830" y="2278898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Connecteur droit 174">
            <a:extLst>
              <a:ext uri="{FF2B5EF4-FFF2-40B4-BE49-F238E27FC236}">
                <a16:creationId xmlns:a16="http://schemas.microsoft.com/office/drawing/2014/main" xmlns="" id="{7B19BDDD-303F-604E-8FAE-94BF6607A322}"/>
              </a:ext>
            </a:extLst>
          </p:cNvPr>
          <p:cNvCxnSpPr/>
          <p:nvPr/>
        </p:nvCxnSpPr>
        <p:spPr>
          <a:xfrm>
            <a:off x="8731879" y="2278898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Connecteur droit 175">
            <a:extLst>
              <a:ext uri="{FF2B5EF4-FFF2-40B4-BE49-F238E27FC236}">
                <a16:creationId xmlns:a16="http://schemas.microsoft.com/office/drawing/2014/main" xmlns="" id="{A1ED8238-9861-9B43-877B-028223A71E14}"/>
              </a:ext>
            </a:extLst>
          </p:cNvPr>
          <p:cNvCxnSpPr/>
          <p:nvPr/>
        </p:nvCxnSpPr>
        <p:spPr>
          <a:xfrm>
            <a:off x="8621771" y="2199805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Connecteur droit 176">
            <a:extLst>
              <a:ext uri="{FF2B5EF4-FFF2-40B4-BE49-F238E27FC236}">
                <a16:creationId xmlns:a16="http://schemas.microsoft.com/office/drawing/2014/main" xmlns="" id="{91622E9C-6035-9F47-8846-70E5B8302918}"/>
              </a:ext>
            </a:extLst>
          </p:cNvPr>
          <p:cNvCxnSpPr/>
          <p:nvPr/>
        </p:nvCxnSpPr>
        <p:spPr>
          <a:xfrm>
            <a:off x="8393047" y="2199805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8" name="Connecteur droit 177">
            <a:extLst>
              <a:ext uri="{FF2B5EF4-FFF2-40B4-BE49-F238E27FC236}">
                <a16:creationId xmlns:a16="http://schemas.microsoft.com/office/drawing/2014/main" xmlns="" id="{AF170B54-EE79-314A-9AAB-98698C4312BE}"/>
              </a:ext>
            </a:extLst>
          </p:cNvPr>
          <p:cNvCxnSpPr/>
          <p:nvPr/>
        </p:nvCxnSpPr>
        <p:spPr>
          <a:xfrm>
            <a:off x="8349614" y="2199805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Connecteur droit 178">
            <a:extLst>
              <a:ext uri="{FF2B5EF4-FFF2-40B4-BE49-F238E27FC236}">
                <a16:creationId xmlns:a16="http://schemas.microsoft.com/office/drawing/2014/main" xmlns="" id="{C3CA84BA-4490-8B4A-BE6F-D3D03FB4CFF2}"/>
              </a:ext>
            </a:extLst>
          </p:cNvPr>
          <p:cNvCxnSpPr/>
          <p:nvPr/>
        </p:nvCxnSpPr>
        <p:spPr>
          <a:xfrm>
            <a:off x="8255381" y="2199805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0" name="Connecteur droit 179">
            <a:extLst>
              <a:ext uri="{FF2B5EF4-FFF2-40B4-BE49-F238E27FC236}">
                <a16:creationId xmlns:a16="http://schemas.microsoft.com/office/drawing/2014/main" xmlns="" id="{B1775B80-0774-1E44-8FF6-8F893E5BE6B8}"/>
              </a:ext>
            </a:extLst>
          </p:cNvPr>
          <p:cNvCxnSpPr/>
          <p:nvPr/>
        </p:nvCxnSpPr>
        <p:spPr>
          <a:xfrm>
            <a:off x="7973699" y="2093889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1" name="Connecteur droit 180">
            <a:extLst>
              <a:ext uri="{FF2B5EF4-FFF2-40B4-BE49-F238E27FC236}">
                <a16:creationId xmlns:a16="http://schemas.microsoft.com/office/drawing/2014/main" xmlns="" id="{30CCA73A-33E3-7145-9B30-5410BEA7FCC1}"/>
              </a:ext>
            </a:extLst>
          </p:cNvPr>
          <p:cNvCxnSpPr/>
          <p:nvPr/>
        </p:nvCxnSpPr>
        <p:spPr>
          <a:xfrm>
            <a:off x="7911216" y="2093889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2" name="Connecteur droit 181">
            <a:extLst>
              <a:ext uri="{FF2B5EF4-FFF2-40B4-BE49-F238E27FC236}">
                <a16:creationId xmlns:a16="http://schemas.microsoft.com/office/drawing/2014/main" xmlns="" id="{A6E6F7CF-DA7A-A343-8AB6-143E65224229}"/>
              </a:ext>
            </a:extLst>
          </p:cNvPr>
          <p:cNvCxnSpPr/>
          <p:nvPr/>
        </p:nvCxnSpPr>
        <p:spPr>
          <a:xfrm>
            <a:off x="7437893" y="2093889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3" name="Connecteur droit 182">
            <a:extLst>
              <a:ext uri="{FF2B5EF4-FFF2-40B4-BE49-F238E27FC236}">
                <a16:creationId xmlns:a16="http://schemas.microsoft.com/office/drawing/2014/main" xmlns="" id="{A74B7025-F1DC-854E-B7D7-3D2370C0098D}"/>
              </a:ext>
            </a:extLst>
          </p:cNvPr>
          <p:cNvCxnSpPr/>
          <p:nvPr/>
        </p:nvCxnSpPr>
        <p:spPr>
          <a:xfrm>
            <a:off x="6091966" y="2043089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4" name="Connecteur droit 183">
            <a:extLst>
              <a:ext uri="{FF2B5EF4-FFF2-40B4-BE49-F238E27FC236}">
                <a16:creationId xmlns:a16="http://schemas.microsoft.com/office/drawing/2014/main" xmlns="" id="{D91C767D-BD83-BF4A-A9D0-F37E363A14C3}"/>
              </a:ext>
            </a:extLst>
          </p:cNvPr>
          <p:cNvCxnSpPr/>
          <p:nvPr/>
        </p:nvCxnSpPr>
        <p:spPr>
          <a:xfrm>
            <a:off x="5954300" y="2043089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5" name="Connecteur droit 184">
            <a:extLst>
              <a:ext uri="{FF2B5EF4-FFF2-40B4-BE49-F238E27FC236}">
                <a16:creationId xmlns:a16="http://schemas.microsoft.com/office/drawing/2014/main" xmlns="" id="{0FE71FDA-C2C7-5145-AC9C-02CCD8B16AE5}"/>
              </a:ext>
            </a:extLst>
          </p:cNvPr>
          <p:cNvCxnSpPr/>
          <p:nvPr/>
        </p:nvCxnSpPr>
        <p:spPr>
          <a:xfrm>
            <a:off x="5914042" y="2090714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6" name="Connecteur droit 185">
            <a:extLst>
              <a:ext uri="{FF2B5EF4-FFF2-40B4-BE49-F238E27FC236}">
                <a16:creationId xmlns:a16="http://schemas.microsoft.com/office/drawing/2014/main" xmlns="" id="{B5A2116D-C03B-F348-A164-073AFCCA9394}"/>
              </a:ext>
            </a:extLst>
          </p:cNvPr>
          <p:cNvCxnSpPr/>
          <p:nvPr/>
        </p:nvCxnSpPr>
        <p:spPr>
          <a:xfrm>
            <a:off x="6217949" y="2140497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7" name="Connecteur droit 186">
            <a:extLst>
              <a:ext uri="{FF2B5EF4-FFF2-40B4-BE49-F238E27FC236}">
                <a16:creationId xmlns:a16="http://schemas.microsoft.com/office/drawing/2014/main" xmlns="" id="{5E2D9F3F-F4BA-5C4A-89BA-3A2A8A3B1086}"/>
              </a:ext>
            </a:extLst>
          </p:cNvPr>
          <p:cNvCxnSpPr/>
          <p:nvPr/>
        </p:nvCxnSpPr>
        <p:spPr>
          <a:xfrm>
            <a:off x="8465055" y="2230538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8" name="Connecteur droit 187">
            <a:extLst>
              <a:ext uri="{FF2B5EF4-FFF2-40B4-BE49-F238E27FC236}">
                <a16:creationId xmlns:a16="http://schemas.microsoft.com/office/drawing/2014/main" xmlns="" id="{60E19B97-422E-4941-BB51-63AE78EE4C3A}"/>
              </a:ext>
            </a:extLst>
          </p:cNvPr>
          <p:cNvCxnSpPr/>
          <p:nvPr/>
        </p:nvCxnSpPr>
        <p:spPr>
          <a:xfrm>
            <a:off x="8600563" y="2230538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9" name="Connecteur droit 188">
            <a:extLst>
              <a:ext uri="{FF2B5EF4-FFF2-40B4-BE49-F238E27FC236}">
                <a16:creationId xmlns:a16="http://schemas.microsoft.com/office/drawing/2014/main" xmlns="" id="{15071ADE-D1DE-DD4E-ADBD-42045D31914D}"/>
              </a:ext>
            </a:extLst>
          </p:cNvPr>
          <p:cNvCxnSpPr/>
          <p:nvPr/>
        </p:nvCxnSpPr>
        <p:spPr>
          <a:xfrm>
            <a:off x="8731879" y="2230538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0" name="Connecteur droit 189">
            <a:extLst>
              <a:ext uri="{FF2B5EF4-FFF2-40B4-BE49-F238E27FC236}">
                <a16:creationId xmlns:a16="http://schemas.microsoft.com/office/drawing/2014/main" xmlns="" id="{AB21F954-8A11-3845-882B-D1E972199B55}"/>
              </a:ext>
            </a:extLst>
          </p:cNvPr>
          <p:cNvCxnSpPr/>
          <p:nvPr/>
        </p:nvCxnSpPr>
        <p:spPr>
          <a:xfrm>
            <a:off x="8753087" y="2230538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1" name="Connecteur droit 190">
            <a:extLst>
              <a:ext uri="{FF2B5EF4-FFF2-40B4-BE49-F238E27FC236}">
                <a16:creationId xmlns:a16="http://schemas.microsoft.com/office/drawing/2014/main" xmlns="" id="{56429F0C-527A-6A4C-9E6C-D643749D1E1A}"/>
              </a:ext>
            </a:extLst>
          </p:cNvPr>
          <p:cNvCxnSpPr/>
          <p:nvPr/>
        </p:nvCxnSpPr>
        <p:spPr>
          <a:xfrm>
            <a:off x="8783820" y="2230538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2" name="Rectangle 191">
            <a:extLst>
              <a:ext uri="{FF2B5EF4-FFF2-40B4-BE49-F238E27FC236}">
                <a16:creationId xmlns:a16="http://schemas.microsoft.com/office/drawing/2014/main" xmlns="" id="{7A668349-AEE2-DA46-9991-E6D34013C5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7973" y="4314642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chemeClr val="accent1"/>
                </a:solidFill>
                <a:latin typeface="Calibri" panose="020F0502020204030204" pitchFamily="34" charset="0"/>
              </a:rPr>
              <a:t>25</a:t>
            </a:r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xmlns="" id="{18A39A51-8315-6643-A8B7-372EB85BA0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7973" y="4466739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rgbClr val="A36FAA"/>
                </a:solidFill>
                <a:latin typeface="Calibri" panose="020F0502020204030204" pitchFamily="34" charset="0"/>
              </a:rPr>
              <a:t>29</a:t>
            </a:r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xmlns="" id="{AB53063A-8F8C-A14E-85F7-CBE284915A44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-19320" y="2759257"/>
            <a:ext cx="968215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Probabilité</a:t>
            </a:r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 de </a:t>
            </a:r>
            <a:r>
              <a:rPr lang="en-US" altLang="en-US" sz="9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survie</a:t>
            </a:r>
            <a:endParaRPr lang="en-US" altLang="en-US" sz="900" dirty="0">
              <a:solidFill>
                <a:prstClr val="black">
                  <a:lumMod val="50000"/>
                  <a:lumOff val="50000"/>
                </a:prst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03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Etude GRECCAR 6 </a:t>
            </a:r>
            <a:br>
              <a:rPr lang="fr-FR" dirty="0"/>
            </a:br>
            <a:r>
              <a:rPr lang="fr-FR" dirty="0"/>
              <a:t>Résultats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C43774A-0460-E342-B8DB-FB4FE1454A0F}"/>
              </a:ext>
            </a:extLst>
          </p:cNvPr>
          <p:cNvSpPr/>
          <p:nvPr/>
        </p:nvSpPr>
        <p:spPr>
          <a:xfrm>
            <a:off x="1975588" y="1309882"/>
            <a:ext cx="1197700" cy="3000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fr-FR" sz="1350" b="1" dirty="0">
                <a:solidFill>
                  <a:schemeClr val="accent1"/>
                </a:solidFill>
              </a:rPr>
              <a:t>Survie globale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85AEEF5-9175-E046-A834-A6A3E1CC93F3}"/>
              </a:ext>
            </a:extLst>
          </p:cNvPr>
          <p:cNvSpPr/>
          <p:nvPr/>
        </p:nvSpPr>
        <p:spPr>
          <a:xfrm>
            <a:off x="6222186" y="1296791"/>
            <a:ext cx="1590115" cy="3000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fr-FR" sz="1350" b="1" dirty="0">
                <a:solidFill>
                  <a:schemeClr val="accent1"/>
                </a:solidFill>
              </a:rPr>
              <a:t>Survie sans récidive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xmlns="" id="{86D6138C-CAB3-7B45-AA27-6F86A8CE14FE}"/>
              </a:ext>
            </a:extLst>
          </p:cNvPr>
          <p:cNvSpPr txBox="1">
            <a:spLocks/>
          </p:cNvSpPr>
          <p:nvPr/>
        </p:nvSpPr>
        <p:spPr>
          <a:xfrm>
            <a:off x="1824001" y="4651842"/>
            <a:ext cx="1818608" cy="36466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A370A9"/>
              </a:buClr>
              <a:buFont typeface="Wingdings" pitchFamily="2" charset="2"/>
              <a:buChar char="§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257175">
              <a:buNone/>
              <a:defRPr/>
            </a:pPr>
            <a:r>
              <a:rPr lang="fr-FR" sz="1400" dirty="0">
                <a:solidFill>
                  <a:srgbClr val="1F497D"/>
                </a:solidFill>
                <a:latin typeface="Calibri"/>
              </a:rPr>
              <a:t>Log </a:t>
            </a:r>
            <a:r>
              <a:rPr lang="fr-FR" sz="1400" dirty="0" err="1">
                <a:solidFill>
                  <a:srgbClr val="1F497D"/>
                </a:solidFill>
                <a:latin typeface="Calibri"/>
              </a:rPr>
              <a:t>rank</a:t>
            </a:r>
            <a:r>
              <a:rPr lang="fr-FR" sz="1400" dirty="0">
                <a:solidFill>
                  <a:srgbClr val="1F497D"/>
                </a:solidFill>
                <a:latin typeface="Calibri"/>
              </a:rPr>
              <a:t> : p=0,8868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xmlns="" id="{F9AF8FE9-BC99-CE48-8625-34EE3BCB29A3}"/>
              </a:ext>
            </a:extLst>
          </p:cNvPr>
          <p:cNvSpPr txBox="1">
            <a:spLocks/>
          </p:cNvSpPr>
          <p:nvPr/>
        </p:nvSpPr>
        <p:spPr>
          <a:xfrm>
            <a:off x="6107940" y="4651842"/>
            <a:ext cx="1818608" cy="36466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A370A9"/>
              </a:buClr>
              <a:buFont typeface="Wingdings" pitchFamily="2" charset="2"/>
              <a:buChar char="§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257175">
              <a:buNone/>
              <a:defRPr/>
            </a:pPr>
            <a:r>
              <a:rPr lang="fr-FR" sz="1400" dirty="0">
                <a:solidFill>
                  <a:srgbClr val="1F497D"/>
                </a:solidFill>
                <a:latin typeface="Calibri"/>
              </a:rPr>
              <a:t>Log </a:t>
            </a:r>
            <a:r>
              <a:rPr lang="fr-FR" sz="1400" dirty="0" err="1">
                <a:solidFill>
                  <a:srgbClr val="1F497D"/>
                </a:solidFill>
                <a:latin typeface="Calibri"/>
              </a:rPr>
              <a:t>rank</a:t>
            </a:r>
            <a:r>
              <a:rPr lang="fr-FR" sz="1400" dirty="0">
                <a:solidFill>
                  <a:srgbClr val="1F497D"/>
                </a:solidFill>
                <a:latin typeface="Calibri"/>
              </a:rPr>
              <a:t> : p=0,8672</a:t>
            </a:r>
          </a:p>
        </p:txBody>
      </p:sp>
      <p:sp>
        <p:nvSpPr>
          <p:cNvPr id="9" name="ZoneTexte 3">
            <a:extLst>
              <a:ext uri="{FF2B5EF4-FFF2-40B4-BE49-F238E27FC236}">
                <a16:creationId xmlns:a16="http://schemas.microsoft.com/office/drawing/2014/main" xmlns="" id="{3AE67791-1393-3B42-8BB9-270485E1E9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483" y="4900121"/>
            <a:ext cx="87852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dirty="0" err="1">
                <a:solidFill>
                  <a:srgbClr val="4D4D4D"/>
                </a:solidFill>
                <a:latin typeface="Calibri"/>
              </a:rPr>
              <a:t>Lefevre</a:t>
            </a:r>
            <a:r>
              <a:rPr lang="fr-FR" sz="1000" dirty="0">
                <a:solidFill>
                  <a:srgbClr val="4D4D4D"/>
                </a:solidFill>
                <a:latin typeface="Calibri"/>
              </a:rPr>
              <a:t> J et al., ASCO GI 2019, abs 483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CCD73ED-4746-4548-A9ED-E64E8EEB21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9433" y="3652546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48E6084-DB48-8C44-9C0D-D83BE3EE53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7411" y="3652546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CD1C777-04E4-DF49-A18F-481FEF77EC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504" y="2003035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1,0</a:t>
            </a:r>
          </a:p>
        </p:txBody>
      </p:sp>
      <p:sp>
        <p:nvSpPr>
          <p:cNvPr id="13" name="Freeform 35">
            <a:extLst>
              <a:ext uri="{FF2B5EF4-FFF2-40B4-BE49-F238E27FC236}">
                <a16:creationId xmlns:a16="http://schemas.microsoft.com/office/drawing/2014/main" xmlns="" id="{026937D0-C5A8-1942-9B52-C5BB127E8566}"/>
              </a:ext>
            </a:extLst>
          </p:cNvPr>
          <p:cNvSpPr>
            <a:spLocks noEditPoints="1"/>
          </p:cNvSpPr>
          <p:nvPr/>
        </p:nvSpPr>
        <p:spPr bwMode="auto">
          <a:xfrm>
            <a:off x="838584" y="2061895"/>
            <a:ext cx="45719" cy="1538701"/>
          </a:xfrm>
          <a:custGeom>
            <a:avLst/>
            <a:gdLst>
              <a:gd name="T0" fmla="*/ 13 w 13"/>
              <a:gd name="T1" fmla="*/ 938 h 938"/>
              <a:gd name="T2" fmla="*/ 13 w 13"/>
              <a:gd name="T3" fmla="*/ 0 h 938"/>
              <a:gd name="T4" fmla="*/ 13 w 13"/>
              <a:gd name="T5" fmla="*/ 935 h 938"/>
              <a:gd name="T6" fmla="*/ 0 w 13"/>
              <a:gd name="T7" fmla="*/ 935 h 938"/>
              <a:gd name="T8" fmla="*/ 13 w 13"/>
              <a:gd name="T9" fmla="*/ 843 h 938"/>
              <a:gd name="T10" fmla="*/ 0 w 13"/>
              <a:gd name="T11" fmla="*/ 843 h 938"/>
              <a:gd name="T12" fmla="*/ 13 w 13"/>
              <a:gd name="T13" fmla="*/ 750 h 938"/>
              <a:gd name="T14" fmla="*/ 0 w 13"/>
              <a:gd name="T15" fmla="*/ 750 h 938"/>
              <a:gd name="T16" fmla="*/ 13 w 13"/>
              <a:gd name="T17" fmla="*/ 657 h 938"/>
              <a:gd name="T18" fmla="*/ 0 w 13"/>
              <a:gd name="T19" fmla="*/ 657 h 938"/>
              <a:gd name="T20" fmla="*/ 13 w 13"/>
              <a:gd name="T21" fmla="*/ 564 h 938"/>
              <a:gd name="T22" fmla="*/ 0 w 13"/>
              <a:gd name="T23" fmla="*/ 564 h 938"/>
              <a:gd name="T24" fmla="*/ 13 w 13"/>
              <a:gd name="T25" fmla="*/ 471 h 938"/>
              <a:gd name="T26" fmla="*/ 0 w 13"/>
              <a:gd name="T27" fmla="*/ 471 h 938"/>
              <a:gd name="T28" fmla="*/ 13 w 13"/>
              <a:gd name="T29" fmla="*/ 379 h 938"/>
              <a:gd name="T30" fmla="*/ 0 w 13"/>
              <a:gd name="T31" fmla="*/ 379 h 938"/>
              <a:gd name="T32" fmla="*/ 13 w 13"/>
              <a:gd name="T33" fmla="*/ 286 h 938"/>
              <a:gd name="T34" fmla="*/ 0 w 13"/>
              <a:gd name="T35" fmla="*/ 286 h 938"/>
              <a:gd name="T36" fmla="*/ 13 w 13"/>
              <a:gd name="T37" fmla="*/ 193 h 938"/>
              <a:gd name="T38" fmla="*/ 0 w 13"/>
              <a:gd name="T39" fmla="*/ 193 h 938"/>
              <a:gd name="T40" fmla="*/ 13 w 13"/>
              <a:gd name="T41" fmla="*/ 100 h 938"/>
              <a:gd name="T42" fmla="*/ 0 w 13"/>
              <a:gd name="T43" fmla="*/ 100 h 938"/>
              <a:gd name="T44" fmla="*/ 13 w 13"/>
              <a:gd name="T45" fmla="*/ 7 h 938"/>
              <a:gd name="T46" fmla="*/ 0 w 13"/>
              <a:gd name="T47" fmla="*/ 7 h 9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3" h="938">
                <a:moveTo>
                  <a:pt x="13" y="938"/>
                </a:moveTo>
                <a:lnTo>
                  <a:pt x="13" y="0"/>
                </a:lnTo>
                <a:moveTo>
                  <a:pt x="13" y="935"/>
                </a:moveTo>
                <a:lnTo>
                  <a:pt x="0" y="935"/>
                </a:lnTo>
                <a:moveTo>
                  <a:pt x="13" y="843"/>
                </a:moveTo>
                <a:lnTo>
                  <a:pt x="0" y="843"/>
                </a:lnTo>
                <a:moveTo>
                  <a:pt x="13" y="750"/>
                </a:moveTo>
                <a:lnTo>
                  <a:pt x="0" y="750"/>
                </a:lnTo>
                <a:moveTo>
                  <a:pt x="13" y="657"/>
                </a:moveTo>
                <a:lnTo>
                  <a:pt x="0" y="657"/>
                </a:lnTo>
                <a:moveTo>
                  <a:pt x="13" y="564"/>
                </a:moveTo>
                <a:lnTo>
                  <a:pt x="0" y="564"/>
                </a:lnTo>
                <a:moveTo>
                  <a:pt x="13" y="471"/>
                </a:moveTo>
                <a:lnTo>
                  <a:pt x="0" y="471"/>
                </a:lnTo>
                <a:moveTo>
                  <a:pt x="13" y="379"/>
                </a:moveTo>
                <a:lnTo>
                  <a:pt x="0" y="379"/>
                </a:lnTo>
                <a:moveTo>
                  <a:pt x="13" y="286"/>
                </a:moveTo>
                <a:lnTo>
                  <a:pt x="0" y="286"/>
                </a:lnTo>
                <a:moveTo>
                  <a:pt x="13" y="193"/>
                </a:moveTo>
                <a:lnTo>
                  <a:pt x="0" y="193"/>
                </a:lnTo>
                <a:moveTo>
                  <a:pt x="13" y="100"/>
                </a:moveTo>
                <a:lnTo>
                  <a:pt x="0" y="100"/>
                </a:lnTo>
                <a:moveTo>
                  <a:pt x="13" y="7"/>
                </a:moveTo>
                <a:lnTo>
                  <a:pt x="0" y="7"/>
                </a:lnTo>
              </a:path>
            </a:pathLst>
          </a:custGeom>
          <a:noFill/>
          <a:ln w="12700" cap="flat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xmlns="" id="{6855AB29-DAD8-1246-8AC6-6835D098329E}"/>
              </a:ext>
            </a:extLst>
          </p:cNvPr>
          <p:cNvCxnSpPr>
            <a:cxnSpLocks/>
          </p:cNvCxnSpPr>
          <p:nvPr/>
        </p:nvCxnSpPr>
        <p:spPr>
          <a:xfrm>
            <a:off x="882274" y="3597993"/>
            <a:ext cx="3531719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xmlns="" id="{C485BC22-917B-FD44-9B02-F592570E01FE}"/>
              </a:ext>
            </a:extLst>
          </p:cNvPr>
          <p:cNvCxnSpPr>
            <a:cxnSpLocks/>
          </p:cNvCxnSpPr>
          <p:nvPr/>
        </p:nvCxnSpPr>
        <p:spPr>
          <a:xfrm rot="5400000">
            <a:off x="1418916" y="3617950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BF577A2-EBFB-5E48-8524-F4DFC4C2B1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1287" y="3652546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12</a:t>
            </a: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xmlns="" id="{9EFB0448-AF23-394B-8F15-26B37B82D2D6}"/>
              </a:ext>
            </a:extLst>
          </p:cNvPr>
          <p:cNvCxnSpPr>
            <a:cxnSpLocks/>
          </p:cNvCxnSpPr>
          <p:nvPr/>
        </p:nvCxnSpPr>
        <p:spPr>
          <a:xfrm rot="5400000">
            <a:off x="1988446" y="3617950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689CC9E-83F6-CA4D-B9A3-2137B6E945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7446" y="3652546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18</a:t>
            </a: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xmlns="" id="{5E1D07DE-139C-844C-9C52-F43BCAE7A10C}"/>
              </a:ext>
            </a:extLst>
          </p:cNvPr>
          <p:cNvCxnSpPr>
            <a:cxnSpLocks/>
          </p:cNvCxnSpPr>
          <p:nvPr/>
        </p:nvCxnSpPr>
        <p:spPr>
          <a:xfrm rot="5400000">
            <a:off x="2554605" y="3617950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0E4EB685-7EA4-6F4C-BC71-E7C87586DF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504" y="2306483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0,8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BCEC0C7C-9C17-7A4E-BCA6-09B4176BF4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504" y="2615511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0,6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5477688D-1F8D-6A4D-BCE4-5268375657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504" y="2919136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0,4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4A8E5CB8-5BC5-4740-B024-7544E6706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504" y="3377014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B132DBE9-F883-7C4E-8974-9661FF264D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504" y="3220230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FC9EC2D4-9C79-AE46-B02B-475ABA524E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504" y="3063322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0,3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9EA58F9F-7337-D847-B6FF-639205D25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504" y="2760732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0,5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A0CF56BF-9E14-AC47-BEDD-21CA9A99E9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504" y="2462182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0,7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46EFF130-097D-2E47-B99A-782EB7E598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504" y="2158099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0,9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D08ABDC7-C608-BC41-BB11-6C07AC8FDE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8231" y="3652546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24</a:t>
            </a: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xmlns="" id="{12D195F2-B8DF-A840-BA21-9CD138722D70}"/>
              </a:ext>
            </a:extLst>
          </p:cNvPr>
          <p:cNvCxnSpPr>
            <a:cxnSpLocks/>
          </p:cNvCxnSpPr>
          <p:nvPr/>
        </p:nvCxnSpPr>
        <p:spPr>
          <a:xfrm rot="5400000">
            <a:off x="3125390" y="3617950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C86C1951-47ED-2D48-932D-63EE66BAE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9969" y="3652546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30</a:t>
            </a:r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xmlns="" id="{64EE1FBB-E797-254C-B81E-3A072D13CF33}"/>
              </a:ext>
            </a:extLst>
          </p:cNvPr>
          <p:cNvCxnSpPr>
            <a:cxnSpLocks/>
          </p:cNvCxnSpPr>
          <p:nvPr/>
        </p:nvCxnSpPr>
        <p:spPr>
          <a:xfrm rot="5400000">
            <a:off x="3697128" y="3617950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A040C62A-D725-7049-9EB6-73411D292E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504" y="3522281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0,0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8A9F9685-7D9C-BF48-BC46-C210AA2C35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8250" y="3767295"/>
            <a:ext cx="63479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Temps (</a:t>
            </a:r>
            <a:r>
              <a:rPr lang="en-US" altLang="en-US" sz="9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mois</a:t>
            </a:r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xmlns="" id="{1F0F90CA-EB11-E44C-AD81-19F47311BF5D}"/>
              </a:ext>
            </a:extLst>
          </p:cNvPr>
          <p:cNvSpPr txBox="1"/>
          <p:nvPr/>
        </p:nvSpPr>
        <p:spPr>
          <a:xfrm>
            <a:off x="1954833" y="3915833"/>
            <a:ext cx="1091469" cy="196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60"/>
              </a:lnSpc>
            </a:pPr>
            <a:r>
              <a:rPr lang="fr-FR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Groupe I: S7</a:t>
            </a:r>
          </a:p>
        </p:txBody>
      </p: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xmlns="" id="{168191C5-D972-8C46-B6DD-2D51D3403E7B}"/>
              </a:ext>
            </a:extLst>
          </p:cNvPr>
          <p:cNvCxnSpPr>
            <a:cxnSpLocks/>
          </p:cNvCxnSpPr>
          <p:nvPr/>
        </p:nvCxnSpPr>
        <p:spPr>
          <a:xfrm>
            <a:off x="1818048" y="4017041"/>
            <a:ext cx="180000" cy="0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xmlns="" id="{407BC767-51C4-2444-B85B-F41D8C52FCA5}"/>
              </a:ext>
            </a:extLst>
          </p:cNvPr>
          <p:cNvCxnSpPr/>
          <p:nvPr/>
        </p:nvCxnSpPr>
        <p:spPr>
          <a:xfrm>
            <a:off x="2788962" y="4015862"/>
            <a:ext cx="180000" cy="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ZoneTexte 37">
            <a:extLst>
              <a:ext uri="{FF2B5EF4-FFF2-40B4-BE49-F238E27FC236}">
                <a16:creationId xmlns:a16="http://schemas.microsoft.com/office/drawing/2014/main" xmlns="" id="{EEDE3FD7-5AFE-E144-878E-EBFDD749273A}"/>
              </a:ext>
            </a:extLst>
          </p:cNvPr>
          <p:cNvSpPr txBox="1"/>
          <p:nvPr/>
        </p:nvSpPr>
        <p:spPr>
          <a:xfrm>
            <a:off x="2926637" y="3927934"/>
            <a:ext cx="1091469" cy="196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60"/>
              </a:lnSpc>
            </a:pPr>
            <a:r>
              <a:rPr lang="fr-FR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Groupe II: S11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3722C779-6069-7940-A66D-E9D5352A04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508" y="4314642"/>
            <a:ext cx="57387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 err="1">
                <a:solidFill>
                  <a:schemeClr val="accent1"/>
                </a:solidFill>
                <a:latin typeface="Calibri" panose="020F0502020204030204" pitchFamily="34" charset="0"/>
              </a:rPr>
              <a:t>Groupe</a:t>
            </a:r>
            <a:r>
              <a:rPr lang="en-US" altLang="en-US" sz="900" dirty="0">
                <a:solidFill>
                  <a:schemeClr val="accent1"/>
                </a:solidFill>
                <a:latin typeface="Calibri" panose="020F0502020204030204" pitchFamily="34" charset="0"/>
              </a:rPr>
              <a:t> I: S7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8DCD114C-200B-F742-BFD1-A3D1F8D154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021" y="4314642"/>
            <a:ext cx="173124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chemeClr val="accent1"/>
                </a:solidFill>
                <a:latin typeface="Calibri" panose="020F0502020204030204" pitchFamily="34" charset="0"/>
              </a:rPr>
              <a:t>125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EA3F8D0F-3E17-744C-8BB1-9F2337EA3B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26" y="4466739"/>
            <a:ext cx="66043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 err="1">
                <a:solidFill>
                  <a:srgbClr val="A36FAA"/>
                </a:solidFill>
                <a:latin typeface="Calibri" panose="020F0502020204030204" pitchFamily="34" charset="0"/>
              </a:rPr>
              <a:t>Groupe</a:t>
            </a:r>
            <a:r>
              <a:rPr lang="en-US" altLang="en-US" sz="900" dirty="0">
                <a:solidFill>
                  <a:srgbClr val="A36FAA"/>
                </a:solidFill>
                <a:latin typeface="Calibri" panose="020F0502020204030204" pitchFamily="34" charset="0"/>
              </a:rPr>
              <a:t> II: S11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E4FFD63A-B0B8-D34F-848B-9469BBCE49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021" y="4466739"/>
            <a:ext cx="173124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rgbClr val="A36FAA"/>
                </a:solidFill>
                <a:latin typeface="Calibri" panose="020F0502020204030204" pitchFamily="34" charset="0"/>
              </a:rPr>
              <a:t>128</a:t>
            </a:r>
          </a:p>
        </p:txBody>
      </p: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xmlns="" id="{DBD2BCDD-DB0B-B942-83C9-4F2F7BC9AA42}"/>
              </a:ext>
            </a:extLst>
          </p:cNvPr>
          <p:cNvCxnSpPr>
            <a:cxnSpLocks/>
          </p:cNvCxnSpPr>
          <p:nvPr/>
        </p:nvCxnSpPr>
        <p:spPr>
          <a:xfrm rot="5400000">
            <a:off x="857174" y="3617950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751CE630-E7B5-ED4A-8E21-B1216271EE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6706" y="4314642"/>
            <a:ext cx="173124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chemeClr val="accent1"/>
                </a:solidFill>
                <a:latin typeface="Calibri" panose="020F0502020204030204" pitchFamily="34" charset="0"/>
              </a:rPr>
              <a:t>121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95CE1F96-DE31-5E44-8639-C4DDA6E7F9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6706" y="4466739"/>
            <a:ext cx="173124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rgbClr val="A36FAA"/>
                </a:solidFill>
                <a:latin typeface="Calibri" panose="020F0502020204030204" pitchFamily="34" charset="0"/>
              </a:rPr>
              <a:t>126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2C9E69AD-CF9F-534E-AD0D-6D4AA322D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7149" y="4314642"/>
            <a:ext cx="173124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chemeClr val="accent1"/>
                </a:solidFill>
                <a:latin typeface="Calibri" panose="020F0502020204030204" pitchFamily="34" charset="0"/>
              </a:rPr>
              <a:t>115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9B06BAD2-A6B9-E242-ABEF-0A80CE1992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7149" y="4466739"/>
            <a:ext cx="173124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rgbClr val="A36FAA"/>
                </a:solidFill>
                <a:latin typeface="Calibri" panose="020F0502020204030204" pitchFamily="34" charset="0"/>
              </a:rPr>
              <a:t>124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5A647CEA-FDF1-A94E-80F7-9C06AF9F14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2296" y="4314642"/>
            <a:ext cx="173124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chemeClr val="accent1"/>
                </a:solidFill>
                <a:latin typeface="Calibri" panose="020F0502020204030204" pitchFamily="34" charset="0"/>
              </a:rPr>
              <a:t>109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07F5B0AB-4419-D149-ACEF-7D4FA3F071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2296" y="4466739"/>
            <a:ext cx="173124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rgbClr val="A36FAA"/>
                </a:solidFill>
                <a:latin typeface="Calibri" panose="020F0502020204030204" pitchFamily="34" charset="0"/>
              </a:rPr>
              <a:t>121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C33524F9-628A-794A-8B23-B5593C596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0151" y="4314642"/>
            <a:ext cx="173124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chemeClr val="accent1"/>
                </a:solidFill>
                <a:latin typeface="Calibri" panose="020F0502020204030204" pitchFamily="34" charset="0"/>
              </a:rPr>
              <a:t>105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3AEAF3B4-3F2D-7047-8FBB-4D0AA61F28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0151" y="4466739"/>
            <a:ext cx="173124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rgbClr val="A36FAA"/>
                </a:solidFill>
                <a:latin typeface="Calibri" panose="020F0502020204030204" pitchFamily="34" charset="0"/>
              </a:rPr>
              <a:t>118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04431245-816E-BD46-898B-9671564C99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3338" y="4314642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chemeClr val="accent1"/>
                </a:solidFill>
                <a:latin typeface="Calibri" panose="020F0502020204030204" pitchFamily="34" charset="0"/>
              </a:rPr>
              <a:t>80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AC82AFD8-4D93-E24A-AE2F-DE73F1DDBD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3338" y="4466739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rgbClr val="A36FAA"/>
                </a:solidFill>
                <a:latin typeface="Calibri" panose="020F0502020204030204" pitchFamily="34" charset="0"/>
              </a:rPr>
              <a:t>77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AC54D0A1-FF0F-3442-B138-63437427FE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2590" y="3652546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36</a:t>
            </a:r>
          </a:p>
        </p:txBody>
      </p:sp>
      <p:cxnSp>
        <p:nvCxnSpPr>
          <p:cNvPr id="55" name="Connecteur droit 54">
            <a:extLst>
              <a:ext uri="{FF2B5EF4-FFF2-40B4-BE49-F238E27FC236}">
                <a16:creationId xmlns:a16="http://schemas.microsoft.com/office/drawing/2014/main" xmlns="" id="{0E9233B8-D764-CD45-97B3-6CF352CC5042}"/>
              </a:ext>
            </a:extLst>
          </p:cNvPr>
          <p:cNvCxnSpPr>
            <a:cxnSpLocks/>
          </p:cNvCxnSpPr>
          <p:nvPr/>
        </p:nvCxnSpPr>
        <p:spPr>
          <a:xfrm rot="5400000">
            <a:off x="4269749" y="3617950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Rectangle 89">
            <a:extLst>
              <a:ext uri="{FF2B5EF4-FFF2-40B4-BE49-F238E27FC236}">
                <a16:creationId xmlns:a16="http://schemas.microsoft.com/office/drawing/2014/main" xmlns="" id="{E36FC047-3917-4C40-AF3C-4E8CE85B3E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187" y="4166468"/>
            <a:ext cx="532197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Nb</a:t>
            </a:r>
            <a:r>
              <a:rPr lang="en-US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à </a:t>
            </a:r>
            <a:r>
              <a:rPr lang="en-US" altLang="en-US" sz="9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risque</a:t>
            </a:r>
            <a:endParaRPr lang="en-US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91" name="ZoneTexte 90">
            <a:extLst>
              <a:ext uri="{FF2B5EF4-FFF2-40B4-BE49-F238E27FC236}">
                <a16:creationId xmlns:a16="http://schemas.microsoft.com/office/drawing/2014/main" xmlns="" id="{D895C4A9-F7F0-CE43-BACF-7695C829326A}"/>
              </a:ext>
            </a:extLst>
          </p:cNvPr>
          <p:cNvSpPr txBox="1"/>
          <p:nvPr/>
        </p:nvSpPr>
        <p:spPr>
          <a:xfrm>
            <a:off x="3886949" y="1769076"/>
            <a:ext cx="576791" cy="196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60"/>
              </a:lnSpc>
            </a:pPr>
            <a:r>
              <a:rPr lang="fr-FR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censuré</a:t>
            </a:r>
          </a:p>
        </p:txBody>
      </p:sp>
      <p:cxnSp>
        <p:nvCxnSpPr>
          <p:cNvPr id="92" name="Connecteur droit 91">
            <a:extLst>
              <a:ext uri="{FF2B5EF4-FFF2-40B4-BE49-F238E27FC236}">
                <a16:creationId xmlns:a16="http://schemas.microsoft.com/office/drawing/2014/main" xmlns="" id="{90CB0526-2345-D644-A5CC-555DC93FBA45}"/>
              </a:ext>
            </a:extLst>
          </p:cNvPr>
          <p:cNvCxnSpPr/>
          <p:nvPr/>
        </p:nvCxnSpPr>
        <p:spPr>
          <a:xfrm>
            <a:off x="3886246" y="1834751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Connecteur droit 92">
            <a:extLst>
              <a:ext uri="{FF2B5EF4-FFF2-40B4-BE49-F238E27FC236}">
                <a16:creationId xmlns:a16="http://schemas.microsoft.com/office/drawing/2014/main" xmlns="" id="{5DF47A49-B145-A440-AA06-A1771082E9C8}"/>
              </a:ext>
            </a:extLst>
          </p:cNvPr>
          <p:cNvCxnSpPr>
            <a:cxnSpLocks/>
          </p:cNvCxnSpPr>
          <p:nvPr/>
        </p:nvCxnSpPr>
        <p:spPr>
          <a:xfrm rot="5400000">
            <a:off x="3889421" y="1837926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" name="Rectangle 93">
            <a:extLst>
              <a:ext uri="{FF2B5EF4-FFF2-40B4-BE49-F238E27FC236}">
                <a16:creationId xmlns:a16="http://schemas.microsoft.com/office/drawing/2014/main" xmlns="" id="{09824A46-B5B5-0D4F-B83D-0CC39DB232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9107" y="3652546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xmlns="" id="{A2055DF7-2E0D-884C-947E-39C0A56AC8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7085" y="3652546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xmlns="" id="{05312E8B-0E12-3E40-8B4B-EBB717E52D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0178" y="2003035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1,0</a:t>
            </a:r>
          </a:p>
        </p:txBody>
      </p:sp>
      <p:sp>
        <p:nvSpPr>
          <p:cNvPr id="97" name="Freeform 35">
            <a:extLst>
              <a:ext uri="{FF2B5EF4-FFF2-40B4-BE49-F238E27FC236}">
                <a16:creationId xmlns:a16="http://schemas.microsoft.com/office/drawing/2014/main" xmlns="" id="{6D74AAA7-62A8-694F-A58E-159E0DBCE1D6}"/>
              </a:ext>
            </a:extLst>
          </p:cNvPr>
          <p:cNvSpPr>
            <a:spLocks noEditPoints="1"/>
          </p:cNvSpPr>
          <p:nvPr/>
        </p:nvSpPr>
        <p:spPr bwMode="auto">
          <a:xfrm>
            <a:off x="5338258" y="2061895"/>
            <a:ext cx="45719" cy="1538701"/>
          </a:xfrm>
          <a:custGeom>
            <a:avLst/>
            <a:gdLst>
              <a:gd name="T0" fmla="*/ 13 w 13"/>
              <a:gd name="T1" fmla="*/ 938 h 938"/>
              <a:gd name="T2" fmla="*/ 13 w 13"/>
              <a:gd name="T3" fmla="*/ 0 h 938"/>
              <a:gd name="T4" fmla="*/ 13 w 13"/>
              <a:gd name="T5" fmla="*/ 935 h 938"/>
              <a:gd name="T6" fmla="*/ 0 w 13"/>
              <a:gd name="T7" fmla="*/ 935 h 938"/>
              <a:gd name="T8" fmla="*/ 13 w 13"/>
              <a:gd name="T9" fmla="*/ 843 h 938"/>
              <a:gd name="T10" fmla="*/ 0 w 13"/>
              <a:gd name="T11" fmla="*/ 843 h 938"/>
              <a:gd name="T12" fmla="*/ 13 w 13"/>
              <a:gd name="T13" fmla="*/ 750 h 938"/>
              <a:gd name="T14" fmla="*/ 0 w 13"/>
              <a:gd name="T15" fmla="*/ 750 h 938"/>
              <a:gd name="T16" fmla="*/ 13 w 13"/>
              <a:gd name="T17" fmla="*/ 657 h 938"/>
              <a:gd name="T18" fmla="*/ 0 w 13"/>
              <a:gd name="T19" fmla="*/ 657 h 938"/>
              <a:gd name="T20" fmla="*/ 13 w 13"/>
              <a:gd name="T21" fmla="*/ 564 h 938"/>
              <a:gd name="T22" fmla="*/ 0 w 13"/>
              <a:gd name="T23" fmla="*/ 564 h 938"/>
              <a:gd name="T24" fmla="*/ 13 w 13"/>
              <a:gd name="T25" fmla="*/ 471 h 938"/>
              <a:gd name="T26" fmla="*/ 0 w 13"/>
              <a:gd name="T27" fmla="*/ 471 h 938"/>
              <a:gd name="T28" fmla="*/ 13 w 13"/>
              <a:gd name="T29" fmla="*/ 379 h 938"/>
              <a:gd name="T30" fmla="*/ 0 w 13"/>
              <a:gd name="T31" fmla="*/ 379 h 938"/>
              <a:gd name="T32" fmla="*/ 13 w 13"/>
              <a:gd name="T33" fmla="*/ 286 h 938"/>
              <a:gd name="T34" fmla="*/ 0 w 13"/>
              <a:gd name="T35" fmla="*/ 286 h 938"/>
              <a:gd name="T36" fmla="*/ 13 w 13"/>
              <a:gd name="T37" fmla="*/ 193 h 938"/>
              <a:gd name="T38" fmla="*/ 0 w 13"/>
              <a:gd name="T39" fmla="*/ 193 h 938"/>
              <a:gd name="T40" fmla="*/ 13 w 13"/>
              <a:gd name="T41" fmla="*/ 100 h 938"/>
              <a:gd name="T42" fmla="*/ 0 w 13"/>
              <a:gd name="T43" fmla="*/ 100 h 938"/>
              <a:gd name="T44" fmla="*/ 13 w 13"/>
              <a:gd name="T45" fmla="*/ 7 h 938"/>
              <a:gd name="T46" fmla="*/ 0 w 13"/>
              <a:gd name="T47" fmla="*/ 7 h 9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3" h="938">
                <a:moveTo>
                  <a:pt x="13" y="938"/>
                </a:moveTo>
                <a:lnTo>
                  <a:pt x="13" y="0"/>
                </a:lnTo>
                <a:moveTo>
                  <a:pt x="13" y="935"/>
                </a:moveTo>
                <a:lnTo>
                  <a:pt x="0" y="935"/>
                </a:lnTo>
                <a:moveTo>
                  <a:pt x="13" y="843"/>
                </a:moveTo>
                <a:lnTo>
                  <a:pt x="0" y="843"/>
                </a:lnTo>
                <a:moveTo>
                  <a:pt x="13" y="750"/>
                </a:moveTo>
                <a:lnTo>
                  <a:pt x="0" y="750"/>
                </a:lnTo>
                <a:moveTo>
                  <a:pt x="13" y="657"/>
                </a:moveTo>
                <a:lnTo>
                  <a:pt x="0" y="657"/>
                </a:lnTo>
                <a:moveTo>
                  <a:pt x="13" y="564"/>
                </a:moveTo>
                <a:lnTo>
                  <a:pt x="0" y="564"/>
                </a:lnTo>
                <a:moveTo>
                  <a:pt x="13" y="471"/>
                </a:moveTo>
                <a:lnTo>
                  <a:pt x="0" y="471"/>
                </a:lnTo>
                <a:moveTo>
                  <a:pt x="13" y="379"/>
                </a:moveTo>
                <a:lnTo>
                  <a:pt x="0" y="379"/>
                </a:lnTo>
                <a:moveTo>
                  <a:pt x="13" y="286"/>
                </a:moveTo>
                <a:lnTo>
                  <a:pt x="0" y="286"/>
                </a:lnTo>
                <a:moveTo>
                  <a:pt x="13" y="193"/>
                </a:moveTo>
                <a:lnTo>
                  <a:pt x="0" y="193"/>
                </a:lnTo>
                <a:moveTo>
                  <a:pt x="13" y="100"/>
                </a:moveTo>
                <a:lnTo>
                  <a:pt x="0" y="100"/>
                </a:lnTo>
                <a:moveTo>
                  <a:pt x="13" y="7"/>
                </a:moveTo>
                <a:lnTo>
                  <a:pt x="0" y="7"/>
                </a:lnTo>
              </a:path>
            </a:pathLst>
          </a:custGeom>
          <a:noFill/>
          <a:ln w="12700" cap="flat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cxnSp>
        <p:nvCxnSpPr>
          <p:cNvPr id="98" name="Connecteur droit 97">
            <a:extLst>
              <a:ext uri="{FF2B5EF4-FFF2-40B4-BE49-F238E27FC236}">
                <a16:creationId xmlns:a16="http://schemas.microsoft.com/office/drawing/2014/main" xmlns="" id="{D2A9CA6A-D5C9-934C-95B9-0AF79C9120C6}"/>
              </a:ext>
            </a:extLst>
          </p:cNvPr>
          <p:cNvCxnSpPr>
            <a:cxnSpLocks/>
          </p:cNvCxnSpPr>
          <p:nvPr/>
        </p:nvCxnSpPr>
        <p:spPr>
          <a:xfrm>
            <a:off x="5381948" y="3597993"/>
            <a:ext cx="3531719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Connecteur droit 98">
            <a:extLst>
              <a:ext uri="{FF2B5EF4-FFF2-40B4-BE49-F238E27FC236}">
                <a16:creationId xmlns:a16="http://schemas.microsoft.com/office/drawing/2014/main" xmlns="" id="{7A5215EF-81AB-4141-882C-9C189A2E7A3F}"/>
              </a:ext>
            </a:extLst>
          </p:cNvPr>
          <p:cNvCxnSpPr>
            <a:cxnSpLocks/>
          </p:cNvCxnSpPr>
          <p:nvPr/>
        </p:nvCxnSpPr>
        <p:spPr>
          <a:xfrm rot="5400000">
            <a:off x="5918590" y="3617950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0" name="Rectangle 99">
            <a:extLst>
              <a:ext uri="{FF2B5EF4-FFF2-40B4-BE49-F238E27FC236}">
                <a16:creationId xmlns:a16="http://schemas.microsoft.com/office/drawing/2014/main" xmlns="" id="{EB4DF9E3-06A6-FF47-8FA2-76D39412C1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0961" y="3652546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12</a:t>
            </a:r>
          </a:p>
        </p:txBody>
      </p:sp>
      <p:cxnSp>
        <p:nvCxnSpPr>
          <p:cNvPr id="101" name="Connecteur droit 100">
            <a:extLst>
              <a:ext uri="{FF2B5EF4-FFF2-40B4-BE49-F238E27FC236}">
                <a16:creationId xmlns:a16="http://schemas.microsoft.com/office/drawing/2014/main" xmlns="" id="{FD204B9F-593C-F140-8C7F-CA3F10CDEFF9}"/>
              </a:ext>
            </a:extLst>
          </p:cNvPr>
          <p:cNvCxnSpPr>
            <a:cxnSpLocks/>
          </p:cNvCxnSpPr>
          <p:nvPr/>
        </p:nvCxnSpPr>
        <p:spPr>
          <a:xfrm rot="5400000">
            <a:off x="6488120" y="3617950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" name="Rectangle 101">
            <a:extLst>
              <a:ext uri="{FF2B5EF4-FFF2-40B4-BE49-F238E27FC236}">
                <a16:creationId xmlns:a16="http://schemas.microsoft.com/office/drawing/2014/main" xmlns="" id="{04B2CF83-1497-3445-ADAF-8F5AB1FE83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7120" y="3652546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18</a:t>
            </a:r>
          </a:p>
        </p:txBody>
      </p:sp>
      <p:cxnSp>
        <p:nvCxnSpPr>
          <p:cNvPr id="103" name="Connecteur droit 102">
            <a:extLst>
              <a:ext uri="{FF2B5EF4-FFF2-40B4-BE49-F238E27FC236}">
                <a16:creationId xmlns:a16="http://schemas.microsoft.com/office/drawing/2014/main" xmlns="" id="{241E10AD-6DAA-0A4C-8370-FDC136BC3033}"/>
              </a:ext>
            </a:extLst>
          </p:cNvPr>
          <p:cNvCxnSpPr>
            <a:cxnSpLocks/>
          </p:cNvCxnSpPr>
          <p:nvPr/>
        </p:nvCxnSpPr>
        <p:spPr>
          <a:xfrm rot="5400000">
            <a:off x="7054279" y="3617950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" name="Rectangle 103">
            <a:extLst>
              <a:ext uri="{FF2B5EF4-FFF2-40B4-BE49-F238E27FC236}">
                <a16:creationId xmlns:a16="http://schemas.microsoft.com/office/drawing/2014/main" xmlns="" id="{FC550D77-43EC-4748-86F5-069F83BB97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0178" y="2306483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0,8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xmlns="" id="{D78D9686-1CF0-1D4F-B3BC-5FA53212B6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0178" y="2615511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0,6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xmlns="" id="{1C1A9C0A-8FF0-F04C-BBF7-E9848FF71E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0178" y="2919136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0,4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xmlns="" id="{85666FFF-94EB-9444-83A8-A1677CA0DA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0178" y="3377014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0,1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xmlns="" id="{13294B54-DD55-D848-A2EF-AA7C9553DB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0178" y="3220230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0,2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xmlns="" id="{B9EA85AE-CFEB-5943-AA17-66724B96B4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0178" y="3063322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0,3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xmlns="" id="{F0E43001-ADB9-A14A-A6ED-465280405E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0178" y="2760732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0,5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xmlns="" id="{C7621A78-00E2-F449-BB95-68F1F20A96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0178" y="2462182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0,7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xmlns="" id="{C7106D30-526A-534C-B2D4-7A0EC3CA33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0178" y="2158099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0,9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xmlns="" id="{8AD83566-6ADE-274A-88DA-E3059F033F9D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4479019" y="2759257"/>
            <a:ext cx="968215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Probabilité</a:t>
            </a:r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 de </a:t>
            </a:r>
            <a:r>
              <a:rPr lang="en-US" altLang="en-US" sz="9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survie</a:t>
            </a:r>
            <a:endParaRPr lang="en-US" altLang="en-US" sz="900" dirty="0">
              <a:solidFill>
                <a:prstClr val="black">
                  <a:lumMod val="50000"/>
                  <a:lumOff val="50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xmlns="" id="{636D3711-A751-F64B-96C0-C8B7E65E98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7905" y="3652546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24</a:t>
            </a:r>
          </a:p>
        </p:txBody>
      </p:sp>
      <p:cxnSp>
        <p:nvCxnSpPr>
          <p:cNvPr id="115" name="Connecteur droit 114">
            <a:extLst>
              <a:ext uri="{FF2B5EF4-FFF2-40B4-BE49-F238E27FC236}">
                <a16:creationId xmlns:a16="http://schemas.microsoft.com/office/drawing/2014/main" xmlns="" id="{EA74EBED-1C10-8844-A021-9252DAB9AD83}"/>
              </a:ext>
            </a:extLst>
          </p:cNvPr>
          <p:cNvCxnSpPr>
            <a:cxnSpLocks/>
          </p:cNvCxnSpPr>
          <p:nvPr/>
        </p:nvCxnSpPr>
        <p:spPr>
          <a:xfrm rot="5400000">
            <a:off x="7625064" y="3617950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6" name="Rectangle 115">
            <a:extLst>
              <a:ext uri="{FF2B5EF4-FFF2-40B4-BE49-F238E27FC236}">
                <a16:creationId xmlns:a16="http://schemas.microsoft.com/office/drawing/2014/main" xmlns="" id="{7F2A6D37-FC72-AE48-B142-974F1AF4D9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9643" y="3652546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30</a:t>
            </a:r>
          </a:p>
        </p:txBody>
      </p:sp>
      <p:cxnSp>
        <p:nvCxnSpPr>
          <p:cNvPr id="117" name="Connecteur droit 116">
            <a:extLst>
              <a:ext uri="{FF2B5EF4-FFF2-40B4-BE49-F238E27FC236}">
                <a16:creationId xmlns:a16="http://schemas.microsoft.com/office/drawing/2014/main" xmlns="" id="{F10176D2-9D9D-144A-9F88-16C79D16D1A5}"/>
              </a:ext>
            </a:extLst>
          </p:cNvPr>
          <p:cNvCxnSpPr>
            <a:cxnSpLocks/>
          </p:cNvCxnSpPr>
          <p:nvPr/>
        </p:nvCxnSpPr>
        <p:spPr>
          <a:xfrm rot="5400000">
            <a:off x="8196802" y="3617950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8" name="Rectangle 117">
            <a:extLst>
              <a:ext uri="{FF2B5EF4-FFF2-40B4-BE49-F238E27FC236}">
                <a16:creationId xmlns:a16="http://schemas.microsoft.com/office/drawing/2014/main" xmlns="" id="{81B2062F-84DF-AB4F-8BAF-8833791D89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0178" y="3522281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0,0</a:t>
            </a: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xmlns="" id="{6F4532A0-12A1-364D-9615-0AD9F52E8C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7924" y="3767295"/>
            <a:ext cx="63479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Temps (</a:t>
            </a:r>
            <a:r>
              <a:rPr lang="en-US" altLang="en-US" sz="9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mois</a:t>
            </a:r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120" name="ZoneTexte 119">
            <a:extLst>
              <a:ext uri="{FF2B5EF4-FFF2-40B4-BE49-F238E27FC236}">
                <a16:creationId xmlns:a16="http://schemas.microsoft.com/office/drawing/2014/main" xmlns="" id="{A34FA9A0-DC3E-4A48-B60C-652326A027B2}"/>
              </a:ext>
            </a:extLst>
          </p:cNvPr>
          <p:cNvSpPr txBox="1"/>
          <p:nvPr/>
        </p:nvSpPr>
        <p:spPr>
          <a:xfrm>
            <a:off x="6454507" y="3915833"/>
            <a:ext cx="1091469" cy="196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60"/>
              </a:lnSpc>
            </a:pPr>
            <a:r>
              <a:rPr lang="fr-FR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Groupe I: S7</a:t>
            </a:r>
          </a:p>
        </p:txBody>
      </p:sp>
      <p:cxnSp>
        <p:nvCxnSpPr>
          <p:cNvPr id="121" name="Connecteur droit 120">
            <a:extLst>
              <a:ext uri="{FF2B5EF4-FFF2-40B4-BE49-F238E27FC236}">
                <a16:creationId xmlns:a16="http://schemas.microsoft.com/office/drawing/2014/main" xmlns="" id="{A3CD5D48-0143-D648-8C77-E1F537527CDB}"/>
              </a:ext>
            </a:extLst>
          </p:cNvPr>
          <p:cNvCxnSpPr>
            <a:cxnSpLocks/>
          </p:cNvCxnSpPr>
          <p:nvPr/>
        </p:nvCxnSpPr>
        <p:spPr>
          <a:xfrm>
            <a:off x="6317722" y="4017041"/>
            <a:ext cx="180000" cy="0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Connecteur droit 121">
            <a:extLst>
              <a:ext uri="{FF2B5EF4-FFF2-40B4-BE49-F238E27FC236}">
                <a16:creationId xmlns:a16="http://schemas.microsoft.com/office/drawing/2014/main" xmlns="" id="{A59A6610-6784-A840-9FE4-D7E6744A559E}"/>
              </a:ext>
            </a:extLst>
          </p:cNvPr>
          <p:cNvCxnSpPr/>
          <p:nvPr/>
        </p:nvCxnSpPr>
        <p:spPr>
          <a:xfrm>
            <a:off x="7288636" y="4015862"/>
            <a:ext cx="180000" cy="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3" name="ZoneTexte 122">
            <a:extLst>
              <a:ext uri="{FF2B5EF4-FFF2-40B4-BE49-F238E27FC236}">
                <a16:creationId xmlns:a16="http://schemas.microsoft.com/office/drawing/2014/main" xmlns="" id="{D80119BF-37F3-E244-8048-BDA37DB011DF}"/>
              </a:ext>
            </a:extLst>
          </p:cNvPr>
          <p:cNvSpPr txBox="1"/>
          <p:nvPr/>
        </p:nvSpPr>
        <p:spPr>
          <a:xfrm>
            <a:off x="7426311" y="3927934"/>
            <a:ext cx="1091469" cy="196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60"/>
              </a:lnSpc>
            </a:pPr>
            <a:r>
              <a:rPr lang="fr-FR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Groupe II: S11</a:t>
            </a: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xmlns="" id="{C02CA823-16AA-D444-84EE-E1CB581991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4182" y="4314642"/>
            <a:ext cx="57387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 err="1">
                <a:solidFill>
                  <a:schemeClr val="accent1"/>
                </a:solidFill>
                <a:latin typeface="Calibri" panose="020F0502020204030204" pitchFamily="34" charset="0"/>
              </a:rPr>
              <a:t>Groupe</a:t>
            </a:r>
            <a:r>
              <a:rPr lang="en-US" altLang="en-US" sz="900" dirty="0">
                <a:solidFill>
                  <a:schemeClr val="accent1"/>
                </a:solidFill>
                <a:latin typeface="Calibri" panose="020F0502020204030204" pitchFamily="34" charset="0"/>
              </a:rPr>
              <a:t> I: S7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xmlns="" id="{F0DB03BB-1A38-B64B-930C-33FDCAE87F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5695" y="4314642"/>
            <a:ext cx="173124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chemeClr val="accent1"/>
                </a:solidFill>
                <a:latin typeface="Calibri" panose="020F0502020204030204" pitchFamily="34" charset="0"/>
              </a:rPr>
              <a:t>125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xmlns="" id="{8B355503-2732-E649-BA80-D03F329D3A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4700" y="4466739"/>
            <a:ext cx="66043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 err="1">
                <a:solidFill>
                  <a:srgbClr val="A36FAA"/>
                </a:solidFill>
                <a:latin typeface="Calibri" panose="020F0502020204030204" pitchFamily="34" charset="0"/>
              </a:rPr>
              <a:t>Groupe</a:t>
            </a:r>
            <a:r>
              <a:rPr lang="en-US" altLang="en-US" sz="900" dirty="0">
                <a:solidFill>
                  <a:srgbClr val="A36FAA"/>
                </a:solidFill>
                <a:latin typeface="Calibri" panose="020F0502020204030204" pitchFamily="34" charset="0"/>
              </a:rPr>
              <a:t> II: S11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xmlns="" id="{E2615989-72ED-FA4B-A8CC-8FCAF7C23C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5695" y="4466739"/>
            <a:ext cx="173124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rgbClr val="A36FAA"/>
                </a:solidFill>
                <a:latin typeface="Calibri" panose="020F0502020204030204" pitchFamily="34" charset="0"/>
              </a:rPr>
              <a:t>128</a:t>
            </a:r>
          </a:p>
        </p:txBody>
      </p:sp>
      <p:cxnSp>
        <p:nvCxnSpPr>
          <p:cNvPr id="128" name="Connecteur droit 127">
            <a:extLst>
              <a:ext uri="{FF2B5EF4-FFF2-40B4-BE49-F238E27FC236}">
                <a16:creationId xmlns:a16="http://schemas.microsoft.com/office/drawing/2014/main" xmlns="" id="{97EC7571-749A-4746-A1E4-8C2D3D70157C}"/>
              </a:ext>
            </a:extLst>
          </p:cNvPr>
          <p:cNvCxnSpPr>
            <a:cxnSpLocks/>
          </p:cNvCxnSpPr>
          <p:nvPr/>
        </p:nvCxnSpPr>
        <p:spPr>
          <a:xfrm rot="5400000">
            <a:off x="5356848" y="3617950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9" name="Rectangle 128">
            <a:extLst>
              <a:ext uri="{FF2B5EF4-FFF2-40B4-BE49-F238E27FC236}">
                <a16:creationId xmlns:a16="http://schemas.microsoft.com/office/drawing/2014/main" xmlns="" id="{14B92AEE-FCB9-A84C-B0C6-A956A33EE7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6380" y="4314642"/>
            <a:ext cx="173124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chemeClr val="accent1"/>
                </a:solidFill>
                <a:latin typeface="Calibri" panose="020F0502020204030204" pitchFamily="34" charset="0"/>
              </a:rPr>
              <a:t>113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xmlns="" id="{6AA14A33-8F6F-294E-91FD-863B37402A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6380" y="4466739"/>
            <a:ext cx="173124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rgbClr val="A36FAA"/>
                </a:solidFill>
                <a:latin typeface="Calibri" panose="020F0502020204030204" pitchFamily="34" charset="0"/>
              </a:rPr>
              <a:t>120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xmlns="" id="{DD73AB97-8285-6D4A-B6C4-7FD2D7EE38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6823" y="4314642"/>
            <a:ext cx="173124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chemeClr val="accent1"/>
                </a:solidFill>
                <a:latin typeface="Calibri" panose="020F0502020204030204" pitchFamily="34" charset="0"/>
              </a:rPr>
              <a:t>101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xmlns="" id="{F91FD148-B71E-6240-A78D-6EE13CEE3C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6823" y="4466739"/>
            <a:ext cx="173124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rgbClr val="A36FAA"/>
                </a:solidFill>
                <a:latin typeface="Calibri" panose="020F0502020204030204" pitchFamily="34" charset="0"/>
              </a:rPr>
              <a:t>107</a:t>
            </a: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xmlns="" id="{C7A686F8-99E3-1641-B7B5-AEAA83D0B8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0824" y="4314642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chemeClr val="accent1"/>
                </a:solidFill>
                <a:latin typeface="Calibri" panose="020F0502020204030204" pitchFamily="34" charset="0"/>
              </a:rPr>
              <a:t>89</a:t>
            </a: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xmlns="" id="{13AD70ED-037D-ED45-9AAC-941C9478C0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0824" y="4466739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rgbClr val="A36FAA"/>
                </a:solidFill>
                <a:latin typeface="Calibri" panose="020F0502020204030204" pitchFamily="34" charset="0"/>
              </a:rPr>
              <a:t>95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xmlns="" id="{E8A66DAB-41F2-3E49-BE13-BF4B90F247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8679" y="4314642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chemeClr val="accent1"/>
                </a:solidFill>
                <a:latin typeface="Calibri" panose="020F0502020204030204" pitchFamily="34" charset="0"/>
              </a:rPr>
              <a:t>84</a:t>
            </a: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xmlns="" id="{BFDBB07B-306A-A74E-A7A5-F6529B637B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8679" y="4466739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rgbClr val="A36FAA"/>
                </a:solidFill>
                <a:latin typeface="Calibri" panose="020F0502020204030204" pitchFamily="34" charset="0"/>
              </a:rPr>
              <a:t>89</a:t>
            </a: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xmlns="" id="{68E0CFDF-452F-964D-B3AB-AF8BCDCC33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3012" y="4314642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chemeClr val="accent1"/>
                </a:solidFill>
                <a:latin typeface="Calibri" panose="020F0502020204030204" pitchFamily="34" charset="0"/>
              </a:rPr>
              <a:t>58</a:t>
            </a: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xmlns="" id="{36E26354-1276-1B48-9775-DA2A7246B5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3012" y="4466739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rgbClr val="A36FAA"/>
                </a:solidFill>
                <a:latin typeface="Calibri" panose="020F0502020204030204" pitchFamily="34" charset="0"/>
              </a:rPr>
              <a:t>61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xmlns="" id="{7732A9BA-91EE-C147-9BD4-003EB68A39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2264" y="3652546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36</a:t>
            </a:r>
          </a:p>
        </p:txBody>
      </p:sp>
      <p:cxnSp>
        <p:nvCxnSpPr>
          <p:cNvPr id="140" name="Connecteur droit 139">
            <a:extLst>
              <a:ext uri="{FF2B5EF4-FFF2-40B4-BE49-F238E27FC236}">
                <a16:creationId xmlns:a16="http://schemas.microsoft.com/office/drawing/2014/main" xmlns="" id="{21340F63-FA51-C747-B288-013C9BA106F7}"/>
              </a:ext>
            </a:extLst>
          </p:cNvPr>
          <p:cNvCxnSpPr>
            <a:cxnSpLocks/>
          </p:cNvCxnSpPr>
          <p:nvPr/>
        </p:nvCxnSpPr>
        <p:spPr>
          <a:xfrm rot="5400000">
            <a:off x="8769423" y="3617950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1" name="Rectangle 140">
            <a:extLst>
              <a:ext uri="{FF2B5EF4-FFF2-40B4-BE49-F238E27FC236}">
                <a16:creationId xmlns:a16="http://schemas.microsoft.com/office/drawing/2014/main" xmlns="" id="{BABC233E-28EC-3549-979B-A7F5D05E85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5861" y="4166468"/>
            <a:ext cx="532197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Nb</a:t>
            </a:r>
            <a:r>
              <a:rPr lang="en-US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à </a:t>
            </a:r>
            <a:r>
              <a:rPr lang="en-US" altLang="en-US" sz="9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risque</a:t>
            </a:r>
            <a:endParaRPr lang="en-US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42" name="ZoneTexte 141">
            <a:extLst>
              <a:ext uri="{FF2B5EF4-FFF2-40B4-BE49-F238E27FC236}">
                <a16:creationId xmlns:a16="http://schemas.microsoft.com/office/drawing/2014/main" xmlns="" id="{96C125B5-9332-DE44-BD46-4EF6E68F2FB6}"/>
              </a:ext>
            </a:extLst>
          </p:cNvPr>
          <p:cNvSpPr txBox="1"/>
          <p:nvPr/>
        </p:nvSpPr>
        <p:spPr>
          <a:xfrm>
            <a:off x="8386623" y="1769076"/>
            <a:ext cx="576791" cy="196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60"/>
              </a:lnSpc>
            </a:pPr>
            <a:r>
              <a:rPr lang="fr-FR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censuré</a:t>
            </a:r>
          </a:p>
        </p:txBody>
      </p:sp>
      <p:cxnSp>
        <p:nvCxnSpPr>
          <p:cNvPr id="143" name="Connecteur droit 142">
            <a:extLst>
              <a:ext uri="{FF2B5EF4-FFF2-40B4-BE49-F238E27FC236}">
                <a16:creationId xmlns:a16="http://schemas.microsoft.com/office/drawing/2014/main" xmlns="" id="{67D4DC2D-34DD-CB4F-9BC1-161D57B49FBC}"/>
              </a:ext>
            </a:extLst>
          </p:cNvPr>
          <p:cNvCxnSpPr/>
          <p:nvPr/>
        </p:nvCxnSpPr>
        <p:spPr>
          <a:xfrm>
            <a:off x="8395546" y="1834751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" name="Connecteur droit 143">
            <a:extLst>
              <a:ext uri="{FF2B5EF4-FFF2-40B4-BE49-F238E27FC236}">
                <a16:creationId xmlns:a16="http://schemas.microsoft.com/office/drawing/2014/main" xmlns="" id="{0D5FF7A1-E7E1-5245-9D14-84F659121F45}"/>
              </a:ext>
            </a:extLst>
          </p:cNvPr>
          <p:cNvCxnSpPr>
            <a:cxnSpLocks/>
          </p:cNvCxnSpPr>
          <p:nvPr/>
        </p:nvCxnSpPr>
        <p:spPr>
          <a:xfrm rot="5400000">
            <a:off x="8389095" y="1837926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5" name="Rectangle 164">
            <a:extLst>
              <a:ext uri="{FF2B5EF4-FFF2-40B4-BE49-F238E27FC236}">
                <a16:creationId xmlns:a16="http://schemas.microsoft.com/office/drawing/2014/main" xmlns="" id="{B9131A68-9EB5-8641-9289-CE8B86D19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7973" y="4314642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chemeClr val="accent1"/>
                </a:solidFill>
                <a:latin typeface="Calibri" panose="020F0502020204030204" pitchFamily="34" charset="0"/>
              </a:rPr>
              <a:t>77</a:t>
            </a: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xmlns="" id="{110D271D-DBEE-FC4B-B676-2C7354749C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7973" y="4466739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rgbClr val="A36FAA"/>
                </a:solidFill>
                <a:latin typeface="Calibri" panose="020F0502020204030204" pitchFamily="34" charset="0"/>
              </a:rPr>
              <a:t>79</a:t>
            </a: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xmlns="" id="{0A8C5EDF-EB52-C947-8DC7-C329D9D673F4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-19320" y="2759257"/>
            <a:ext cx="968215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Probabilité</a:t>
            </a:r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 de </a:t>
            </a:r>
            <a:r>
              <a:rPr lang="en-US" altLang="en-US" sz="9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survie</a:t>
            </a:r>
            <a:endParaRPr lang="en-US" altLang="en-US" sz="900" dirty="0">
              <a:solidFill>
                <a:prstClr val="black">
                  <a:lumMod val="50000"/>
                  <a:lumOff val="50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3" name="Forme libre 2">
            <a:extLst>
              <a:ext uri="{FF2B5EF4-FFF2-40B4-BE49-F238E27FC236}">
                <a16:creationId xmlns:a16="http://schemas.microsoft.com/office/drawing/2014/main" xmlns="" id="{F8FD7D31-60EC-9046-B34C-2C4ECC3F70E8}"/>
              </a:ext>
            </a:extLst>
          </p:cNvPr>
          <p:cNvSpPr/>
          <p:nvPr/>
        </p:nvSpPr>
        <p:spPr>
          <a:xfrm>
            <a:off x="898525" y="2073275"/>
            <a:ext cx="3419475" cy="152400"/>
          </a:xfrm>
          <a:custGeom>
            <a:avLst/>
            <a:gdLst>
              <a:gd name="connsiteX0" fmla="*/ 3419475 w 3419475"/>
              <a:gd name="connsiteY0" fmla="*/ 149225 h 152400"/>
              <a:gd name="connsiteX1" fmla="*/ 3384550 w 3419475"/>
              <a:gd name="connsiteY1" fmla="*/ 152400 h 152400"/>
              <a:gd name="connsiteX2" fmla="*/ 3368675 w 3419475"/>
              <a:gd name="connsiteY2" fmla="*/ 133350 h 152400"/>
              <a:gd name="connsiteX3" fmla="*/ 3279775 w 3419475"/>
              <a:gd name="connsiteY3" fmla="*/ 142875 h 152400"/>
              <a:gd name="connsiteX4" fmla="*/ 3257550 w 3419475"/>
              <a:gd name="connsiteY4" fmla="*/ 117475 h 152400"/>
              <a:gd name="connsiteX5" fmla="*/ 3076575 w 3419475"/>
              <a:gd name="connsiteY5" fmla="*/ 117475 h 152400"/>
              <a:gd name="connsiteX6" fmla="*/ 3076575 w 3419475"/>
              <a:gd name="connsiteY6" fmla="*/ 117475 h 152400"/>
              <a:gd name="connsiteX7" fmla="*/ 3044825 w 3419475"/>
              <a:gd name="connsiteY7" fmla="*/ 104775 h 152400"/>
              <a:gd name="connsiteX8" fmla="*/ 1978025 w 3419475"/>
              <a:gd name="connsiteY8" fmla="*/ 104775 h 152400"/>
              <a:gd name="connsiteX9" fmla="*/ 1943100 w 3419475"/>
              <a:gd name="connsiteY9" fmla="*/ 95250 h 152400"/>
              <a:gd name="connsiteX10" fmla="*/ 1787525 w 3419475"/>
              <a:gd name="connsiteY10" fmla="*/ 95250 h 152400"/>
              <a:gd name="connsiteX11" fmla="*/ 1787525 w 3419475"/>
              <a:gd name="connsiteY11" fmla="*/ 95250 h 152400"/>
              <a:gd name="connsiteX12" fmla="*/ 1787525 w 3419475"/>
              <a:gd name="connsiteY12" fmla="*/ 95250 h 152400"/>
              <a:gd name="connsiteX13" fmla="*/ 1765300 w 3419475"/>
              <a:gd name="connsiteY13" fmla="*/ 79375 h 152400"/>
              <a:gd name="connsiteX14" fmla="*/ 1574800 w 3419475"/>
              <a:gd name="connsiteY14" fmla="*/ 79375 h 152400"/>
              <a:gd name="connsiteX15" fmla="*/ 1546225 w 3419475"/>
              <a:gd name="connsiteY15" fmla="*/ 66675 h 152400"/>
              <a:gd name="connsiteX16" fmla="*/ 1416050 w 3419475"/>
              <a:gd name="connsiteY16" fmla="*/ 66675 h 152400"/>
              <a:gd name="connsiteX17" fmla="*/ 1390650 w 3419475"/>
              <a:gd name="connsiteY17" fmla="*/ 50800 h 152400"/>
              <a:gd name="connsiteX18" fmla="*/ 1222375 w 3419475"/>
              <a:gd name="connsiteY18" fmla="*/ 50800 h 152400"/>
              <a:gd name="connsiteX19" fmla="*/ 1187450 w 3419475"/>
              <a:gd name="connsiteY19" fmla="*/ 47625 h 152400"/>
              <a:gd name="connsiteX20" fmla="*/ 1187450 w 3419475"/>
              <a:gd name="connsiteY20" fmla="*/ 47625 h 152400"/>
              <a:gd name="connsiteX21" fmla="*/ 1187450 w 3419475"/>
              <a:gd name="connsiteY21" fmla="*/ 47625 h 152400"/>
              <a:gd name="connsiteX22" fmla="*/ 736600 w 3419475"/>
              <a:gd name="connsiteY22" fmla="*/ 44450 h 152400"/>
              <a:gd name="connsiteX23" fmla="*/ 708025 w 3419475"/>
              <a:gd name="connsiteY23" fmla="*/ 28575 h 152400"/>
              <a:gd name="connsiteX24" fmla="*/ 568325 w 3419475"/>
              <a:gd name="connsiteY24" fmla="*/ 28575 h 152400"/>
              <a:gd name="connsiteX25" fmla="*/ 568325 w 3419475"/>
              <a:gd name="connsiteY25" fmla="*/ 28575 h 152400"/>
              <a:gd name="connsiteX26" fmla="*/ 527050 w 3419475"/>
              <a:gd name="connsiteY26" fmla="*/ 15875 h 152400"/>
              <a:gd name="connsiteX27" fmla="*/ 225425 w 3419475"/>
              <a:gd name="connsiteY27" fmla="*/ 15875 h 152400"/>
              <a:gd name="connsiteX28" fmla="*/ 225425 w 3419475"/>
              <a:gd name="connsiteY28" fmla="*/ 15875 h 152400"/>
              <a:gd name="connsiteX29" fmla="*/ 225425 w 3419475"/>
              <a:gd name="connsiteY29" fmla="*/ 15875 h 152400"/>
              <a:gd name="connsiteX30" fmla="*/ 200025 w 3419475"/>
              <a:gd name="connsiteY30" fmla="*/ 0 h 152400"/>
              <a:gd name="connsiteX31" fmla="*/ 0 w 3419475"/>
              <a:gd name="connsiteY31" fmla="*/ 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419475" h="152400">
                <a:moveTo>
                  <a:pt x="3419475" y="149225"/>
                </a:moveTo>
                <a:lnTo>
                  <a:pt x="3384550" y="152400"/>
                </a:lnTo>
                <a:lnTo>
                  <a:pt x="3368675" y="133350"/>
                </a:lnTo>
                <a:lnTo>
                  <a:pt x="3279775" y="142875"/>
                </a:lnTo>
                <a:lnTo>
                  <a:pt x="3257550" y="117475"/>
                </a:lnTo>
                <a:lnTo>
                  <a:pt x="3076575" y="117475"/>
                </a:lnTo>
                <a:lnTo>
                  <a:pt x="3076575" y="117475"/>
                </a:lnTo>
                <a:lnTo>
                  <a:pt x="3044825" y="104775"/>
                </a:lnTo>
                <a:lnTo>
                  <a:pt x="1978025" y="104775"/>
                </a:lnTo>
                <a:lnTo>
                  <a:pt x="1943100" y="95250"/>
                </a:lnTo>
                <a:lnTo>
                  <a:pt x="1787525" y="95250"/>
                </a:lnTo>
                <a:lnTo>
                  <a:pt x="1787525" y="95250"/>
                </a:lnTo>
                <a:lnTo>
                  <a:pt x="1787525" y="95250"/>
                </a:lnTo>
                <a:lnTo>
                  <a:pt x="1765300" y="79375"/>
                </a:lnTo>
                <a:lnTo>
                  <a:pt x="1574800" y="79375"/>
                </a:lnTo>
                <a:lnTo>
                  <a:pt x="1546225" y="66675"/>
                </a:lnTo>
                <a:lnTo>
                  <a:pt x="1416050" y="66675"/>
                </a:lnTo>
                <a:lnTo>
                  <a:pt x="1390650" y="50800"/>
                </a:lnTo>
                <a:lnTo>
                  <a:pt x="1222375" y="50800"/>
                </a:lnTo>
                <a:lnTo>
                  <a:pt x="1187450" y="47625"/>
                </a:lnTo>
                <a:lnTo>
                  <a:pt x="1187450" y="47625"/>
                </a:lnTo>
                <a:lnTo>
                  <a:pt x="1187450" y="47625"/>
                </a:lnTo>
                <a:lnTo>
                  <a:pt x="736600" y="44450"/>
                </a:lnTo>
                <a:lnTo>
                  <a:pt x="708025" y="28575"/>
                </a:lnTo>
                <a:lnTo>
                  <a:pt x="568325" y="28575"/>
                </a:lnTo>
                <a:lnTo>
                  <a:pt x="568325" y="28575"/>
                </a:lnTo>
                <a:lnTo>
                  <a:pt x="527050" y="15875"/>
                </a:lnTo>
                <a:lnTo>
                  <a:pt x="225425" y="15875"/>
                </a:lnTo>
                <a:lnTo>
                  <a:pt x="225425" y="15875"/>
                </a:lnTo>
                <a:lnTo>
                  <a:pt x="225425" y="15875"/>
                </a:lnTo>
                <a:lnTo>
                  <a:pt x="200025" y="0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8" name="Forme libre 167">
            <a:extLst>
              <a:ext uri="{FF2B5EF4-FFF2-40B4-BE49-F238E27FC236}">
                <a16:creationId xmlns:a16="http://schemas.microsoft.com/office/drawing/2014/main" xmlns="" id="{91F15AA7-5988-5044-8334-B262C06E7F24}"/>
              </a:ext>
            </a:extLst>
          </p:cNvPr>
          <p:cNvSpPr/>
          <p:nvPr/>
        </p:nvSpPr>
        <p:spPr>
          <a:xfrm>
            <a:off x="885825" y="2063750"/>
            <a:ext cx="3429000" cy="152400"/>
          </a:xfrm>
          <a:custGeom>
            <a:avLst/>
            <a:gdLst>
              <a:gd name="connsiteX0" fmla="*/ 3429000 w 3429000"/>
              <a:gd name="connsiteY0" fmla="*/ 152400 h 152400"/>
              <a:gd name="connsiteX1" fmla="*/ 3063875 w 3429000"/>
              <a:gd name="connsiteY1" fmla="*/ 152400 h 152400"/>
              <a:gd name="connsiteX2" fmla="*/ 3028950 w 3429000"/>
              <a:gd name="connsiteY2" fmla="*/ 142875 h 152400"/>
              <a:gd name="connsiteX3" fmla="*/ 2851150 w 3429000"/>
              <a:gd name="connsiteY3" fmla="*/ 142875 h 152400"/>
              <a:gd name="connsiteX4" fmla="*/ 2822575 w 3429000"/>
              <a:gd name="connsiteY4" fmla="*/ 133350 h 152400"/>
              <a:gd name="connsiteX5" fmla="*/ 2778125 w 3429000"/>
              <a:gd name="connsiteY5" fmla="*/ 114300 h 152400"/>
              <a:gd name="connsiteX6" fmla="*/ 2533650 w 3429000"/>
              <a:gd name="connsiteY6" fmla="*/ 114300 h 152400"/>
              <a:gd name="connsiteX7" fmla="*/ 2533650 w 3429000"/>
              <a:gd name="connsiteY7" fmla="*/ 114300 h 152400"/>
              <a:gd name="connsiteX8" fmla="*/ 2514600 w 3429000"/>
              <a:gd name="connsiteY8" fmla="*/ 88900 h 152400"/>
              <a:gd name="connsiteX9" fmla="*/ 2444750 w 3429000"/>
              <a:gd name="connsiteY9" fmla="*/ 88900 h 152400"/>
              <a:gd name="connsiteX10" fmla="*/ 2413000 w 3429000"/>
              <a:gd name="connsiteY10" fmla="*/ 63500 h 152400"/>
              <a:gd name="connsiteX11" fmla="*/ 2346325 w 3429000"/>
              <a:gd name="connsiteY11" fmla="*/ 63500 h 152400"/>
              <a:gd name="connsiteX12" fmla="*/ 2298700 w 3429000"/>
              <a:gd name="connsiteY12" fmla="*/ 47625 h 152400"/>
              <a:gd name="connsiteX13" fmla="*/ 2270125 w 3429000"/>
              <a:gd name="connsiteY13" fmla="*/ 34925 h 152400"/>
              <a:gd name="connsiteX14" fmla="*/ 1793875 w 3429000"/>
              <a:gd name="connsiteY14" fmla="*/ 34925 h 152400"/>
              <a:gd name="connsiteX15" fmla="*/ 1762125 w 3429000"/>
              <a:gd name="connsiteY15" fmla="*/ 28575 h 152400"/>
              <a:gd name="connsiteX16" fmla="*/ 1600200 w 3429000"/>
              <a:gd name="connsiteY16" fmla="*/ 28575 h 152400"/>
              <a:gd name="connsiteX17" fmla="*/ 1577975 w 3429000"/>
              <a:gd name="connsiteY17" fmla="*/ 12700 h 152400"/>
              <a:gd name="connsiteX18" fmla="*/ 276225 w 3429000"/>
              <a:gd name="connsiteY18" fmla="*/ 12700 h 152400"/>
              <a:gd name="connsiteX19" fmla="*/ 244475 w 3429000"/>
              <a:gd name="connsiteY19" fmla="*/ 0 h 152400"/>
              <a:gd name="connsiteX20" fmla="*/ 0 w 3429000"/>
              <a:gd name="connsiteY20" fmla="*/ 635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429000" h="152400">
                <a:moveTo>
                  <a:pt x="3429000" y="152400"/>
                </a:moveTo>
                <a:lnTo>
                  <a:pt x="3063875" y="152400"/>
                </a:lnTo>
                <a:lnTo>
                  <a:pt x="3028950" y="142875"/>
                </a:lnTo>
                <a:lnTo>
                  <a:pt x="2851150" y="142875"/>
                </a:lnTo>
                <a:lnTo>
                  <a:pt x="2822575" y="133350"/>
                </a:lnTo>
                <a:lnTo>
                  <a:pt x="2778125" y="114300"/>
                </a:lnTo>
                <a:lnTo>
                  <a:pt x="2533650" y="114300"/>
                </a:lnTo>
                <a:lnTo>
                  <a:pt x="2533650" y="114300"/>
                </a:lnTo>
                <a:lnTo>
                  <a:pt x="2514600" y="88900"/>
                </a:lnTo>
                <a:lnTo>
                  <a:pt x="2444750" y="88900"/>
                </a:lnTo>
                <a:lnTo>
                  <a:pt x="2413000" y="63500"/>
                </a:lnTo>
                <a:lnTo>
                  <a:pt x="2346325" y="63500"/>
                </a:lnTo>
                <a:lnTo>
                  <a:pt x="2298700" y="47625"/>
                </a:lnTo>
                <a:lnTo>
                  <a:pt x="2270125" y="34925"/>
                </a:lnTo>
                <a:lnTo>
                  <a:pt x="1793875" y="34925"/>
                </a:lnTo>
                <a:lnTo>
                  <a:pt x="1762125" y="28575"/>
                </a:lnTo>
                <a:lnTo>
                  <a:pt x="1600200" y="28575"/>
                </a:lnTo>
                <a:lnTo>
                  <a:pt x="1577975" y="12700"/>
                </a:lnTo>
                <a:lnTo>
                  <a:pt x="276225" y="12700"/>
                </a:lnTo>
                <a:lnTo>
                  <a:pt x="244475" y="0"/>
                </a:lnTo>
                <a:lnTo>
                  <a:pt x="0" y="6350"/>
                </a:lnTo>
              </a:path>
            </a:pathLst>
          </a:custGeom>
          <a:noFill/>
          <a:ln w="25400">
            <a:solidFill>
              <a:srgbClr val="A46DA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7" name="Connecteur droit 66">
            <a:extLst>
              <a:ext uri="{FF2B5EF4-FFF2-40B4-BE49-F238E27FC236}">
                <a16:creationId xmlns:a16="http://schemas.microsoft.com/office/drawing/2014/main" xmlns="" id="{884FF8C8-DA56-1347-AB32-09A927049E80}"/>
              </a:ext>
            </a:extLst>
          </p:cNvPr>
          <p:cNvCxnSpPr/>
          <p:nvPr/>
        </p:nvCxnSpPr>
        <p:spPr>
          <a:xfrm>
            <a:off x="4293440" y="2185071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Connecteur droit 88">
            <a:extLst>
              <a:ext uri="{FF2B5EF4-FFF2-40B4-BE49-F238E27FC236}">
                <a16:creationId xmlns:a16="http://schemas.microsoft.com/office/drawing/2014/main" xmlns="" id="{EBB4D288-FB78-E646-A0A0-8B1BC449ACA5}"/>
              </a:ext>
            </a:extLst>
          </p:cNvPr>
          <p:cNvCxnSpPr>
            <a:cxnSpLocks/>
          </p:cNvCxnSpPr>
          <p:nvPr/>
        </p:nvCxnSpPr>
        <p:spPr>
          <a:xfrm>
            <a:off x="4297756" y="2191421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9" name="Connecteur droit 168">
            <a:extLst>
              <a:ext uri="{FF2B5EF4-FFF2-40B4-BE49-F238E27FC236}">
                <a16:creationId xmlns:a16="http://schemas.microsoft.com/office/drawing/2014/main" xmlns="" id="{2616DAF3-1BF1-2B4D-BB08-991D546B0E9A}"/>
              </a:ext>
            </a:extLst>
          </p:cNvPr>
          <p:cNvCxnSpPr/>
          <p:nvPr/>
        </p:nvCxnSpPr>
        <p:spPr>
          <a:xfrm>
            <a:off x="4265935" y="2185071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0" name="Connecteur droit 169">
            <a:extLst>
              <a:ext uri="{FF2B5EF4-FFF2-40B4-BE49-F238E27FC236}">
                <a16:creationId xmlns:a16="http://schemas.microsoft.com/office/drawing/2014/main" xmlns="" id="{AEE0F4E7-7242-584F-A53D-701DB8798831}"/>
              </a:ext>
            </a:extLst>
          </p:cNvPr>
          <p:cNvCxnSpPr/>
          <p:nvPr/>
        </p:nvCxnSpPr>
        <p:spPr>
          <a:xfrm>
            <a:off x="4246885" y="2185071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1" name="Connecteur droit 170">
            <a:extLst>
              <a:ext uri="{FF2B5EF4-FFF2-40B4-BE49-F238E27FC236}">
                <a16:creationId xmlns:a16="http://schemas.microsoft.com/office/drawing/2014/main" xmlns="" id="{0055465F-7778-5048-9D3A-7670436FDAD8}"/>
              </a:ext>
            </a:extLst>
          </p:cNvPr>
          <p:cNvCxnSpPr/>
          <p:nvPr/>
        </p:nvCxnSpPr>
        <p:spPr>
          <a:xfrm>
            <a:off x="4139952" y="2161927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2" name="Connecteur droit 171">
            <a:extLst>
              <a:ext uri="{FF2B5EF4-FFF2-40B4-BE49-F238E27FC236}">
                <a16:creationId xmlns:a16="http://schemas.microsoft.com/office/drawing/2014/main" xmlns="" id="{1E219836-6D14-E141-B197-670DEF8CB5F6}"/>
              </a:ext>
            </a:extLst>
          </p:cNvPr>
          <p:cNvCxnSpPr/>
          <p:nvPr/>
        </p:nvCxnSpPr>
        <p:spPr>
          <a:xfrm>
            <a:off x="4121919" y="2161927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3" name="Connecteur droit 172">
            <a:extLst>
              <a:ext uri="{FF2B5EF4-FFF2-40B4-BE49-F238E27FC236}">
                <a16:creationId xmlns:a16="http://schemas.microsoft.com/office/drawing/2014/main" xmlns="" id="{852DDAEA-C77C-7F40-AC7E-9410B1996152}"/>
              </a:ext>
            </a:extLst>
          </p:cNvPr>
          <p:cNvCxnSpPr/>
          <p:nvPr/>
        </p:nvCxnSpPr>
        <p:spPr>
          <a:xfrm>
            <a:off x="4067944" y="2161927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Connecteur droit 173">
            <a:extLst>
              <a:ext uri="{FF2B5EF4-FFF2-40B4-BE49-F238E27FC236}">
                <a16:creationId xmlns:a16="http://schemas.microsoft.com/office/drawing/2014/main" xmlns="" id="{D44DF497-2308-AA47-A3D3-DEFC1FA7EDEC}"/>
              </a:ext>
            </a:extLst>
          </p:cNvPr>
          <p:cNvCxnSpPr/>
          <p:nvPr/>
        </p:nvCxnSpPr>
        <p:spPr>
          <a:xfrm>
            <a:off x="3979044" y="2161927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Connecteur droit 174">
            <a:extLst>
              <a:ext uri="{FF2B5EF4-FFF2-40B4-BE49-F238E27FC236}">
                <a16:creationId xmlns:a16="http://schemas.microsoft.com/office/drawing/2014/main" xmlns="" id="{4FA1DEEB-E0B0-9F4D-A84D-CD684C6033A1}"/>
              </a:ext>
            </a:extLst>
          </p:cNvPr>
          <p:cNvCxnSpPr/>
          <p:nvPr/>
        </p:nvCxnSpPr>
        <p:spPr>
          <a:xfrm>
            <a:off x="3898528" y="2146052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Connecteur droit 175">
            <a:extLst>
              <a:ext uri="{FF2B5EF4-FFF2-40B4-BE49-F238E27FC236}">
                <a16:creationId xmlns:a16="http://schemas.microsoft.com/office/drawing/2014/main" xmlns="" id="{D96D174F-45C5-5B4E-BEB1-FB87E5F6A2BC}"/>
              </a:ext>
            </a:extLst>
          </p:cNvPr>
          <p:cNvCxnSpPr/>
          <p:nvPr/>
        </p:nvCxnSpPr>
        <p:spPr>
          <a:xfrm>
            <a:off x="3861445" y="2146052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Connecteur droit 176">
            <a:extLst>
              <a:ext uri="{FF2B5EF4-FFF2-40B4-BE49-F238E27FC236}">
                <a16:creationId xmlns:a16="http://schemas.microsoft.com/office/drawing/2014/main" xmlns="" id="{5C04E516-C43E-D74F-8B1C-7262A54E7979}"/>
              </a:ext>
            </a:extLst>
          </p:cNvPr>
          <p:cNvCxnSpPr/>
          <p:nvPr/>
        </p:nvCxnSpPr>
        <p:spPr>
          <a:xfrm>
            <a:off x="3770387" y="2146052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8" name="Connecteur droit 177">
            <a:extLst>
              <a:ext uri="{FF2B5EF4-FFF2-40B4-BE49-F238E27FC236}">
                <a16:creationId xmlns:a16="http://schemas.microsoft.com/office/drawing/2014/main" xmlns="" id="{96ED2477-BAB7-834A-BB8C-196E83020A6C}"/>
              </a:ext>
            </a:extLst>
          </p:cNvPr>
          <p:cNvCxnSpPr/>
          <p:nvPr/>
        </p:nvCxnSpPr>
        <p:spPr>
          <a:xfrm>
            <a:off x="3660279" y="2146052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Connecteur droit 178">
            <a:extLst>
              <a:ext uri="{FF2B5EF4-FFF2-40B4-BE49-F238E27FC236}">
                <a16:creationId xmlns:a16="http://schemas.microsoft.com/office/drawing/2014/main" xmlns="" id="{5B3B5418-DDC2-AE49-B956-FFA89E9A2295}"/>
              </a:ext>
            </a:extLst>
          </p:cNvPr>
          <p:cNvCxnSpPr/>
          <p:nvPr/>
        </p:nvCxnSpPr>
        <p:spPr>
          <a:xfrm>
            <a:off x="3481338" y="2146052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0" name="Connecteur droit 179">
            <a:extLst>
              <a:ext uri="{FF2B5EF4-FFF2-40B4-BE49-F238E27FC236}">
                <a16:creationId xmlns:a16="http://schemas.microsoft.com/office/drawing/2014/main" xmlns="" id="{45D6023D-7DD9-6246-9103-144CA60162EE}"/>
              </a:ext>
            </a:extLst>
          </p:cNvPr>
          <p:cNvCxnSpPr/>
          <p:nvPr/>
        </p:nvCxnSpPr>
        <p:spPr>
          <a:xfrm>
            <a:off x="3416697" y="2146052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1" name="Connecteur droit 180">
            <a:extLst>
              <a:ext uri="{FF2B5EF4-FFF2-40B4-BE49-F238E27FC236}">
                <a16:creationId xmlns:a16="http://schemas.microsoft.com/office/drawing/2014/main" xmlns="" id="{990BC817-566F-B249-8E8B-2DC99F4B43FC}"/>
              </a:ext>
            </a:extLst>
          </p:cNvPr>
          <p:cNvCxnSpPr/>
          <p:nvPr/>
        </p:nvCxnSpPr>
        <p:spPr>
          <a:xfrm>
            <a:off x="3328814" y="2146052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2" name="Connecteur droit 181">
            <a:extLst>
              <a:ext uri="{FF2B5EF4-FFF2-40B4-BE49-F238E27FC236}">
                <a16:creationId xmlns:a16="http://schemas.microsoft.com/office/drawing/2014/main" xmlns="" id="{47740008-08E1-544C-820B-1B381BDEF5D2}"/>
              </a:ext>
            </a:extLst>
          </p:cNvPr>
          <p:cNvCxnSpPr/>
          <p:nvPr/>
        </p:nvCxnSpPr>
        <p:spPr>
          <a:xfrm>
            <a:off x="2941340" y="2146052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3" name="Connecteur droit 182">
            <a:extLst>
              <a:ext uri="{FF2B5EF4-FFF2-40B4-BE49-F238E27FC236}">
                <a16:creationId xmlns:a16="http://schemas.microsoft.com/office/drawing/2014/main" xmlns="" id="{8CCD47F7-4E61-C640-A3B3-1DE5FCB42187}"/>
              </a:ext>
            </a:extLst>
          </p:cNvPr>
          <p:cNvCxnSpPr/>
          <p:nvPr/>
        </p:nvCxnSpPr>
        <p:spPr>
          <a:xfrm>
            <a:off x="2808883" y="2139702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4" name="Connecteur droit 183">
            <a:extLst>
              <a:ext uri="{FF2B5EF4-FFF2-40B4-BE49-F238E27FC236}">
                <a16:creationId xmlns:a16="http://schemas.microsoft.com/office/drawing/2014/main" xmlns="" id="{2FDA8783-31EB-DC4B-8409-C696CE51CEE1}"/>
              </a:ext>
            </a:extLst>
          </p:cNvPr>
          <p:cNvCxnSpPr/>
          <p:nvPr/>
        </p:nvCxnSpPr>
        <p:spPr>
          <a:xfrm>
            <a:off x="2188369" y="2095252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5" name="Connecteur droit 184">
            <a:extLst>
              <a:ext uri="{FF2B5EF4-FFF2-40B4-BE49-F238E27FC236}">
                <a16:creationId xmlns:a16="http://schemas.microsoft.com/office/drawing/2014/main" xmlns="" id="{67FFEC12-6B02-4241-9DD9-E7CA6E4C4815}"/>
              </a:ext>
            </a:extLst>
          </p:cNvPr>
          <p:cNvCxnSpPr/>
          <p:nvPr/>
        </p:nvCxnSpPr>
        <p:spPr>
          <a:xfrm>
            <a:off x="2085628" y="2086744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6" name="Connecteur droit 185">
            <a:extLst>
              <a:ext uri="{FF2B5EF4-FFF2-40B4-BE49-F238E27FC236}">
                <a16:creationId xmlns:a16="http://schemas.microsoft.com/office/drawing/2014/main" xmlns="" id="{0EDCA0BB-CE76-5944-939B-E98B5CBAB101}"/>
              </a:ext>
            </a:extLst>
          </p:cNvPr>
          <p:cNvCxnSpPr/>
          <p:nvPr/>
        </p:nvCxnSpPr>
        <p:spPr>
          <a:xfrm>
            <a:off x="2058070" y="2086744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7" name="Connecteur droit 186">
            <a:extLst>
              <a:ext uri="{FF2B5EF4-FFF2-40B4-BE49-F238E27FC236}">
                <a16:creationId xmlns:a16="http://schemas.microsoft.com/office/drawing/2014/main" xmlns="" id="{07856AD2-13B9-BE4E-9E0D-84D444376A05}"/>
              </a:ext>
            </a:extLst>
          </p:cNvPr>
          <p:cNvCxnSpPr/>
          <p:nvPr/>
        </p:nvCxnSpPr>
        <p:spPr>
          <a:xfrm>
            <a:off x="1900337" y="2086744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8" name="Connecteur droit 187">
            <a:extLst>
              <a:ext uri="{FF2B5EF4-FFF2-40B4-BE49-F238E27FC236}">
                <a16:creationId xmlns:a16="http://schemas.microsoft.com/office/drawing/2014/main" xmlns="" id="{C6301440-414C-294A-8D9A-957BFDBF7256}"/>
              </a:ext>
            </a:extLst>
          </p:cNvPr>
          <p:cNvCxnSpPr/>
          <p:nvPr/>
        </p:nvCxnSpPr>
        <p:spPr>
          <a:xfrm>
            <a:off x="1725588" y="2086744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9" name="Connecteur droit 188">
            <a:extLst>
              <a:ext uri="{FF2B5EF4-FFF2-40B4-BE49-F238E27FC236}">
                <a16:creationId xmlns:a16="http://schemas.microsoft.com/office/drawing/2014/main" xmlns="" id="{1CE8B687-0FF7-0A4C-B4DB-62BD07895720}"/>
              </a:ext>
            </a:extLst>
          </p:cNvPr>
          <p:cNvCxnSpPr/>
          <p:nvPr/>
        </p:nvCxnSpPr>
        <p:spPr>
          <a:xfrm>
            <a:off x="1594272" y="2074044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0" name="Connecteur droit 189">
            <a:extLst>
              <a:ext uri="{FF2B5EF4-FFF2-40B4-BE49-F238E27FC236}">
                <a16:creationId xmlns:a16="http://schemas.microsoft.com/office/drawing/2014/main" xmlns="" id="{5BF6026D-49B8-5F40-9294-AB38DB04C628}"/>
              </a:ext>
            </a:extLst>
          </p:cNvPr>
          <p:cNvCxnSpPr/>
          <p:nvPr/>
        </p:nvCxnSpPr>
        <p:spPr>
          <a:xfrm>
            <a:off x="1469306" y="2074044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1" name="Connecteur droit 190">
            <a:extLst>
              <a:ext uri="{FF2B5EF4-FFF2-40B4-BE49-F238E27FC236}">
                <a16:creationId xmlns:a16="http://schemas.microsoft.com/office/drawing/2014/main" xmlns="" id="{C5057854-049D-654A-B275-DC0EA733B260}"/>
              </a:ext>
            </a:extLst>
          </p:cNvPr>
          <p:cNvCxnSpPr/>
          <p:nvPr/>
        </p:nvCxnSpPr>
        <p:spPr>
          <a:xfrm>
            <a:off x="1448098" y="2066677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2" name="Connecteur droit 191">
            <a:extLst>
              <a:ext uri="{FF2B5EF4-FFF2-40B4-BE49-F238E27FC236}">
                <a16:creationId xmlns:a16="http://schemas.microsoft.com/office/drawing/2014/main" xmlns="" id="{FD3505F8-7E44-C94C-A5CA-CB3A52E9562C}"/>
              </a:ext>
            </a:extLst>
          </p:cNvPr>
          <p:cNvCxnSpPr/>
          <p:nvPr/>
        </p:nvCxnSpPr>
        <p:spPr>
          <a:xfrm>
            <a:off x="1199307" y="2064519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3" name="Connecteur droit 192">
            <a:extLst>
              <a:ext uri="{FF2B5EF4-FFF2-40B4-BE49-F238E27FC236}">
                <a16:creationId xmlns:a16="http://schemas.microsoft.com/office/drawing/2014/main" xmlns="" id="{558A11F5-B4E1-6C49-B038-1839E22448B8}"/>
              </a:ext>
            </a:extLst>
          </p:cNvPr>
          <p:cNvCxnSpPr>
            <a:cxnSpLocks/>
          </p:cNvCxnSpPr>
          <p:nvPr/>
        </p:nvCxnSpPr>
        <p:spPr>
          <a:xfrm>
            <a:off x="4215135" y="2191421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4" name="Connecteur droit 193">
            <a:extLst>
              <a:ext uri="{FF2B5EF4-FFF2-40B4-BE49-F238E27FC236}">
                <a16:creationId xmlns:a16="http://schemas.microsoft.com/office/drawing/2014/main" xmlns="" id="{1B9A433F-3F01-D74D-8FFD-08747429DE79}"/>
              </a:ext>
            </a:extLst>
          </p:cNvPr>
          <p:cNvCxnSpPr>
            <a:cxnSpLocks/>
          </p:cNvCxnSpPr>
          <p:nvPr/>
        </p:nvCxnSpPr>
        <p:spPr>
          <a:xfrm>
            <a:off x="4193927" y="2191421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5" name="Connecteur droit 194">
            <a:extLst>
              <a:ext uri="{FF2B5EF4-FFF2-40B4-BE49-F238E27FC236}">
                <a16:creationId xmlns:a16="http://schemas.microsoft.com/office/drawing/2014/main" xmlns="" id="{9EA2B564-3019-B744-A51E-B8179DA7AF5C}"/>
              </a:ext>
            </a:extLst>
          </p:cNvPr>
          <p:cNvCxnSpPr>
            <a:cxnSpLocks/>
          </p:cNvCxnSpPr>
          <p:nvPr/>
        </p:nvCxnSpPr>
        <p:spPr>
          <a:xfrm>
            <a:off x="4178052" y="2191421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6" name="Connecteur droit 195">
            <a:extLst>
              <a:ext uri="{FF2B5EF4-FFF2-40B4-BE49-F238E27FC236}">
                <a16:creationId xmlns:a16="http://schemas.microsoft.com/office/drawing/2014/main" xmlns="" id="{556882C7-7C06-2244-8DEF-31743961E9E4}"/>
              </a:ext>
            </a:extLst>
          </p:cNvPr>
          <p:cNvCxnSpPr>
            <a:cxnSpLocks/>
          </p:cNvCxnSpPr>
          <p:nvPr/>
        </p:nvCxnSpPr>
        <p:spPr>
          <a:xfrm>
            <a:off x="4139952" y="2191421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7" name="Connecteur droit 196">
            <a:extLst>
              <a:ext uri="{FF2B5EF4-FFF2-40B4-BE49-F238E27FC236}">
                <a16:creationId xmlns:a16="http://schemas.microsoft.com/office/drawing/2014/main" xmlns="" id="{177AAF29-5B9D-9F4B-8811-40CD1F36BCD9}"/>
              </a:ext>
            </a:extLst>
          </p:cNvPr>
          <p:cNvCxnSpPr>
            <a:cxnSpLocks/>
          </p:cNvCxnSpPr>
          <p:nvPr/>
        </p:nvCxnSpPr>
        <p:spPr>
          <a:xfrm>
            <a:off x="4114552" y="2191421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8" name="Connecteur droit 197">
            <a:extLst>
              <a:ext uri="{FF2B5EF4-FFF2-40B4-BE49-F238E27FC236}">
                <a16:creationId xmlns:a16="http://schemas.microsoft.com/office/drawing/2014/main" xmlns="" id="{33246572-EE37-5040-9CB1-A4EA50B7C552}"/>
              </a:ext>
            </a:extLst>
          </p:cNvPr>
          <p:cNvCxnSpPr>
            <a:cxnSpLocks/>
          </p:cNvCxnSpPr>
          <p:nvPr/>
        </p:nvCxnSpPr>
        <p:spPr>
          <a:xfrm>
            <a:off x="3980061" y="2191421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9" name="Connecteur droit 198">
            <a:extLst>
              <a:ext uri="{FF2B5EF4-FFF2-40B4-BE49-F238E27FC236}">
                <a16:creationId xmlns:a16="http://schemas.microsoft.com/office/drawing/2014/main" xmlns="" id="{457D6BD2-E57F-DD45-A2AF-5909FE157840}"/>
              </a:ext>
            </a:extLst>
          </p:cNvPr>
          <p:cNvCxnSpPr>
            <a:cxnSpLocks/>
          </p:cNvCxnSpPr>
          <p:nvPr/>
        </p:nvCxnSpPr>
        <p:spPr>
          <a:xfrm>
            <a:off x="3952503" y="2191421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0" name="Connecteur droit 199">
            <a:extLst>
              <a:ext uri="{FF2B5EF4-FFF2-40B4-BE49-F238E27FC236}">
                <a16:creationId xmlns:a16="http://schemas.microsoft.com/office/drawing/2014/main" xmlns="" id="{EDE700AA-76BA-D045-9FC8-30975DE73C49}"/>
              </a:ext>
            </a:extLst>
          </p:cNvPr>
          <p:cNvCxnSpPr>
            <a:cxnSpLocks/>
          </p:cNvCxnSpPr>
          <p:nvPr/>
        </p:nvCxnSpPr>
        <p:spPr>
          <a:xfrm>
            <a:off x="3844553" y="2177802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1" name="Connecteur droit 200">
            <a:extLst>
              <a:ext uri="{FF2B5EF4-FFF2-40B4-BE49-F238E27FC236}">
                <a16:creationId xmlns:a16="http://schemas.microsoft.com/office/drawing/2014/main" xmlns="" id="{87C12ADE-A532-3D49-9A35-B851C336976E}"/>
              </a:ext>
            </a:extLst>
          </p:cNvPr>
          <p:cNvCxnSpPr>
            <a:cxnSpLocks/>
          </p:cNvCxnSpPr>
          <p:nvPr/>
        </p:nvCxnSpPr>
        <p:spPr>
          <a:xfrm>
            <a:off x="3818012" y="2177802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2" name="Connecteur droit 201">
            <a:extLst>
              <a:ext uri="{FF2B5EF4-FFF2-40B4-BE49-F238E27FC236}">
                <a16:creationId xmlns:a16="http://schemas.microsoft.com/office/drawing/2014/main" xmlns="" id="{3CBB0624-26A9-9444-A35C-1B161A85A20B}"/>
              </a:ext>
            </a:extLst>
          </p:cNvPr>
          <p:cNvCxnSpPr>
            <a:cxnSpLocks/>
          </p:cNvCxnSpPr>
          <p:nvPr/>
        </p:nvCxnSpPr>
        <p:spPr>
          <a:xfrm>
            <a:off x="3770387" y="2177802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3" name="Connecteur droit 202">
            <a:extLst>
              <a:ext uri="{FF2B5EF4-FFF2-40B4-BE49-F238E27FC236}">
                <a16:creationId xmlns:a16="http://schemas.microsoft.com/office/drawing/2014/main" xmlns="" id="{2BC5CA04-46D9-AC42-8F39-9EAFDF68B718}"/>
              </a:ext>
            </a:extLst>
          </p:cNvPr>
          <p:cNvCxnSpPr>
            <a:cxnSpLocks/>
          </p:cNvCxnSpPr>
          <p:nvPr/>
        </p:nvCxnSpPr>
        <p:spPr>
          <a:xfrm>
            <a:off x="3730129" y="2177802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4" name="Connecteur droit 203">
            <a:extLst>
              <a:ext uri="{FF2B5EF4-FFF2-40B4-BE49-F238E27FC236}">
                <a16:creationId xmlns:a16="http://schemas.microsoft.com/office/drawing/2014/main" xmlns="" id="{D9FF9E08-B9F0-A740-B667-AA0DB9040205}"/>
              </a:ext>
            </a:extLst>
          </p:cNvPr>
          <p:cNvCxnSpPr>
            <a:cxnSpLocks/>
          </p:cNvCxnSpPr>
          <p:nvPr/>
        </p:nvCxnSpPr>
        <p:spPr>
          <a:xfrm>
            <a:off x="3695204" y="2155577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" name="Connecteur droit 204">
            <a:extLst>
              <a:ext uri="{FF2B5EF4-FFF2-40B4-BE49-F238E27FC236}">
                <a16:creationId xmlns:a16="http://schemas.microsoft.com/office/drawing/2014/main" xmlns="" id="{67CD30EB-0105-6345-9A5C-1D16B120311E}"/>
              </a:ext>
            </a:extLst>
          </p:cNvPr>
          <p:cNvCxnSpPr>
            <a:cxnSpLocks/>
          </p:cNvCxnSpPr>
          <p:nvPr/>
        </p:nvCxnSpPr>
        <p:spPr>
          <a:xfrm>
            <a:off x="3620021" y="2146052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" name="Connecteur droit 205">
            <a:extLst>
              <a:ext uri="{FF2B5EF4-FFF2-40B4-BE49-F238E27FC236}">
                <a16:creationId xmlns:a16="http://schemas.microsoft.com/office/drawing/2014/main" xmlns="" id="{C21B86D9-351A-224A-A59A-14FCC976A403}"/>
              </a:ext>
            </a:extLst>
          </p:cNvPr>
          <p:cNvCxnSpPr>
            <a:cxnSpLocks/>
          </p:cNvCxnSpPr>
          <p:nvPr/>
        </p:nvCxnSpPr>
        <p:spPr>
          <a:xfrm>
            <a:off x="3503563" y="2146052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" name="Connecteur droit 206">
            <a:extLst>
              <a:ext uri="{FF2B5EF4-FFF2-40B4-BE49-F238E27FC236}">
                <a16:creationId xmlns:a16="http://schemas.microsoft.com/office/drawing/2014/main" xmlns="" id="{95090B53-F093-A543-BD07-7D4EE602B114}"/>
              </a:ext>
            </a:extLst>
          </p:cNvPr>
          <p:cNvCxnSpPr>
            <a:cxnSpLocks/>
          </p:cNvCxnSpPr>
          <p:nvPr/>
        </p:nvCxnSpPr>
        <p:spPr>
          <a:xfrm>
            <a:off x="3453780" y="2146052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8" name="Connecteur droit 207">
            <a:extLst>
              <a:ext uri="{FF2B5EF4-FFF2-40B4-BE49-F238E27FC236}">
                <a16:creationId xmlns:a16="http://schemas.microsoft.com/office/drawing/2014/main" xmlns="" id="{CDFCEBAF-4F57-4345-81E5-AC82BE5C08DB}"/>
              </a:ext>
            </a:extLst>
          </p:cNvPr>
          <p:cNvCxnSpPr>
            <a:cxnSpLocks/>
          </p:cNvCxnSpPr>
          <p:nvPr/>
        </p:nvCxnSpPr>
        <p:spPr>
          <a:xfrm>
            <a:off x="3344689" y="2120652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9" name="Connecteur droit 208">
            <a:extLst>
              <a:ext uri="{FF2B5EF4-FFF2-40B4-BE49-F238E27FC236}">
                <a16:creationId xmlns:a16="http://schemas.microsoft.com/office/drawing/2014/main" xmlns="" id="{9D69B541-B945-4244-8164-6CA072162F78}"/>
              </a:ext>
            </a:extLst>
          </p:cNvPr>
          <p:cNvCxnSpPr>
            <a:cxnSpLocks/>
          </p:cNvCxnSpPr>
          <p:nvPr/>
        </p:nvCxnSpPr>
        <p:spPr>
          <a:xfrm>
            <a:off x="3240931" y="2095252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0" name="Connecteur droit 209">
            <a:extLst>
              <a:ext uri="{FF2B5EF4-FFF2-40B4-BE49-F238E27FC236}">
                <a16:creationId xmlns:a16="http://schemas.microsoft.com/office/drawing/2014/main" xmlns="" id="{4353979B-0B02-A84E-9EC7-9D5BF1622A37}"/>
              </a:ext>
            </a:extLst>
          </p:cNvPr>
          <p:cNvCxnSpPr>
            <a:cxnSpLocks/>
          </p:cNvCxnSpPr>
          <p:nvPr/>
        </p:nvCxnSpPr>
        <p:spPr>
          <a:xfrm>
            <a:off x="3222898" y="2095252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1" name="Connecteur droit 210">
            <a:extLst>
              <a:ext uri="{FF2B5EF4-FFF2-40B4-BE49-F238E27FC236}">
                <a16:creationId xmlns:a16="http://schemas.microsoft.com/office/drawing/2014/main" xmlns="" id="{FD147518-7472-7848-9A2E-6C4532E370A2}"/>
              </a:ext>
            </a:extLst>
          </p:cNvPr>
          <p:cNvCxnSpPr>
            <a:cxnSpLocks/>
          </p:cNvCxnSpPr>
          <p:nvPr/>
        </p:nvCxnSpPr>
        <p:spPr>
          <a:xfrm>
            <a:off x="3004840" y="2070869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2" name="Connecteur droit 211">
            <a:extLst>
              <a:ext uri="{FF2B5EF4-FFF2-40B4-BE49-F238E27FC236}">
                <a16:creationId xmlns:a16="http://schemas.microsoft.com/office/drawing/2014/main" xmlns="" id="{12D21F1F-087D-7244-970D-7AE4A96703E5}"/>
              </a:ext>
            </a:extLst>
          </p:cNvPr>
          <p:cNvCxnSpPr>
            <a:cxnSpLocks/>
          </p:cNvCxnSpPr>
          <p:nvPr/>
        </p:nvCxnSpPr>
        <p:spPr>
          <a:xfrm>
            <a:off x="2697758" y="2070869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3" name="Connecteur droit 212">
            <a:extLst>
              <a:ext uri="{FF2B5EF4-FFF2-40B4-BE49-F238E27FC236}">
                <a16:creationId xmlns:a16="http://schemas.microsoft.com/office/drawing/2014/main" xmlns="" id="{B633CA7C-3925-F642-9691-9809E47ECB7D}"/>
              </a:ext>
            </a:extLst>
          </p:cNvPr>
          <p:cNvCxnSpPr>
            <a:cxnSpLocks/>
          </p:cNvCxnSpPr>
          <p:nvPr/>
        </p:nvCxnSpPr>
        <p:spPr>
          <a:xfrm>
            <a:off x="2398043" y="2045469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4" name="Connecteur droit 213">
            <a:extLst>
              <a:ext uri="{FF2B5EF4-FFF2-40B4-BE49-F238E27FC236}">
                <a16:creationId xmlns:a16="http://schemas.microsoft.com/office/drawing/2014/main" xmlns="" id="{171AD065-9FC1-D443-A256-7E283153F8B7}"/>
              </a:ext>
            </a:extLst>
          </p:cNvPr>
          <p:cNvCxnSpPr>
            <a:cxnSpLocks/>
          </p:cNvCxnSpPr>
          <p:nvPr/>
        </p:nvCxnSpPr>
        <p:spPr>
          <a:xfrm>
            <a:off x="2034828" y="2045469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5" name="Connecteur droit 214">
            <a:extLst>
              <a:ext uri="{FF2B5EF4-FFF2-40B4-BE49-F238E27FC236}">
                <a16:creationId xmlns:a16="http://schemas.microsoft.com/office/drawing/2014/main" xmlns="" id="{5B604E95-F386-EE46-A24A-C700D2E59A63}"/>
              </a:ext>
            </a:extLst>
          </p:cNvPr>
          <p:cNvCxnSpPr>
            <a:cxnSpLocks/>
          </p:cNvCxnSpPr>
          <p:nvPr/>
        </p:nvCxnSpPr>
        <p:spPr>
          <a:xfrm>
            <a:off x="2011462" y="2045469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6" name="Connecteur droit 215">
            <a:extLst>
              <a:ext uri="{FF2B5EF4-FFF2-40B4-BE49-F238E27FC236}">
                <a16:creationId xmlns:a16="http://schemas.microsoft.com/office/drawing/2014/main" xmlns="" id="{5A5D0384-9D09-0B44-8145-762E7E08795B}"/>
              </a:ext>
            </a:extLst>
          </p:cNvPr>
          <p:cNvCxnSpPr>
            <a:cxnSpLocks/>
          </p:cNvCxnSpPr>
          <p:nvPr/>
        </p:nvCxnSpPr>
        <p:spPr>
          <a:xfrm>
            <a:off x="1712888" y="2045469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7" name="Connecteur droit 216">
            <a:extLst>
              <a:ext uri="{FF2B5EF4-FFF2-40B4-BE49-F238E27FC236}">
                <a16:creationId xmlns:a16="http://schemas.microsoft.com/office/drawing/2014/main" xmlns="" id="{86571C41-3A14-604C-9EBB-A4D0CC658B38}"/>
              </a:ext>
            </a:extLst>
          </p:cNvPr>
          <p:cNvCxnSpPr>
            <a:cxnSpLocks/>
          </p:cNvCxnSpPr>
          <p:nvPr/>
        </p:nvCxnSpPr>
        <p:spPr>
          <a:xfrm>
            <a:off x="1408981" y="2045469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8" name="Rectangle 217">
            <a:extLst>
              <a:ext uri="{FF2B5EF4-FFF2-40B4-BE49-F238E27FC236}">
                <a16:creationId xmlns:a16="http://schemas.microsoft.com/office/drawing/2014/main" xmlns="" id="{6532448A-0D13-F842-961F-DA7CD0BD87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7796" y="2283842"/>
            <a:ext cx="114082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1400" b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89,4% </a:t>
            </a:r>
            <a:r>
              <a:rPr lang="en-US" altLang="en-US" sz="1400" b="1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vs</a:t>
            </a:r>
            <a:r>
              <a:rPr lang="en-US" altLang="en-US" sz="1400" b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 88,6%</a:t>
            </a:r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xmlns="" id="{9F7AB3A6-3CAA-6741-A17C-D091D1781C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8854" y="4314642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chemeClr val="accent1"/>
                </a:solidFill>
                <a:latin typeface="Calibri" panose="020F0502020204030204" pitchFamily="34" charset="0"/>
              </a:rPr>
              <a:t>99</a:t>
            </a:r>
          </a:p>
        </p:txBody>
      </p:sp>
      <p:sp>
        <p:nvSpPr>
          <p:cNvPr id="220" name="Rectangle 219">
            <a:extLst>
              <a:ext uri="{FF2B5EF4-FFF2-40B4-BE49-F238E27FC236}">
                <a16:creationId xmlns:a16="http://schemas.microsoft.com/office/drawing/2014/main" xmlns="" id="{E8C32618-A87E-FB45-AF13-28FBFEAAE1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0000" y="4466739"/>
            <a:ext cx="173124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rgbClr val="A36FAA"/>
                </a:solidFill>
                <a:latin typeface="Calibri" panose="020F0502020204030204" pitchFamily="34" charset="0"/>
              </a:rPr>
              <a:t>100</a:t>
            </a:r>
          </a:p>
        </p:txBody>
      </p:sp>
      <p:sp>
        <p:nvSpPr>
          <p:cNvPr id="221" name="Rectangle 220">
            <a:extLst>
              <a:ext uri="{FF2B5EF4-FFF2-40B4-BE49-F238E27FC236}">
                <a16:creationId xmlns:a16="http://schemas.microsoft.com/office/drawing/2014/main" xmlns="" id="{C9E7DEBA-B159-E54D-8396-16E79618CF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54804" y="2645598"/>
            <a:ext cx="113922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1400" b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67,2% </a:t>
            </a:r>
            <a:r>
              <a:rPr lang="en-US" altLang="en-US" sz="1400" b="1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vs</a:t>
            </a:r>
            <a:r>
              <a:rPr lang="en-US" altLang="en-US" sz="1400" b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 68,2%</a:t>
            </a:r>
          </a:p>
        </p:txBody>
      </p:sp>
      <p:sp>
        <p:nvSpPr>
          <p:cNvPr id="222" name="Forme libre 221">
            <a:extLst>
              <a:ext uri="{FF2B5EF4-FFF2-40B4-BE49-F238E27FC236}">
                <a16:creationId xmlns:a16="http://schemas.microsoft.com/office/drawing/2014/main" xmlns="" id="{6E19F821-3336-164C-8A10-BE0A3008ABE8}"/>
              </a:ext>
            </a:extLst>
          </p:cNvPr>
          <p:cNvSpPr/>
          <p:nvPr/>
        </p:nvSpPr>
        <p:spPr>
          <a:xfrm>
            <a:off x="5410200" y="2079625"/>
            <a:ext cx="3413125" cy="488950"/>
          </a:xfrm>
          <a:custGeom>
            <a:avLst/>
            <a:gdLst>
              <a:gd name="connsiteX0" fmla="*/ 3413125 w 3413125"/>
              <a:gd name="connsiteY0" fmla="*/ 488950 h 488950"/>
              <a:gd name="connsiteX1" fmla="*/ 3333750 w 3413125"/>
              <a:gd name="connsiteY1" fmla="*/ 488950 h 488950"/>
              <a:gd name="connsiteX2" fmla="*/ 3333750 w 3413125"/>
              <a:gd name="connsiteY2" fmla="*/ 488950 h 488950"/>
              <a:gd name="connsiteX3" fmla="*/ 3289300 w 3413125"/>
              <a:gd name="connsiteY3" fmla="*/ 473075 h 488950"/>
              <a:gd name="connsiteX4" fmla="*/ 3203575 w 3413125"/>
              <a:gd name="connsiteY4" fmla="*/ 473075 h 488950"/>
              <a:gd name="connsiteX5" fmla="*/ 3187700 w 3413125"/>
              <a:gd name="connsiteY5" fmla="*/ 438150 h 488950"/>
              <a:gd name="connsiteX6" fmla="*/ 3133725 w 3413125"/>
              <a:gd name="connsiteY6" fmla="*/ 438150 h 488950"/>
              <a:gd name="connsiteX7" fmla="*/ 3108325 w 3413125"/>
              <a:gd name="connsiteY7" fmla="*/ 425450 h 488950"/>
              <a:gd name="connsiteX8" fmla="*/ 2841625 w 3413125"/>
              <a:gd name="connsiteY8" fmla="*/ 425450 h 488950"/>
              <a:gd name="connsiteX9" fmla="*/ 2816225 w 3413125"/>
              <a:gd name="connsiteY9" fmla="*/ 409575 h 488950"/>
              <a:gd name="connsiteX10" fmla="*/ 2768600 w 3413125"/>
              <a:gd name="connsiteY10" fmla="*/ 409575 h 488950"/>
              <a:gd name="connsiteX11" fmla="*/ 2768600 w 3413125"/>
              <a:gd name="connsiteY11" fmla="*/ 409575 h 488950"/>
              <a:gd name="connsiteX12" fmla="*/ 2733675 w 3413125"/>
              <a:gd name="connsiteY12" fmla="*/ 374650 h 488950"/>
              <a:gd name="connsiteX13" fmla="*/ 2254250 w 3413125"/>
              <a:gd name="connsiteY13" fmla="*/ 374650 h 488950"/>
              <a:gd name="connsiteX14" fmla="*/ 2206625 w 3413125"/>
              <a:gd name="connsiteY14" fmla="*/ 368300 h 488950"/>
              <a:gd name="connsiteX15" fmla="*/ 2098675 w 3413125"/>
              <a:gd name="connsiteY15" fmla="*/ 368300 h 488950"/>
              <a:gd name="connsiteX16" fmla="*/ 2057400 w 3413125"/>
              <a:gd name="connsiteY16" fmla="*/ 368300 h 488950"/>
              <a:gd name="connsiteX17" fmla="*/ 1958975 w 3413125"/>
              <a:gd name="connsiteY17" fmla="*/ 368300 h 488950"/>
              <a:gd name="connsiteX18" fmla="*/ 1958975 w 3413125"/>
              <a:gd name="connsiteY18" fmla="*/ 368300 h 488950"/>
              <a:gd name="connsiteX19" fmla="*/ 1831975 w 3413125"/>
              <a:gd name="connsiteY19" fmla="*/ 368300 h 488950"/>
              <a:gd name="connsiteX20" fmla="*/ 1831975 w 3413125"/>
              <a:gd name="connsiteY20" fmla="*/ 368300 h 488950"/>
              <a:gd name="connsiteX21" fmla="*/ 1800225 w 3413125"/>
              <a:gd name="connsiteY21" fmla="*/ 352425 h 488950"/>
              <a:gd name="connsiteX22" fmla="*/ 1739900 w 3413125"/>
              <a:gd name="connsiteY22" fmla="*/ 352425 h 488950"/>
              <a:gd name="connsiteX23" fmla="*/ 1739900 w 3413125"/>
              <a:gd name="connsiteY23" fmla="*/ 352425 h 488950"/>
              <a:gd name="connsiteX24" fmla="*/ 1739900 w 3413125"/>
              <a:gd name="connsiteY24" fmla="*/ 352425 h 488950"/>
              <a:gd name="connsiteX25" fmla="*/ 1739900 w 3413125"/>
              <a:gd name="connsiteY25" fmla="*/ 352425 h 488950"/>
              <a:gd name="connsiteX26" fmla="*/ 1739900 w 3413125"/>
              <a:gd name="connsiteY26" fmla="*/ 352425 h 488950"/>
              <a:gd name="connsiteX27" fmla="*/ 1714500 w 3413125"/>
              <a:gd name="connsiteY27" fmla="*/ 342900 h 488950"/>
              <a:gd name="connsiteX28" fmla="*/ 1638300 w 3413125"/>
              <a:gd name="connsiteY28" fmla="*/ 342900 h 488950"/>
              <a:gd name="connsiteX29" fmla="*/ 1622425 w 3413125"/>
              <a:gd name="connsiteY29" fmla="*/ 330200 h 488950"/>
              <a:gd name="connsiteX30" fmla="*/ 1565275 w 3413125"/>
              <a:gd name="connsiteY30" fmla="*/ 330200 h 488950"/>
              <a:gd name="connsiteX31" fmla="*/ 1527175 w 3413125"/>
              <a:gd name="connsiteY31" fmla="*/ 314325 h 488950"/>
              <a:gd name="connsiteX32" fmla="*/ 1517650 w 3413125"/>
              <a:gd name="connsiteY32" fmla="*/ 304800 h 488950"/>
              <a:gd name="connsiteX33" fmla="*/ 1479550 w 3413125"/>
              <a:gd name="connsiteY33" fmla="*/ 304800 h 488950"/>
              <a:gd name="connsiteX34" fmla="*/ 1457325 w 3413125"/>
              <a:gd name="connsiteY34" fmla="*/ 288925 h 488950"/>
              <a:gd name="connsiteX35" fmla="*/ 1387475 w 3413125"/>
              <a:gd name="connsiteY35" fmla="*/ 288925 h 488950"/>
              <a:gd name="connsiteX36" fmla="*/ 1362075 w 3413125"/>
              <a:gd name="connsiteY36" fmla="*/ 279400 h 488950"/>
              <a:gd name="connsiteX37" fmla="*/ 1285875 w 3413125"/>
              <a:gd name="connsiteY37" fmla="*/ 279400 h 488950"/>
              <a:gd name="connsiteX38" fmla="*/ 1273175 w 3413125"/>
              <a:gd name="connsiteY38" fmla="*/ 263525 h 488950"/>
              <a:gd name="connsiteX39" fmla="*/ 1228725 w 3413125"/>
              <a:gd name="connsiteY39" fmla="*/ 263525 h 488950"/>
              <a:gd name="connsiteX40" fmla="*/ 1203325 w 3413125"/>
              <a:gd name="connsiteY40" fmla="*/ 244475 h 488950"/>
              <a:gd name="connsiteX41" fmla="*/ 1136650 w 3413125"/>
              <a:gd name="connsiteY41" fmla="*/ 244475 h 488950"/>
              <a:gd name="connsiteX42" fmla="*/ 1101725 w 3413125"/>
              <a:gd name="connsiteY42" fmla="*/ 200025 h 488950"/>
              <a:gd name="connsiteX43" fmla="*/ 1022350 w 3413125"/>
              <a:gd name="connsiteY43" fmla="*/ 200025 h 488950"/>
              <a:gd name="connsiteX44" fmla="*/ 1009650 w 3413125"/>
              <a:gd name="connsiteY44" fmla="*/ 190500 h 488950"/>
              <a:gd name="connsiteX45" fmla="*/ 977900 w 3413125"/>
              <a:gd name="connsiteY45" fmla="*/ 190500 h 488950"/>
              <a:gd name="connsiteX46" fmla="*/ 974725 w 3413125"/>
              <a:gd name="connsiteY46" fmla="*/ 158750 h 488950"/>
              <a:gd name="connsiteX47" fmla="*/ 974725 w 3413125"/>
              <a:gd name="connsiteY47" fmla="*/ 158750 h 488950"/>
              <a:gd name="connsiteX48" fmla="*/ 885825 w 3413125"/>
              <a:gd name="connsiteY48" fmla="*/ 152400 h 488950"/>
              <a:gd name="connsiteX49" fmla="*/ 873125 w 3413125"/>
              <a:gd name="connsiteY49" fmla="*/ 139700 h 488950"/>
              <a:gd name="connsiteX50" fmla="*/ 781050 w 3413125"/>
              <a:gd name="connsiteY50" fmla="*/ 139700 h 488950"/>
              <a:gd name="connsiteX51" fmla="*/ 762000 w 3413125"/>
              <a:gd name="connsiteY51" fmla="*/ 120650 h 488950"/>
              <a:gd name="connsiteX52" fmla="*/ 568325 w 3413125"/>
              <a:gd name="connsiteY52" fmla="*/ 120650 h 488950"/>
              <a:gd name="connsiteX53" fmla="*/ 539750 w 3413125"/>
              <a:gd name="connsiteY53" fmla="*/ 114300 h 488950"/>
              <a:gd name="connsiteX54" fmla="*/ 447675 w 3413125"/>
              <a:gd name="connsiteY54" fmla="*/ 114300 h 488950"/>
              <a:gd name="connsiteX55" fmla="*/ 447675 w 3413125"/>
              <a:gd name="connsiteY55" fmla="*/ 114300 h 488950"/>
              <a:gd name="connsiteX56" fmla="*/ 425450 w 3413125"/>
              <a:gd name="connsiteY56" fmla="*/ 95250 h 488950"/>
              <a:gd name="connsiteX57" fmla="*/ 339725 w 3413125"/>
              <a:gd name="connsiteY57" fmla="*/ 95250 h 488950"/>
              <a:gd name="connsiteX58" fmla="*/ 304800 w 3413125"/>
              <a:gd name="connsiteY58" fmla="*/ 85725 h 488950"/>
              <a:gd name="connsiteX59" fmla="*/ 273050 w 3413125"/>
              <a:gd name="connsiteY59" fmla="*/ 92075 h 488950"/>
              <a:gd name="connsiteX60" fmla="*/ 212725 w 3413125"/>
              <a:gd name="connsiteY60" fmla="*/ 41275 h 488950"/>
              <a:gd name="connsiteX61" fmla="*/ 171450 w 3413125"/>
              <a:gd name="connsiteY61" fmla="*/ 41275 h 488950"/>
              <a:gd name="connsiteX62" fmla="*/ 171450 w 3413125"/>
              <a:gd name="connsiteY62" fmla="*/ 41275 h 488950"/>
              <a:gd name="connsiteX63" fmla="*/ 114300 w 3413125"/>
              <a:gd name="connsiteY63" fmla="*/ 0 h 488950"/>
              <a:gd name="connsiteX64" fmla="*/ 0 w 3413125"/>
              <a:gd name="connsiteY64" fmla="*/ 0 h 488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3413125" h="488950">
                <a:moveTo>
                  <a:pt x="3413125" y="488950"/>
                </a:moveTo>
                <a:lnTo>
                  <a:pt x="3333750" y="488950"/>
                </a:lnTo>
                <a:lnTo>
                  <a:pt x="3333750" y="488950"/>
                </a:lnTo>
                <a:lnTo>
                  <a:pt x="3289300" y="473075"/>
                </a:lnTo>
                <a:lnTo>
                  <a:pt x="3203575" y="473075"/>
                </a:lnTo>
                <a:lnTo>
                  <a:pt x="3187700" y="438150"/>
                </a:lnTo>
                <a:lnTo>
                  <a:pt x="3133725" y="438150"/>
                </a:lnTo>
                <a:lnTo>
                  <a:pt x="3108325" y="425450"/>
                </a:lnTo>
                <a:lnTo>
                  <a:pt x="2841625" y="425450"/>
                </a:lnTo>
                <a:lnTo>
                  <a:pt x="2816225" y="409575"/>
                </a:lnTo>
                <a:lnTo>
                  <a:pt x="2768600" y="409575"/>
                </a:lnTo>
                <a:lnTo>
                  <a:pt x="2768600" y="409575"/>
                </a:lnTo>
                <a:lnTo>
                  <a:pt x="2733675" y="374650"/>
                </a:lnTo>
                <a:lnTo>
                  <a:pt x="2254250" y="374650"/>
                </a:lnTo>
                <a:lnTo>
                  <a:pt x="2206625" y="368300"/>
                </a:lnTo>
                <a:lnTo>
                  <a:pt x="2098675" y="368300"/>
                </a:lnTo>
                <a:lnTo>
                  <a:pt x="2057400" y="368300"/>
                </a:lnTo>
                <a:lnTo>
                  <a:pt x="1958975" y="368300"/>
                </a:lnTo>
                <a:lnTo>
                  <a:pt x="1958975" y="368300"/>
                </a:lnTo>
                <a:lnTo>
                  <a:pt x="1831975" y="368300"/>
                </a:lnTo>
                <a:lnTo>
                  <a:pt x="1831975" y="368300"/>
                </a:lnTo>
                <a:lnTo>
                  <a:pt x="1800225" y="352425"/>
                </a:lnTo>
                <a:lnTo>
                  <a:pt x="1739900" y="352425"/>
                </a:lnTo>
                <a:lnTo>
                  <a:pt x="1739900" y="352425"/>
                </a:lnTo>
                <a:lnTo>
                  <a:pt x="1739900" y="352425"/>
                </a:lnTo>
                <a:lnTo>
                  <a:pt x="1739900" y="352425"/>
                </a:lnTo>
                <a:lnTo>
                  <a:pt x="1739900" y="352425"/>
                </a:lnTo>
                <a:lnTo>
                  <a:pt x="1714500" y="342900"/>
                </a:lnTo>
                <a:lnTo>
                  <a:pt x="1638300" y="342900"/>
                </a:lnTo>
                <a:lnTo>
                  <a:pt x="1622425" y="330200"/>
                </a:lnTo>
                <a:lnTo>
                  <a:pt x="1565275" y="330200"/>
                </a:lnTo>
                <a:lnTo>
                  <a:pt x="1527175" y="314325"/>
                </a:lnTo>
                <a:lnTo>
                  <a:pt x="1517650" y="304800"/>
                </a:lnTo>
                <a:lnTo>
                  <a:pt x="1479550" y="304800"/>
                </a:lnTo>
                <a:lnTo>
                  <a:pt x="1457325" y="288925"/>
                </a:lnTo>
                <a:lnTo>
                  <a:pt x="1387475" y="288925"/>
                </a:lnTo>
                <a:lnTo>
                  <a:pt x="1362075" y="279400"/>
                </a:lnTo>
                <a:lnTo>
                  <a:pt x="1285875" y="279400"/>
                </a:lnTo>
                <a:lnTo>
                  <a:pt x="1273175" y="263525"/>
                </a:lnTo>
                <a:lnTo>
                  <a:pt x="1228725" y="263525"/>
                </a:lnTo>
                <a:lnTo>
                  <a:pt x="1203325" y="244475"/>
                </a:lnTo>
                <a:lnTo>
                  <a:pt x="1136650" y="244475"/>
                </a:lnTo>
                <a:lnTo>
                  <a:pt x="1101725" y="200025"/>
                </a:lnTo>
                <a:lnTo>
                  <a:pt x="1022350" y="200025"/>
                </a:lnTo>
                <a:lnTo>
                  <a:pt x="1009650" y="190500"/>
                </a:lnTo>
                <a:lnTo>
                  <a:pt x="977900" y="190500"/>
                </a:lnTo>
                <a:lnTo>
                  <a:pt x="974725" y="158750"/>
                </a:lnTo>
                <a:lnTo>
                  <a:pt x="974725" y="158750"/>
                </a:lnTo>
                <a:lnTo>
                  <a:pt x="885825" y="152400"/>
                </a:lnTo>
                <a:lnTo>
                  <a:pt x="873125" y="139700"/>
                </a:lnTo>
                <a:lnTo>
                  <a:pt x="781050" y="139700"/>
                </a:lnTo>
                <a:lnTo>
                  <a:pt x="762000" y="120650"/>
                </a:lnTo>
                <a:lnTo>
                  <a:pt x="568325" y="120650"/>
                </a:lnTo>
                <a:lnTo>
                  <a:pt x="539750" y="114300"/>
                </a:lnTo>
                <a:lnTo>
                  <a:pt x="447675" y="114300"/>
                </a:lnTo>
                <a:lnTo>
                  <a:pt x="447675" y="114300"/>
                </a:lnTo>
                <a:lnTo>
                  <a:pt x="425450" y="95250"/>
                </a:lnTo>
                <a:lnTo>
                  <a:pt x="339725" y="95250"/>
                </a:lnTo>
                <a:lnTo>
                  <a:pt x="304800" y="85725"/>
                </a:lnTo>
                <a:lnTo>
                  <a:pt x="273050" y="92075"/>
                </a:lnTo>
                <a:lnTo>
                  <a:pt x="212725" y="41275"/>
                </a:lnTo>
                <a:lnTo>
                  <a:pt x="171450" y="41275"/>
                </a:lnTo>
                <a:lnTo>
                  <a:pt x="171450" y="41275"/>
                </a:lnTo>
                <a:lnTo>
                  <a:pt x="114300" y="0"/>
                </a:lnTo>
                <a:lnTo>
                  <a:pt x="0" y="0"/>
                </a:lnTo>
              </a:path>
            </a:pathLst>
          </a:custGeom>
          <a:noFill/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3" name="Forme libre 222">
            <a:extLst>
              <a:ext uri="{FF2B5EF4-FFF2-40B4-BE49-F238E27FC236}">
                <a16:creationId xmlns:a16="http://schemas.microsoft.com/office/drawing/2014/main" xmlns="" id="{6BB4ACF9-492F-0447-A644-A21A1A81A01E}"/>
              </a:ext>
            </a:extLst>
          </p:cNvPr>
          <p:cNvSpPr/>
          <p:nvPr/>
        </p:nvSpPr>
        <p:spPr>
          <a:xfrm>
            <a:off x="5394325" y="2076450"/>
            <a:ext cx="3413125" cy="457200"/>
          </a:xfrm>
          <a:custGeom>
            <a:avLst/>
            <a:gdLst>
              <a:gd name="connsiteX0" fmla="*/ 3413125 w 3413125"/>
              <a:gd name="connsiteY0" fmla="*/ 457200 h 457200"/>
              <a:gd name="connsiteX1" fmla="*/ 2660650 w 3413125"/>
              <a:gd name="connsiteY1" fmla="*/ 457200 h 457200"/>
              <a:gd name="connsiteX2" fmla="*/ 2641600 w 3413125"/>
              <a:gd name="connsiteY2" fmla="*/ 447675 h 457200"/>
              <a:gd name="connsiteX3" fmla="*/ 2568575 w 3413125"/>
              <a:gd name="connsiteY3" fmla="*/ 447675 h 457200"/>
              <a:gd name="connsiteX4" fmla="*/ 2555875 w 3413125"/>
              <a:gd name="connsiteY4" fmla="*/ 434975 h 457200"/>
              <a:gd name="connsiteX5" fmla="*/ 2470150 w 3413125"/>
              <a:gd name="connsiteY5" fmla="*/ 434975 h 457200"/>
              <a:gd name="connsiteX6" fmla="*/ 2466975 w 3413125"/>
              <a:gd name="connsiteY6" fmla="*/ 403225 h 457200"/>
              <a:gd name="connsiteX7" fmla="*/ 2349500 w 3413125"/>
              <a:gd name="connsiteY7" fmla="*/ 403225 h 457200"/>
              <a:gd name="connsiteX8" fmla="*/ 2333625 w 3413125"/>
              <a:gd name="connsiteY8" fmla="*/ 400050 h 457200"/>
              <a:gd name="connsiteX9" fmla="*/ 2171700 w 3413125"/>
              <a:gd name="connsiteY9" fmla="*/ 400050 h 457200"/>
              <a:gd name="connsiteX10" fmla="*/ 2152650 w 3413125"/>
              <a:gd name="connsiteY10" fmla="*/ 371475 h 457200"/>
              <a:gd name="connsiteX11" fmla="*/ 2105025 w 3413125"/>
              <a:gd name="connsiteY11" fmla="*/ 384175 h 457200"/>
              <a:gd name="connsiteX12" fmla="*/ 2073275 w 3413125"/>
              <a:gd name="connsiteY12" fmla="*/ 371475 h 457200"/>
              <a:gd name="connsiteX13" fmla="*/ 1965325 w 3413125"/>
              <a:gd name="connsiteY13" fmla="*/ 374650 h 457200"/>
              <a:gd name="connsiteX14" fmla="*/ 1952625 w 3413125"/>
              <a:gd name="connsiteY14" fmla="*/ 358775 h 457200"/>
              <a:gd name="connsiteX15" fmla="*/ 1841500 w 3413125"/>
              <a:gd name="connsiteY15" fmla="*/ 358775 h 457200"/>
              <a:gd name="connsiteX16" fmla="*/ 1841500 w 3413125"/>
              <a:gd name="connsiteY16" fmla="*/ 358775 h 457200"/>
              <a:gd name="connsiteX17" fmla="*/ 1689100 w 3413125"/>
              <a:gd name="connsiteY17" fmla="*/ 358775 h 457200"/>
              <a:gd name="connsiteX18" fmla="*/ 1689100 w 3413125"/>
              <a:gd name="connsiteY18" fmla="*/ 327025 h 457200"/>
              <a:gd name="connsiteX19" fmla="*/ 1676400 w 3413125"/>
              <a:gd name="connsiteY19" fmla="*/ 317500 h 457200"/>
              <a:gd name="connsiteX20" fmla="*/ 1631950 w 3413125"/>
              <a:gd name="connsiteY20" fmla="*/ 317500 h 457200"/>
              <a:gd name="connsiteX21" fmla="*/ 1616075 w 3413125"/>
              <a:gd name="connsiteY21" fmla="*/ 301625 h 457200"/>
              <a:gd name="connsiteX22" fmla="*/ 1597025 w 3413125"/>
              <a:gd name="connsiteY22" fmla="*/ 295275 h 457200"/>
              <a:gd name="connsiteX23" fmla="*/ 1597025 w 3413125"/>
              <a:gd name="connsiteY23" fmla="*/ 295275 h 457200"/>
              <a:gd name="connsiteX24" fmla="*/ 1546225 w 3413125"/>
              <a:gd name="connsiteY24" fmla="*/ 269875 h 457200"/>
              <a:gd name="connsiteX25" fmla="*/ 1454150 w 3413125"/>
              <a:gd name="connsiteY25" fmla="*/ 269875 h 457200"/>
              <a:gd name="connsiteX26" fmla="*/ 1441450 w 3413125"/>
              <a:gd name="connsiteY26" fmla="*/ 257175 h 457200"/>
              <a:gd name="connsiteX27" fmla="*/ 1397000 w 3413125"/>
              <a:gd name="connsiteY27" fmla="*/ 257175 h 457200"/>
              <a:gd name="connsiteX28" fmla="*/ 1381125 w 3413125"/>
              <a:gd name="connsiteY28" fmla="*/ 250825 h 457200"/>
              <a:gd name="connsiteX29" fmla="*/ 1292225 w 3413125"/>
              <a:gd name="connsiteY29" fmla="*/ 250825 h 457200"/>
              <a:gd name="connsiteX30" fmla="*/ 1279525 w 3413125"/>
              <a:gd name="connsiteY30" fmla="*/ 219075 h 457200"/>
              <a:gd name="connsiteX31" fmla="*/ 1146175 w 3413125"/>
              <a:gd name="connsiteY31" fmla="*/ 219075 h 457200"/>
              <a:gd name="connsiteX32" fmla="*/ 1146175 w 3413125"/>
              <a:gd name="connsiteY32" fmla="*/ 190500 h 457200"/>
              <a:gd name="connsiteX33" fmla="*/ 1079500 w 3413125"/>
              <a:gd name="connsiteY33" fmla="*/ 190500 h 457200"/>
              <a:gd name="connsiteX34" fmla="*/ 1073150 w 3413125"/>
              <a:gd name="connsiteY34" fmla="*/ 158750 h 457200"/>
              <a:gd name="connsiteX35" fmla="*/ 1035050 w 3413125"/>
              <a:gd name="connsiteY35" fmla="*/ 155575 h 457200"/>
              <a:gd name="connsiteX36" fmla="*/ 1019175 w 3413125"/>
              <a:gd name="connsiteY36" fmla="*/ 149225 h 457200"/>
              <a:gd name="connsiteX37" fmla="*/ 1019175 w 3413125"/>
              <a:gd name="connsiteY37" fmla="*/ 149225 h 457200"/>
              <a:gd name="connsiteX38" fmla="*/ 971550 w 3413125"/>
              <a:gd name="connsiteY38" fmla="*/ 120650 h 457200"/>
              <a:gd name="connsiteX39" fmla="*/ 952500 w 3413125"/>
              <a:gd name="connsiteY39" fmla="*/ 111125 h 457200"/>
              <a:gd name="connsiteX40" fmla="*/ 895350 w 3413125"/>
              <a:gd name="connsiteY40" fmla="*/ 111125 h 457200"/>
              <a:gd name="connsiteX41" fmla="*/ 895350 w 3413125"/>
              <a:gd name="connsiteY41" fmla="*/ 111125 h 457200"/>
              <a:gd name="connsiteX42" fmla="*/ 857250 w 3413125"/>
              <a:gd name="connsiteY42" fmla="*/ 95250 h 457200"/>
              <a:gd name="connsiteX43" fmla="*/ 758825 w 3413125"/>
              <a:gd name="connsiteY43" fmla="*/ 95250 h 457200"/>
              <a:gd name="connsiteX44" fmla="*/ 727075 w 3413125"/>
              <a:gd name="connsiteY44" fmla="*/ 73025 h 457200"/>
              <a:gd name="connsiteX45" fmla="*/ 568325 w 3413125"/>
              <a:gd name="connsiteY45" fmla="*/ 73025 h 457200"/>
              <a:gd name="connsiteX46" fmla="*/ 542925 w 3413125"/>
              <a:gd name="connsiteY46" fmla="*/ 63500 h 457200"/>
              <a:gd name="connsiteX47" fmla="*/ 473075 w 3413125"/>
              <a:gd name="connsiteY47" fmla="*/ 63500 h 457200"/>
              <a:gd name="connsiteX48" fmla="*/ 444500 w 3413125"/>
              <a:gd name="connsiteY48" fmla="*/ 50800 h 457200"/>
              <a:gd name="connsiteX49" fmla="*/ 409575 w 3413125"/>
              <a:gd name="connsiteY49" fmla="*/ 47625 h 457200"/>
              <a:gd name="connsiteX50" fmla="*/ 409575 w 3413125"/>
              <a:gd name="connsiteY50" fmla="*/ 47625 h 457200"/>
              <a:gd name="connsiteX51" fmla="*/ 361950 w 3413125"/>
              <a:gd name="connsiteY51" fmla="*/ 19050 h 457200"/>
              <a:gd name="connsiteX52" fmla="*/ 311150 w 3413125"/>
              <a:gd name="connsiteY52" fmla="*/ 19050 h 457200"/>
              <a:gd name="connsiteX53" fmla="*/ 273050 w 3413125"/>
              <a:gd name="connsiteY53" fmla="*/ 0 h 457200"/>
              <a:gd name="connsiteX54" fmla="*/ 0 w 3413125"/>
              <a:gd name="connsiteY54" fmla="*/ 0 h 457200"/>
              <a:gd name="connsiteX0" fmla="*/ 3413125 w 3413125"/>
              <a:gd name="connsiteY0" fmla="*/ 457200 h 457200"/>
              <a:gd name="connsiteX1" fmla="*/ 2660650 w 3413125"/>
              <a:gd name="connsiteY1" fmla="*/ 457200 h 457200"/>
              <a:gd name="connsiteX2" fmla="*/ 2641600 w 3413125"/>
              <a:gd name="connsiteY2" fmla="*/ 447675 h 457200"/>
              <a:gd name="connsiteX3" fmla="*/ 2568575 w 3413125"/>
              <a:gd name="connsiteY3" fmla="*/ 447675 h 457200"/>
              <a:gd name="connsiteX4" fmla="*/ 2555875 w 3413125"/>
              <a:gd name="connsiteY4" fmla="*/ 434975 h 457200"/>
              <a:gd name="connsiteX5" fmla="*/ 2470150 w 3413125"/>
              <a:gd name="connsiteY5" fmla="*/ 434975 h 457200"/>
              <a:gd name="connsiteX6" fmla="*/ 2466975 w 3413125"/>
              <a:gd name="connsiteY6" fmla="*/ 403225 h 457200"/>
              <a:gd name="connsiteX7" fmla="*/ 2349500 w 3413125"/>
              <a:gd name="connsiteY7" fmla="*/ 403225 h 457200"/>
              <a:gd name="connsiteX8" fmla="*/ 2333625 w 3413125"/>
              <a:gd name="connsiteY8" fmla="*/ 400050 h 457200"/>
              <a:gd name="connsiteX9" fmla="*/ 2171700 w 3413125"/>
              <a:gd name="connsiteY9" fmla="*/ 400050 h 457200"/>
              <a:gd name="connsiteX10" fmla="*/ 2152650 w 3413125"/>
              <a:gd name="connsiteY10" fmla="*/ 371475 h 457200"/>
              <a:gd name="connsiteX11" fmla="*/ 2105025 w 3413125"/>
              <a:gd name="connsiteY11" fmla="*/ 384175 h 457200"/>
              <a:gd name="connsiteX12" fmla="*/ 2073275 w 3413125"/>
              <a:gd name="connsiteY12" fmla="*/ 371475 h 457200"/>
              <a:gd name="connsiteX13" fmla="*/ 1965325 w 3413125"/>
              <a:gd name="connsiteY13" fmla="*/ 374650 h 457200"/>
              <a:gd name="connsiteX14" fmla="*/ 1952625 w 3413125"/>
              <a:gd name="connsiteY14" fmla="*/ 358775 h 457200"/>
              <a:gd name="connsiteX15" fmla="*/ 1841500 w 3413125"/>
              <a:gd name="connsiteY15" fmla="*/ 358775 h 457200"/>
              <a:gd name="connsiteX16" fmla="*/ 1841500 w 3413125"/>
              <a:gd name="connsiteY16" fmla="*/ 358775 h 457200"/>
              <a:gd name="connsiteX17" fmla="*/ 1819275 w 3413125"/>
              <a:gd name="connsiteY17" fmla="*/ 327025 h 457200"/>
              <a:gd name="connsiteX18" fmla="*/ 1689100 w 3413125"/>
              <a:gd name="connsiteY18" fmla="*/ 327025 h 457200"/>
              <a:gd name="connsiteX19" fmla="*/ 1676400 w 3413125"/>
              <a:gd name="connsiteY19" fmla="*/ 317500 h 457200"/>
              <a:gd name="connsiteX20" fmla="*/ 1631950 w 3413125"/>
              <a:gd name="connsiteY20" fmla="*/ 317500 h 457200"/>
              <a:gd name="connsiteX21" fmla="*/ 1616075 w 3413125"/>
              <a:gd name="connsiteY21" fmla="*/ 301625 h 457200"/>
              <a:gd name="connsiteX22" fmla="*/ 1597025 w 3413125"/>
              <a:gd name="connsiteY22" fmla="*/ 295275 h 457200"/>
              <a:gd name="connsiteX23" fmla="*/ 1597025 w 3413125"/>
              <a:gd name="connsiteY23" fmla="*/ 295275 h 457200"/>
              <a:gd name="connsiteX24" fmla="*/ 1546225 w 3413125"/>
              <a:gd name="connsiteY24" fmla="*/ 269875 h 457200"/>
              <a:gd name="connsiteX25" fmla="*/ 1454150 w 3413125"/>
              <a:gd name="connsiteY25" fmla="*/ 269875 h 457200"/>
              <a:gd name="connsiteX26" fmla="*/ 1441450 w 3413125"/>
              <a:gd name="connsiteY26" fmla="*/ 257175 h 457200"/>
              <a:gd name="connsiteX27" fmla="*/ 1397000 w 3413125"/>
              <a:gd name="connsiteY27" fmla="*/ 257175 h 457200"/>
              <a:gd name="connsiteX28" fmla="*/ 1381125 w 3413125"/>
              <a:gd name="connsiteY28" fmla="*/ 250825 h 457200"/>
              <a:gd name="connsiteX29" fmla="*/ 1292225 w 3413125"/>
              <a:gd name="connsiteY29" fmla="*/ 250825 h 457200"/>
              <a:gd name="connsiteX30" fmla="*/ 1279525 w 3413125"/>
              <a:gd name="connsiteY30" fmla="*/ 219075 h 457200"/>
              <a:gd name="connsiteX31" fmla="*/ 1146175 w 3413125"/>
              <a:gd name="connsiteY31" fmla="*/ 219075 h 457200"/>
              <a:gd name="connsiteX32" fmla="*/ 1146175 w 3413125"/>
              <a:gd name="connsiteY32" fmla="*/ 190500 h 457200"/>
              <a:gd name="connsiteX33" fmla="*/ 1079500 w 3413125"/>
              <a:gd name="connsiteY33" fmla="*/ 190500 h 457200"/>
              <a:gd name="connsiteX34" fmla="*/ 1073150 w 3413125"/>
              <a:gd name="connsiteY34" fmla="*/ 158750 h 457200"/>
              <a:gd name="connsiteX35" fmla="*/ 1035050 w 3413125"/>
              <a:gd name="connsiteY35" fmla="*/ 155575 h 457200"/>
              <a:gd name="connsiteX36" fmla="*/ 1019175 w 3413125"/>
              <a:gd name="connsiteY36" fmla="*/ 149225 h 457200"/>
              <a:gd name="connsiteX37" fmla="*/ 1019175 w 3413125"/>
              <a:gd name="connsiteY37" fmla="*/ 149225 h 457200"/>
              <a:gd name="connsiteX38" fmla="*/ 971550 w 3413125"/>
              <a:gd name="connsiteY38" fmla="*/ 120650 h 457200"/>
              <a:gd name="connsiteX39" fmla="*/ 952500 w 3413125"/>
              <a:gd name="connsiteY39" fmla="*/ 111125 h 457200"/>
              <a:gd name="connsiteX40" fmla="*/ 895350 w 3413125"/>
              <a:gd name="connsiteY40" fmla="*/ 111125 h 457200"/>
              <a:gd name="connsiteX41" fmla="*/ 895350 w 3413125"/>
              <a:gd name="connsiteY41" fmla="*/ 111125 h 457200"/>
              <a:gd name="connsiteX42" fmla="*/ 857250 w 3413125"/>
              <a:gd name="connsiteY42" fmla="*/ 95250 h 457200"/>
              <a:gd name="connsiteX43" fmla="*/ 758825 w 3413125"/>
              <a:gd name="connsiteY43" fmla="*/ 95250 h 457200"/>
              <a:gd name="connsiteX44" fmla="*/ 727075 w 3413125"/>
              <a:gd name="connsiteY44" fmla="*/ 73025 h 457200"/>
              <a:gd name="connsiteX45" fmla="*/ 568325 w 3413125"/>
              <a:gd name="connsiteY45" fmla="*/ 73025 h 457200"/>
              <a:gd name="connsiteX46" fmla="*/ 542925 w 3413125"/>
              <a:gd name="connsiteY46" fmla="*/ 63500 h 457200"/>
              <a:gd name="connsiteX47" fmla="*/ 473075 w 3413125"/>
              <a:gd name="connsiteY47" fmla="*/ 63500 h 457200"/>
              <a:gd name="connsiteX48" fmla="*/ 444500 w 3413125"/>
              <a:gd name="connsiteY48" fmla="*/ 50800 h 457200"/>
              <a:gd name="connsiteX49" fmla="*/ 409575 w 3413125"/>
              <a:gd name="connsiteY49" fmla="*/ 47625 h 457200"/>
              <a:gd name="connsiteX50" fmla="*/ 409575 w 3413125"/>
              <a:gd name="connsiteY50" fmla="*/ 47625 h 457200"/>
              <a:gd name="connsiteX51" fmla="*/ 361950 w 3413125"/>
              <a:gd name="connsiteY51" fmla="*/ 19050 h 457200"/>
              <a:gd name="connsiteX52" fmla="*/ 311150 w 3413125"/>
              <a:gd name="connsiteY52" fmla="*/ 19050 h 457200"/>
              <a:gd name="connsiteX53" fmla="*/ 273050 w 3413125"/>
              <a:gd name="connsiteY53" fmla="*/ 0 h 457200"/>
              <a:gd name="connsiteX54" fmla="*/ 0 w 3413125"/>
              <a:gd name="connsiteY54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3413125" h="457200">
                <a:moveTo>
                  <a:pt x="3413125" y="457200"/>
                </a:moveTo>
                <a:lnTo>
                  <a:pt x="2660650" y="457200"/>
                </a:lnTo>
                <a:lnTo>
                  <a:pt x="2641600" y="447675"/>
                </a:lnTo>
                <a:lnTo>
                  <a:pt x="2568575" y="447675"/>
                </a:lnTo>
                <a:lnTo>
                  <a:pt x="2555875" y="434975"/>
                </a:lnTo>
                <a:lnTo>
                  <a:pt x="2470150" y="434975"/>
                </a:lnTo>
                <a:lnTo>
                  <a:pt x="2466975" y="403225"/>
                </a:lnTo>
                <a:lnTo>
                  <a:pt x="2349500" y="403225"/>
                </a:lnTo>
                <a:lnTo>
                  <a:pt x="2333625" y="400050"/>
                </a:lnTo>
                <a:lnTo>
                  <a:pt x="2171700" y="400050"/>
                </a:lnTo>
                <a:lnTo>
                  <a:pt x="2152650" y="371475"/>
                </a:lnTo>
                <a:lnTo>
                  <a:pt x="2105025" y="384175"/>
                </a:lnTo>
                <a:lnTo>
                  <a:pt x="2073275" y="371475"/>
                </a:lnTo>
                <a:lnTo>
                  <a:pt x="1965325" y="374650"/>
                </a:lnTo>
                <a:lnTo>
                  <a:pt x="1952625" y="358775"/>
                </a:lnTo>
                <a:lnTo>
                  <a:pt x="1841500" y="358775"/>
                </a:lnTo>
                <a:lnTo>
                  <a:pt x="1841500" y="358775"/>
                </a:lnTo>
                <a:lnTo>
                  <a:pt x="1819275" y="327025"/>
                </a:lnTo>
                <a:lnTo>
                  <a:pt x="1689100" y="327025"/>
                </a:lnTo>
                <a:lnTo>
                  <a:pt x="1676400" y="317500"/>
                </a:lnTo>
                <a:lnTo>
                  <a:pt x="1631950" y="317500"/>
                </a:lnTo>
                <a:lnTo>
                  <a:pt x="1616075" y="301625"/>
                </a:lnTo>
                <a:lnTo>
                  <a:pt x="1597025" y="295275"/>
                </a:lnTo>
                <a:lnTo>
                  <a:pt x="1597025" y="295275"/>
                </a:lnTo>
                <a:lnTo>
                  <a:pt x="1546225" y="269875"/>
                </a:lnTo>
                <a:lnTo>
                  <a:pt x="1454150" y="269875"/>
                </a:lnTo>
                <a:lnTo>
                  <a:pt x="1441450" y="257175"/>
                </a:lnTo>
                <a:lnTo>
                  <a:pt x="1397000" y="257175"/>
                </a:lnTo>
                <a:lnTo>
                  <a:pt x="1381125" y="250825"/>
                </a:lnTo>
                <a:lnTo>
                  <a:pt x="1292225" y="250825"/>
                </a:lnTo>
                <a:lnTo>
                  <a:pt x="1279525" y="219075"/>
                </a:lnTo>
                <a:lnTo>
                  <a:pt x="1146175" y="219075"/>
                </a:lnTo>
                <a:lnTo>
                  <a:pt x="1146175" y="190500"/>
                </a:lnTo>
                <a:lnTo>
                  <a:pt x="1079500" y="190500"/>
                </a:lnTo>
                <a:lnTo>
                  <a:pt x="1073150" y="158750"/>
                </a:lnTo>
                <a:lnTo>
                  <a:pt x="1035050" y="155575"/>
                </a:lnTo>
                <a:lnTo>
                  <a:pt x="1019175" y="149225"/>
                </a:lnTo>
                <a:lnTo>
                  <a:pt x="1019175" y="149225"/>
                </a:lnTo>
                <a:lnTo>
                  <a:pt x="971550" y="120650"/>
                </a:lnTo>
                <a:lnTo>
                  <a:pt x="952500" y="111125"/>
                </a:lnTo>
                <a:lnTo>
                  <a:pt x="895350" y="111125"/>
                </a:lnTo>
                <a:lnTo>
                  <a:pt x="895350" y="111125"/>
                </a:lnTo>
                <a:lnTo>
                  <a:pt x="857250" y="95250"/>
                </a:lnTo>
                <a:lnTo>
                  <a:pt x="758825" y="95250"/>
                </a:lnTo>
                <a:lnTo>
                  <a:pt x="727075" y="73025"/>
                </a:lnTo>
                <a:lnTo>
                  <a:pt x="568325" y="73025"/>
                </a:lnTo>
                <a:lnTo>
                  <a:pt x="542925" y="63500"/>
                </a:lnTo>
                <a:lnTo>
                  <a:pt x="473075" y="63500"/>
                </a:lnTo>
                <a:lnTo>
                  <a:pt x="444500" y="50800"/>
                </a:lnTo>
                <a:lnTo>
                  <a:pt x="409575" y="47625"/>
                </a:lnTo>
                <a:lnTo>
                  <a:pt x="409575" y="47625"/>
                </a:lnTo>
                <a:lnTo>
                  <a:pt x="361950" y="19050"/>
                </a:lnTo>
                <a:lnTo>
                  <a:pt x="311150" y="19050"/>
                </a:lnTo>
                <a:lnTo>
                  <a:pt x="273050" y="0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A46DA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0" name="Connecteur droit 149">
            <a:extLst>
              <a:ext uri="{FF2B5EF4-FFF2-40B4-BE49-F238E27FC236}">
                <a16:creationId xmlns:a16="http://schemas.microsoft.com/office/drawing/2014/main" xmlns="" id="{CA9F65FA-118B-A148-B914-D0137177127A}"/>
              </a:ext>
            </a:extLst>
          </p:cNvPr>
          <p:cNvCxnSpPr/>
          <p:nvPr/>
        </p:nvCxnSpPr>
        <p:spPr>
          <a:xfrm>
            <a:off x="8786747" y="2539530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0" name="Connecteur droit 159">
            <a:extLst>
              <a:ext uri="{FF2B5EF4-FFF2-40B4-BE49-F238E27FC236}">
                <a16:creationId xmlns:a16="http://schemas.microsoft.com/office/drawing/2014/main" xmlns="" id="{1CF41018-4F99-474A-8967-2D11B851534C}"/>
              </a:ext>
            </a:extLst>
          </p:cNvPr>
          <p:cNvCxnSpPr/>
          <p:nvPr/>
        </p:nvCxnSpPr>
        <p:spPr>
          <a:xfrm>
            <a:off x="8785730" y="2500413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4" name="Connecteur droit 223">
            <a:extLst>
              <a:ext uri="{FF2B5EF4-FFF2-40B4-BE49-F238E27FC236}">
                <a16:creationId xmlns:a16="http://schemas.microsoft.com/office/drawing/2014/main" xmlns="" id="{89CE08A9-50D6-1C49-B243-B3630CBCEC17}"/>
              </a:ext>
            </a:extLst>
          </p:cNvPr>
          <p:cNvCxnSpPr/>
          <p:nvPr/>
        </p:nvCxnSpPr>
        <p:spPr>
          <a:xfrm>
            <a:off x="8773864" y="2539530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7" name="Connecteur droit 226">
            <a:extLst>
              <a:ext uri="{FF2B5EF4-FFF2-40B4-BE49-F238E27FC236}">
                <a16:creationId xmlns:a16="http://schemas.microsoft.com/office/drawing/2014/main" xmlns="" id="{F4BF8DEA-1E68-5048-A7F4-888696D0DC17}"/>
              </a:ext>
            </a:extLst>
          </p:cNvPr>
          <p:cNvCxnSpPr/>
          <p:nvPr/>
        </p:nvCxnSpPr>
        <p:spPr>
          <a:xfrm>
            <a:off x="8733606" y="2539530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8" name="Connecteur droit 227">
            <a:extLst>
              <a:ext uri="{FF2B5EF4-FFF2-40B4-BE49-F238E27FC236}">
                <a16:creationId xmlns:a16="http://schemas.microsoft.com/office/drawing/2014/main" xmlns="" id="{076FAF0C-2317-434E-A5D0-EBCCA1EE7879}"/>
              </a:ext>
            </a:extLst>
          </p:cNvPr>
          <p:cNvCxnSpPr/>
          <p:nvPr/>
        </p:nvCxnSpPr>
        <p:spPr>
          <a:xfrm>
            <a:off x="8654231" y="2520950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9" name="Connecteur droit 228">
            <a:extLst>
              <a:ext uri="{FF2B5EF4-FFF2-40B4-BE49-F238E27FC236}">
                <a16:creationId xmlns:a16="http://schemas.microsoft.com/office/drawing/2014/main" xmlns="" id="{72D6060D-6261-664E-95CC-DB1C4EB1F1F2}"/>
              </a:ext>
            </a:extLst>
          </p:cNvPr>
          <p:cNvCxnSpPr/>
          <p:nvPr/>
        </p:nvCxnSpPr>
        <p:spPr>
          <a:xfrm>
            <a:off x="8564190" y="2487042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0" name="Connecteur droit 229">
            <a:extLst>
              <a:ext uri="{FF2B5EF4-FFF2-40B4-BE49-F238E27FC236}">
                <a16:creationId xmlns:a16="http://schemas.microsoft.com/office/drawing/2014/main" xmlns="" id="{5A17F0A2-5A4B-FA46-AE36-CB31816D352C}"/>
              </a:ext>
            </a:extLst>
          </p:cNvPr>
          <p:cNvCxnSpPr/>
          <p:nvPr/>
        </p:nvCxnSpPr>
        <p:spPr>
          <a:xfrm>
            <a:off x="8468940" y="2474342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1" name="Connecteur droit 230">
            <a:extLst>
              <a:ext uri="{FF2B5EF4-FFF2-40B4-BE49-F238E27FC236}">
                <a16:creationId xmlns:a16="http://schemas.microsoft.com/office/drawing/2014/main" xmlns="" id="{B289B421-C711-AF4D-9807-263EF1E40468}"/>
              </a:ext>
            </a:extLst>
          </p:cNvPr>
          <p:cNvCxnSpPr/>
          <p:nvPr/>
        </p:nvCxnSpPr>
        <p:spPr>
          <a:xfrm>
            <a:off x="8388424" y="2474342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2" name="Connecteur droit 231">
            <a:extLst>
              <a:ext uri="{FF2B5EF4-FFF2-40B4-BE49-F238E27FC236}">
                <a16:creationId xmlns:a16="http://schemas.microsoft.com/office/drawing/2014/main" xmlns="" id="{70A44811-F8FD-1242-83CC-4EB2073336A5}"/>
              </a:ext>
            </a:extLst>
          </p:cNvPr>
          <p:cNvCxnSpPr/>
          <p:nvPr/>
        </p:nvCxnSpPr>
        <p:spPr>
          <a:xfrm>
            <a:off x="8352358" y="2474342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3" name="Connecteur droit 232">
            <a:extLst>
              <a:ext uri="{FF2B5EF4-FFF2-40B4-BE49-F238E27FC236}">
                <a16:creationId xmlns:a16="http://schemas.microsoft.com/office/drawing/2014/main" xmlns="" id="{42CC5B48-339D-AC48-BD22-2D2E2A49750E}"/>
              </a:ext>
            </a:extLst>
          </p:cNvPr>
          <p:cNvCxnSpPr/>
          <p:nvPr/>
        </p:nvCxnSpPr>
        <p:spPr>
          <a:xfrm>
            <a:off x="8260283" y="2474342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4" name="Connecteur droit 233">
            <a:extLst>
              <a:ext uri="{FF2B5EF4-FFF2-40B4-BE49-F238E27FC236}">
                <a16:creationId xmlns:a16="http://schemas.microsoft.com/office/drawing/2014/main" xmlns="" id="{9D074581-F1A1-6C4B-B281-37B7141385E0}"/>
              </a:ext>
            </a:extLst>
          </p:cNvPr>
          <p:cNvCxnSpPr/>
          <p:nvPr/>
        </p:nvCxnSpPr>
        <p:spPr>
          <a:xfrm>
            <a:off x="8143825" y="2427734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5" name="Connecteur droit 234">
            <a:extLst>
              <a:ext uri="{FF2B5EF4-FFF2-40B4-BE49-F238E27FC236}">
                <a16:creationId xmlns:a16="http://schemas.microsoft.com/office/drawing/2014/main" xmlns="" id="{9AD21940-DDAD-C740-9A32-179EB355DC2C}"/>
              </a:ext>
            </a:extLst>
          </p:cNvPr>
          <p:cNvCxnSpPr/>
          <p:nvPr/>
        </p:nvCxnSpPr>
        <p:spPr>
          <a:xfrm>
            <a:off x="7975426" y="2427734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6" name="Connecteur droit 235">
            <a:extLst>
              <a:ext uri="{FF2B5EF4-FFF2-40B4-BE49-F238E27FC236}">
                <a16:creationId xmlns:a16="http://schemas.microsoft.com/office/drawing/2014/main" xmlns="" id="{90E27178-ACB4-8342-9255-A89EE0A6129F}"/>
              </a:ext>
            </a:extLst>
          </p:cNvPr>
          <p:cNvCxnSpPr/>
          <p:nvPr/>
        </p:nvCxnSpPr>
        <p:spPr>
          <a:xfrm>
            <a:off x="7908751" y="2427734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7" name="Connecteur droit 236">
            <a:extLst>
              <a:ext uri="{FF2B5EF4-FFF2-40B4-BE49-F238E27FC236}">
                <a16:creationId xmlns:a16="http://schemas.microsoft.com/office/drawing/2014/main" xmlns="" id="{06A99E37-E249-B349-91C3-E4ED2FE43DF7}"/>
              </a:ext>
            </a:extLst>
          </p:cNvPr>
          <p:cNvCxnSpPr/>
          <p:nvPr/>
        </p:nvCxnSpPr>
        <p:spPr>
          <a:xfrm>
            <a:off x="7820868" y="2427734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Connecteur droit 237">
            <a:extLst>
              <a:ext uri="{FF2B5EF4-FFF2-40B4-BE49-F238E27FC236}">
                <a16:creationId xmlns:a16="http://schemas.microsoft.com/office/drawing/2014/main" xmlns="" id="{823373E3-A194-9C41-9DF7-A7DF0E0BCF2A}"/>
              </a:ext>
            </a:extLst>
          </p:cNvPr>
          <p:cNvCxnSpPr/>
          <p:nvPr/>
        </p:nvCxnSpPr>
        <p:spPr>
          <a:xfrm>
            <a:off x="7654627" y="2427734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9" name="Connecteur droit 238">
            <a:extLst>
              <a:ext uri="{FF2B5EF4-FFF2-40B4-BE49-F238E27FC236}">
                <a16:creationId xmlns:a16="http://schemas.microsoft.com/office/drawing/2014/main" xmlns="" id="{4A48EF81-A053-8849-9E79-02EE74DEBCE7}"/>
              </a:ext>
            </a:extLst>
          </p:cNvPr>
          <p:cNvCxnSpPr/>
          <p:nvPr/>
        </p:nvCxnSpPr>
        <p:spPr>
          <a:xfrm>
            <a:off x="7305253" y="2411859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0" name="Connecteur droit 239">
            <a:extLst>
              <a:ext uri="{FF2B5EF4-FFF2-40B4-BE49-F238E27FC236}">
                <a16:creationId xmlns:a16="http://schemas.microsoft.com/office/drawing/2014/main" xmlns="" id="{CA2CEBE4-C646-1242-AB6B-A9D0B6D7B0E9}"/>
              </a:ext>
            </a:extLst>
          </p:cNvPr>
          <p:cNvCxnSpPr/>
          <p:nvPr/>
        </p:nvCxnSpPr>
        <p:spPr>
          <a:xfrm>
            <a:off x="6694140" y="2320801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1" name="Connecteur droit 240">
            <a:extLst>
              <a:ext uri="{FF2B5EF4-FFF2-40B4-BE49-F238E27FC236}">
                <a16:creationId xmlns:a16="http://schemas.microsoft.com/office/drawing/2014/main" xmlns="" id="{69AA3C73-DFAB-1349-AE26-36551246A938}"/>
              </a:ext>
            </a:extLst>
          </p:cNvPr>
          <p:cNvCxnSpPr/>
          <p:nvPr/>
        </p:nvCxnSpPr>
        <p:spPr>
          <a:xfrm>
            <a:off x="6562824" y="2292226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2" name="Connecteur droit 241">
            <a:extLst>
              <a:ext uri="{FF2B5EF4-FFF2-40B4-BE49-F238E27FC236}">
                <a16:creationId xmlns:a16="http://schemas.microsoft.com/office/drawing/2014/main" xmlns="" id="{387BF8F5-759A-794B-B028-1D5A68B63783}"/>
              </a:ext>
            </a:extLst>
          </p:cNvPr>
          <p:cNvCxnSpPr/>
          <p:nvPr/>
        </p:nvCxnSpPr>
        <p:spPr>
          <a:xfrm>
            <a:off x="6411441" y="2245618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3" name="Connecteur droit 242">
            <a:extLst>
              <a:ext uri="{FF2B5EF4-FFF2-40B4-BE49-F238E27FC236}">
                <a16:creationId xmlns:a16="http://schemas.microsoft.com/office/drawing/2014/main" xmlns="" id="{E2190845-7CD7-8E4A-964B-6906634B8C20}"/>
              </a:ext>
            </a:extLst>
          </p:cNvPr>
          <p:cNvCxnSpPr/>
          <p:nvPr/>
        </p:nvCxnSpPr>
        <p:spPr>
          <a:xfrm>
            <a:off x="6233517" y="2186310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Connecteur droit 243">
            <a:extLst>
              <a:ext uri="{FF2B5EF4-FFF2-40B4-BE49-F238E27FC236}">
                <a16:creationId xmlns:a16="http://schemas.microsoft.com/office/drawing/2014/main" xmlns="" id="{BAC2535D-BE1B-394C-AA82-C391AD26F501}"/>
              </a:ext>
            </a:extLst>
          </p:cNvPr>
          <p:cNvCxnSpPr/>
          <p:nvPr/>
        </p:nvCxnSpPr>
        <p:spPr>
          <a:xfrm>
            <a:off x="6092676" y="2170435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5" name="Connecteur droit 244">
            <a:extLst>
              <a:ext uri="{FF2B5EF4-FFF2-40B4-BE49-F238E27FC236}">
                <a16:creationId xmlns:a16="http://schemas.microsoft.com/office/drawing/2014/main" xmlns="" id="{D68FA622-EF9D-0741-A16A-3E8BC0493ADD}"/>
              </a:ext>
            </a:extLst>
          </p:cNvPr>
          <p:cNvCxnSpPr/>
          <p:nvPr/>
        </p:nvCxnSpPr>
        <p:spPr>
          <a:xfrm>
            <a:off x="5970885" y="2170435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6" name="Connecteur droit 245">
            <a:extLst>
              <a:ext uri="{FF2B5EF4-FFF2-40B4-BE49-F238E27FC236}">
                <a16:creationId xmlns:a16="http://schemas.microsoft.com/office/drawing/2014/main" xmlns="" id="{5DFE02CC-BA9B-1949-A48D-3A48853E45E4}"/>
              </a:ext>
            </a:extLst>
          </p:cNvPr>
          <p:cNvCxnSpPr/>
          <p:nvPr/>
        </p:nvCxnSpPr>
        <p:spPr>
          <a:xfrm>
            <a:off x="5956027" y="2155577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7" name="Connecteur droit 246">
            <a:extLst>
              <a:ext uri="{FF2B5EF4-FFF2-40B4-BE49-F238E27FC236}">
                <a16:creationId xmlns:a16="http://schemas.microsoft.com/office/drawing/2014/main" xmlns="" id="{B46DAC42-3EAE-2742-A5FD-A6E5D50289D6}"/>
              </a:ext>
            </a:extLst>
          </p:cNvPr>
          <p:cNvCxnSpPr/>
          <p:nvPr/>
        </p:nvCxnSpPr>
        <p:spPr>
          <a:xfrm>
            <a:off x="5716761" y="2139702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8" name="Connecteur droit 247">
            <a:extLst>
              <a:ext uri="{FF2B5EF4-FFF2-40B4-BE49-F238E27FC236}">
                <a16:creationId xmlns:a16="http://schemas.microsoft.com/office/drawing/2014/main" xmlns="" id="{3E608D4F-EA40-0841-B738-4897CDCA66E3}"/>
              </a:ext>
            </a:extLst>
          </p:cNvPr>
          <p:cNvCxnSpPr/>
          <p:nvPr/>
        </p:nvCxnSpPr>
        <p:spPr>
          <a:xfrm>
            <a:off x="8748464" y="2500413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9" name="Connecteur droit 248">
            <a:extLst>
              <a:ext uri="{FF2B5EF4-FFF2-40B4-BE49-F238E27FC236}">
                <a16:creationId xmlns:a16="http://schemas.microsoft.com/office/drawing/2014/main" xmlns="" id="{3F8A8555-6659-CE41-8052-17813C5F130D}"/>
              </a:ext>
            </a:extLst>
          </p:cNvPr>
          <p:cNvCxnSpPr/>
          <p:nvPr/>
        </p:nvCxnSpPr>
        <p:spPr>
          <a:xfrm>
            <a:off x="8727073" y="2500413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0" name="Connecteur droit 249">
            <a:extLst>
              <a:ext uri="{FF2B5EF4-FFF2-40B4-BE49-F238E27FC236}">
                <a16:creationId xmlns:a16="http://schemas.microsoft.com/office/drawing/2014/main" xmlns="" id="{DC84C6C1-A986-584A-96FD-3696DC874266}"/>
              </a:ext>
            </a:extLst>
          </p:cNvPr>
          <p:cNvCxnSpPr/>
          <p:nvPr/>
        </p:nvCxnSpPr>
        <p:spPr>
          <a:xfrm>
            <a:off x="8701856" y="2500413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1" name="Connecteur droit 250">
            <a:extLst>
              <a:ext uri="{FF2B5EF4-FFF2-40B4-BE49-F238E27FC236}">
                <a16:creationId xmlns:a16="http://schemas.microsoft.com/office/drawing/2014/main" xmlns="" id="{E786CD3C-765E-9F4C-B71D-7D487921379A}"/>
              </a:ext>
            </a:extLst>
          </p:cNvPr>
          <p:cNvCxnSpPr/>
          <p:nvPr/>
        </p:nvCxnSpPr>
        <p:spPr>
          <a:xfrm>
            <a:off x="8636198" y="2500413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Connecteur droit 251">
            <a:extLst>
              <a:ext uri="{FF2B5EF4-FFF2-40B4-BE49-F238E27FC236}">
                <a16:creationId xmlns:a16="http://schemas.microsoft.com/office/drawing/2014/main" xmlns="" id="{6AC2C9C2-820E-C743-BE49-DA102064514A}"/>
              </a:ext>
            </a:extLst>
          </p:cNvPr>
          <p:cNvCxnSpPr/>
          <p:nvPr/>
        </p:nvCxnSpPr>
        <p:spPr>
          <a:xfrm>
            <a:off x="8604448" y="2500413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3" name="Connecteur droit 252">
            <a:extLst>
              <a:ext uri="{FF2B5EF4-FFF2-40B4-BE49-F238E27FC236}">
                <a16:creationId xmlns:a16="http://schemas.microsoft.com/office/drawing/2014/main" xmlns="" id="{94992A64-DC8F-7942-9F8B-C76FDBA72763}"/>
              </a:ext>
            </a:extLst>
          </p:cNvPr>
          <p:cNvCxnSpPr/>
          <p:nvPr/>
        </p:nvCxnSpPr>
        <p:spPr>
          <a:xfrm>
            <a:off x="8467923" y="2500413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4" name="Connecteur droit 253">
            <a:extLst>
              <a:ext uri="{FF2B5EF4-FFF2-40B4-BE49-F238E27FC236}">
                <a16:creationId xmlns:a16="http://schemas.microsoft.com/office/drawing/2014/main" xmlns="" id="{7C38D869-A57F-FB44-A66B-DC5A79E5FC16}"/>
              </a:ext>
            </a:extLst>
          </p:cNvPr>
          <p:cNvCxnSpPr/>
          <p:nvPr/>
        </p:nvCxnSpPr>
        <p:spPr>
          <a:xfrm>
            <a:off x="8425507" y="2500413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5" name="Connecteur droit 254">
            <a:extLst>
              <a:ext uri="{FF2B5EF4-FFF2-40B4-BE49-F238E27FC236}">
                <a16:creationId xmlns:a16="http://schemas.microsoft.com/office/drawing/2014/main" xmlns="" id="{93F20C59-CAB0-784B-8943-730DDBCC5CA9}"/>
              </a:ext>
            </a:extLst>
          </p:cNvPr>
          <p:cNvCxnSpPr/>
          <p:nvPr/>
        </p:nvCxnSpPr>
        <p:spPr>
          <a:xfrm>
            <a:off x="8337624" y="2500413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6" name="Connecteur droit 255">
            <a:extLst>
              <a:ext uri="{FF2B5EF4-FFF2-40B4-BE49-F238E27FC236}">
                <a16:creationId xmlns:a16="http://schemas.microsoft.com/office/drawing/2014/main" xmlns="" id="{17875B0E-C805-0B49-B4D7-91A77441A196}"/>
              </a:ext>
            </a:extLst>
          </p:cNvPr>
          <p:cNvCxnSpPr/>
          <p:nvPr/>
        </p:nvCxnSpPr>
        <p:spPr>
          <a:xfrm>
            <a:off x="8316416" y="2500413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7" name="Connecteur droit 256">
            <a:extLst>
              <a:ext uri="{FF2B5EF4-FFF2-40B4-BE49-F238E27FC236}">
                <a16:creationId xmlns:a16="http://schemas.microsoft.com/office/drawing/2014/main" xmlns="" id="{DDC6F8F4-89B9-7948-AB28-8B97E40879B2}"/>
              </a:ext>
            </a:extLst>
          </p:cNvPr>
          <p:cNvCxnSpPr/>
          <p:nvPr/>
        </p:nvCxnSpPr>
        <p:spPr>
          <a:xfrm>
            <a:off x="8190433" y="2500413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8" name="Connecteur droit 257">
            <a:extLst>
              <a:ext uri="{FF2B5EF4-FFF2-40B4-BE49-F238E27FC236}">
                <a16:creationId xmlns:a16="http://schemas.microsoft.com/office/drawing/2014/main" xmlns="" id="{D53A90D1-3F80-3245-A63C-6796D8240F42}"/>
              </a:ext>
            </a:extLst>
          </p:cNvPr>
          <p:cNvCxnSpPr/>
          <p:nvPr/>
        </p:nvCxnSpPr>
        <p:spPr>
          <a:xfrm>
            <a:off x="8137475" y="2500413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9" name="Connecteur droit 258">
            <a:extLst>
              <a:ext uri="{FF2B5EF4-FFF2-40B4-BE49-F238E27FC236}">
                <a16:creationId xmlns:a16="http://schemas.microsoft.com/office/drawing/2014/main" xmlns="" id="{26F47E84-0C7A-5E4F-A5C7-AEAE165A892D}"/>
              </a:ext>
            </a:extLst>
          </p:cNvPr>
          <p:cNvCxnSpPr/>
          <p:nvPr/>
        </p:nvCxnSpPr>
        <p:spPr>
          <a:xfrm>
            <a:off x="7945834" y="2480692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0" name="Connecteur droit 259">
            <a:extLst>
              <a:ext uri="{FF2B5EF4-FFF2-40B4-BE49-F238E27FC236}">
                <a16:creationId xmlns:a16="http://schemas.microsoft.com/office/drawing/2014/main" xmlns="" id="{77088507-7B7A-4940-A6A1-7DD77AFADF5B}"/>
              </a:ext>
            </a:extLst>
          </p:cNvPr>
          <p:cNvCxnSpPr/>
          <p:nvPr/>
        </p:nvCxnSpPr>
        <p:spPr>
          <a:xfrm>
            <a:off x="7736160" y="2453134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1" name="Connecteur droit 260">
            <a:extLst>
              <a:ext uri="{FF2B5EF4-FFF2-40B4-BE49-F238E27FC236}">
                <a16:creationId xmlns:a16="http://schemas.microsoft.com/office/drawing/2014/main" xmlns="" id="{F90ED509-08B0-AE4B-8672-28BA250F5AB6}"/>
              </a:ext>
            </a:extLst>
          </p:cNvPr>
          <p:cNvCxnSpPr/>
          <p:nvPr/>
        </p:nvCxnSpPr>
        <p:spPr>
          <a:xfrm>
            <a:off x="7714952" y="2443609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2" name="Connecteur droit 261">
            <a:extLst>
              <a:ext uri="{FF2B5EF4-FFF2-40B4-BE49-F238E27FC236}">
                <a16:creationId xmlns:a16="http://schemas.microsoft.com/office/drawing/2014/main" xmlns="" id="{1C9E0FE0-DBAA-5F4B-B2EC-90206F562418}"/>
              </a:ext>
            </a:extLst>
          </p:cNvPr>
          <p:cNvCxnSpPr/>
          <p:nvPr/>
        </p:nvCxnSpPr>
        <p:spPr>
          <a:xfrm>
            <a:off x="7438603" y="2418209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3" name="Connecteur droit 262">
            <a:extLst>
              <a:ext uri="{FF2B5EF4-FFF2-40B4-BE49-F238E27FC236}">
                <a16:creationId xmlns:a16="http://schemas.microsoft.com/office/drawing/2014/main" xmlns="" id="{E1EA814F-83CC-714E-9988-86C40B213D6B}"/>
              </a:ext>
            </a:extLst>
          </p:cNvPr>
          <p:cNvCxnSpPr/>
          <p:nvPr/>
        </p:nvCxnSpPr>
        <p:spPr>
          <a:xfrm>
            <a:off x="7195021" y="2370584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4" name="Connecteur droit 263">
            <a:extLst>
              <a:ext uri="{FF2B5EF4-FFF2-40B4-BE49-F238E27FC236}">
                <a16:creationId xmlns:a16="http://schemas.microsoft.com/office/drawing/2014/main" xmlns="" id="{96A10953-9742-2F4C-B84B-C772925B5E82}"/>
              </a:ext>
            </a:extLst>
          </p:cNvPr>
          <p:cNvCxnSpPr/>
          <p:nvPr/>
        </p:nvCxnSpPr>
        <p:spPr>
          <a:xfrm>
            <a:off x="6897464" y="2314451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5" name="Connecteur droit 264">
            <a:extLst>
              <a:ext uri="{FF2B5EF4-FFF2-40B4-BE49-F238E27FC236}">
                <a16:creationId xmlns:a16="http://schemas.microsoft.com/office/drawing/2014/main" xmlns="" id="{BE7BA336-4831-FE48-A4DA-FA88363D2BE1}"/>
              </a:ext>
            </a:extLst>
          </p:cNvPr>
          <p:cNvCxnSpPr/>
          <p:nvPr/>
        </p:nvCxnSpPr>
        <p:spPr>
          <a:xfrm>
            <a:off x="6516340" y="2236093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6" name="Connecteur droit 265">
            <a:extLst>
              <a:ext uri="{FF2B5EF4-FFF2-40B4-BE49-F238E27FC236}">
                <a16:creationId xmlns:a16="http://schemas.microsoft.com/office/drawing/2014/main" xmlns="" id="{C60D4783-FC03-7943-A03B-046828AE7299}"/>
              </a:ext>
            </a:extLst>
          </p:cNvPr>
          <p:cNvCxnSpPr/>
          <p:nvPr/>
        </p:nvCxnSpPr>
        <p:spPr>
          <a:xfrm>
            <a:off x="6216625" y="2135510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7" name="Connecteur droit 266">
            <a:extLst>
              <a:ext uri="{FF2B5EF4-FFF2-40B4-BE49-F238E27FC236}">
                <a16:creationId xmlns:a16="http://schemas.microsoft.com/office/drawing/2014/main" xmlns="" id="{51B8F6A5-F31F-F643-93B8-9FF4361F0091}"/>
              </a:ext>
            </a:extLst>
          </p:cNvPr>
          <p:cNvCxnSpPr/>
          <p:nvPr/>
        </p:nvCxnSpPr>
        <p:spPr>
          <a:xfrm>
            <a:off x="5919068" y="2107952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413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Etude GRECCAR 6 </a:t>
            </a:r>
            <a:br>
              <a:rPr lang="fr-FR" dirty="0"/>
            </a:br>
            <a:r>
              <a:rPr lang="fr-FR" dirty="0"/>
              <a:t>Résultats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B6757C3-AE73-804C-B642-33D4A4645671}"/>
              </a:ext>
            </a:extLst>
          </p:cNvPr>
          <p:cNvSpPr/>
          <p:nvPr/>
        </p:nvSpPr>
        <p:spPr>
          <a:xfrm>
            <a:off x="1750736" y="1309882"/>
            <a:ext cx="1775486" cy="3000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fr-FR" sz="1350" b="1" dirty="0">
                <a:solidFill>
                  <a:schemeClr val="accent1"/>
                </a:solidFill>
              </a:rPr>
              <a:t>Récidive métastatique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076B011-E77D-7941-A565-AEDE875A593A}"/>
              </a:ext>
            </a:extLst>
          </p:cNvPr>
          <p:cNvSpPr/>
          <p:nvPr/>
        </p:nvSpPr>
        <p:spPr>
          <a:xfrm>
            <a:off x="6034093" y="1309882"/>
            <a:ext cx="1245469" cy="3000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fr-FR" sz="1350" b="1" dirty="0">
                <a:solidFill>
                  <a:schemeClr val="accent1"/>
                </a:solidFill>
              </a:rPr>
              <a:t>Récidive locale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xmlns="" id="{D188D442-D7D0-AE4A-960F-7AB3058A6554}"/>
              </a:ext>
            </a:extLst>
          </p:cNvPr>
          <p:cNvSpPr txBox="1">
            <a:spLocks/>
          </p:cNvSpPr>
          <p:nvPr/>
        </p:nvSpPr>
        <p:spPr>
          <a:xfrm>
            <a:off x="1943923" y="4582093"/>
            <a:ext cx="1818608" cy="36466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A370A9"/>
              </a:buClr>
              <a:buFont typeface="Wingdings" pitchFamily="2" charset="2"/>
              <a:buChar char="§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257175">
              <a:buNone/>
              <a:defRPr/>
            </a:pPr>
            <a:r>
              <a:rPr lang="fr-FR" sz="1400" dirty="0">
                <a:solidFill>
                  <a:srgbClr val="1F497D"/>
                </a:solidFill>
                <a:latin typeface="Calibri"/>
              </a:rPr>
              <a:t>Log </a:t>
            </a:r>
            <a:r>
              <a:rPr lang="fr-FR" sz="1400" dirty="0" err="1">
                <a:solidFill>
                  <a:srgbClr val="1F497D"/>
                </a:solidFill>
                <a:latin typeface="Calibri"/>
              </a:rPr>
              <a:t>rank</a:t>
            </a:r>
            <a:r>
              <a:rPr lang="fr-FR" sz="1400" dirty="0">
                <a:solidFill>
                  <a:srgbClr val="1F497D"/>
                </a:solidFill>
                <a:latin typeface="Calibri"/>
              </a:rPr>
              <a:t>: p=0,8589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xmlns="" id="{13F11517-618B-A545-98FD-A2389062B950}"/>
              </a:ext>
            </a:extLst>
          </p:cNvPr>
          <p:cNvSpPr txBox="1">
            <a:spLocks/>
          </p:cNvSpPr>
          <p:nvPr/>
        </p:nvSpPr>
        <p:spPr>
          <a:xfrm>
            <a:off x="5905573" y="4582093"/>
            <a:ext cx="1818608" cy="36466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A370A9"/>
              </a:buClr>
              <a:buFont typeface="Wingdings" pitchFamily="2" charset="2"/>
              <a:buChar char="§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257175">
              <a:buNone/>
              <a:defRPr/>
            </a:pPr>
            <a:r>
              <a:rPr lang="fr-FR" sz="1400" dirty="0">
                <a:solidFill>
                  <a:srgbClr val="1F497D"/>
                </a:solidFill>
                <a:latin typeface="Calibri"/>
              </a:rPr>
              <a:t>Log </a:t>
            </a:r>
            <a:r>
              <a:rPr lang="fr-FR" sz="1400" dirty="0" err="1">
                <a:solidFill>
                  <a:srgbClr val="1F497D"/>
                </a:solidFill>
                <a:latin typeface="Calibri"/>
              </a:rPr>
              <a:t>rank</a:t>
            </a:r>
            <a:r>
              <a:rPr lang="fr-FR" sz="1400" dirty="0">
                <a:solidFill>
                  <a:srgbClr val="1F497D"/>
                </a:solidFill>
                <a:latin typeface="Calibri"/>
              </a:rPr>
              <a:t> : p=0,5780</a:t>
            </a:r>
          </a:p>
        </p:txBody>
      </p:sp>
      <p:sp>
        <p:nvSpPr>
          <p:cNvPr id="9" name="ZoneTexte 3">
            <a:extLst>
              <a:ext uri="{FF2B5EF4-FFF2-40B4-BE49-F238E27FC236}">
                <a16:creationId xmlns:a16="http://schemas.microsoft.com/office/drawing/2014/main" xmlns="" id="{1407720E-675E-344B-B345-3EA44775FE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483" y="4889235"/>
            <a:ext cx="87852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dirty="0" err="1">
                <a:solidFill>
                  <a:srgbClr val="4D4D4D"/>
                </a:solidFill>
                <a:latin typeface="Calibri"/>
              </a:rPr>
              <a:t>Lefevre</a:t>
            </a:r>
            <a:r>
              <a:rPr lang="fr-FR" sz="1000" dirty="0">
                <a:solidFill>
                  <a:srgbClr val="4D4D4D"/>
                </a:solidFill>
                <a:latin typeface="Calibri"/>
              </a:rPr>
              <a:t> J et al., ASCO GI 2019, abs 483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A191CC2-6303-F947-AC6E-C3F91DEC08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9433" y="3525131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6EAA000-1249-C54A-8EC4-562AA539C9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7411" y="3525131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AD0CAF8-8AFE-B74F-996B-940966BDE9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504" y="1875620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1,0</a:t>
            </a:r>
          </a:p>
        </p:txBody>
      </p:sp>
      <p:sp>
        <p:nvSpPr>
          <p:cNvPr id="13" name="Freeform 35">
            <a:extLst>
              <a:ext uri="{FF2B5EF4-FFF2-40B4-BE49-F238E27FC236}">
                <a16:creationId xmlns:a16="http://schemas.microsoft.com/office/drawing/2014/main" xmlns="" id="{5E4B6057-4543-034E-95FB-919AA6E0E2AB}"/>
              </a:ext>
            </a:extLst>
          </p:cNvPr>
          <p:cNvSpPr>
            <a:spLocks noEditPoints="1"/>
          </p:cNvSpPr>
          <p:nvPr/>
        </p:nvSpPr>
        <p:spPr bwMode="auto">
          <a:xfrm>
            <a:off x="838584" y="1934480"/>
            <a:ext cx="45719" cy="1538701"/>
          </a:xfrm>
          <a:custGeom>
            <a:avLst/>
            <a:gdLst>
              <a:gd name="T0" fmla="*/ 13 w 13"/>
              <a:gd name="T1" fmla="*/ 938 h 938"/>
              <a:gd name="T2" fmla="*/ 13 w 13"/>
              <a:gd name="T3" fmla="*/ 0 h 938"/>
              <a:gd name="T4" fmla="*/ 13 w 13"/>
              <a:gd name="T5" fmla="*/ 935 h 938"/>
              <a:gd name="T6" fmla="*/ 0 w 13"/>
              <a:gd name="T7" fmla="*/ 935 h 938"/>
              <a:gd name="T8" fmla="*/ 13 w 13"/>
              <a:gd name="T9" fmla="*/ 843 h 938"/>
              <a:gd name="T10" fmla="*/ 0 w 13"/>
              <a:gd name="T11" fmla="*/ 843 h 938"/>
              <a:gd name="T12" fmla="*/ 13 w 13"/>
              <a:gd name="T13" fmla="*/ 750 h 938"/>
              <a:gd name="T14" fmla="*/ 0 w 13"/>
              <a:gd name="T15" fmla="*/ 750 h 938"/>
              <a:gd name="T16" fmla="*/ 13 w 13"/>
              <a:gd name="T17" fmla="*/ 657 h 938"/>
              <a:gd name="T18" fmla="*/ 0 w 13"/>
              <a:gd name="T19" fmla="*/ 657 h 938"/>
              <a:gd name="T20" fmla="*/ 13 w 13"/>
              <a:gd name="T21" fmla="*/ 564 h 938"/>
              <a:gd name="T22" fmla="*/ 0 w 13"/>
              <a:gd name="T23" fmla="*/ 564 h 938"/>
              <a:gd name="T24" fmla="*/ 13 w 13"/>
              <a:gd name="T25" fmla="*/ 471 h 938"/>
              <a:gd name="T26" fmla="*/ 0 w 13"/>
              <a:gd name="T27" fmla="*/ 471 h 938"/>
              <a:gd name="T28" fmla="*/ 13 w 13"/>
              <a:gd name="T29" fmla="*/ 379 h 938"/>
              <a:gd name="T30" fmla="*/ 0 w 13"/>
              <a:gd name="T31" fmla="*/ 379 h 938"/>
              <a:gd name="T32" fmla="*/ 13 w 13"/>
              <a:gd name="T33" fmla="*/ 286 h 938"/>
              <a:gd name="T34" fmla="*/ 0 w 13"/>
              <a:gd name="T35" fmla="*/ 286 h 938"/>
              <a:gd name="T36" fmla="*/ 13 w 13"/>
              <a:gd name="T37" fmla="*/ 193 h 938"/>
              <a:gd name="T38" fmla="*/ 0 w 13"/>
              <a:gd name="T39" fmla="*/ 193 h 938"/>
              <a:gd name="T40" fmla="*/ 13 w 13"/>
              <a:gd name="T41" fmla="*/ 100 h 938"/>
              <a:gd name="T42" fmla="*/ 0 w 13"/>
              <a:gd name="T43" fmla="*/ 100 h 938"/>
              <a:gd name="T44" fmla="*/ 13 w 13"/>
              <a:gd name="T45" fmla="*/ 7 h 938"/>
              <a:gd name="T46" fmla="*/ 0 w 13"/>
              <a:gd name="T47" fmla="*/ 7 h 9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3" h="938">
                <a:moveTo>
                  <a:pt x="13" y="938"/>
                </a:moveTo>
                <a:lnTo>
                  <a:pt x="13" y="0"/>
                </a:lnTo>
                <a:moveTo>
                  <a:pt x="13" y="935"/>
                </a:moveTo>
                <a:lnTo>
                  <a:pt x="0" y="935"/>
                </a:lnTo>
                <a:moveTo>
                  <a:pt x="13" y="843"/>
                </a:moveTo>
                <a:lnTo>
                  <a:pt x="0" y="843"/>
                </a:lnTo>
                <a:moveTo>
                  <a:pt x="13" y="750"/>
                </a:moveTo>
                <a:lnTo>
                  <a:pt x="0" y="750"/>
                </a:lnTo>
                <a:moveTo>
                  <a:pt x="13" y="657"/>
                </a:moveTo>
                <a:lnTo>
                  <a:pt x="0" y="657"/>
                </a:lnTo>
                <a:moveTo>
                  <a:pt x="13" y="564"/>
                </a:moveTo>
                <a:lnTo>
                  <a:pt x="0" y="564"/>
                </a:lnTo>
                <a:moveTo>
                  <a:pt x="13" y="471"/>
                </a:moveTo>
                <a:lnTo>
                  <a:pt x="0" y="471"/>
                </a:lnTo>
                <a:moveTo>
                  <a:pt x="13" y="379"/>
                </a:moveTo>
                <a:lnTo>
                  <a:pt x="0" y="379"/>
                </a:lnTo>
                <a:moveTo>
                  <a:pt x="13" y="286"/>
                </a:moveTo>
                <a:lnTo>
                  <a:pt x="0" y="286"/>
                </a:lnTo>
                <a:moveTo>
                  <a:pt x="13" y="193"/>
                </a:moveTo>
                <a:lnTo>
                  <a:pt x="0" y="193"/>
                </a:lnTo>
                <a:moveTo>
                  <a:pt x="13" y="100"/>
                </a:moveTo>
                <a:lnTo>
                  <a:pt x="0" y="100"/>
                </a:lnTo>
                <a:moveTo>
                  <a:pt x="13" y="7"/>
                </a:moveTo>
                <a:lnTo>
                  <a:pt x="0" y="7"/>
                </a:lnTo>
              </a:path>
            </a:pathLst>
          </a:custGeom>
          <a:noFill/>
          <a:ln w="12700" cap="flat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xmlns="" id="{4E496727-57A4-EB43-9825-40AE7ECD68E9}"/>
              </a:ext>
            </a:extLst>
          </p:cNvPr>
          <p:cNvCxnSpPr>
            <a:cxnSpLocks/>
          </p:cNvCxnSpPr>
          <p:nvPr/>
        </p:nvCxnSpPr>
        <p:spPr>
          <a:xfrm>
            <a:off x="882274" y="3470578"/>
            <a:ext cx="3531719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xmlns="" id="{406CD727-8BDA-A94F-94D5-79C1BCBD6DF9}"/>
              </a:ext>
            </a:extLst>
          </p:cNvPr>
          <p:cNvCxnSpPr>
            <a:cxnSpLocks/>
          </p:cNvCxnSpPr>
          <p:nvPr/>
        </p:nvCxnSpPr>
        <p:spPr>
          <a:xfrm rot="5400000">
            <a:off x="1418916" y="3490535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4851055-17B2-D549-86B2-2B55DCFCC5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1287" y="3525131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12</a:t>
            </a: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xmlns="" id="{A063A272-0391-FF42-B989-7744955A7D55}"/>
              </a:ext>
            </a:extLst>
          </p:cNvPr>
          <p:cNvCxnSpPr>
            <a:cxnSpLocks/>
          </p:cNvCxnSpPr>
          <p:nvPr/>
        </p:nvCxnSpPr>
        <p:spPr>
          <a:xfrm rot="5400000">
            <a:off x="1988446" y="3490535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1525AFA-D01B-9D47-BB4C-04988E8914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7446" y="3525131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18</a:t>
            </a: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xmlns="" id="{03A1FE51-8DFB-0D41-9A4F-C3253FB7693C}"/>
              </a:ext>
            </a:extLst>
          </p:cNvPr>
          <p:cNvCxnSpPr>
            <a:cxnSpLocks/>
          </p:cNvCxnSpPr>
          <p:nvPr/>
        </p:nvCxnSpPr>
        <p:spPr>
          <a:xfrm rot="5400000">
            <a:off x="2554605" y="3490535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159EC9E-F183-0C40-B51A-908BC2B6CA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504" y="2179068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0,8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CA7A08A0-7407-5C49-8E2C-1D12BEC27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504" y="2488096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0,6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D3D8356D-2204-0243-87FF-327AA31900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504" y="2791721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0,4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9F96998D-3638-CA40-8BE4-8AB5F1C581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504" y="3249599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8D3B4339-850C-774D-877E-3812F5C100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504" y="3092815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B6D7934E-FDC5-9448-9222-FA505CEC04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504" y="2935907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0,3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C11C8BAA-5E13-C84C-B827-A05195D331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504" y="2633317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0,5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BE22EFE7-5B35-4D44-B7FE-0333E63AA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504" y="2334767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0,7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7326B862-3720-A140-99C2-AE423B1B04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504" y="2030684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0,9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D83EEA54-7205-1043-8617-6773C899D6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8231" y="3525131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24</a:t>
            </a: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xmlns="" id="{4E9648A5-5CAE-9B4C-9C3E-B8463FD5E7CB}"/>
              </a:ext>
            </a:extLst>
          </p:cNvPr>
          <p:cNvCxnSpPr>
            <a:cxnSpLocks/>
          </p:cNvCxnSpPr>
          <p:nvPr/>
        </p:nvCxnSpPr>
        <p:spPr>
          <a:xfrm rot="5400000">
            <a:off x="3125390" y="3490535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2BE02778-1A2E-A748-9551-9FC014399B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9969" y="3525131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30</a:t>
            </a:r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xmlns="" id="{E5F57E79-19C9-4742-8C38-BC582149B736}"/>
              </a:ext>
            </a:extLst>
          </p:cNvPr>
          <p:cNvCxnSpPr>
            <a:cxnSpLocks/>
          </p:cNvCxnSpPr>
          <p:nvPr/>
        </p:nvCxnSpPr>
        <p:spPr>
          <a:xfrm rot="5400000">
            <a:off x="3697128" y="3490535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4AD09681-C680-6C45-B8AC-B4476316DD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504" y="3394866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0,0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94DFDE8E-1AE1-C44F-B1AF-907CB4A573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8250" y="3639880"/>
            <a:ext cx="63479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Temps (</a:t>
            </a:r>
            <a:r>
              <a:rPr lang="en-US" altLang="en-US" sz="9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mois</a:t>
            </a:r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xmlns="" id="{AB6689F3-356C-9B4B-AC4F-61BA93CC78F2}"/>
              </a:ext>
            </a:extLst>
          </p:cNvPr>
          <p:cNvSpPr txBox="1"/>
          <p:nvPr/>
        </p:nvSpPr>
        <p:spPr>
          <a:xfrm>
            <a:off x="1954833" y="3788418"/>
            <a:ext cx="1091469" cy="196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60"/>
              </a:lnSpc>
            </a:pPr>
            <a:r>
              <a:rPr lang="fr-FR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Groupe I: S7</a:t>
            </a:r>
          </a:p>
        </p:txBody>
      </p: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xmlns="" id="{95B2FAB6-526F-9F40-B7D4-3A121B317667}"/>
              </a:ext>
            </a:extLst>
          </p:cNvPr>
          <p:cNvCxnSpPr>
            <a:cxnSpLocks/>
          </p:cNvCxnSpPr>
          <p:nvPr/>
        </p:nvCxnSpPr>
        <p:spPr>
          <a:xfrm>
            <a:off x="1818048" y="3889626"/>
            <a:ext cx="180000" cy="0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xmlns="" id="{E191A210-7CBB-3344-B920-DEF0C073CB9F}"/>
              </a:ext>
            </a:extLst>
          </p:cNvPr>
          <p:cNvCxnSpPr/>
          <p:nvPr/>
        </p:nvCxnSpPr>
        <p:spPr>
          <a:xfrm>
            <a:off x="2788962" y="3888447"/>
            <a:ext cx="180000" cy="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ZoneTexte 37">
            <a:extLst>
              <a:ext uri="{FF2B5EF4-FFF2-40B4-BE49-F238E27FC236}">
                <a16:creationId xmlns:a16="http://schemas.microsoft.com/office/drawing/2014/main" xmlns="" id="{9A9A0A87-FE87-AE41-9D2B-C9120DEE2D9D}"/>
              </a:ext>
            </a:extLst>
          </p:cNvPr>
          <p:cNvSpPr txBox="1"/>
          <p:nvPr/>
        </p:nvSpPr>
        <p:spPr>
          <a:xfrm>
            <a:off x="2926637" y="3800519"/>
            <a:ext cx="1091469" cy="196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60"/>
              </a:lnSpc>
            </a:pPr>
            <a:r>
              <a:rPr lang="fr-FR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Groupe II: S11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AC8C66F1-5490-514C-90D5-CD714EF71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508" y="4187227"/>
            <a:ext cx="57387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 err="1">
                <a:solidFill>
                  <a:schemeClr val="accent1"/>
                </a:solidFill>
                <a:latin typeface="Calibri" panose="020F0502020204030204" pitchFamily="34" charset="0"/>
              </a:rPr>
              <a:t>Groupe</a:t>
            </a:r>
            <a:r>
              <a:rPr lang="en-US" altLang="en-US" sz="900" dirty="0">
                <a:solidFill>
                  <a:schemeClr val="accent1"/>
                </a:solidFill>
                <a:latin typeface="Calibri" panose="020F0502020204030204" pitchFamily="34" charset="0"/>
              </a:rPr>
              <a:t> I: S7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36FF68AB-DDAC-364E-941F-9069181A07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021" y="4187227"/>
            <a:ext cx="173124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chemeClr val="accent1"/>
                </a:solidFill>
                <a:latin typeface="Calibri" panose="020F0502020204030204" pitchFamily="34" charset="0"/>
              </a:rPr>
              <a:t>125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6F54ADC7-7961-5141-B1B4-795D8ACB3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26" y="4339324"/>
            <a:ext cx="66043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 err="1">
                <a:solidFill>
                  <a:srgbClr val="A36FAA"/>
                </a:solidFill>
                <a:latin typeface="Calibri" panose="020F0502020204030204" pitchFamily="34" charset="0"/>
              </a:rPr>
              <a:t>Groupe</a:t>
            </a:r>
            <a:r>
              <a:rPr lang="en-US" altLang="en-US" sz="900" dirty="0">
                <a:solidFill>
                  <a:srgbClr val="A36FAA"/>
                </a:solidFill>
                <a:latin typeface="Calibri" panose="020F0502020204030204" pitchFamily="34" charset="0"/>
              </a:rPr>
              <a:t> II: S11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ED444007-178D-AA4F-8C98-6AB7942D24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021" y="4339324"/>
            <a:ext cx="173124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rgbClr val="A36FAA"/>
                </a:solidFill>
                <a:latin typeface="Calibri" panose="020F0502020204030204" pitchFamily="34" charset="0"/>
              </a:rPr>
              <a:t>128</a:t>
            </a:r>
          </a:p>
        </p:txBody>
      </p: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xmlns="" id="{C3716FB2-1EB6-E54A-973C-DC3C7ACB2D3B}"/>
              </a:ext>
            </a:extLst>
          </p:cNvPr>
          <p:cNvCxnSpPr>
            <a:cxnSpLocks/>
          </p:cNvCxnSpPr>
          <p:nvPr/>
        </p:nvCxnSpPr>
        <p:spPr>
          <a:xfrm rot="5400000">
            <a:off x="857174" y="3490535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61DC5120-5DB5-A04D-A072-E485260F94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6706" y="4187227"/>
            <a:ext cx="173124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chemeClr val="accent1"/>
                </a:solidFill>
                <a:latin typeface="Calibri" panose="020F0502020204030204" pitchFamily="34" charset="0"/>
              </a:rPr>
              <a:t>114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EC873B9D-BA1A-4C49-A69F-0A827FDF49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6706" y="4339324"/>
            <a:ext cx="173124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rgbClr val="A36FAA"/>
                </a:solidFill>
                <a:latin typeface="Calibri" panose="020F0502020204030204" pitchFamily="34" charset="0"/>
              </a:rPr>
              <a:t>121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3A1C77A5-4CD1-1F4D-ABC6-2EE07F862B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7149" y="4187227"/>
            <a:ext cx="173124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chemeClr val="accent1"/>
                </a:solidFill>
                <a:latin typeface="Calibri" panose="020F0502020204030204" pitchFamily="34" charset="0"/>
              </a:rPr>
              <a:t>101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3883B089-A4EB-9548-9D04-7B5FF72486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7149" y="4339324"/>
            <a:ext cx="173124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rgbClr val="A36FAA"/>
                </a:solidFill>
                <a:latin typeface="Calibri" panose="020F0502020204030204" pitchFamily="34" charset="0"/>
              </a:rPr>
              <a:t>112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ACF574DA-3974-3140-900E-F55E416C9F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1150" y="4187227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chemeClr val="accent1"/>
                </a:solidFill>
                <a:latin typeface="Calibri" panose="020F0502020204030204" pitchFamily="34" charset="0"/>
              </a:rPr>
              <a:t>90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267D9BFE-1D1F-7E40-9487-AE04669E4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2296" y="4339324"/>
            <a:ext cx="173124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rgbClr val="A36FAA"/>
                </a:solidFill>
                <a:latin typeface="Calibri" panose="020F0502020204030204" pitchFamily="34" charset="0"/>
              </a:rPr>
              <a:t>101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4621BACB-0141-7641-85CB-F94EB964B6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9005" y="4187227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chemeClr val="accent1"/>
                </a:solidFill>
                <a:latin typeface="Calibri" panose="020F0502020204030204" pitchFamily="34" charset="0"/>
              </a:rPr>
              <a:t>86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BE3E90CA-11A5-3940-8EF7-01B6FDACA0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9005" y="4339324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rgbClr val="A36FAA"/>
                </a:solidFill>
                <a:latin typeface="Calibri" panose="020F0502020204030204" pitchFamily="34" charset="0"/>
              </a:rPr>
              <a:t>95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94E9439C-41D7-404D-993C-A3A1F41687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3338" y="4187227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chemeClr val="accent1"/>
                </a:solidFill>
                <a:latin typeface="Calibri" panose="020F0502020204030204" pitchFamily="34" charset="0"/>
              </a:rPr>
              <a:t>47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98A07E8A-9C6E-564F-B935-3D10766349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3338" y="4339324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rgbClr val="A36FAA"/>
                </a:solidFill>
                <a:latin typeface="Calibri" panose="020F0502020204030204" pitchFamily="34" charset="0"/>
              </a:rPr>
              <a:t>50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C83CF99B-F366-B642-BB52-B0E8C80083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2590" y="3525131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36</a:t>
            </a:r>
          </a:p>
        </p:txBody>
      </p:sp>
      <p:cxnSp>
        <p:nvCxnSpPr>
          <p:cNvPr id="55" name="Connecteur droit 54">
            <a:extLst>
              <a:ext uri="{FF2B5EF4-FFF2-40B4-BE49-F238E27FC236}">
                <a16:creationId xmlns:a16="http://schemas.microsoft.com/office/drawing/2014/main" xmlns="" id="{432BCA47-F4CC-8D47-ADDC-80D220CDB5FD}"/>
              </a:ext>
            </a:extLst>
          </p:cNvPr>
          <p:cNvCxnSpPr>
            <a:cxnSpLocks/>
          </p:cNvCxnSpPr>
          <p:nvPr/>
        </p:nvCxnSpPr>
        <p:spPr>
          <a:xfrm rot="5400000">
            <a:off x="4269749" y="3490535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91D0485D-7923-E949-808D-C61655BCBE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187" y="4039053"/>
            <a:ext cx="532197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Nb</a:t>
            </a:r>
            <a:r>
              <a:rPr lang="en-US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à </a:t>
            </a:r>
            <a:r>
              <a:rPr lang="en-US" altLang="en-US" sz="9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risque</a:t>
            </a:r>
            <a:endParaRPr lang="en-US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xmlns="" id="{9F4EF2E0-E66D-274C-BA39-34E82653A8A1}"/>
              </a:ext>
            </a:extLst>
          </p:cNvPr>
          <p:cNvSpPr txBox="1"/>
          <p:nvPr/>
        </p:nvSpPr>
        <p:spPr>
          <a:xfrm>
            <a:off x="3886949" y="1851524"/>
            <a:ext cx="576791" cy="196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60"/>
              </a:lnSpc>
            </a:pPr>
            <a:r>
              <a:rPr lang="fr-FR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censuré</a:t>
            </a:r>
          </a:p>
        </p:txBody>
      </p:sp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xmlns="" id="{640E5BF1-90D2-C845-A198-D258B32A55F3}"/>
              </a:ext>
            </a:extLst>
          </p:cNvPr>
          <p:cNvCxnSpPr/>
          <p:nvPr/>
        </p:nvCxnSpPr>
        <p:spPr>
          <a:xfrm>
            <a:off x="3886246" y="1917199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xmlns="" id="{1BBFEF46-8E9E-B64E-98D2-0E243F1AAFA0}"/>
              </a:ext>
            </a:extLst>
          </p:cNvPr>
          <p:cNvCxnSpPr>
            <a:cxnSpLocks/>
          </p:cNvCxnSpPr>
          <p:nvPr/>
        </p:nvCxnSpPr>
        <p:spPr>
          <a:xfrm rot="5400000">
            <a:off x="3889421" y="1920374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3B5BE56E-6587-DF46-9C64-EC65A3EEE0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9107" y="3525131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AD6FF02D-B974-5A40-8D29-1DEA290D20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7085" y="3525131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6C3222A1-D842-0845-B117-6BE91ADCD1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0178" y="1875620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1,0</a:t>
            </a:r>
          </a:p>
        </p:txBody>
      </p:sp>
      <p:sp>
        <p:nvSpPr>
          <p:cNvPr id="63" name="Freeform 35">
            <a:extLst>
              <a:ext uri="{FF2B5EF4-FFF2-40B4-BE49-F238E27FC236}">
                <a16:creationId xmlns:a16="http://schemas.microsoft.com/office/drawing/2014/main" xmlns="" id="{7FD73AB8-0564-204D-8800-EB813E6E0324}"/>
              </a:ext>
            </a:extLst>
          </p:cNvPr>
          <p:cNvSpPr>
            <a:spLocks noEditPoints="1"/>
          </p:cNvSpPr>
          <p:nvPr/>
        </p:nvSpPr>
        <p:spPr bwMode="auto">
          <a:xfrm>
            <a:off x="5338258" y="1934480"/>
            <a:ext cx="45719" cy="1538701"/>
          </a:xfrm>
          <a:custGeom>
            <a:avLst/>
            <a:gdLst>
              <a:gd name="T0" fmla="*/ 13 w 13"/>
              <a:gd name="T1" fmla="*/ 938 h 938"/>
              <a:gd name="T2" fmla="*/ 13 w 13"/>
              <a:gd name="T3" fmla="*/ 0 h 938"/>
              <a:gd name="T4" fmla="*/ 13 w 13"/>
              <a:gd name="T5" fmla="*/ 935 h 938"/>
              <a:gd name="T6" fmla="*/ 0 w 13"/>
              <a:gd name="T7" fmla="*/ 935 h 938"/>
              <a:gd name="T8" fmla="*/ 13 w 13"/>
              <a:gd name="T9" fmla="*/ 843 h 938"/>
              <a:gd name="T10" fmla="*/ 0 w 13"/>
              <a:gd name="T11" fmla="*/ 843 h 938"/>
              <a:gd name="T12" fmla="*/ 13 w 13"/>
              <a:gd name="T13" fmla="*/ 750 h 938"/>
              <a:gd name="T14" fmla="*/ 0 w 13"/>
              <a:gd name="T15" fmla="*/ 750 h 938"/>
              <a:gd name="T16" fmla="*/ 13 w 13"/>
              <a:gd name="T17" fmla="*/ 657 h 938"/>
              <a:gd name="T18" fmla="*/ 0 w 13"/>
              <a:gd name="T19" fmla="*/ 657 h 938"/>
              <a:gd name="T20" fmla="*/ 13 w 13"/>
              <a:gd name="T21" fmla="*/ 564 h 938"/>
              <a:gd name="T22" fmla="*/ 0 w 13"/>
              <a:gd name="T23" fmla="*/ 564 h 938"/>
              <a:gd name="T24" fmla="*/ 13 w 13"/>
              <a:gd name="T25" fmla="*/ 471 h 938"/>
              <a:gd name="T26" fmla="*/ 0 w 13"/>
              <a:gd name="T27" fmla="*/ 471 h 938"/>
              <a:gd name="T28" fmla="*/ 13 w 13"/>
              <a:gd name="T29" fmla="*/ 379 h 938"/>
              <a:gd name="T30" fmla="*/ 0 w 13"/>
              <a:gd name="T31" fmla="*/ 379 h 938"/>
              <a:gd name="T32" fmla="*/ 13 w 13"/>
              <a:gd name="T33" fmla="*/ 286 h 938"/>
              <a:gd name="T34" fmla="*/ 0 w 13"/>
              <a:gd name="T35" fmla="*/ 286 h 938"/>
              <a:gd name="T36" fmla="*/ 13 w 13"/>
              <a:gd name="T37" fmla="*/ 193 h 938"/>
              <a:gd name="T38" fmla="*/ 0 w 13"/>
              <a:gd name="T39" fmla="*/ 193 h 938"/>
              <a:gd name="T40" fmla="*/ 13 w 13"/>
              <a:gd name="T41" fmla="*/ 100 h 938"/>
              <a:gd name="T42" fmla="*/ 0 w 13"/>
              <a:gd name="T43" fmla="*/ 100 h 938"/>
              <a:gd name="T44" fmla="*/ 13 w 13"/>
              <a:gd name="T45" fmla="*/ 7 h 938"/>
              <a:gd name="T46" fmla="*/ 0 w 13"/>
              <a:gd name="T47" fmla="*/ 7 h 9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3" h="938">
                <a:moveTo>
                  <a:pt x="13" y="938"/>
                </a:moveTo>
                <a:lnTo>
                  <a:pt x="13" y="0"/>
                </a:lnTo>
                <a:moveTo>
                  <a:pt x="13" y="935"/>
                </a:moveTo>
                <a:lnTo>
                  <a:pt x="0" y="935"/>
                </a:lnTo>
                <a:moveTo>
                  <a:pt x="13" y="843"/>
                </a:moveTo>
                <a:lnTo>
                  <a:pt x="0" y="843"/>
                </a:lnTo>
                <a:moveTo>
                  <a:pt x="13" y="750"/>
                </a:moveTo>
                <a:lnTo>
                  <a:pt x="0" y="750"/>
                </a:lnTo>
                <a:moveTo>
                  <a:pt x="13" y="657"/>
                </a:moveTo>
                <a:lnTo>
                  <a:pt x="0" y="657"/>
                </a:lnTo>
                <a:moveTo>
                  <a:pt x="13" y="564"/>
                </a:moveTo>
                <a:lnTo>
                  <a:pt x="0" y="564"/>
                </a:lnTo>
                <a:moveTo>
                  <a:pt x="13" y="471"/>
                </a:moveTo>
                <a:lnTo>
                  <a:pt x="0" y="471"/>
                </a:lnTo>
                <a:moveTo>
                  <a:pt x="13" y="379"/>
                </a:moveTo>
                <a:lnTo>
                  <a:pt x="0" y="379"/>
                </a:lnTo>
                <a:moveTo>
                  <a:pt x="13" y="286"/>
                </a:moveTo>
                <a:lnTo>
                  <a:pt x="0" y="286"/>
                </a:lnTo>
                <a:moveTo>
                  <a:pt x="13" y="193"/>
                </a:moveTo>
                <a:lnTo>
                  <a:pt x="0" y="193"/>
                </a:lnTo>
                <a:moveTo>
                  <a:pt x="13" y="100"/>
                </a:moveTo>
                <a:lnTo>
                  <a:pt x="0" y="100"/>
                </a:lnTo>
                <a:moveTo>
                  <a:pt x="13" y="7"/>
                </a:moveTo>
                <a:lnTo>
                  <a:pt x="0" y="7"/>
                </a:lnTo>
              </a:path>
            </a:pathLst>
          </a:custGeom>
          <a:noFill/>
          <a:ln w="12700" cap="flat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cxnSp>
        <p:nvCxnSpPr>
          <p:cNvPr id="64" name="Connecteur droit 63">
            <a:extLst>
              <a:ext uri="{FF2B5EF4-FFF2-40B4-BE49-F238E27FC236}">
                <a16:creationId xmlns:a16="http://schemas.microsoft.com/office/drawing/2014/main" xmlns="" id="{3E5FEE37-3CAF-414A-8855-7677ACEC126E}"/>
              </a:ext>
            </a:extLst>
          </p:cNvPr>
          <p:cNvCxnSpPr>
            <a:cxnSpLocks/>
          </p:cNvCxnSpPr>
          <p:nvPr/>
        </p:nvCxnSpPr>
        <p:spPr>
          <a:xfrm>
            <a:off x="5381948" y="3470578"/>
            <a:ext cx="3531719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64">
            <a:extLst>
              <a:ext uri="{FF2B5EF4-FFF2-40B4-BE49-F238E27FC236}">
                <a16:creationId xmlns:a16="http://schemas.microsoft.com/office/drawing/2014/main" xmlns="" id="{3F624388-F15D-3348-93EE-B60CAA4F8B16}"/>
              </a:ext>
            </a:extLst>
          </p:cNvPr>
          <p:cNvCxnSpPr>
            <a:cxnSpLocks/>
          </p:cNvCxnSpPr>
          <p:nvPr/>
        </p:nvCxnSpPr>
        <p:spPr>
          <a:xfrm rot="5400000">
            <a:off x="5918590" y="3490535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Rectangle 65">
            <a:extLst>
              <a:ext uri="{FF2B5EF4-FFF2-40B4-BE49-F238E27FC236}">
                <a16:creationId xmlns:a16="http://schemas.microsoft.com/office/drawing/2014/main" xmlns="" id="{88199D0D-E115-3141-B9C3-B8655A754F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0961" y="3525131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12</a:t>
            </a:r>
          </a:p>
        </p:txBody>
      </p:sp>
      <p:cxnSp>
        <p:nvCxnSpPr>
          <p:cNvPr id="67" name="Connecteur droit 66">
            <a:extLst>
              <a:ext uri="{FF2B5EF4-FFF2-40B4-BE49-F238E27FC236}">
                <a16:creationId xmlns:a16="http://schemas.microsoft.com/office/drawing/2014/main" xmlns="" id="{DF6B330A-E7C5-FF45-A36D-9E3104EA7032}"/>
              </a:ext>
            </a:extLst>
          </p:cNvPr>
          <p:cNvCxnSpPr>
            <a:cxnSpLocks/>
          </p:cNvCxnSpPr>
          <p:nvPr/>
        </p:nvCxnSpPr>
        <p:spPr>
          <a:xfrm rot="5400000">
            <a:off x="6488120" y="3490535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Rectangle 67">
            <a:extLst>
              <a:ext uri="{FF2B5EF4-FFF2-40B4-BE49-F238E27FC236}">
                <a16:creationId xmlns:a16="http://schemas.microsoft.com/office/drawing/2014/main" xmlns="" id="{CA2832DD-BB10-0D43-B5FD-462D5D66F9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7120" y="3525131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18</a:t>
            </a:r>
          </a:p>
        </p:txBody>
      </p:sp>
      <p:cxnSp>
        <p:nvCxnSpPr>
          <p:cNvPr id="69" name="Connecteur droit 68">
            <a:extLst>
              <a:ext uri="{FF2B5EF4-FFF2-40B4-BE49-F238E27FC236}">
                <a16:creationId xmlns:a16="http://schemas.microsoft.com/office/drawing/2014/main" xmlns="" id="{168126F1-F04B-6F47-BB8B-67CF119EF460}"/>
              </a:ext>
            </a:extLst>
          </p:cNvPr>
          <p:cNvCxnSpPr>
            <a:cxnSpLocks/>
          </p:cNvCxnSpPr>
          <p:nvPr/>
        </p:nvCxnSpPr>
        <p:spPr>
          <a:xfrm rot="5400000">
            <a:off x="7054279" y="3490535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Rectangle 69">
            <a:extLst>
              <a:ext uri="{FF2B5EF4-FFF2-40B4-BE49-F238E27FC236}">
                <a16:creationId xmlns:a16="http://schemas.microsoft.com/office/drawing/2014/main" xmlns="" id="{8E8F4CF6-6F78-C04A-A1C2-C47240DFDF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0178" y="2179068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0,8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526D7812-049D-E640-BDB5-93D51F6DD0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0178" y="2488096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0,6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xmlns="" id="{DA7E9FCA-8347-F746-AFA5-3FA0DD1EE4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0178" y="2791721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0,4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51BBE753-604F-544A-8321-8FBEEC0A12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0178" y="3249599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0,1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1F230D20-25AC-974D-9169-75ABD01D86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0178" y="3092815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0,2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11B24ECC-FA93-C04D-AD38-AB4613C3D8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0178" y="2935907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0,3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5C37DB17-C0F4-DF42-89A5-9FF10F71CE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0178" y="2633317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0,5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986F081E-5037-8C42-AED6-D450F6C624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0178" y="2334767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0,7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xmlns="" id="{F68B66BD-FC48-7642-9758-CBC796FD89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0178" y="2030684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0,9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xmlns="" id="{C055297F-C01C-BA49-ADA3-E7C2620B5397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4522297" y="2631842"/>
            <a:ext cx="881652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Incidence </a:t>
            </a:r>
            <a:r>
              <a:rPr lang="en-US" altLang="en-US" sz="9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cumulée</a:t>
            </a:r>
            <a:endParaRPr lang="en-US" altLang="en-US" sz="900" dirty="0">
              <a:solidFill>
                <a:prstClr val="black">
                  <a:lumMod val="50000"/>
                  <a:lumOff val="50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xmlns="" id="{4F44FC9A-475E-3249-8A61-78F48097E1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7905" y="3525131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24</a:t>
            </a:r>
          </a:p>
        </p:txBody>
      </p:sp>
      <p:cxnSp>
        <p:nvCxnSpPr>
          <p:cNvPr id="81" name="Connecteur droit 80">
            <a:extLst>
              <a:ext uri="{FF2B5EF4-FFF2-40B4-BE49-F238E27FC236}">
                <a16:creationId xmlns:a16="http://schemas.microsoft.com/office/drawing/2014/main" xmlns="" id="{6BC9067D-83C9-5648-B1E9-B715858EADAF}"/>
              </a:ext>
            </a:extLst>
          </p:cNvPr>
          <p:cNvCxnSpPr>
            <a:cxnSpLocks/>
          </p:cNvCxnSpPr>
          <p:nvPr/>
        </p:nvCxnSpPr>
        <p:spPr>
          <a:xfrm rot="5400000">
            <a:off x="7625064" y="3490535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Rectangle 81">
            <a:extLst>
              <a:ext uri="{FF2B5EF4-FFF2-40B4-BE49-F238E27FC236}">
                <a16:creationId xmlns:a16="http://schemas.microsoft.com/office/drawing/2014/main" xmlns="" id="{B9ABCDA9-2161-8D42-85B4-D734309D7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9643" y="3525131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30</a:t>
            </a:r>
          </a:p>
        </p:txBody>
      </p:sp>
      <p:cxnSp>
        <p:nvCxnSpPr>
          <p:cNvPr id="83" name="Connecteur droit 82">
            <a:extLst>
              <a:ext uri="{FF2B5EF4-FFF2-40B4-BE49-F238E27FC236}">
                <a16:creationId xmlns:a16="http://schemas.microsoft.com/office/drawing/2014/main" xmlns="" id="{41E47D3E-5A89-8047-90F4-B4A1C0AA6FBF}"/>
              </a:ext>
            </a:extLst>
          </p:cNvPr>
          <p:cNvCxnSpPr>
            <a:cxnSpLocks/>
          </p:cNvCxnSpPr>
          <p:nvPr/>
        </p:nvCxnSpPr>
        <p:spPr>
          <a:xfrm rot="5400000">
            <a:off x="8196802" y="3490535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Rectangle 83">
            <a:extLst>
              <a:ext uri="{FF2B5EF4-FFF2-40B4-BE49-F238E27FC236}">
                <a16:creationId xmlns:a16="http://schemas.microsoft.com/office/drawing/2014/main" xmlns="" id="{9E96B64F-CE9E-284B-96A5-10690464D8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0178" y="3394866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0,0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xmlns="" id="{40E63E1A-58E6-B54D-A5F5-73431191CD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7924" y="3639880"/>
            <a:ext cx="63479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Temps (</a:t>
            </a:r>
            <a:r>
              <a:rPr lang="en-US" altLang="en-US" sz="9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mois</a:t>
            </a:r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86" name="ZoneTexte 85">
            <a:extLst>
              <a:ext uri="{FF2B5EF4-FFF2-40B4-BE49-F238E27FC236}">
                <a16:creationId xmlns:a16="http://schemas.microsoft.com/office/drawing/2014/main" xmlns="" id="{484FA07F-6A4B-F54C-957F-54E737EE294F}"/>
              </a:ext>
            </a:extLst>
          </p:cNvPr>
          <p:cNvSpPr txBox="1"/>
          <p:nvPr/>
        </p:nvSpPr>
        <p:spPr>
          <a:xfrm>
            <a:off x="6454507" y="3788418"/>
            <a:ext cx="1091469" cy="196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60"/>
              </a:lnSpc>
            </a:pPr>
            <a:r>
              <a:rPr lang="fr-FR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Groupe I: S7</a:t>
            </a:r>
          </a:p>
        </p:txBody>
      </p:sp>
      <p:cxnSp>
        <p:nvCxnSpPr>
          <p:cNvPr id="87" name="Connecteur droit 86">
            <a:extLst>
              <a:ext uri="{FF2B5EF4-FFF2-40B4-BE49-F238E27FC236}">
                <a16:creationId xmlns:a16="http://schemas.microsoft.com/office/drawing/2014/main" xmlns="" id="{0CB6ADB9-1D73-4B4F-A671-156D4FB3B960}"/>
              </a:ext>
            </a:extLst>
          </p:cNvPr>
          <p:cNvCxnSpPr>
            <a:cxnSpLocks/>
          </p:cNvCxnSpPr>
          <p:nvPr/>
        </p:nvCxnSpPr>
        <p:spPr>
          <a:xfrm>
            <a:off x="6317722" y="3889626"/>
            <a:ext cx="180000" cy="0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Connecteur droit 87">
            <a:extLst>
              <a:ext uri="{FF2B5EF4-FFF2-40B4-BE49-F238E27FC236}">
                <a16:creationId xmlns:a16="http://schemas.microsoft.com/office/drawing/2014/main" xmlns="" id="{ECB74BE9-B7B8-2C49-8439-EE7031E1A082}"/>
              </a:ext>
            </a:extLst>
          </p:cNvPr>
          <p:cNvCxnSpPr/>
          <p:nvPr/>
        </p:nvCxnSpPr>
        <p:spPr>
          <a:xfrm>
            <a:off x="7288636" y="3888447"/>
            <a:ext cx="180000" cy="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ZoneTexte 88">
            <a:extLst>
              <a:ext uri="{FF2B5EF4-FFF2-40B4-BE49-F238E27FC236}">
                <a16:creationId xmlns:a16="http://schemas.microsoft.com/office/drawing/2014/main" xmlns="" id="{4F6055DC-4C5A-E84D-9F8D-9064ABE7E085}"/>
              </a:ext>
            </a:extLst>
          </p:cNvPr>
          <p:cNvSpPr txBox="1"/>
          <p:nvPr/>
        </p:nvSpPr>
        <p:spPr>
          <a:xfrm>
            <a:off x="7426311" y="3800519"/>
            <a:ext cx="1091469" cy="196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60"/>
              </a:lnSpc>
            </a:pPr>
            <a:r>
              <a:rPr lang="fr-FR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Groupe II: S11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xmlns="" id="{42ECA323-5403-114B-83DB-153FC43788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4182" y="4187227"/>
            <a:ext cx="57387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 err="1">
                <a:solidFill>
                  <a:schemeClr val="accent1"/>
                </a:solidFill>
                <a:latin typeface="Calibri" panose="020F0502020204030204" pitchFamily="34" charset="0"/>
              </a:rPr>
              <a:t>Groupe</a:t>
            </a:r>
            <a:r>
              <a:rPr lang="en-US" altLang="en-US" sz="900" dirty="0">
                <a:solidFill>
                  <a:schemeClr val="accent1"/>
                </a:solidFill>
                <a:latin typeface="Calibri" panose="020F0502020204030204" pitchFamily="34" charset="0"/>
              </a:rPr>
              <a:t> I: S7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3D1705A5-0395-CA4B-99F5-769FCD1F00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5695" y="4187227"/>
            <a:ext cx="173124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chemeClr val="accent1"/>
                </a:solidFill>
                <a:latin typeface="Calibri" panose="020F0502020204030204" pitchFamily="34" charset="0"/>
              </a:rPr>
              <a:t>125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xmlns="" id="{BAD07B6B-E5ED-FF43-8E3B-A15BAA801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4700" y="4339324"/>
            <a:ext cx="66043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 err="1">
                <a:solidFill>
                  <a:srgbClr val="A36FAA"/>
                </a:solidFill>
                <a:latin typeface="Calibri" panose="020F0502020204030204" pitchFamily="34" charset="0"/>
              </a:rPr>
              <a:t>Groupe</a:t>
            </a:r>
            <a:r>
              <a:rPr lang="en-US" altLang="en-US" sz="900" dirty="0">
                <a:solidFill>
                  <a:srgbClr val="A36FAA"/>
                </a:solidFill>
                <a:latin typeface="Calibri" panose="020F0502020204030204" pitchFamily="34" charset="0"/>
              </a:rPr>
              <a:t> II: S11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xmlns="" id="{29C1E846-C73D-3744-A873-9DFBAE0847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5695" y="4339324"/>
            <a:ext cx="173124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rgbClr val="A36FAA"/>
                </a:solidFill>
                <a:latin typeface="Calibri" panose="020F0502020204030204" pitchFamily="34" charset="0"/>
              </a:rPr>
              <a:t>128</a:t>
            </a:r>
          </a:p>
        </p:txBody>
      </p:sp>
      <p:cxnSp>
        <p:nvCxnSpPr>
          <p:cNvPr id="94" name="Connecteur droit 93">
            <a:extLst>
              <a:ext uri="{FF2B5EF4-FFF2-40B4-BE49-F238E27FC236}">
                <a16:creationId xmlns:a16="http://schemas.microsoft.com/office/drawing/2014/main" xmlns="" id="{E8BB934E-AFE5-834B-B35F-224F24BC883B}"/>
              </a:ext>
            </a:extLst>
          </p:cNvPr>
          <p:cNvCxnSpPr>
            <a:cxnSpLocks/>
          </p:cNvCxnSpPr>
          <p:nvPr/>
        </p:nvCxnSpPr>
        <p:spPr>
          <a:xfrm rot="5400000">
            <a:off x="5356848" y="3490535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5" name="Rectangle 94">
            <a:extLst>
              <a:ext uri="{FF2B5EF4-FFF2-40B4-BE49-F238E27FC236}">
                <a16:creationId xmlns:a16="http://schemas.microsoft.com/office/drawing/2014/main" xmlns="" id="{ADBC3686-AA21-AC4F-9F94-C0ADC8E123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6380" y="4187227"/>
            <a:ext cx="173124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chemeClr val="accent1"/>
                </a:solidFill>
                <a:latin typeface="Calibri" panose="020F0502020204030204" pitchFamily="34" charset="0"/>
              </a:rPr>
              <a:t>120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xmlns="" id="{395C7A78-CEE1-5649-A7A6-C3CA5340A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6380" y="4339324"/>
            <a:ext cx="173124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rgbClr val="A36FAA"/>
                </a:solidFill>
                <a:latin typeface="Calibri" panose="020F0502020204030204" pitchFamily="34" charset="0"/>
              </a:rPr>
              <a:t>125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xmlns="" id="{2FACAEEB-6171-6646-A814-9FADBBCEBE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6823" y="4187227"/>
            <a:ext cx="173124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chemeClr val="accent1"/>
                </a:solidFill>
                <a:latin typeface="Calibri" panose="020F0502020204030204" pitchFamily="34" charset="0"/>
              </a:rPr>
              <a:t>114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xmlns="" id="{4309873F-770D-8745-88C3-6E983BD1B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6823" y="4339324"/>
            <a:ext cx="173124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rgbClr val="A36FAA"/>
                </a:solidFill>
                <a:latin typeface="Calibri" panose="020F0502020204030204" pitchFamily="34" charset="0"/>
              </a:rPr>
              <a:t>118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xmlns="" id="{739EB715-558F-174B-9B59-28D9FF59AD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1970" y="4187227"/>
            <a:ext cx="173124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chemeClr val="accent1"/>
                </a:solidFill>
                <a:latin typeface="Calibri" panose="020F0502020204030204" pitchFamily="34" charset="0"/>
              </a:rPr>
              <a:t>106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xmlns="" id="{48CCC633-E75A-8148-A533-F0F5468F9C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1970" y="4339324"/>
            <a:ext cx="173124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rgbClr val="A36FAA"/>
                </a:solidFill>
                <a:latin typeface="Calibri" panose="020F0502020204030204" pitchFamily="34" charset="0"/>
              </a:rPr>
              <a:t>111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xmlns="" id="{57A5FC9E-F241-BE43-90B3-C1A3EE4981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9825" y="4187227"/>
            <a:ext cx="173124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chemeClr val="accent1"/>
                </a:solidFill>
                <a:latin typeface="Calibri" panose="020F0502020204030204" pitchFamily="34" charset="0"/>
              </a:rPr>
              <a:t>101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xmlns="" id="{CCAE27EB-17E4-6E49-AEFB-4F12C5F7C7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9825" y="4339324"/>
            <a:ext cx="173124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rgbClr val="A36FAA"/>
                </a:solidFill>
                <a:latin typeface="Calibri" panose="020F0502020204030204" pitchFamily="34" charset="0"/>
              </a:rPr>
              <a:t>108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xmlns="" id="{1B807F80-405F-8C43-8450-01F594B463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3012" y="4187227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chemeClr val="accent1"/>
                </a:solidFill>
                <a:latin typeface="Calibri" panose="020F0502020204030204" pitchFamily="34" charset="0"/>
              </a:rPr>
              <a:t>65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xmlns="" id="{F84B33C0-1C0E-D343-A8D8-EBC41C2C92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3012" y="4339324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rgbClr val="A36FAA"/>
                </a:solidFill>
                <a:latin typeface="Calibri" panose="020F0502020204030204" pitchFamily="34" charset="0"/>
              </a:rPr>
              <a:t>63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xmlns="" id="{F00BB7FB-2063-C94F-A002-1FEC869D8A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2264" y="3525131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36</a:t>
            </a:r>
          </a:p>
        </p:txBody>
      </p:sp>
      <p:cxnSp>
        <p:nvCxnSpPr>
          <p:cNvPr id="106" name="Connecteur droit 105">
            <a:extLst>
              <a:ext uri="{FF2B5EF4-FFF2-40B4-BE49-F238E27FC236}">
                <a16:creationId xmlns:a16="http://schemas.microsoft.com/office/drawing/2014/main" xmlns="" id="{F9FA6EB0-77DE-054C-9CAD-B51AA1EA0688}"/>
              </a:ext>
            </a:extLst>
          </p:cNvPr>
          <p:cNvCxnSpPr>
            <a:cxnSpLocks/>
          </p:cNvCxnSpPr>
          <p:nvPr/>
        </p:nvCxnSpPr>
        <p:spPr>
          <a:xfrm rot="5400000">
            <a:off x="8769423" y="3490535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7" name="Rectangle 106">
            <a:extLst>
              <a:ext uri="{FF2B5EF4-FFF2-40B4-BE49-F238E27FC236}">
                <a16:creationId xmlns:a16="http://schemas.microsoft.com/office/drawing/2014/main" xmlns="" id="{F5DA5070-7672-6340-9A60-F2047B74CD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5861" y="4039053"/>
            <a:ext cx="532197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Nb</a:t>
            </a:r>
            <a:r>
              <a:rPr lang="en-US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à </a:t>
            </a:r>
            <a:r>
              <a:rPr lang="en-US" altLang="en-US" sz="9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risque</a:t>
            </a:r>
            <a:endParaRPr lang="en-US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08" name="ZoneTexte 107">
            <a:extLst>
              <a:ext uri="{FF2B5EF4-FFF2-40B4-BE49-F238E27FC236}">
                <a16:creationId xmlns:a16="http://schemas.microsoft.com/office/drawing/2014/main" xmlns="" id="{86B7B91D-B8CE-5349-B39E-5136CDA9DF09}"/>
              </a:ext>
            </a:extLst>
          </p:cNvPr>
          <p:cNvSpPr txBox="1"/>
          <p:nvPr/>
        </p:nvSpPr>
        <p:spPr>
          <a:xfrm>
            <a:off x="8386623" y="1851524"/>
            <a:ext cx="576791" cy="196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60"/>
              </a:lnSpc>
            </a:pPr>
            <a:r>
              <a:rPr lang="fr-FR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censuré</a:t>
            </a:r>
          </a:p>
        </p:txBody>
      </p:sp>
      <p:cxnSp>
        <p:nvCxnSpPr>
          <p:cNvPr id="109" name="Connecteur droit 108">
            <a:extLst>
              <a:ext uri="{FF2B5EF4-FFF2-40B4-BE49-F238E27FC236}">
                <a16:creationId xmlns:a16="http://schemas.microsoft.com/office/drawing/2014/main" xmlns="" id="{B8265B79-B5F0-364B-B7E4-144C9AA27204}"/>
              </a:ext>
            </a:extLst>
          </p:cNvPr>
          <p:cNvCxnSpPr/>
          <p:nvPr/>
        </p:nvCxnSpPr>
        <p:spPr>
          <a:xfrm>
            <a:off x="8395546" y="1917199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Connecteur droit 109">
            <a:extLst>
              <a:ext uri="{FF2B5EF4-FFF2-40B4-BE49-F238E27FC236}">
                <a16:creationId xmlns:a16="http://schemas.microsoft.com/office/drawing/2014/main" xmlns="" id="{1AB27E5B-1D1D-594F-8943-4C08CB270AC8}"/>
              </a:ext>
            </a:extLst>
          </p:cNvPr>
          <p:cNvCxnSpPr>
            <a:cxnSpLocks/>
          </p:cNvCxnSpPr>
          <p:nvPr/>
        </p:nvCxnSpPr>
        <p:spPr>
          <a:xfrm rot="5400000">
            <a:off x="8389095" y="1920374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1" name="Rectangle 110">
            <a:extLst>
              <a:ext uri="{FF2B5EF4-FFF2-40B4-BE49-F238E27FC236}">
                <a16:creationId xmlns:a16="http://schemas.microsoft.com/office/drawing/2014/main" xmlns="" id="{D04518F7-C62B-7E4E-AA36-7048A421B3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7973" y="4187227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chemeClr val="accent1"/>
                </a:solidFill>
                <a:latin typeface="Calibri" panose="020F0502020204030204" pitchFamily="34" charset="0"/>
              </a:rPr>
              <a:t>90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xmlns="" id="{12EC18C7-A6A9-FF4A-89A7-C3E118264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7973" y="4339324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rgbClr val="A36FAA"/>
                </a:solidFill>
                <a:latin typeface="Calibri" panose="020F0502020204030204" pitchFamily="34" charset="0"/>
              </a:rPr>
              <a:t>94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xmlns="" id="{3A6E69D5-8315-064F-BECC-FDB3C3E84836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23960" y="2631842"/>
            <a:ext cx="881652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Incidence </a:t>
            </a:r>
            <a:r>
              <a:rPr lang="en-US" altLang="en-US" sz="9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cumulée</a:t>
            </a:r>
            <a:endParaRPr lang="en-US" altLang="en-US" sz="900" dirty="0">
              <a:solidFill>
                <a:prstClr val="black">
                  <a:lumMod val="50000"/>
                  <a:lumOff val="50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xmlns="" id="{0E1F7CD7-B4DA-9247-A715-A101DC1351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8599" y="2763529"/>
            <a:ext cx="113922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1400" b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24,3% </a:t>
            </a:r>
            <a:r>
              <a:rPr lang="en-US" altLang="en-US" sz="1400" b="1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vs</a:t>
            </a:r>
            <a:r>
              <a:rPr lang="en-US" altLang="en-US" sz="1400" b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 25,4%</a:t>
            </a:r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xmlns="" id="{A9DE1817-6D54-C749-9946-20E2CC9D20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8854" y="4187227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chemeClr val="accent1"/>
                </a:solidFill>
                <a:latin typeface="Calibri" panose="020F0502020204030204" pitchFamily="34" charset="0"/>
              </a:rPr>
              <a:t>80</a:t>
            </a:r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xmlns="" id="{8A867D30-F76B-8641-AD43-E78CC01F15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8854" y="4339324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rgbClr val="A36FAA"/>
                </a:solidFill>
                <a:latin typeface="Calibri" panose="020F0502020204030204" pitchFamily="34" charset="0"/>
              </a:rPr>
              <a:t>83</a:t>
            </a: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xmlns="" id="{D1050C2B-E28D-6B40-96DF-C65C8D4177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6177" y="3010308"/>
            <a:ext cx="95648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1400" b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8,6% </a:t>
            </a:r>
            <a:r>
              <a:rPr lang="en-US" altLang="en-US" sz="1400" b="1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vs</a:t>
            </a:r>
            <a:r>
              <a:rPr lang="en-US" altLang="en-US" sz="1400" b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 9,7%</a:t>
            </a:r>
          </a:p>
        </p:txBody>
      </p:sp>
      <p:sp>
        <p:nvSpPr>
          <p:cNvPr id="3" name="Forme libre 2">
            <a:extLst>
              <a:ext uri="{FF2B5EF4-FFF2-40B4-BE49-F238E27FC236}">
                <a16:creationId xmlns:a16="http://schemas.microsoft.com/office/drawing/2014/main" xmlns="" id="{D4708039-0D98-6740-9C35-6CE648E5255D}"/>
              </a:ext>
            </a:extLst>
          </p:cNvPr>
          <p:cNvSpPr/>
          <p:nvPr/>
        </p:nvSpPr>
        <p:spPr>
          <a:xfrm>
            <a:off x="904875" y="3101560"/>
            <a:ext cx="3397250" cy="368300"/>
          </a:xfrm>
          <a:custGeom>
            <a:avLst/>
            <a:gdLst>
              <a:gd name="connsiteX0" fmla="*/ 3397250 w 3397250"/>
              <a:gd name="connsiteY0" fmla="*/ 0 h 368300"/>
              <a:gd name="connsiteX1" fmla="*/ 3384550 w 3397250"/>
              <a:gd name="connsiteY1" fmla="*/ 47625 h 368300"/>
              <a:gd name="connsiteX2" fmla="*/ 3308350 w 3397250"/>
              <a:gd name="connsiteY2" fmla="*/ 47625 h 368300"/>
              <a:gd name="connsiteX3" fmla="*/ 3308350 w 3397250"/>
              <a:gd name="connsiteY3" fmla="*/ 47625 h 368300"/>
              <a:gd name="connsiteX4" fmla="*/ 3308350 w 3397250"/>
              <a:gd name="connsiteY4" fmla="*/ 47625 h 368300"/>
              <a:gd name="connsiteX5" fmla="*/ 3308350 w 3397250"/>
              <a:gd name="connsiteY5" fmla="*/ 47625 h 368300"/>
              <a:gd name="connsiteX6" fmla="*/ 3282950 w 3397250"/>
              <a:gd name="connsiteY6" fmla="*/ 66675 h 368300"/>
              <a:gd name="connsiteX7" fmla="*/ 2863850 w 3397250"/>
              <a:gd name="connsiteY7" fmla="*/ 66675 h 368300"/>
              <a:gd name="connsiteX8" fmla="*/ 2847975 w 3397250"/>
              <a:gd name="connsiteY8" fmla="*/ 79375 h 368300"/>
              <a:gd name="connsiteX9" fmla="*/ 1765300 w 3397250"/>
              <a:gd name="connsiteY9" fmla="*/ 79375 h 368300"/>
              <a:gd name="connsiteX10" fmla="*/ 1736725 w 3397250"/>
              <a:gd name="connsiteY10" fmla="*/ 95250 h 368300"/>
              <a:gd name="connsiteX11" fmla="*/ 1536700 w 3397250"/>
              <a:gd name="connsiteY11" fmla="*/ 95250 h 368300"/>
              <a:gd name="connsiteX12" fmla="*/ 1524000 w 3397250"/>
              <a:gd name="connsiteY12" fmla="*/ 107950 h 368300"/>
              <a:gd name="connsiteX13" fmla="*/ 1489075 w 3397250"/>
              <a:gd name="connsiteY13" fmla="*/ 104775 h 368300"/>
              <a:gd name="connsiteX14" fmla="*/ 1489075 w 3397250"/>
              <a:gd name="connsiteY14" fmla="*/ 104775 h 368300"/>
              <a:gd name="connsiteX15" fmla="*/ 1489075 w 3397250"/>
              <a:gd name="connsiteY15" fmla="*/ 104775 h 368300"/>
              <a:gd name="connsiteX16" fmla="*/ 1466850 w 3397250"/>
              <a:gd name="connsiteY16" fmla="*/ 127000 h 368300"/>
              <a:gd name="connsiteX17" fmla="*/ 1387475 w 3397250"/>
              <a:gd name="connsiteY17" fmla="*/ 127000 h 368300"/>
              <a:gd name="connsiteX18" fmla="*/ 1358900 w 3397250"/>
              <a:gd name="connsiteY18" fmla="*/ 136525 h 368300"/>
              <a:gd name="connsiteX19" fmla="*/ 1292225 w 3397250"/>
              <a:gd name="connsiteY19" fmla="*/ 136525 h 368300"/>
              <a:gd name="connsiteX20" fmla="*/ 1273175 w 3397250"/>
              <a:gd name="connsiteY20" fmla="*/ 149225 h 368300"/>
              <a:gd name="connsiteX21" fmla="*/ 1241425 w 3397250"/>
              <a:gd name="connsiteY21" fmla="*/ 149225 h 368300"/>
              <a:gd name="connsiteX22" fmla="*/ 1212850 w 3397250"/>
              <a:gd name="connsiteY22" fmla="*/ 174625 h 368300"/>
              <a:gd name="connsiteX23" fmla="*/ 1143000 w 3397250"/>
              <a:gd name="connsiteY23" fmla="*/ 174625 h 368300"/>
              <a:gd name="connsiteX24" fmla="*/ 1123950 w 3397250"/>
              <a:gd name="connsiteY24" fmla="*/ 187325 h 368300"/>
              <a:gd name="connsiteX25" fmla="*/ 1098550 w 3397250"/>
              <a:gd name="connsiteY25" fmla="*/ 203200 h 368300"/>
              <a:gd name="connsiteX26" fmla="*/ 1000125 w 3397250"/>
              <a:gd name="connsiteY26" fmla="*/ 203200 h 368300"/>
              <a:gd name="connsiteX27" fmla="*/ 1025525 w 3397250"/>
              <a:gd name="connsiteY27" fmla="*/ 238125 h 368300"/>
              <a:gd name="connsiteX28" fmla="*/ 990600 w 3397250"/>
              <a:gd name="connsiteY28" fmla="*/ 238125 h 368300"/>
              <a:gd name="connsiteX29" fmla="*/ 990600 w 3397250"/>
              <a:gd name="connsiteY29" fmla="*/ 238125 h 368300"/>
              <a:gd name="connsiteX30" fmla="*/ 965200 w 3397250"/>
              <a:gd name="connsiteY30" fmla="*/ 254000 h 368300"/>
              <a:gd name="connsiteX31" fmla="*/ 892175 w 3397250"/>
              <a:gd name="connsiteY31" fmla="*/ 254000 h 368300"/>
              <a:gd name="connsiteX32" fmla="*/ 892175 w 3397250"/>
              <a:gd name="connsiteY32" fmla="*/ 254000 h 368300"/>
              <a:gd name="connsiteX33" fmla="*/ 892175 w 3397250"/>
              <a:gd name="connsiteY33" fmla="*/ 254000 h 368300"/>
              <a:gd name="connsiteX34" fmla="*/ 892175 w 3397250"/>
              <a:gd name="connsiteY34" fmla="*/ 254000 h 368300"/>
              <a:gd name="connsiteX35" fmla="*/ 892175 w 3397250"/>
              <a:gd name="connsiteY35" fmla="*/ 254000 h 368300"/>
              <a:gd name="connsiteX36" fmla="*/ 866775 w 3397250"/>
              <a:gd name="connsiteY36" fmla="*/ 273050 h 368300"/>
              <a:gd name="connsiteX37" fmla="*/ 774700 w 3397250"/>
              <a:gd name="connsiteY37" fmla="*/ 273050 h 368300"/>
              <a:gd name="connsiteX38" fmla="*/ 774700 w 3397250"/>
              <a:gd name="connsiteY38" fmla="*/ 273050 h 368300"/>
              <a:gd name="connsiteX39" fmla="*/ 774700 w 3397250"/>
              <a:gd name="connsiteY39" fmla="*/ 273050 h 368300"/>
              <a:gd name="connsiteX40" fmla="*/ 349250 w 3397250"/>
              <a:gd name="connsiteY40" fmla="*/ 279400 h 368300"/>
              <a:gd name="connsiteX41" fmla="*/ 336550 w 3397250"/>
              <a:gd name="connsiteY41" fmla="*/ 298450 h 368300"/>
              <a:gd name="connsiteX42" fmla="*/ 260350 w 3397250"/>
              <a:gd name="connsiteY42" fmla="*/ 298450 h 368300"/>
              <a:gd name="connsiteX43" fmla="*/ 260350 w 3397250"/>
              <a:gd name="connsiteY43" fmla="*/ 298450 h 368300"/>
              <a:gd name="connsiteX44" fmla="*/ 215900 w 3397250"/>
              <a:gd name="connsiteY44" fmla="*/ 320675 h 368300"/>
              <a:gd name="connsiteX45" fmla="*/ 161925 w 3397250"/>
              <a:gd name="connsiteY45" fmla="*/ 320675 h 368300"/>
              <a:gd name="connsiteX46" fmla="*/ 142875 w 3397250"/>
              <a:gd name="connsiteY46" fmla="*/ 349250 h 368300"/>
              <a:gd name="connsiteX47" fmla="*/ 114300 w 3397250"/>
              <a:gd name="connsiteY47" fmla="*/ 368300 h 368300"/>
              <a:gd name="connsiteX48" fmla="*/ 0 w 3397250"/>
              <a:gd name="connsiteY48" fmla="*/ 361950 h 368300"/>
              <a:gd name="connsiteX0" fmla="*/ 3397250 w 3397250"/>
              <a:gd name="connsiteY0" fmla="*/ 0 h 368300"/>
              <a:gd name="connsiteX1" fmla="*/ 3384550 w 3397250"/>
              <a:gd name="connsiteY1" fmla="*/ 47625 h 368300"/>
              <a:gd name="connsiteX2" fmla="*/ 3308350 w 3397250"/>
              <a:gd name="connsiteY2" fmla="*/ 47625 h 368300"/>
              <a:gd name="connsiteX3" fmla="*/ 3308350 w 3397250"/>
              <a:gd name="connsiteY3" fmla="*/ 47625 h 368300"/>
              <a:gd name="connsiteX4" fmla="*/ 3308350 w 3397250"/>
              <a:gd name="connsiteY4" fmla="*/ 47625 h 368300"/>
              <a:gd name="connsiteX5" fmla="*/ 3308350 w 3397250"/>
              <a:gd name="connsiteY5" fmla="*/ 47625 h 368300"/>
              <a:gd name="connsiteX6" fmla="*/ 3282950 w 3397250"/>
              <a:gd name="connsiteY6" fmla="*/ 66675 h 368300"/>
              <a:gd name="connsiteX7" fmla="*/ 2863850 w 3397250"/>
              <a:gd name="connsiteY7" fmla="*/ 66675 h 368300"/>
              <a:gd name="connsiteX8" fmla="*/ 2847975 w 3397250"/>
              <a:gd name="connsiteY8" fmla="*/ 79375 h 368300"/>
              <a:gd name="connsiteX9" fmla="*/ 1765300 w 3397250"/>
              <a:gd name="connsiteY9" fmla="*/ 79375 h 368300"/>
              <a:gd name="connsiteX10" fmla="*/ 1736725 w 3397250"/>
              <a:gd name="connsiteY10" fmla="*/ 95250 h 368300"/>
              <a:gd name="connsiteX11" fmla="*/ 1536700 w 3397250"/>
              <a:gd name="connsiteY11" fmla="*/ 95250 h 368300"/>
              <a:gd name="connsiteX12" fmla="*/ 1524000 w 3397250"/>
              <a:gd name="connsiteY12" fmla="*/ 107950 h 368300"/>
              <a:gd name="connsiteX13" fmla="*/ 1489075 w 3397250"/>
              <a:gd name="connsiteY13" fmla="*/ 104775 h 368300"/>
              <a:gd name="connsiteX14" fmla="*/ 1489075 w 3397250"/>
              <a:gd name="connsiteY14" fmla="*/ 104775 h 368300"/>
              <a:gd name="connsiteX15" fmla="*/ 1489075 w 3397250"/>
              <a:gd name="connsiteY15" fmla="*/ 104775 h 368300"/>
              <a:gd name="connsiteX16" fmla="*/ 1466850 w 3397250"/>
              <a:gd name="connsiteY16" fmla="*/ 127000 h 368300"/>
              <a:gd name="connsiteX17" fmla="*/ 1387475 w 3397250"/>
              <a:gd name="connsiteY17" fmla="*/ 127000 h 368300"/>
              <a:gd name="connsiteX18" fmla="*/ 1358900 w 3397250"/>
              <a:gd name="connsiteY18" fmla="*/ 136525 h 368300"/>
              <a:gd name="connsiteX19" fmla="*/ 1292225 w 3397250"/>
              <a:gd name="connsiteY19" fmla="*/ 136525 h 368300"/>
              <a:gd name="connsiteX20" fmla="*/ 1273175 w 3397250"/>
              <a:gd name="connsiteY20" fmla="*/ 149225 h 368300"/>
              <a:gd name="connsiteX21" fmla="*/ 1241425 w 3397250"/>
              <a:gd name="connsiteY21" fmla="*/ 149225 h 368300"/>
              <a:gd name="connsiteX22" fmla="*/ 1212850 w 3397250"/>
              <a:gd name="connsiteY22" fmla="*/ 174625 h 368300"/>
              <a:gd name="connsiteX23" fmla="*/ 1143000 w 3397250"/>
              <a:gd name="connsiteY23" fmla="*/ 174625 h 368300"/>
              <a:gd name="connsiteX24" fmla="*/ 1123950 w 3397250"/>
              <a:gd name="connsiteY24" fmla="*/ 187325 h 368300"/>
              <a:gd name="connsiteX25" fmla="*/ 1098550 w 3397250"/>
              <a:gd name="connsiteY25" fmla="*/ 203200 h 368300"/>
              <a:gd name="connsiteX26" fmla="*/ 1054100 w 3397250"/>
              <a:gd name="connsiteY26" fmla="*/ 200025 h 368300"/>
              <a:gd name="connsiteX27" fmla="*/ 1025525 w 3397250"/>
              <a:gd name="connsiteY27" fmla="*/ 238125 h 368300"/>
              <a:gd name="connsiteX28" fmla="*/ 990600 w 3397250"/>
              <a:gd name="connsiteY28" fmla="*/ 238125 h 368300"/>
              <a:gd name="connsiteX29" fmla="*/ 990600 w 3397250"/>
              <a:gd name="connsiteY29" fmla="*/ 238125 h 368300"/>
              <a:gd name="connsiteX30" fmla="*/ 965200 w 3397250"/>
              <a:gd name="connsiteY30" fmla="*/ 254000 h 368300"/>
              <a:gd name="connsiteX31" fmla="*/ 892175 w 3397250"/>
              <a:gd name="connsiteY31" fmla="*/ 254000 h 368300"/>
              <a:gd name="connsiteX32" fmla="*/ 892175 w 3397250"/>
              <a:gd name="connsiteY32" fmla="*/ 254000 h 368300"/>
              <a:gd name="connsiteX33" fmla="*/ 892175 w 3397250"/>
              <a:gd name="connsiteY33" fmla="*/ 254000 h 368300"/>
              <a:gd name="connsiteX34" fmla="*/ 892175 w 3397250"/>
              <a:gd name="connsiteY34" fmla="*/ 254000 h 368300"/>
              <a:gd name="connsiteX35" fmla="*/ 892175 w 3397250"/>
              <a:gd name="connsiteY35" fmla="*/ 254000 h 368300"/>
              <a:gd name="connsiteX36" fmla="*/ 866775 w 3397250"/>
              <a:gd name="connsiteY36" fmla="*/ 273050 h 368300"/>
              <a:gd name="connsiteX37" fmla="*/ 774700 w 3397250"/>
              <a:gd name="connsiteY37" fmla="*/ 273050 h 368300"/>
              <a:gd name="connsiteX38" fmla="*/ 774700 w 3397250"/>
              <a:gd name="connsiteY38" fmla="*/ 273050 h 368300"/>
              <a:gd name="connsiteX39" fmla="*/ 774700 w 3397250"/>
              <a:gd name="connsiteY39" fmla="*/ 273050 h 368300"/>
              <a:gd name="connsiteX40" fmla="*/ 349250 w 3397250"/>
              <a:gd name="connsiteY40" fmla="*/ 279400 h 368300"/>
              <a:gd name="connsiteX41" fmla="*/ 336550 w 3397250"/>
              <a:gd name="connsiteY41" fmla="*/ 298450 h 368300"/>
              <a:gd name="connsiteX42" fmla="*/ 260350 w 3397250"/>
              <a:gd name="connsiteY42" fmla="*/ 298450 h 368300"/>
              <a:gd name="connsiteX43" fmla="*/ 260350 w 3397250"/>
              <a:gd name="connsiteY43" fmla="*/ 298450 h 368300"/>
              <a:gd name="connsiteX44" fmla="*/ 215900 w 3397250"/>
              <a:gd name="connsiteY44" fmla="*/ 320675 h 368300"/>
              <a:gd name="connsiteX45" fmla="*/ 161925 w 3397250"/>
              <a:gd name="connsiteY45" fmla="*/ 320675 h 368300"/>
              <a:gd name="connsiteX46" fmla="*/ 142875 w 3397250"/>
              <a:gd name="connsiteY46" fmla="*/ 349250 h 368300"/>
              <a:gd name="connsiteX47" fmla="*/ 114300 w 3397250"/>
              <a:gd name="connsiteY47" fmla="*/ 368300 h 368300"/>
              <a:gd name="connsiteX48" fmla="*/ 0 w 3397250"/>
              <a:gd name="connsiteY48" fmla="*/ 361950 h 36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397250" h="368300">
                <a:moveTo>
                  <a:pt x="3397250" y="0"/>
                </a:moveTo>
                <a:lnTo>
                  <a:pt x="3384550" y="47625"/>
                </a:lnTo>
                <a:lnTo>
                  <a:pt x="3308350" y="47625"/>
                </a:lnTo>
                <a:lnTo>
                  <a:pt x="3308350" y="47625"/>
                </a:lnTo>
                <a:lnTo>
                  <a:pt x="3308350" y="47625"/>
                </a:lnTo>
                <a:lnTo>
                  <a:pt x="3308350" y="47625"/>
                </a:lnTo>
                <a:lnTo>
                  <a:pt x="3282950" y="66675"/>
                </a:lnTo>
                <a:lnTo>
                  <a:pt x="2863850" y="66675"/>
                </a:lnTo>
                <a:lnTo>
                  <a:pt x="2847975" y="79375"/>
                </a:lnTo>
                <a:lnTo>
                  <a:pt x="1765300" y="79375"/>
                </a:lnTo>
                <a:lnTo>
                  <a:pt x="1736725" y="95250"/>
                </a:lnTo>
                <a:lnTo>
                  <a:pt x="1536700" y="95250"/>
                </a:lnTo>
                <a:lnTo>
                  <a:pt x="1524000" y="107950"/>
                </a:lnTo>
                <a:lnTo>
                  <a:pt x="1489075" y="104775"/>
                </a:lnTo>
                <a:lnTo>
                  <a:pt x="1489075" y="104775"/>
                </a:lnTo>
                <a:lnTo>
                  <a:pt x="1489075" y="104775"/>
                </a:lnTo>
                <a:lnTo>
                  <a:pt x="1466850" y="127000"/>
                </a:lnTo>
                <a:lnTo>
                  <a:pt x="1387475" y="127000"/>
                </a:lnTo>
                <a:lnTo>
                  <a:pt x="1358900" y="136525"/>
                </a:lnTo>
                <a:lnTo>
                  <a:pt x="1292225" y="136525"/>
                </a:lnTo>
                <a:lnTo>
                  <a:pt x="1273175" y="149225"/>
                </a:lnTo>
                <a:lnTo>
                  <a:pt x="1241425" y="149225"/>
                </a:lnTo>
                <a:lnTo>
                  <a:pt x="1212850" y="174625"/>
                </a:lnTo>
                <a:lnTo>
                  <a:pt x="1143000" y="174625"/>
                </a:lnTo>
                <a:lnTo>
                  <a:pt x="1123950" y="187325"/>
                </a:lnTo>
                <a:lnTo>
                  <a:pt x="1098550" y="203200"/>
                </a:lnTo>
                <a:lnTo>
                  <a:pt x="1054100" y="200025"/>
                </a:lnTo>
                <a:lnTo>
                  <a:pt x="1025525" y="238125"/>
                </a:lnTo>
                <a:lnTo>
                  <a:pt x="990600" y="238125"/>
                </a:lnTo>
                <a:lnTo>
                  <a:pt x="990600" y="238125"/>
                </a:lnTo>
                <a:lnTo>
                  <a:pt x="965200" y="254000"/>
                </a:lnTo>
                <a:lnTo>
                  <a:pt x="892175" y="254000"/>
                </a:lnTo>
                <a:lnTo>
                  <a:pt x="892175" y="254000"/>
                </a:lnTo>
                <a:lnTo>
                  <a:pt x="892175" y="254000"/>
                </a:lnTo>
                <a:lnTo>
                  <a:pt x="892175" y="254000"/>
                </a:lnTo>
                <a:lnTo>
                  <a:pt x="892175" y="254000"/>
                </a:lnTo>
                <a:lnTo>
                  <a:pt x="866775" y="273050"/>
                </a:lnTo>
                <a:lnTo>
                  <a:pt x="774700" y="273050"/>
                </a:lnTo>
                <a:lnTo>
                  <a:pt x="774700" y="273050"/>
                </a:lnTo>
                <a:lnTo>
                  <a:pt x="774700" y="273050"/>
                </a:lnTo>
                <a:lnTo>
                  <a:pt x="349250" y="279400"/>
                </a:lnTo>
                <a:lnTo>
                  <a:pt x="336550" y="298450"/>
                </a:lnTo>
                <a:lnTo>
                  <a:pt x="260350" y="298450"/>
                </a:lnTo>
                <a:lnTo>
                  <a:pt x="260350" y="298450"/>
                </a:lnTo>
                <a:lnTo>
                  <a:pt x="215900" y="320675"/>
                </a:lnTo>
                <a:lnTo>
                  <a:pt x="161925" y="320675"/>
                </a:lnTo>
                <a:lnTo>
                  <a:pt x="142875" y="349250"/>
                </a:lnTo>
                <a:lnTo>
                  <a:pt x="114300" y="368300"/>
                </a:lnTo>
                <a:lnTo>
                  <a:pt x="0" y="361950"/>
                </a:lnTo>
              </a:path>
            </a:pathLst>
          </a:cu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7" name="Forme libre 216">
            <a:extLst>
              <a:ext uri="{FF2B5EF4-FFF2-40B4-BE49-F238E27FC236}">
                <a16:creationId xmlns:a16="http://schemas.microsoft.com/office/drawing/2014/main" xmlns="" id="{3B102E3C-E816-4447-8E38-15F256079289}"/>
              </a:ext>
            </a:extLst>
          </p:cNvPr>
          <p:cNvSpPr/>
          <p:nvPr/>
        </p:nvSpPr>
        <p:spPr>
          <a:xfrm>
            <a:off x="892175" y="3076160"/>
            <a:ext cx="3416300" cy="393700"/>
          </a:xfrm>
          <a:custGeom>
            <a:avLst/>
            <a:gdLst>
              <a:gd name="connsiteX0" fmla="*/ 3416300 w 3416300"/>
              <a:gd name="connsiteY0" fmla="*/ 0 h 393700"/>
              <a:gd name="connsiteX1" fmla="*/ 3403600 w 3416300"/>
              <a:gd name="connsiteY1" fmla="*/ 25400 h 393700"/>
              <a:gd name="connsiteX2" fmla="*/ 3009900 w 3416300"/>
              <a:gd name="connsiteY2" fmla="*/ 25400 h 393700"/>
              <a:gd name="connsiteX3" fmla="*/ 2994025 w 3416300"/>
              <a:gd name="connsiteY3" fmla="*/ 44450 h 393700"/>
              <a:gd name="connsiteX4" fmla="*/ 2670175 w 3416300"/>
              <a:gd name="connsiteY4" fmla="*/ 44450 h 393700"/>
              <a:gd name="connsiteX5" fmla="*/ 2670175 w 3416300"/>
              <a:gd name="connsiteY5" fmla="*/ 44450 h 393700"/>
              <a:gd name="connsiteX6" fmla="*/ 2641600 w 3416300"/>
              <a:gd name="connsiteY6" fmla="*/ 60325 h 393700"/>
              <a:gd name="connsiteX7" fmla="*/ 2597150 w 3416300"/>
              <a:gd name="connsiteY7" fmla="*/ 60325 h 393700"/>
              <a:gd name="connsiteX8" fmla="*/ 2578100 w 3416300"/>
              <a:gd name="connsiteY8" fmla="*/ 69850 h 393700"/>
              <a:gd name="connsiteX9" fmla="*/ 2486025 w 3416300"/>
              <a:gd name="connsiteY9" fmla="*/ 69850 h 393700"/>
              <a:gd name="connsiteX10" fmla="*/ 2486025 w 3416300"/>
              <a:gd name="connsiteY10" fmla="*/ 69850 h 393700"/>
              <a:gd name="connsiteX11" fmla="*/ 2454275 w 3416300"/>
              <a:gd name="connsiteY11" fmla="*/ 82550 h 393700"/>
              <a:gd name="connsiteX12" fmla="*/ 2343150 w 3416300"/>
              <a:gd name="connsiteY12" fmla="*/ 82550 h 393700"/>
              <a:gd name="connsiteX13" fmla="*/ 2330450 w 3416300"/>
              <a:gd name="connsiteY13" fmla="*/ 107950 h 393700"/>
              <a:gd name="connsiteX14" fmla="*/ 2181225 w 3416300"/>
              <a:gd name="connsiteY14" fmla="*/ 107950 h 393700"/>
              <a:gd name="connsiteX15" fmla="*/ 2089150 w 3416300"/>
              <a:gd name="connsiteY15" fmla="*/ 120650 h 393700"/>
              <a:gd name="connsiteX16" fmla="*/ 1844675 w 3416300"/>
              <a:gd name="connsiteY16" fmla="*/ 120650 h 393700"/>
              <a:gd name="connsiteX17" fmla="*/ 1812925 w 3416300"/>
              <a:gd name="connsiteY17" fmla="*/ 136525 h 393700"/>
              <a:gd name="connsiteX18" fmla="*/ 1698625 w 3416300"/>
              <a:gd name="connsiteY18" fmla="*/ 136525 h 393700"/>
              <a:gd name="connsiteX19" fmla="*/ 1698625 w 3416300"/>
              <a:gd name="connsiteY19" fmla="*/ 136525 h 393700"/>
              <a:gd name="connsiteX20" fmla="*/ 1647825 w 3416300"/>
              <a:gd name="connsiteY20" fmla="*/ 158750 h 393700"/>
              <a:gd name="connsiteX21" fmla="*/ 1612900 w 3416300"/>
              <a:gd name="connsiteY21" fmla="*/ 161925 h 393700"/>
              <a:gd name="connsiteX22" fmla="*/ 1571625 w 3416300"/>
              <a:gd name="connsiteY22" fmla="*/ 184150 h 393700"/>
              <a:gd name="connsiteX23" fmla="*/ 1539875 w 3416300"/>
              <a:gd name="connsiteY23" fmla="*/ 203200 h 393700"/>
              <a:gd name="connsiteX24" fmla="*/ 1406525 w 3416300"/>
              <a:gd name="connsiteY24" fmla="*/ 203200 h 393700"/>
              <a:gd name="connsiteX25" fmla="*/ 1381125 w 3416300"/>
              <a:gd name="connsiteY25" fmla="*/ 222250 h 393700"/>
              <a:gd name="connsiteX26" fmla="*/ 1311275 w 3416300"/>
              <a:gd name="connsiteY26" fmla="*/ 222250 h 393700"/>
              <a:gd name="connsiteX27" fmla="*/ 1292225 w 3416300"/>
              <a:gd name="connsiteY27" fmla="*/ 244475 h 393700"/>
              <a:gd name="connsiteX28" fmla="*/ 1149350 w 3416300"/>
              <a:gd name="connsiteY28" fmla="*/ 244475 h 393700"/>
              <a:gd name="connsiteX29" fmla="*/ 1130300 w 3416300"/>
              <a:gd name="connsiteY29" fmla="*/ 266700 h 393700"/>
              <a:gd name="connsiteX30" fmla="*/ 1098550 w 3416300"/>
              <a:gd name="connsiteY30" fmla="*/ 266700 h 393700"/>
              <a:gd name="connsiteX31" fmla="*/ 1079500 w 3416300"/>
              <a:gd name="connsiteY31" fmla="*/ 288925 h 393700"/>
              <a:gd name="connsiteX32" fmla="*/ 1047750 w 3416300"/>
              <a:gd name="connsiteY32" fmla="*/ 288925 h 393700"/>
              <a:gd name="connsiteX33" fmla="*/ 971550 w 3416300"/>
              <a:gd name="connsiteY33" fmla="*/ 317500 h 393700"/>
              <a:gd name="connsiteX34" fmla="*/ 746125 w 3416300"/>
              <a:gd name="connsiteY34" fmla="*/ 317500 h 393700"/>
              <a:gd name="connsiteX35" fmla="*/ 746125 w 3416300"/>
              <a:gd name="connsiteY35" fmla="*/ 346075 h 393700"/>
              <a:gd name="connsiteX36" fmla="*/ 571500 w 3416300"/>
              <a:gd name="connsiteY36" fmla="*/ 346075 h 393700"/>
              <a:gd name="connsiteX37" fmla="*/ 482600 w 3416300"/>
              <a:gd name="connsiteY37" fmla="*/ 346075 h 393700"/>
              <a:gd name="connsiteX38" fmla="*/ 463550 w 3416300"/>
              <a:gd name="connsiteY38" fmla="*/ 358775 h 393700"/>
              <a:gd name="connsiteX39" fmla="*/ 371475 w 3416300"/>
              <a:gd name="connsiteY39" fmla="*/ 358775 h 393700"/>
              <a:gd name="connsiteX40" fmla="*/ 361950 w 3416300"/>
              <a:gd name="connsiteY40" fmla="*/ 371475 h 393700"/>
              <a:gd name="connsiteX41" fmla="*/ 307975 w 3416300"/>
              <a:gd name="connsiteY41" fmla="*/ 371475 h 393700"/>
              <a:gd name="connsiteX42" fmla="*/ 285750 w 3416300"/>
              <a:gd name="connsiteY42" fmla="*/ 390525 h 393700"/>
              <a:gd name="connsiteX43" fmla="*/ 0 w 3416300"/>
              <a:gd name="connsiteY43" fmla="*/ 393700 h 393700"/>
              <a:gd name="connsiteX0" fmla="*/ 3416300 w 3416300"/>
              <a:gd name="connsiteY0" fmla="*/ 0 h 393700"/>
              <a:gd name="connsiteX1" fmla="*/ 3403600 w 3416300"/>
              <a:gd name="connsiteY1" fmla="*/ 25400 h 393700"/>
              <a:gd name="connsiteX2" fmla="*/ 3009900 w 3416300"/>
              <a:gd name="connsiteY2" fmla="*/ 25400 h 393700"/>
              <a:gd name="connsiteX3" fmla="*/ 2994025 w 3416300"/>
              <a:gd name="connsiteY3" fmla="*/ 44450 h 393700"/>
              <a:gd name="connsiteX4" fmla="*/ 2670175 w 3416300"/>
              <a:gd name="connsiteY4" fmla="*/ 44450 h 393700"/>
              <a:gd name="connsiteX5" fmla="*/ 2670175 w 3416300"/>
              <a:gd name="connsiteY5" fmla="*/ 44450 h 393700"/>
              <a:gd name="connsiteX6" fmla="*/ 2641600 w 3416300"/>
              <a:gd name="connsiteY6" fmla="*/ 60325 h 393700"/>
              <a:gd name="connsiteX7" fmla="*/ 2597150 w 3416300"/>
              <a:gd name="connsiteY7" fmla="*/ 60325 h 393700"/>
              <a:gd name="connsiteX8" fmla="*/ 2578100 w 3416300"/>
              <a:gd name="connsiteY8" fmla="*/ 69850 h 393700"/>
              <a:gd name="connsiteX9" fmla="*/ 2486025 w 3416300"/>
              <a:gd name="connsiteY9" fmla="*/ 69850 h 393700"/>
              <a:gd name="connsiteX10" fmla="*/ 2486025 w 3416300"/>
              <a:gd name="connsiteY10" fmla="*/ 69850 h 393700"/>
              <a:gd name="connsiteX11" fmla="*/ 2454275 w 3416300"/>
              <a:gd name="connsiteY11" fmla="*/ 82550 h 393700"/>
              <a:gd name="connsiteX12" fmla="*/ 2343150 w 3416300"/>
              <a:gd name="connsiteY12" fmla="*/ 82550 h 393700"/>
              <a:gd name="connsiteX13" fmla="*/ 2330450 w 3416300"/>
              <a:gd name="connsiteY13" fmla="*/ 107950 h 393700"/>
              <a:gd name="connsiteX14" fmla="*/ 2181225 w 3416300"/>
              <a:gd name="connsiteY14" fmla="*/ 107950 h 393700"/>
              <a:gd name="connsiteX15" fmla="*/ 2089150 w 3416300"/>
              <a:gd name="connsiteY15" fmla="*/ 120650 h 393700"/>
              <a:gd name="connsiteX16" fmla="*/ 1844675 w 3416300"/>
              <a:gd name="connsiteY16" fmla="*/ 120650 h 393700"/>
              <a:gd name="connsiteX17" fmla="*/ 1812925 w 3416300"/>
              <a:gd name="connsiteY17" fmla="*/ 136525 h 393700"/>
              <a:gd name="connsiteX18" fmla="*/ 1698625 w 3416300"/>
              <a:gd name="connsiteY18" fmla="*/ 136525 h 393700"/>
              <a:gd name="connsiteX19" fmla="*/ 1698625 w 3416300"/>
              <a:gd name="connsiteY19" fmla="*/ 136525 h 393700"/>
              <a:gd name="connsiteX20" fmla="*/ 1647825 w 3416300"/>
              <a:gd name="connsiteY20" fmla="*/ 158750 h 393700"/>
              <a:gd name="connsiteX21" fmla="*/ 1612900 w 3416300"/>
              <a:gd name="connsiteY21" fmla="*/ 161925 h 393700"/>
              <a:gd name="connsiteX22" fmla="*/ 1571625 w 3416300"/>
              <a:gd name="connsiteY22" fmla="*/ 184150 h 393700"/>
              <a:gd name="connsiteX23" fmla="*/ 1539875 w 3416300"/>
              <a:gd name="connsiteY23" fmla="*/ 203200 h 393700"/>
              <a:gd name="connsiteX24" fmla="*/ 1406525 w 3416300"/>
              <a:gd name="connsiteY24" fmla="*/ 203200 h 393700"/>
              <a:gd name="connsiteX25" fmla="*/ 1381125 w 3416300"/>
              <a:gd name="connsiteY25" fmla="*/ 222250 h 393700"/>
              <a:gd name="connsiteX26" fmla="*/ 1311275 w 3416300"/>
              <a:gd name="connsiteY26" fmla="*/ 222250 h 393700"/>
              <a:gd name="connsiteX27" fmla="*/ 1292225 w 3416300"/>
              <a:gd name="connsiteY27" fmla="*/ 244475 h 393700"/>
              <a:gd name="connsiteX28" fmla="*/ 1149350 w 3416300"/>
              <a:gd name="connsiteY28" fmla="*/ 244475 h 393700"/>
              <a:gd name="connsiteX29" fmla="*/ 1130300 w 3416300"/>
              <a:gd name="connsiteY29" fmla="*/ 266700 h 393700"/>
              <a:gd name="connsiteX30" fmla="*/ 1098550 w 3416300"/>
              <a:gd name="connsiteY30" fmla="*/ 266700 h 393700"/>
              <a:gd name="connsiteX31" fmla="*/ 1079500 w 3416300"/>
              <a:gd name="connsiteY31" fmla="*/ 288925 h 393700"/>
              <a:gd name="connsiteX32" fmla="*/ 1047750 w 3416300"/>
              <a:gd name="connsiteY32" fmla="*/ 288925 h 393700"/>
              <a:gd name="connsiteX33" fmla="*/ 971550 w 3416300"/>
              <a:gd name="connsiteY33" fmla="*/ 317500 h 393700"/>
              <a:gd name="connsiteX34" fmla="*/ 746125 w 3416300"/>
              <a:gd name="connsiteY34" fmla="*/ 317500 h 393700"/>
              <a:gd name="connsiteX35" fmla="*/ 746125 w 3416300"/>
              <a:gd name="connsiteY35" fmla="*/ 346075 h 393700"/>
              <a:gd name="connsiteX36" fmla="*/ 650875 w 3416300"/>
              <a:gd name="connsiteY36" fmla="*/ 346075 h 393700"/>
              <a:gd name="connsiteX37" fmla="*/ 571500 w 3416300"/>
              <a:gd name="connsiteY37" fmla="*/ 346075 h 393700"/>
              <a:gd name="connsiteX38" fmla="*/ 482600 w 3416300"/>
              <a:gd name="connsiteY38" fmla="*/ 346075 h 393700"/>
              <a:gd name="connsiteX39" fmla="*/ 463550 w 3416300"/>
              <a:gd name="connsiteY39" fmla="*/ 358775 h 393700"/>
              <a:gd name="connsiteX40" fmla="*/ 371475 w 3416300"/>
              <a:gd name="connsiteY40" fmla="*/ 358775 h 393700"/>
              <a:gd name="connsiteX41" fmla="*/ 361950 w 3416300"/>
              <a:gd name="connsiteY41" fmla="*/ 371475 h 393700"/>
              <a:gd name="connsiteX42" fmla="*/ 307975 w 3416300"/>
              <a:gd name="connsiteY42" fmla="*/ 371475 h 393700"/>
              <a:gd name="connsiteX43" fmla="*/ 285750 w 3416300"/>
              <a:gd name="connsiteY43" fmla="*/ 390525 h 393700"/>
              <a:gd name="connsiteX44" fmla="*/ 0 w 3416300"/>
              <a:gd name="connsiteY44" fmla="*/ 393700 h 393700"/>
              <a:gd name="connsiteX0" fmla="*/ 3416300 w 3416300"/>
              <a:gd name="connsiteY0" fmla="*/ 0 h 393700"/>
              <a:gd name="connsiteX1" fmla="*/ 3403600 w 3416300"/>
              <a:gd name="connsiteY1" fmla="*/ 25400 h 393700"/>
              <a:gd name="connsiteX2" fmla="*/ 3009900 w 3416300"/>
              <a:gd name="connsiteY2" fmla="*/ 25400 h 393700"/>
              <a:gd name="connsiteX3" fmla="*/ 2994025 w 3416300"/>
              <a:gd name="connsiteY3" fmla="*/ 44450 h 393700"/>
              <a:gd name="connsiteX4" fmla="*/ 2670175 w 3416300"/>
              <a:gd name="connsiteY4" fmla="*/ 44450 h 393700"/>
              <a:gd name="connsiteX5" fmla="*/ 2670175 w 3416300"/>
              <a:gd name="connsiteY5" fmla="*/ 44450 h 393700"/>
              <a:gd name="connsiteX6" fmla="*/ 2641600 w 3416300"/>
              <a:gd name="connsiteY6" fmla="*/ 60325 h 393700"/>
              <a:gd name="connsiteX7" fmla="*/ 2597150 w 3416300"/>
              <a:gd name="connsiteY7" fmla="*/ 60325 h 393700"/>
              <a:gd name="connsiteX8" fmla="*/ 2578100 w 3416300"/>
              <a:gd name="connsiteY8" fmla="*/ 69850 h 393700"/>
              <a:gd name="connsiteX9" fmla="*/ 2486025 w 3416300"/>
              <a:gd name="connsiteY9" fmla="*/ 69850 h 393700"/>
              <a:gd name="connsiteX10" fmla="*/ 2486025 w 3416300"/>
              <a:gd name="connsiteY10" fmla="*/ 69850 h 393700"/>
              <a:gd name="connsiteX11" fmla="*/ 2454275 w 3416300"/>
              <a:gd name="connsiteY11" fmla="*/ 82550 h 393700"/>
              <a:gd name="connsiteX12" fmla="*/ 2343150 w 3416300"/>
              <a:gd name="connsiteY12" fmla="*/ 82550 h 393700"/>
              <a:gd name="connsiteX13" fmla="*/ 2330450 w 3416300"/>
              <a:gd name="connsiteY13" fmla="*/ 107950 h 393700"/>
              <a:gd name="connsiteX14" fmla="*/ 2181225 w 3416300"/>
              <a:gd name="connsiteY14" fmla="*/ 107950 h 393700"/>
              <a:gd name="connsiteX15" fmla="*/ 2089150 w 3416300"/>
              <a:gd name="connsiteY15" fmla="*/ 120650 h 393700"/>
              <a:gd name="connsiteX16" fmla="*/ 1844675 w 3416300"/>
              <a:gd name="connsiteY16" fmla="*/ 120650 h 393700"/>
              <a:gd name="connsiteX17" fmla="*/ 1812925 w 3416300"/>
              <a:gd name="connsiteY17" fmla="*/ 136525 h 393700"/>
              <a:gd name="connsiteX18" fmla="*/ 1698625 w 3416300"/>
              <a:gd name="connsiteY18" fmla="*/ 136525 h 393700"/>
              <a:gd name="connsiteX19" fmla="*/ 1698625 w 3416300"/>
              <a:gd name="connsiteY19" fmla="*/ 136525 h 393700"/>
              <a:gd name="connsiteX20" fmla="*/ 1647825 w 3416300"/>
              <a:gd name="connsiteY20" fmla="*/ 158750 h 393700"/>
              <a:gd name="connsiteX21" fmla="*/ 1612900 w 3416300"/>
              <a:gd name="connsiteY21" fmla="*/ 161925 h 393700"/>
              <a:gd name="connsiteX22" fmla="*/ 1571625 w 3416300"/>
              <a:gd name="connsiteY22" fmla="*/ 184150 h 393700"/>
              <a:gd name="connsiteX23" fmla="*/ 1539875 w 3416300"/>
              <a:gd name="connsiteY23" fmla="*/ 203200 h 393700"/>
              <a:gd name="connsiteX24" fmla="*/ 1406525 w 3416300"/>
              <a:gd name="connsiteY24" fmla="*/ 203200 h 393700"/>
              <a:gd name="connsiteX25" fmla="*/ 1381125 w 3416300"/>
              <a:gd name="connsiteY25" fmla="*/ 222250 h 393700"/>
              <a:gd name="connsiteX26" fmla="*/ 1311275 w 3416300"/>
              <a:gd name="connsiteY26" fmla="*/ 222250 h 393700"/>
              <a:gd name="connsiteX27" fmla="*/ 1292225 w 3416300"/>
              <a:gd name="connsiteY27" fmla="*/ 244475 h 393700"/>
              <a:gd name="connsiteX28" fmla="*/ 1149350 w 3416300"/>
              <a:gd name="connsiteY28" fmla="*/ 244475 h 393700"/>
              <a:gd name="connsiteX29" fmla="*/ 1130300 w 3416300"/>
              <a:gd name="connsiteY29" fmla="*/ 266700 h 393700"/>
              <a:gd name="connsiteX30" fmla="*/ 1098550 w 3416300"/>
              <a:gd name="connsiteY30" fmla="*/ 266700 h 393700"/>
              <a:gd name="connsiteX31" fmla="*/ 1079500 w 3416300"/>
              <a:gd name="connsiteY31" fmla="*/ 288925 h 393700"/>
              <a:gd name="connsiteX32" fmla="*/ 1047750 w 3416300"/>
              <a:gd name="connsiteY32" fmla="*/ 288925 h 393700"/>
              <a:gd name="connsiteX33" fmla="*/ 971550 w 3416300"/>
              <a:gd name="connsiteY33" fmla="*/ 317500 h 393700"/>
              <a:gd name="connsiteX34" fmla="*/ 746125 w 3416300"/>
              <a:gd name="connsiteY34" fmla="*/ 317500 h 393700"/>
              <a:gd name="connsiteX35" fmla="*/ 742950 w 3416300"/>
              <a:gd name="connsiteY35" fmla="*/ 330200 h 393700"/>
              <a:gd name="connsiteX36" fmla="*/ 650875 w 3416300"/>
              <a:gd name="connsiteY36" fmla="*/ 346075 h 393700"/>
              <a:gd name="connsiteX37" fmla="*/ 571500 w 3416300"/>
              <a:gd name="connsiteY37" fmla="*/ 346075 h 393700"/>
              <a:gd name="connsiteX38" fmla="*/ 482600 w 3416300"/>
              <a:gd name="connsiteY38" fmla="*/ 346075 h 393700"/>
              <a:gd name="connsiteX39" fmla="*/ 463550 w 3416300"/>
              <a:gd name="connsiteY39" fmla="*/ 358775 h 393700"/>
              <a:gd name="connsiteX40" fmla="*/ 371475 w 3416300"/>
              <a:gd name="connsiteY40" fmla="*/ 358775 h 393700"/>
              <a:gd name="connsiteX41" fmla="*/ 361950 w 3416300"/>
              <a:gd name="connsiteY41" fmla="*/ 371475 h 393700"/>
              <a:gd name="connsiteX42" fmla="*/ 307975 w 3416300"/>
              <a:gd name="connsiteY42" fmla="*/ 371475 h 393700"/>
              <a:gd name="connsiteX43" fmla="*/ 285750 w 3416300"/>
              <a:gd name="connsiteY43" fmla="*/ 390525 h 393700"/>
              <a:gd name="connsiteX44" fmla="*/ 0 w 3416300"/>
              <a:gd name="connsiteY44" fmla="*/ 393700 h 393700"/>
              <a:gd name="connsiteX0" fmla="*/ 3416300 w 3416300"/>
              <a:gd name="connsiteY0" fmla="*/ 0 h 393700"/>
              <a:gd name="connsiteX1" fmla="*/ 3403600 w 3416300"/>
              <a:gd name="connsiteY1" fmla="*/ 25400 h 393700"/>
              <a:gd name="connsiteX2" fmla="*/ 3009900 w 3416300"/>
              <a:gd name="connsiteY2" fmla="*/ 25400 h 393700"/>
              <a:gd name="connsiteX3" fmla="*/ 2994025 w 3416300"/>
              <a:gd name="connsiteY3" fmla="*/ 44450 h 393700"/>
              <a:gd name="connsiteX4" fmla="*/ 2670175 w 3416300"/>
              <a:gd name="connsiteY4" fmla="*/ 44450 h 393700"/>
              <a:gd name="connsiteX5" fmla="*/ 2670175 w 3416300"/>
              <a:gd name="connsiteY5" fmla="*/ 44450 h 393700"/>
              <a:gd name="connsiteX6" fmla="*/ 2641600 w 3416300"/>
              <a:gd name="connsiteY6" fmla="*/ 60325 h 393700"/>
              <a:gd name="connsiteX7" fmla="*/ 2597150 w 3416300"/>
              <a:gd name="connsiteY7" fmla="*/ 60325 h 393700"/>
              <a:gd name="connsiteX8" fmla="*/ 2578100 w 3416300"/>
              <a:gd name="connsiteY8" fmla="*/ 69850 h 393700"/>
              <a:gd name="connsiteX9" fmla="*/ 2486025 w 3416300"/>
              <a:gd name="connsiteY9" fmla="*/ 69850 h 393700"/>
              <a:gd name="connsiteX10" fmla="*/ 2486025 w 3416300"/>
              <a:gd name="connsiteY10" fmla="*/ 69850 h 393700"/>
              <a:gd name="connsiteX11" fmla="*/ 2454275 w 3416300"/>
              <a:gd name="connsiteY11" fmla="*/ 82550 h 393700"/>
              <a:gd name="connsiteX12" fmla="*/ 2343150 w 3416300"/>
              <a:gd name="connsiteY12" fmla="*/ 82550 h 393700"/>
              <a:gd name="connsiteX13" fmla="*/ 2330450 w 3416300"/>
              <a:gd name="connsiteY13" fmla="*/ 107950 h 393700"/>
              <a:gd name="connsiteX14" fmla="*/ 2181225 w 3416300"/>
              <a:gd name="connsiteY14" fmla="*/ 107950 h 393700"/>
              <a:gd name="connsiteX15" fmla="*/ 2089150 w 3416300"/>
              <a:gd name="connsiteY15" fmla="*/ 120650 h 393700"/>
              <a:gd name="connsiteX16" fmla="*/ 1844675 w 3416300"/>
              <a:gd name="connsiteY16" fmla="*/ 120650 h 393700"/>
              <a:gd name="connsiteX17" fmla="*/ 1812925 w 3416300"/>
              <a:gd name="connsiteY17" fmla="*/ 136525 h 393700"/>
              <a:gd name="connsiteX18" fmla="*/ 1698625 w 3416300"/>
              <a:gd name="connsiteY18" fmla="*/ 136525 h 393700"/>
              <a:gd name="connsiteX19" fmla="*/ 1698625 w 3416300"/>
              <a:gd name="connsiteY19" fmla="*/ 136525 h 393700"/>
              <a:gd name="connsiteX20" fmla="*/ 1647825 w 3416300"/>
              <a:gd name="connsiteY20" fmla="*/ 158750 h 393700"/>
              <a:gd name="connsiteX21" fmla="*/ 1612900 w 3416300"/>
              <a:gd name="connsiteY21" fmla="*/ 161925 h 393700"/>
              <a:gd name="connsiteX22" fmla="*/ 1571625 w 3416300"/>
              <a:gd name="connsiteY22" fmla="*/ 184150 h 393700"/>
              <a:gd name="connsiteX23" fmla="*/ 1539875 w 3416300"/>
              <a:gd name="connsiteY23" fmla="*/ 203200 h 393700"/>
              <a:gd name="connsiteX24" fmla="*/ 1406525 w 3416300"/>
              <a:gd name="connsiteY24" fmla="*/ 203200 h 393700"/>
              <a:gd name="connsiteX25" fmla="*/ 1381125 w 3416300"/>
              <a:gd name="connsiteY25" fmla="*/ 222250 h 393700"/>
              <a:gd name="connsiteX26" fmla="*/ 1311275 w 3416300"/>
              <a:gd name="connsiteY26" fmla="*/ 222250 h 393700"/>
              <a:gd name="connsiteX27" fmla="*/ 1292225 w 3416300"/>
              <a:gd name="connsiteY27" fmla="*/ 244475 h 393700"/>
              <a:gd name="connsiteX28" fmla="*/ 1149350 w 3416300"/>
              <a:gd name="connsiteY28" fmla="*/ 244475 h 393700"/>
              <a:gd name="connsiteX29" fmla="*/ 1130300 w 3416300"/>
              <a:gd name="connsiteY29" fmla="*/ 266700 h 393700"/>
              <a:gd name="connsiteX30" fmla="*/ 1098550 w 3416300"/>
              <a:gd name="connsiteY30" fmla="*/ 266700 h 393700"/>
              <a:gd name="connsiteX31" fmla="*/ 1079500 w 3416300"/>
              <a:gd name="connsiteY31" fmla="*/ 288925 h 393700"/>
              <a:gd name="connsiteX32" fmla="*/ 1047750 w 3416300"/>
              <a:gd name="connsiteY32" fmla="*/ 288925 h 393700"/>
              <a:gd name="connsiteX33" fmla="*/ 971550 w 3416300"/>
              <a:gd name="connsiteY33" fmla="*/ 317500 h 393700"/>
              <a:gd name="connsiteX34" fmla="*/ 746125 w 3416300"/>
              <a:gd name="connsiteY34" fmla="*/ 317500 h 393700"/>
              <a:gd name="connsiteX35" fmla="*/ 742950 w 3416300"/>
              <a:gd name="connsiteY35" fmla="*/ 330200 h 393700"/>
              <a:gd name="connsiteX36" fmla="*/ 650875 w 3416300"/>
              <a:gd name="connsiteY36" fmla="*/ 346075 h 393700"/>
              <a:gd name="connsiteX37" fmla="*/ 571500 w 3416300"/>
              <a:gd name="connsiteY37" fmla="*/ 330200 h 393700"/>
              <a:gd name="connsiteX38" fmla="*/ 482600 w 3416300"/>
              <a:gd name="connsiteY38" fmla="*/ 346075 h 393700"/>
              <a:gd name="connsiteX39" fmla="*/ 463550 w 3416300"/>
              <a:gd name="connsiteY39" fmla="*/ 358775 h 393700"/>
              <a:gd name="connsiteX40" fmla="*/ 371475 w 3416300"/>
              <a:gd name="connsiteY40" fmla="*/ 358775 h 393700"/>
              <a:gd name="connsiteX41" fmla="*/ 361950 w 3416300"/>
              <a:gd name="connsiteY41" fmla="*/ 371475 h 393700"/>
              <a:gd name="connsiteX42" fmla="*/ 307975 w 3416300"/>
              <a:gd name="connsiteY42" fmla="*/ 371475 h 393700"/>
              <a:gd name="connsiteX43" fmla="*/ 285750 w 3416300"/>
              <a:gd name="connsiteY43" fmla="*/ 390525 h 393700"/>
              <a:gd name="connsiteX44" fmla="*/ 0 w 3416300"/>
              <a:gd name="connsiteY44" fmla="*/ 393700 h 393700"/>
              <a:gd name="connsiteX0" fmla="*/ 3416300 w 3416300"/>
              <a:gd name="connsiteY0" fmla="*/ 0 h 393700"/>
              <a:gd name="connsiteX1" fmla="*/ 3403600 w 3416300"/>
              <a:gd name="connsiteY1" fmla="*/ 25400 h 393700"/>
              <a:gd name="connsiteX2" fmla="*/ 3009900 w 3416300"/>
              <a:gd name="connsiteY2" fmla="*/ 25400 h 393700"/>
              <a:gd name="connsiteX3" fmla="*/ 2994025 w 3416300"/>
              <a:gd name="connsiteY3" fmla="*/ 44450 h 393700"/>
              <a:gd name="connsiteX4" fmla="*/ 2670175 w 3416300"/>
              <a:gd name="connsiteY4" fmla="*/ 44450 h 393700"/>
              <a:gd name="connsiteX5" fmla="*/ 2670175 w 3416300"/>
              <a:gd name="connsiteY5" fmla="*/ 44450 h 393700"/>
              <a:gd name="connsiteX6" fmla="*/ 2641600 w 3416300"/>
              <a:gd name="connsiteY6" fmla="*/ 60325 h 393700"/>
              <a:gd name="connsiteX7" fmla="*/ 2597150 w 3416300"/>
              <a:gd name="connsiteY7" fmla="*/ 60325 h 393700"/>
              <a:gd name="connsiteX8" fmla="*/ 2578100 w 3416300"/>
              <a:gd name="connsiteY8" fmla="*/ 69850 h 393700"/>
              <a:gd name="connsiteX9" fmla="*/ 2486025 w 3416300"/>
              <a:gd name="connsiteY9" fmla="*/ 69850 h 393700"/>
              <a:gd name="connsiteX10" fmla="*/ 2486025 w 3416300"/>
              <a:gd name="connsiteY10" fmla="*/ 69850 h 393700"/>
              <a:gd name="connsiteX11" fmla="*/ 2454275 w 3416300"/>
              <a:gd name="connsiteY11" fmla="*/ 82550 h 393700"/>
              <a:gd name="connsiteX12" fmla="*/ 2343150 w 3416300"/>
              <a:gd name="connsiteY12" fmla="*/ 82550 h 393700"/>
              <a:gd name="connsiteX13" fmla="*/ 2330450 w 3416300"/>
              <a:gd name="connsiteY13" fmla="*/ 107950 h 393700"/>
              <a:gd name="connsiteX14" fmla="*/ 2181225 w 3416300"/>
              <a:gd name="connsiteY14" fmla="*/ 107950 h 393700"/>
              <a:gd name="connsiteX15" fmla="*/ 2089150 w 3416300"/>
              <a:gd name="connsiteY15" fmla="*/ 120650 h 393700"/>
              <a:gd name="connsiteX16" fmla="*/ 1844675 w 3416300"/>
              <a:gd name="connsiteY16" fmla="*/ 120650 h 393700"/>
              <a:gd name="connsiteX17" fmla="*/ 1812925 w 3416300"/>
              <a:gd name="connsiteY17" fmla="*/ 136525 h 393700"/>
              <a:gd name="connsiteX18" fmla="*/ 1698625 w 3416300"/>
              <a:gd name="connsiteY18" fmla="*/ 136525 h 393700"/>
              <a:gd name="connsiteX19" fmla="*/ 1698625 w 3416300"/>
              <a:gd name="connsiteY19" fmla="*/ 136525 h 393700"/>
              <a:gd name="connsiteX20" fmla="*/ 1647825 w 3416300"/>
              <a:gd name="connsiteY20" fmla="*/ 158750 h 393700"/>
              <a:gd name="connsiteX21" fmla="*/ 1612900 w 3416300"/>
              <a:gd name="connsiteY21" fmla="*/ 161925 h 393700"/>
              <a:gd name="connsiteX22" fmla="*/ 1571625 w 3416300"/>
              <a:gd name="connsiteY22" fmla="*/ 184150 h 393700"/>
              <a:gd name="connsiteX23" fmla="*/ 1539875 w 3416300"/>
              <a:gd name="connsiteY23" fmla="*/ 203200 h 393700"/>
              <a:gd name="connsiteX24" fmla="*/ 1406525 w 3416300"/>
              <a:gd name="connsiteY24" fmla="*/ 203200 h 393700"/>
              <a:gd name="connsiteX25" fmla="*/ 1381125 w 3416300"/>
              <a:gd name="connsiteY25" fmla="*/ 222250 h 393700"/>
              <a:gd name="connsiteX26" fmla="*/ 1311275 w 3416300"/>
              <a:gd name="connsiteY26" fmla="*/ 222250 h 393700"/>
              <a:gd name="connsiteX27" fmla="*/ 1292225 w 3416300"/>
              <a:gd name="connsiteY27" fmla="*/ 244475 h 393700"/>
              <a:gd name="connsiteX28" fmla="*/ 1149350 w 3416300"/>
              <a:gd name="connsiteY28" fmla="*/ 244475 h 393700"/>
              <a:gd name="connsiteX29" fmla="*/ 1130300 w 3416300"/>
              <a:gd name="connsiteY29" fmla="*/ 266700 h 393700"/>
              <a:gd name="connsiteX30" fmla="*/ 1098550 w 3416300"/>
              <a:gd name="connsiteY30" fmla="*/ 266700 h 393700"/>
              <a:gd name="connsiteX31" fmla="*/ 1079500 w 3416300"/>
              <a:gd name="connsiteY31" fmla="*/ 288925 h 393700"/>
              <a:gd name="connsiteX32" fmla="*/ 1047750 w 3416300"/>
              <a:gd name="connsiteY32" fmla="*/ 288925 h 393700"/>
              <a:gd name="connsiteX33" fmla="*/ 971550 w 3416300"/>
              <a:gd name="connsiteY33" fmla="*/ 317500 h 393700"/>
              <a:gd name="connsiteX34" fmla="*/ 746125 w 3416300"/>
              <a:gd name="connsiteY34" fmla="*/ 317500 h 393700"/>
              <a:gd name="connsiteX35" fmla="*/ 742950 w 3416300"/>
              <a:gd name="connsiteY35" fmla="*/ 330200 h 393700"/>
              <a:gd name="connsiteX36" fmla="*/ 647700 w 3416300"/>
              <a:gd name="connsiteY36" fmla="*/ 330200 h 393700"/>
              <a:gd name="connsiteX37" fmla="*/ 571500 w 3416300"/>
              <a:gd name="connsiteY37" fmla="*/ 330200 h 393700"/>
              <a:gd name="connsiteX38" fmla="*/ 482600 w 3416300"/>
              <a:gd name="connsiteY38" fmla="*/ 346075 h 393700"/>
              <a:gd name="connsiteX39" fmla="*/ 463550 w 3416300"/>
              <a:gd name="connsiteY39" fmla="*/ 358775 h 393700"/>
              <a:gd name="connsiteX40" fmla="*/ 371475 w 3416300"/>
              <a:gd name="connsiteY40" fmla="*/ 358775 h 393700"/>
              <a:gd name="connsiteX41" fmla="*/ 361950 w 3416300"/>
              <a:gd name="connsiteY41" fmla="*/ 371475 h 393700"/>
              <a:gd name="connsiteX42" fmla="*/ 307975 w 3416300"/>
              <a:gd name="connsiteY42" fmla="*/ 371475 h 393700"/>
              <a:gd name="connsiteX43" fmla="*/ 285750 w 3416300"/>
              <a:gd name="connsiteY43" fmla="*/ 390525 h 393700"/>
              <a:gd name="connsiteX44" fmla="*/ 0 w 3416300"/>
              <a:gd name="connsiteY44" fmla="*/ 393700 h 39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3416300" h="393700">
                <a:moveTo>
                  <a:pt x="3416300" y="0"/>
                </a:moveTo>
                <a:lnTo>
                  <a:pt x="3403600" y="25400"/>
                </a:lnTo>
                <a:lnTo>
                  <a:pt x="3009900" y="25400"/>
                </a:lnTo>
                <a:lnTo>
                  <a:pt x="2994025" y="44450"/>
                </a:lnTo>
                <a:lnTo>
                  <a:pt x="2670175" y="44450"/>
                </a:lnTo>
                <a:lnTo>
                  <a:pt x="2670175" y="44450"/>
                </a:lnTo>
                <a:lnTo>
                  <a:pt x="2641600" y="60325"/>
                </a:lnTo>
                <a:lnTo>
                  <a:pt x="2597150" y="60325"/>
                </a:lnTo>
                <a:lnTo>
                  <a:pt x="2578100" y="69850"/>
                </a:lnTo>
                <a:lnTo>
                  <a:pt x="2486025" y="69850"/>
                </a:lnTo>
                <a:lnTo>
                  <a:pt x="2486025" y="69850"/>
                </a:lnTo>
                <a:lnTo>
                  <a:pt x="2454275" y="82550"/>
                </a:lnTo>
                <a:lnTo>
                  <a:pt x="2343150" y="82550"/>
                </a:lnTo>
                <a:lnTo>
                  <a:pt x="2330450" y="107950"/>
                </a:lnTo>
                <a:lnTo>
                  <a:pt x="2181225" y="107950"/>
                </a:lnTo>
                <a:lnTo>
                  <a:pt x="2089150" y="120650"/>
                </a:lnTo>
                <a:lnTo>
                  <a:pt x="1844675" y="120650"/>
                </a:lnTo>
                <a:lnTo>
                  <a:pt x="1812925" y="136525"/>
                </a:lnTo>
                <a:lnTo>
                  <a:pt x="1698625" y="136525"/>
                </a:lnTo>
                <a:lnTo>
                  <a:pt x="1698625" y="136525"/>
                </a:lnTo>
                <a:lnTo>
                  <a:pt x="1647825" y="158750"/>
                </a:lnTo>
                <a:lnTo>
                  <a:pt x="1612900" y="161925"/>
                </a:lnTo>
                <a:lnTo>
                  <a:pt x="1571625" y="184150"/>
                </a:lnTo>
                <a:lnTo>
                  <a:pt x="1539875" y="203200"/>
                </a:lnTo>
                <a:lnTo>
                  <a:pt x="1406525" y="203200"/>
                </a:lnTo>
                <a:lnTo>
                  <a:pt x="1381125" y="222250"/>
                </a:lnTo>
                <a:lnTo>
                  <a:pt x="1311275" y="222250"/>
                </a:lnTo>
                <a:lnTo>
                  <a:pt x="1292225" y="244475"/>
                </a:lnTo>
                <a:lnTo>
                  <a:pt x="1149350" y="244475"/>
                </a:lnTo>
                <a:lnTo>
                  <a:pt x="1130300" y="266700"/>
                </a:lnTo>
                <a:lnTo>
                  <a:pt x="1098550" y="266700"/>
                </a:lnTo>
                <a:lnTo>
                  <a:pt x="1079500" y="288925"/>
                </a:lnTo>
                <a:lnTo>
                  <a:pt x="1047750" y="288925"/>
                </a:lnTo>
                <a:lnTo>
                  <a:pt x="971550" y="317500"/>
                </a:lnTo>
                <a:lnTo>
                  <a:pt x="746125" y="317500"/>
                </a:lnTo>
                <a:lnTo>
                  <a:pt x="742950" y="330200"/>
                </a:lnTo>
                <a:lnTo>
                  <a:pt x="647700" y="330200"/>
                </a:lnTo>
                <a:cubicBezTo>
                  <a:pt x="622300" y="330200"/>
                  <a:pt x="599017" y="327554"/>
                  <a:pt x="571500" y="330200"/>
                </a:cubicBezTo>
                <a:cubicBezTo>
                  <a:pt x="543983" y="332846"/>
                  <a:pt x="512233" y="340783"/>
                  <a:pt x="482600" y="346075"/>
                </a:cubicBezTo>
                <a:lnTo>
                  <a:pt x="463550" y="358775"/>
                </a:lnTo>
                <a:lnTo>
                  <a:pt x="371475" y="358775"/>
                </a:lnTo>
                <a:lnTo>
                  <a:pt x="361950" y="371475"/>
                </a:lnTo>
                <a:lnTo>
                  <a:pt x="307975" y="371475"/>
                </a:lnTo>
                <a:lnTo>
                  <a:pt x="285750" y="390525"/>
                </a:lnTo>
                <a:lnTo>
                  <a:pt x="0" y="393700"/>
                </a:lnTo>
              </a:path>
            </a:pathLst>
          </a:custGeom>
          <a:noFill/>
          <a:ln w="25400">
            <a:solidFill>
              <a:srgbClr val="A46DA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1" name="Connecteur droit 140">
            <a:extLst>
              <a:ext uri="{FF2B5EF4-FFF2-40B4-BE49-F238E27FC236}">
                <a16:creationId xmlns:a16="http://schemas.microsoft.com/office/drawing/2014/main" xmlns="" id="{6C7528EC-F658-2F4C-B05A-303B746668FA}"/>
              </a:ext>
            </a:extLst>
          </p:cNvPr>
          <p:cNvCxnSpPr/>
          <p:nvPr/>
        </p:nvCxnSpPr>
        <p:spPr>
          <a:xfrm>
            <a:off x="4298263" y="3096552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8" name="Connecteur droit 217">
            <a:extLst>
              <a:ext uri="{FF2B5EF4-FFF2-40B4-BE49-F238E27FC236}">
                <a16:creationId xmlns:a16="http://schemas.microsoft.com/office/drawing/2014/main" xmlns="" id="{4C287F72-F20B-2444-ABD3-94EFC54EFA85}"/>
              </a:ext>
            </a:extLst>
          </p:cNvPr>
          <p:cNvCxnSpPr/>
          <p:nvPr/>
        </p:nvCxnSpPr>
        <p:spPr>
          <a:xfrm>
            <a:off x="4255393" y="3116790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9" name="Connecteur droit 218">
            <a:extLst>
              <a:ext uri="{FF2B5EF4-FFF2-40B4-BE49-F238E27FC236}">
                <a16:creationId xmlns:a16="http://schemas.microsoft.com/office/drawing/2014/main" xmlns="" id="{44FF0437-3787-104E-B35F-B5E11CA14058}"/>
              </a:ext>
            </a:extLst>
          </p:cNvPr>
          <p:cNvCxnSpPr/>
          <p:nvPr/>
        </p:nvCxnSpPr>
        <p:spPr>
          <a:xfrm>
            <a:off x="4240535" y="3116790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0" name="Connecteur droit 219">
            <a:extLst>
              <a:ext uri="{FF2B5EF4-FFF2-40B4-BE49-F238E27FC236}">
                <a16:creationId xmlns:a16="http://schemas.microsoft.com/office/drawing/2014/main" xmlns="" id="{725332C0-8733-1345-B2D8-A7CB1567F172}"/>
              </a:ext>
            </a:extLst>
          </p:cNvPr>
          <p:cNvCxnSpPr/>
          <p:nvPr/>
        </p:nvCxnSpPr>
        <p:spPr>
          <a:xfrm>
            <a:off x="4211960" y="3132665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1" name="Connecteur droit 220">
            <a:extLst>
              <a:ext uri="{FF2B5EF4-FFF2-40B4-BE49-F238E27FC236}">
                <a16:creationId xmlns:a16="http://schemas.microsoft.com/office/drawing/2014/main" xmlns="" id="{19709CF4-8BA8-3E40-9AFB-AC241E79B57C}"/>
              </a:ext>
            </a:extLst>
          </p:cNvPr>
          <p:cNvCxnSpPr/>
          <p:nvPr/>
        </p:nvCxnSpPr>
        <p:spPr>
          <a:xfrm>
            <a:off x="4200277" y="3132665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2" name="Connecteur droit 221">
            <a:extLst>
              <a:ext uri="{FF2B5EF4-FFF2-40B4-BE49-F238E27FC236}">
                <a16:creationId xmlns:a16="http://schemas.microsoft.com/office/drawing/2014/main" xmlns="" id="{9B2574AF-7B06-744D-9DFC-45FE7282959C}"/>
              </a:ext>
            </a:extLst>
          </p:cNvPr>
          <p:cNvCxnSpPr/>
          <p:nvPr/>
        </p:nvCxnSpPr>
        <p:spPr>
          <a:xfrm>
            <a:off x="4184402" y="3132665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3" name="Connecteur droit 222">
            <a:extLst>
              <a:ext uri="{FF2B5EF4-FFF2-40B4-BE49-F238E27FC236}">
                <a16:creationId xmlns:a16="http://schemas.microsoft.com/office/drawing/2014/main" xmlns="" id="{B6EDFC97-8DF3-C84E-8D15-605E817F7C54}"/>
              </a:ext>
            </a:extLst>
          </p:cNvPr>
          <p:cNvCxnSpPr/>
          <p:nvPr/>
        </p:nvCxnSpPr>
        <p:spPr>
          <a:xfrm>
            <a:off x="4162177" y="3132665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4" name="Connecteur droit 223">
            <a:extLst>
              <a:ext uri="{FF2B5EF4-FFF2-40B4-BE49-F238E27FC236}">
                <a16:creationId xmlns:a16="http://schemas.microsoft.com/office/drawing/2014/main" xmlns="" id="{795D9E9A-800D-1343-83B0-961BFD601695}"/>
              </a:ext>
            </a:extLst>
          </p:cNvPr>
          <p:cNvCxnSpPr/>
          <p:nvPr/>
        </p:nvCxnSpPr>
        <p:spPr>
          <a:xfrm>
            <a:off x="4131444" y="3132665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5" name="Connecteur droit 224">
            <a:extLst>
              <a:ext uri="{FF2B5EF4-FFF2-40B4-BE49-F238E27FC236}">
                <a16:creationId xmlns:a16="http://schemas.microsoft.com/office/drawing/2014/main" xmlns="" id="{3E7F1DAE-35CD-014B-A1AA-6B13FB321CE3}"/>
              </a:ext>
            </a:extLst>
          </p:cNvPr>
          <p:cNvCxnSpPr/>
          <p:nvPr/>
        </p:nvCxnSpPr>
        <p:spPr>
          <a:xfrm>
            <a:off x="4121919" y="3132665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6" name="Connecteur droit 225">
            <a:extLst>
              <a:ext uri="{FF2B5EF4-FFF2-40B4-BE49-F238E27FC236}">
                <a16:creationId xmlns:a16="http://schemas.microsoft.com/office/drawing/2014/main" xmlns="" id="{CAA9E9B6-4F03-6648-BE69-F09341597943}"/>
              </a:ext>
            </a:extLst>
          </p:cNvPr>
          <p:cNvCxnSpPr/>
          <p:nvPr/>
        </p:nvCxnSpPr>
        <p:spPr>
          <a:xfrm>
            <a:off x="4067944" y="3132665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7" name="Connecteur droit 226">
            <a:extLst>
              <a:ext uri="{FF2B5EF4-FFF2-40B4-BE49-F238E27FC236}">
                <a16:creationId xmlns:a16="http://schemas.microsoft.com/office/drawing/2014/main" xmlns="" id="{1014CEC4-47AD-7440-A573-2E321B75B69C}"/>
              </a:ext>
            </a:extLst>
          </p:cNvPr>
          <p:cNvCxnSpPr/>
          <p:nvPr/>
        </p:nvCxnSpPr>
        <p:spPr>
          <a:xfrm>
            <a:off x="4093344" y="3132665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8" name="Connecteur droit 227">
            <a:extLst>
              <a:ext uri="{FF2B5EF4-FFF2-40B4-BE49-F238E27FC236}">
                <a16:creationId xmlns:a16="http://schemas.microsoft.com/office/drawing/2014/main" xmlns="" id="{C591969A-BCBD-B940-935D-C31F8A86883E}"/>
              </a:ext>
            </a:extLst>
          </p:cNvPr>
          <p:cNvCxnSpPr/>
          <p:nvPr/>
        </p:nvCxnSpPr>
        <p:spPr>
          <a:xfrm>
            <a:off x="3995936" y="3132665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9" name="Connecteur droit 228">
            <a:extLst>
              <a:ext uri="{FF2B5EF4-FFF2-40B4-BE49-F238E27FC236}">
                <a16:creationId xmlns:a16="http://schemas.microsoft.com/office/drawing/2014/main" xmlns="" id="{F247820B-2D4F-C341-8B7B-C2BD462622C8}"/>
              </a:ext>
            </a:extLst>
          </p:cNvPr>
          <p:cNvCxnSpPr/>
          <p:nvPr/>
        </p:nvCxnSpPr>
        <p:spPr>
          <a:xfrm>
            <a:off x="3968378" y="3132665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0" name="Connecteur droit 229">
            <a:extLst>
              <a:ext uri="{FF2B5EF4-FFF2-40B4-BE49-F238E27FC236}">
                <a16:creationId xmlns:a16="http://schemas.microsoft.com/office/drawing/2014/main" xmlns="" id="{8AAF9304-8F4E-024F-ADC8-6958B4F73116}"/>
              </a:ext>
            </a:extLst>
          </p:cNvPr>
          <p:cNvCxnSpPr/>
          <p:nvPr/>
        </p:nvCxnSpPr>
        <p:spPr>
          <a:xfrm>
            <a:off x="3889003" y="3132665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1" name="Connecteur droit 230">
            <a:extLst>
              <a:ext uri="{FF2B5EF4-FFF2-40B4-BE49-F238E27FC236}">
                <a16:creationId xmlns:a16="http://schemas.microsoft.com/office/drawing/2014/main" xmlns="" id="{54D8E3EB-6BFE-2D4B-9A63-0BB1DA2C5A09}"/>
              </a:ext>
            </a:extLst>
          </p:cNvPr>
          <p:cNvCxnSpPr/>
          <p:nvPr/>
        </p:nvCxnSpPr>
        <p:spPr>
          <a:xfrm>
            <a:off x="3858270" y="3132665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2" name="Connecteur droit 231">
            <a:extLst>
              <a:ext uri="{FF2B5EF4-FFF2-40B4-BE49-F238E27FC236}">
                <a16:creationId xmlns:a16="http://schemas.microsoft.com/office/drawing/2014/main" xmlns="" id="{CB49371E-B663-674A-BDD5-192C17D918B9}"/>
              </a:ext>
            </a:extLst>
          </p:cNvPr>
          <p:cNvCxnSpPr/>
          <p:nvPr/>
        </p:nvCxnSpPr>
        <p:spPr>
          <a:xfrm>
            <a:off x="3764037" y="3132665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3" name="Connecteur droit 232">
            <a:extLst>
              <a:ext uri="{FF2B5EF4-FFF2-40B4-BE49-F238E27FC236}">
                <a16:creationId xmlns:a16="http://schemas.microsoft.com/office/drawing/2014/main" xmlns="" id="{FC33A64B-B4E0-3844-B31E-803C5282C6C8}"/>
              </a:ext>
            </a:extLst>
          </p:cNvPr>
          <p:cNvCxnSpPr/>
          <p:nvPr/>
        </p:nvCxnSpPr>
        <p:spPr>
          <a:xfrm>
            <a:off x="3672979" y="3148540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4" name="Connecteur droit 233">
            <a:extLst>
              <a:ext uri="{FF2B5EF4-FFF2-40B4-BE49-F238E27FC236}">
                <a16:creationId xmlns:a16="http://schemas.microsoft.com/office/drawing/2014/main" xmlns="" id="{ABAB3177-211B-314C-A679-DA67E893BAA3}"/>
              </a:ext>
            </a:extLst>
          </p:cNvPr>
          <p:cNvCxnSpPr/>
          <p:nvPr/>
        </p:nvCxnSpPr>
        <p:spPr>
          <a:xfrm>
            <a:off x="3654946" y="3148540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5" name="Connecteur droit 234">
            <a:extLst>
              <a:ext uri="{FF2B5EF4-FFF2-40B4-BE49-F238E27FC236}">
                <a16:creationId xmlns:a16="http://schemas.microsoft.com/office/drawing/2014/main" xmlns="" id="{7CE45745-D686-AE41-BF83-1B0AB6ED9A95}"/>
              </a:ext>
            </a:extLst>
          </p:cNvPr>
          <p:cNvCxnSpPr/>
          <p:nvPr/>
        </p:nvCxnSpPr>
        <p:spPr>
          <a:xfrm>
            <a:off x="3478163" y="3148540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6" name="Connecteur droit 235">
            <a:extLst>
              <a:ext uri="{FF2B5EF4-FFF2-40B4-BE49-F238E27FC236}">
                <a16:creationId xmlns:a16="http://schemas.microsoft.com/office/drawing/2014/main" xmlns="" id="{B1DEDD6C-2BD4-D64E-A05E-1448711E579D}"/>
              </a:ext>
            </a:extLst>
          </p:cNvPr>
          <p:cNvCxnSpPr/>
          <p:nvPr/>
        </p:nvCxnSpPr>
        <p:spPr>
          <a:xfrm>
            <a:off x="3419872" y="3148540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7" name="Connecteur droit 236">
            <a:extLst>
              <a:ext uri="{FF2B5EF4-FFF2-40B4-BE49-F238E27FC236}">
                <a16:creationId xmlns:a16="http://schemas.microsoft.com/office/drawing/2014/main" xmlns="" id="{9ADD3E9D-B2DB-D741-8CC7-DF67654CE3DF}"/>
              </a:ext>
            </a:extLst>
          </p:cNvPr>
          <p:cNvCxnSpPr/>
          <p:nvPr/>
        </p:nvCxnSpPr>
        <p:spPr>
          <a:xfrm>
            <a:off x="3320306" y="3148540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Connecteur droit 237">
            <a:extLst>
              <a:ext uri="{FF2B5EF4-FFF2-40B4-BE49-F238E27FC236}">
                <a16:creationId xmlns:a16="http://schemas.microsoft.com/office/drawing/2014/main" xmlns="" id="{E6AA1C9A-337B-F74B-AC0B-CA638FC7B2D0}"/>
              </a:ext>
            </a:extLst>
          </p:cNvPr>
          <p:cNvCxnSpPr/>
          <p:nvPr/>
        </p:nvCxnSpPr>
        <p:spPr>
          <a:xfrm>
            <a:off x="2937024" y="3148540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9" name="Connecteur droit 238">
            <a:extLst>
              <a:ext uri="{FF2B5EF4-FFF2-40B4-BE49-F238E27FC236}">
                <a16:creationId xmlns:a16="http://schemas.microsoft.com/office/drawing/2014/main" xmlns="" id="{DFD3CEF1-9DCE-7B49-9094-24987FBC4FBE}"/>
              </a:ext>
            </a:extLst>
          </p:cNvPr>
          <p:cNvCxnSpPr/>
          <p:nvPr/>
        </p:nvCxnSpPr>
        <p:spPr>
          <a:xfrm>
            <a:off x="2855491" y="3148540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0" name="Connecteur droit 239">
            <a:extLst>
              <a:ext uri="{FF2B5EF4-FFF2-40B4-BE49-F238E27FC236}">
                <a16:creationId xmlns:a16="http://schemas.microsoft.com/office/drawing/2014/main" xmlns="" id="{71E1B142-377B-C944-9FE2-9A2968CC0047}"/>
              </a:ext>
            </a:extLst>
          </p:cNvPr>
          <p:cNvCxnSpPr/>
          <p:nvPr/>
        </p:nvCxnSpPr>
        <p:spPr>
          <a:xfrm>
            <a:off x="2806725" y="3148540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1" name="Connecteur droit 240">
            <a:extLst>
              <a:ext uri="{FF2B5EF4-FFF2-40B4-BE49-F238E27FC236}">
                <a16:creationId xmlns:a16="http://schemas.microsoft.com/office/drawing/2014/main" xmlns="" id="{4EDC6805-9AF6-9A47-9C50-C4810F0C6796}"/>
              </a:ext>
            </a:extLst>
          </p:cNvPr>
          <p:cNvCxnSpPr/>
          <p:nvPr/>
        </p:nvCxnSpPr>
        <p:spPr>
          <a:xfrm>
            <a:off x="2462684" y="3164415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2" name="Connecteur droit 241">
            <a:extLst>
              <a:ext uri="{FF2B5EF4-FFF2-40B4-BE49-F238E27FC236}">
                <a16:creationId xmlns:a16="http://schemas.microsoft.com/office/drawing/2014/main" xmlns="" id="{8E3A84F1-8CDC-6A4B-805D-D217CC2E0BAD}"/>
              </a:ext>
            </a:extLst>
          </p:cNvPr>
          <p:cNvCxnSpPr/>
          <p:nvPr/>
        </p:nvCxnSpPr>
        <p:spPr>
          <a:xfrm>
            <a:off x="2190527" y="3215215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3" name="Connecteur droit 242">
            <a:extLst>
              <a:ext uri="{FF2B5EF4-FFF2-40B4-BE49-F238E27FC236}">
                <a16:creationId xmlns:a16="http://schemas.microsoft.com/office/drawing/2014/main" xmlns="" id="{43D27164-4466-DD45-B701-3B7498F7C49C}"/>
              </a:ext>
            </a:extLst>
          </p:cNvPr>
          <p:cNvCxnSpPr/>
          <p:nvPr/>
        </p:nvCxnSpPr>
        <p:spPr>
          <a:xfrm>
            <a:off x="2060228" y="3245948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Connecteur droit 243">
            <a:extLst>
              <a:ext uri="{FF2B5EF4-FFF2-40B4-BE49-F238E27FC236}">
                <a16:creationId xmlns:a16="http://schemas.microsoft.com/office/drawing/2014/main" xmlns="" id="{5C45E5FA-BDB7-1E41-8CBB-0CC7AE6E1DD6}"/>
              </a:ext>
            </a:extLst>
          </p:cNvPr>
          <p:cNvCxnSpPr/>
          <p:nvPr/>
        </p:nvCxnSpPr>
        <p:spPr>
          <a:xfrm>
            <a:off x="1909862" y="3302081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5" name="Connecteur droit 244">
            <a:extLst>
              <a:ext uri="{FF2B5EF4-FFF2-40B4-BE49-F238E27FC236}">
                <a16:creationId xmlns:a16="http://schemas.microsoft.com/office/drawing/2014/main" xmlns="" id="{4561B3A1-F8FD-5A4E-AA2D-027CB912F4E2}"/>
              </a:ext>
            </a:extLst>
          </p:cNvPr>
          <p:cNvCxnSpPr/>
          <p:nvPr/>
        </p:nvCxnSpPr>
        <p:spPr>
          <a:xfrm>
            <a:off x="1724571" y="3343356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6" name="Connecteur droit 245">
            <a:extLst>
              <a:ext uri="{FF2B5EF4-FFF2-40B4-BE49-F238E27FC236}">
                <a16:creationId xmlns:a16="http://schemas.microsoft.com/office/drawing/2014/main" xmlns="" id="{252C5D55-C906-A84D-BA10-6AC7DB5D22BA}"/>
              </a:ext>
            </a:extLst>
          </p:cNvPr>
          <p:cNvCxnSpPr/>
          <p:nvPr/>
        </p:nvCxnSpPr>
        <p:spPr>
          <a:xfrm>
            <a:off x="1619672" y="3343356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7" name="Connecteur droit 246">
            <a:extLst>
              <a:ext uri="{FF2B5EF4-FFF2-40B4-BE49-F238E27FC236}">
                <a16:creationId xmlns:a16="http://schemas.microsoft.com/office/drawing/2014/main" xmlns="" id="{FC60F7B8-C272-4D4C-A13D-AA416BDE8B9C}"/>
              </a:ext>
            </a:extLst>
          </p:cNvPr>
          <p:cNvCxnSpPr/>
          <p:nvPr/>
        </p:nvCxnSpPr>
        <p:spPr>
          <a:xfrm>
            <a:off x="1590973" y="3343356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8" name="Connecteur droit 247">
            <a:extLst>
              <a:ext uri="{FF2B5EF4-FFF2-40B4-BE49-F238E27FC236}">
                <a16:creationId xmlns:a16="http://schemas.microsoft.com/office/drawing/2014/main" xmlns="" id="{28D2DB0E-6A26-E342-96B8-72EB1A9432C4}"/>
              </a:ext>
            </a:extLst>
          </p:cNvPr>
          <p:cNvCxnSpPr/>
          <p:nvPr/>
        </p:nvCxnSpPr>
        <p:spPr>
          <a:xfrm>
            <a:off x="1453431" y="3343356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9" name="Connecteur droit 248">
            <a:extLst>
              <a:ext uri="{FF2B5EF4-FFF2-40B4-BE49-F238E27FC236}">
                <a16:creationId xmlns:a16="http://schemas.microsoft.com/office/drawing/2014/main" xmlns="" id="{BB5F7BA3-5AEE-D44D-BB69-1660EB0BA837}"/>
              </a:ext>
            </a:extLst>
          </p:cNvPr>
          <p:cNvCxnSpPr/>
          <p:nvPr/>
        </p:nvCxnSpPr>
        <p:spPr>
          <a:xfrm>
            <a:off x="1205657" y="3364564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0" name="Connecteur droit 249">
            <a:extLst>
              <a:ext uri="{FF2B5EF4-FFF2-40B4-BE49-F238E27FC236}">
                <a16:creationId xmlns:a16="http://schemas.microsoft.com/office/drawing/2014/main" xmlns="" id="{A65F411E-4AD4-2C4C-81ED-813B9D849197}"/>
              </a:ext>
            </a:extLst>
          </p:cNvPr>
          <p:cNvCxnSpPr/>
          <p:nvPr/>
        </p:nvCxnSpPr>
        <p:spPr>
          <a:xfrm>
            <a:off x="1127299" y="3380439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6" name="Connecteur droit 165">
            <a:extLst>
              <a:ext uri="{FF2B5EF4-FFF2-40B4-BE49-F238E27FC236}">
                <a16:creationId xmlns:a16="http://schemas.microsoft.com/office/drawing/2014/main" xmlns="" id="{C4337074-116F-FC44-ADED-7D5529AC28BD}"/>
              </a:ext>
            </a:extLst>
          </p:cNvPr>
          <p:cNvCxnSpPr>
            <a:cxnSpLocks/>
          </p:cNvCxnSpPr>
          <p:nvPr/>
        </p:nvCxnSpPr>
        <p:spPr>
          <a:xfrm>
            <a:off x="4292037" y="3071152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1" name="Connecteur droit 250">
            <a:extLst>
              <a:ext uri="{FF2B5EF4-FFF2-40B4-BE49-F238E27FC236}">
                <a16:creationId xmlns:a16="http://schemas.microsoft.com/office/drawing/2014/main" xmlns="" id="{EDB62DDB-E625-534A-BD4A-2B29F5DCC703}"/>
              </a:ext>
            </a:extLst>
          </p:cNvPr>
          <p:cNvCxnSpPr>
            <a:cxnSpLocks/>
          </p:cNvCxnSpPr>
          <p:nvPr/>
        </p:nvCxnSpPr>
        <p:spPr>
          <a:xfrm>
            <a:off x="4278635" y="3071152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Connecteur droit 251">
            <a:extLst>
              <a:ext uri="{FF2B5EF4-FFF2-40B4-BE49-F238E27FC236}">
                <a16:creationId xmlns:a16="http://schemas.microsoft.com/office/drawing/2014/main" xmlns="" id="{240F2D23-6F04-4043-ADB7-535D49B48F3E}"/>
              </a:ext>
            </a:extLst>
          </p:cNvPr>
          <p:cNvCxnSpPr>
            <a:cxnSpLocks/>
          </p:cNvCxnSpPr>
          <p:nvPr/>
        </p:nvCxnSpPr>
        <p:spPr>
          <a:xfrm>
            <a:off x="4257427" y="3071152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3" name="Connecteur droit 252">
            <a:extLst>
              <a:ext uri="{FF2B5EF4-FFF2-40B4-BE49-F238E27FC236}">
                <a16:creationId xmlns:a16="http://schemas.microsoft.com/office/drawing/2014/main" xmlns="" id="{38759C27-06CA-804B-BD5E-36CAD3AB3E26}"/>
              </a:ext>
            </a:extLst>
          </p:cNvPr>
          <p:cNvCxnSpPr>
            <a:cxnSpLocks/>
          </p:cNvCxnSpPr>
          <p:nvPr/>
        </p:nvCxnSpPr>
        <p:spPr>
          <a:xfrm>
            <a:off x="4241552" y="3071152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4" name="Connecteur droit 253">
            <a:extLst>
              <a:ext uri="{FF2B5EF4-FFF2-40B4-BE49-F238E27FC236}">
                <a16:creationId xmlns:a16="http://schemas.microsoft.com/office/drawing/2014/main" xmlns="" id="{C2FA6C74-5DB0-5341-9C20-D21FFA502B15}"/>
              </a:ext>
            </a:extLst>
          </p:cNvPr>
          <p:cNvCxnSpPr>
            <a:cxnSpLocks/>
          </p:cNvCxnSpPr>
          <p:nvPr/>
        </p:nvCxnSpPr>
        <p:spPr>
          <a:xfrm>
            <a:off x="4221485" y="3071152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5" name="Connecteur droit 254">
            <a:extLst>
              <a:ext uri="{FF2B5EF4-FFF2-40B4-BE49-F238E27FC236}">
                <a16:creationId xmlns:a16="http://schemas.microsoft.com/office/drawing/2014/main" xmlns="" id="{CA98BDC8-F2AB-354A-9407-D036C1D8D8E7}"/>
              </a:ext>
            </a:extLst>
          </p:cNvPr>
          <p:cNvCxnSpPr>
            <a:cxnSpLocks/>
          </p:cNvCxnSpPr>
          <p:nvPr/>
        </p:nvCxnSpPr>
        <p:spPr>
          <a:xfrm>
            <a:off x="4207768" y="3071152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6" name="Connecteur droit 255">
            <a:extLst>
              <a:ext uri="{FF2B5EF4-FFF2-40B4-BE49-F238E27FC236}">
                <a16:creationId xmlns:a16="http://schemas.microsoft.com/office/drawing/2014/main" xmlns="" id="{C5AA8C40-9D73-D84B-8CEB-B9707DD1880F}"/>
              </a:ext>
            </a:extLst>
          </p:cNvPr>
          <p:cNvCxnSpPr>
            <a:cxnSpLocks/>
          </p:cNvCxnSpPr>
          <p:nvPr/>
        </p:nvCxnSpPr>
        <p:spPr>
          <a:xfrm>
            <a:off x="4179069" y="3071152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7" name="Connecteur droit 256">
            <a:extLst>
              <a:ext uri="{FF2B5EF4-FFF2-40B4-BE49-F238E27FC236}">
                <a16:creationId xmlns:a16="http://schemas.microsoft.com/office/drawing/2014/main" xmlns="" id="{A8D78D29-4E5D-1045-9DB2-F8E418D60355}"/>
              </a:ext>
            </a:extLst>
          </p:cNvPr>
          <p:cNvCxnSpPr>
            <a:cxnSpLocks/>
          </p:cNvCxnSpPr>
          <p:nvPr/>
        </p:nvCxnSpPr>
        <p:spPr>
          <a:xfrm>
            <a:off x="4139952" y="3071152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8" name="Connecteur droit 257">
            <a:extLst>
              <a:ext uri="{FF2B5EF4-FFF2-40B4-BE49-F238E27FC236}">
                <a16:creationId xmlns:a16="http://schemas.microsoft.com/office/drawing/2014/main" xmlns="" id="{C93FA80F-00FB-6A4B-99A4-7EFCB341AD13}"/>
              </a:ext>
            </a:extLst>
          </p:cNvPr>
          <p:cNvCxnSpPr>
            <a:cxnSpLocks/>
          </p:cNvCxnSpPr>
          <p:nvPr/>
        </p:nvCxnSpPr>
        <p:spPr>
          <a:xfrm>
            <a:off x="4119885" y="3071152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9" name="Connecteur droit 258">
            <a:extLst>
              <a:ext uri="{FF2B5EF4-FFF2-40B4-BE49-F238E27FC236}">
                <a16:creationId xmlns:a16="http://schemas.microsoft.com/office/drawing/2014/main" xmlns="" id="{6A9A2B22-B962-0D40-91EB-DFF0CAAE83E3}"/>
              </a:ext>
            </a:extLst>
          </p:cNvPr>
          <p:cNvCxnSpPr>
            <a:cxnSpLocks/>
          </p:cNvCxnSpPr>
          <p:nvPr/>
        </p:nvCxnSpPr>
        <p:spPr>
          <a:xfrm>
            <a:off x="4109219" y="3071152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0" name="Connecteur droit 259">
            <a:extLst>
              <a:ext uri="{FF2B5EF4-FFF2-40B4-BE49-F238E27FC236}">
                <a16:creationId xmlns:a16="http://schemas.microsoft.com/office/drawing/2014/main" xmlns="" id="{DF9EC546-2693-0942-B23F-7B8ED5739BB8}"/>
              </a:ext>
            </a:extLst>
          </p:cNvPr>
          <p:cNvCxnSpPr>
            <a:cxnSpLocks/>
          </p:cNvCxnSpPr>
          <p:nvPr/>
        </p:nvCxnSpPr>
        <p:spPr>
          <a:xfrm>
            <a:off x="4084836" y="3071152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1" name="Connecteur droit 260">
            <a:extLst>
              <a:ext uri="{FF2B5EF4-FFF2-40B4-BE49-F238E27FC236}">
                <a16:creationId xmlns:a16="http://schemas.microsoft.com/office/drawing/2014/main" xmlns="" id="{A8C5623B-B7A3-BC4C-86D3-5A718ADD2B05}"/>
              </a:ext>
            </a:extLst>
          </p:cNvPr>
          <p:cNvCxnSpPr>
            <a:cxnSpLocks/>
          </p:cNvCxnSpPr>
          <p:nvPr/>
        </p:nvCxnSpPr>
        <p:spPr>
          <a:xfrm>
            <a:off x="4062611" y="3071152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2" name="Connecteur droit 261">
            <a:extLst>
              <a:ext uri="{FF2B5EF4-FFF2-40B4-BE49-F238E27FC236}">
                <a16:creationId xmlns:a16="http://schemas.microsoft.com/office/drawing/2014/main" xmlns="" id="{976666D6-57F3-7E4E-8D8F-BE00AF13339E}"/>
              </a:ext>
            </a:extLst>
          </p:cNvPr>
          <p:cNvCxnSpPr>
            <a:cxnSpLocks/>
          </p:cNvCxnSpPr>
          <p:nvPr/>
        </p:nvCxnSpPr>
        <p:spPr>
          <a:xfrm>
            <a:off x="4030861" y="3071152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3" name="Connecteur droit 262">
            <a:extLst>
              <a:ext uri="{FF2B5EF4-FFF2-40B4-BE49-F238E27FC236}">
                <a16:creationId xmlns:a16="http://schemas.microsoft.com/office/drawing/2014/main" xmlns="" id="{6261F173-48E2-AA48-A272-FEC37CCBDDF6}"/>
              </a:ext>
            </a:extLst>
          </p:cNvPr>
          <p:cNvCxnSpPr>
            <a:cxnSpLocks/>
          </p:cNvCxnSpPr>
          <p:nvPr/>
        </p:nvCxnSpPr>
        <p:spPr>
          <a:xfrm>
            <a:off x="3973711" y="3071152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4" name="Connecteur droit 263">
            <a:extLst>
              <a:ext uri="{FF2B5EF4-FFF2-40B4-BE49-F238E27FC236}">
                <a16:creationId xmlns:a16="http://schemas.microsoft.com/office/drawing/2014/main" xmlns="" id="{A151111F-4976-1848-940F-8F8A813E1EF2}"/>
              </a:ext>
            </a:extLst>
          </p:cNvPr>
          <p:cNvCxnSpPr>
            <a:cxnSpLocks/>
          </p:cNvCxnSpPr>
          <p:nvPr/>
        </p:nvCxnSpPr>
        <p:spPr>
          <a:xfrm>
            <a:off x="3942978" y="3071152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5" name="Connecteur droit 264">
            <a:extLst>
              <a:ext uri="{FF2B5EF4-FFF2-40B4-BE49-F238E27FC236}">
                <a16:creationId xmlns:a16="http://schemas.microsoft.com/office/drawing/2014/main" xmlns="" id="{E50713CC-9B54-2246-8ECD-EB9BF4683E27}"/>
              </a:ext>
            </a:extLst>
          </p:cNvPr>
          <p:cNvCxnSpPr>
            <a:cxnSpLocks/>
          </p:cNvCxnSpPr>
          <p:nvPr/>
        </p:nvCxnSpPr>
        <p:spPr>
          <a:xfrm>
            <a:off x="3842395" y="3092407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6" name="Connecteur droit 265">
            <a:extLst>
              <a:ext uri="{FF2B5EF4-FFF2-40B4-BE49-F238E27FC236}">
                <a16:creationId xmlns:a16="http://schemas.microsoft.com/office/drawing/2014/main" xmlns="" id="{BAD5AAEF-18F3-3D46-BB36-436FE705E429}"/>
              </a:ext>
            </a:extLst>
          </p:cNvPr>
          <p:cNvCxnSpPr>
            <a:cxnSpLocks/>
          </p:cNvCxnSpPr>
          <p:nvPr/>
        </p:nvCxnSpPr>
        <p:spPr>
          <a:xfrm>
            <a:off x="3818012" y="3092407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7" name="Connecteur droit 266">
            <a:extLst>
              <a:ext uri="{FF2B5EF4-FFF2-40B4-BE49-F238E27FC236}">
                <a16:creationId xmlns:a16="http://schemas.microsoft.com/office/drawing/2014/main" xmlns="" id="{958BFF8D-E299-9046-B380-23A1ADDA5517}"/>
              </a:ext>
            </a:extLst>
          </p:cNvPr>
          <p:cNvCxnSpPr>
            <a:cxnSpLocks/>
          </p:cNvCxnSpPr>
          <p:nvPr/>
        </p:nvCxnSpPr>
        <p:spPr>
          <a:xfrm>
            <a:off x="3695204" y="3092407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8" name="Connecteur droit 267">
            <a:extLst>
              <a:ext uri="{FF2B5EF4-FFF2-40B4-BE49-F238E27FC236}">
                <a16:creationId xmlns:a16="http://schemas.microsoft.com/office/drawing/2014/main" xmlns="" id="{DEA3B8FD-C25B-FB42-B219-4FB7427CB472}"/>
              </a:ext>
            </a:extLst>
          </p:cNvPr>
          <p:cNvCxnSpPr>
            <a:cxnSpLocks/>
          </p:cNvCxnSpPr>
          <p:nvPr/>
        </p:nvCxnSpPr>
        <p:spPr>
          <a:xfrm>
            <a:off x="3670821" y="3092407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9" name="Connecteur droit 268">
            <a:extLst>
              <a:ext uri="{FF2B5EF4-FFF2-40B4-BE49-F238E27FC236}">
                <a16:creationId xmlns:a16="http://schemas.microsoft.com/office/drawing/2014/main" xmlns="" id="{8062F0C9-AF01-514E-AAFC-EE5E08808CDB}"/>
              </a:ext>
            </a:extLst>
          </p:cNvPr>
          <p:cNvCxnSpPr>
            <a:cxnSpLocks/>
          </p:cNvCxnSpPr>
          <p:nvPr/>
        </p:nvCxnSpPr>
        <p:spPr>
          <a:xfrm>
            <a:off x="3642246" y="3092407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0" name="Connecteur droit 269">
            <a:extLst>
              <a:ext uri="{FF2B5EF4-FFF2-40B4-BE49-F238E27FC236}">
                <a16:creationId xmlns:a16="http://schemas.microsoft.com/office/drawing/2014/main" xmlns="" id="{91FD30EA-2869-A44B-B94D-454524D1DFEC}"/>
              </a:ext>
            </a:extLst>
          </p:cNvPr>
          <p:cNvCxnSpPr>
            <a:cxnSpLocks/>
          </p:cNvCxnSpPr>
          <p:nvPr/>
        </p:nvCxnSpPr>
        <p:spPr>
          <a:xfrm>
            <a:off x="3618880" y="3092407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1" name="Connecteur droit 270">
            <a:extLst>
              <a:ext uri="{FF2B5EF4-FFF2-40B4-BE49-F238E27FC236}">
                <a16:creationId xmlns:a16="http://schemas.microsoft.com/office/drawing/2014/main" xmlns="" id="{72EF277F-5FED-3D49-ABEB-F0A7226F3647}"/>
              </a:ext>
            </a:extLst>
          </p:cNvPr>
          <p:cNvCxnSpPr>
            <a:cxnSpLocks/>
          </p:cNvCxnSpPr>
          <p:nvPr/>
        </p:nvCxnSpPr>
        <p:spPr>
          <a:xfrm>
            <a:off x="3447430" y="3117807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2" name="Connecteur droit 271">
            <a:extLst>
              <a:ext uri="{FF2B5EF4-FFF2-40B4-BE49-F238E27FC236}">
                <a16:creationId xmlns:a16="http://schemas.microsoft.com/office/drawing/2014/main" xmlns="" id="{EED5F42F-8A34-AB4A-9659-04C36DA489B7}"/>
              </a:ext>
            </a:extLst>
          </p:cNvPr>
          <p:cNvCxnSpPr>
            <a:cxnSpLocks/>
          </p:cNvCxnSpPr>
          <p:nvPr/>
        </p:nvCxnSpPr>
        <p:spPr>
          <a:xfrm>
            <a:off x="3407172" y="3117807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3" name="Connecteur droit 272">
            <a:extLst>
              <a:ext uri="{FF2B5EF4-FFF2-40B4-BE49-F238E27FC236}">
                <a16:creationId xmlns:a16="http://schemas.microsoft.com/office/drawing/2014/main" xmlns="" id="{471CF95B-D54C-D84D-B3CC-BC9B1FBECA78}"/>
              </a:ext>
            </a:extLst>
          </p:cNvPr>
          <p:cNvCxnSpPr>
            <a:cxnSpLocks/>
          </p:cNvCxnSpPr>
          <p:nvPr/>
        </p:nvCxnSpPr>
        <p:spPr>
          <a:xfrm>
            <a:off x="3237756" y="3129490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4" name="Connecteur droit 273">
            <a:extLst>
              <a:ext uri="{FF2B5EF4-FFF2-40B4-BE49-F238E27FC236}">
                <a16:creationId xmlns:a16="http://schemas.microsoft.com/office/drawing/2014/main" xmlns="" id="{990FC6E0-B453-F842-9BE5-5224816C2C89}"/>
              </a:ext>
            </a:extLst>
          </p:cNvPr>
          <p:cNvCxnSpPr>
            <a:cxnSpLocks/>
          </p:cNvCxnSpPr>
          <p:nvPr/>
        </p:nvCxnSpPr>
        <p:spPr>
          <a:xfrm>
            <a:off x="2998490" y="3164415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5" name="Connecteur droit 274">
            <a:extLst>
              <a:ext uri="{FF2B5EF4-FFF2-40B4-BE49-F238E27FC236}">
                <a16:creationId xmlns:a16="http://schemas.microsoft.com/office/drawing/2014/main" xmlns="" id="{5890DD44-2BBC-5A4E-9D15-6496A88C8A50}"/>
              </a:ext>
            </a:extLst>
          </p:cNvPr>
          <p:cNvCxnSpPr>
            <a:cxnSpLocks/>
          </p:cNvCxnSpPr>
          <p:nvPr/>
        </p:nvCxnSpPr>
        <p:spPr>
          <a:xfrm>
            <a:off x="2697758" y="3183465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6" name="Connecteur droit 275">
            <a:extLst>
              <a:ext uri="{FF2B5EF4-FFF2-40B4-BE49-F238E27FC236}">
                <a16:creationId xmlns:a16="http://schemas.microsoft.com/office/drawing/2014/main" xmlns="" id="{8E65D831-2C00-EC49-ACA7-8D31FDC798E8}"/>
              </a:ext>
            </a:extLst>
          </p:cNvPr>
          <p:cNvCxnSpPr>
            <a:cxnSpLocks/>
          </p:cNvCxnSpPr>
          <p:nvPr/>
        </p:nvCxnSpPr>
        <p:spPr>
          <a:xfrm>
            <a:off x="2665884" y="3183465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7" name="Connecteur droit 276">
            <a:extLst>
              <a:ext uri="{FF2B5EF4-FFF2-40B4-BE49-F238E27FC236}">
                <a16:creationId xmlns:a16="http://schemas.microsoft.com/office/drawing/2014/main" xmlns="" id="{D1ADCD04-D335-F646-BA3B-257ED03B0996}"/>
              </a:ext>
            </a:extLst>
          </p:cNvPr>
          <p:cNvCxnSpPr>
            <a:cxnSpLocks/>
          </p:cNvCxnSpPr>
          <p:nvPr/>
        </p:nvCxnSpPr>
        <p:spPr>
          <a:xfrm>
            <a:off x="2397026" y="3249123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8" name="Connecteur droit 277">
            <a:extLst>
              <a:ext uri="{FF2B5EF4-FFF2-40B4-BE49-F238E27FC236}">
                <a16:creationId xmlns:a16="http://schemas.microsoft.com/office/drawing/2014/main" xmlns="" id="{39553D8A-FAAD-1A4F-A15B-BBAE6A21AA99}"/>
              </a:ext>
            </a:extLst>
          </p:cNvPr>
          <p:cNvCxnSpPr>
            <a:cxnSpLocks/>
          </p:cNvCxnSpPr>
          <p:nvPr/>
        </p:nvCxnSpPr>
        <p:spPr>
          <a:xfrm>
            <a:off x="2029619" y="3302081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9" name="Connecteur droit 278">
            <a:extLst>
              <a:ext uri="{FF2B5EF4-FFF2-40B4-BE49-F238E27FC236}">
                <a16:creationId xmlns:a16="http://schemas.microsoft.com/office/drawing/2014/main" xmlns="" id="{0BEC4A20-F634-2848-8296-513B4B209725}"/>
              </a:ext>
            </a:extLst>
          </p:cNvPr>
          <p:cNvCxnSpPr>
            <a:cxnSpLocks/>
          </p:cNvCxnSpPr>
          <p:nvPr/>
        </p:nvCxnSpPr>
        <p:spPr>
          <a:xfrm>
            <a:off x="2007270" y="3311606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0" name="Connecteur droit 279">
            <a:extLst>
              <a:ext uri="{FF2B5EF4-FFF2-40B4-BE49-F238E27FC236}">
                <a16:creationId xmlns:a16="http://schemas.microsoft.com/office/drawing/2014/main" xmlns="" id="{9857CADE-FE15-024F-A530-C589CA274031}"/>
              </a:ext>
            </a:extLst>
          </p:cNvPr>
          <p:cNvCxnSpPr>
            <a:cxnSpLocks/>
          </p:cNvCxnSpPr>
          <p:nvPr/>
        </p:nvCxnSpPr>
        <p:spPr>
          <a:xfrm>
            <a:off x="1718221" y="3367739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1" name="Connecteur droit 280">
            <a:extLst>
              <a:ext uri="{FF2B5EF4-FFF2-40B4-BE49-F238E27FC236}">
                <a16:creationId xmlns:a16="http://schemas.microsoft.com/office/drawing/2014/main" xmlns="" id="{D2E6C101-2CA0-674F-9D12-1A170EA4F796}"/>
              </a:ext>
            </a:extLst>
          </p:cNvPr>
          <p:cNvCxnSpPr>
            <a:cxnSpLocks/>
          </p:cNvCxnSpPr>
          <p:nvPr/>
        </p:nvCxnSpPr>
        <p:spPr>
          <a:xfrm>
            <a:off x="1408981" y="3380439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2" name="Connecteur droit 281">
            <a:extLst>
              <a:ext uri="{FF2B5EF4-FFF2-40B4-BE49-F238E27FC236}">
                <a16:creationId xmlns:a16="http://schemas.microsoft.com/office/drawing/2014/main" xmlns="" id="{EADB7D5B-B047-4A47-86E8-571551A54733}"/>
              </a:ext>
            </a:extLst>
          </p:cNvPr>
          <p:cNvCxnSpPr>
            <a:cxnSpLocks/>
          </p:cNvCxnSpPr>
          <p:nvPr/>
        </p:nvCxnSpPr>
        <p:spPr>
          <a:xfrm>
            <a:off x="1158032" y="3436572"/>
            <a:ext cx="0" cy="36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3" name="Connecteur droit 282">
            <a:extLst>
              <a:ext uri="{FF2B5EF4-FFF2-40B4-BE49-F238E27FC236}">
                <a16:creationId xmlns:a16="http://schemas.microsoft.com/office/drawing/2014/main" xmlns="" id="{D2F19FFD-7EBA-904B-83A0-6546D2916EDA}"/>
              </a:ext>
            </a:extLst>
          </p:cNvPr>
          <p:cNvCxnSpPr>
            <a:cxnSpLocks/>
          </p:cNvCxnSpPr>
          <p:nvPr/>
        </p:nvCxnSpPr>
        <p:spPr>
          <a:xfrm>
            <a:off x="898575" y="3436572"/>
            <a:ext cx="0" cy="36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4" name="Forme libre 283">
            <a:extLst>
              <a:ext uri="{FF2B5EF4-FFF2-40B4-BE49-F238E27FC236}">
                <a16:creationId xmlns:a16="http://schemas.microsoft.com/office/drawing/2014/main" xmlns="" id="{9D01DE3F-4030-7C4C-99AE-9531A7AC6B80}"/>
              </a:ext>
            </a:extLst>
          </p:cNvPr>
          <p:cNvSpPr/>
          <p:nvPr/>
        </p:nvSpPr>
        <p:spPr>
          <a:xfrm>
            <a:off x="5407025" y="3342860"/>
            <a:ext cx="3409950" cy="127000"/>
          </a:xfrm>
          <a:custGeom>
            <a:avLst/>
            <a:gdLst>
              <a:gd name="connsiteX0" fmla="*/ 3409950 w 3409950"/>
              <a:gd name="connsiteY0" fmla="*/ 0 h 127000"/>
              <a:gd name="connsiteX1" fmla="*/ 3146425 w 3409950"/>
              <a:gd name="connsiteY1" fmla="*/ 0 h 127000"/>
              <a:gd name="connsiteX2" fmla="*/ 3146425 w 3409950"/>
              <a:gd name="connsiteY2" fmla="*/ 0 h 127000"/>
              <a:gd name="connsiteX3" fmla="*/ 3146425 w 3409950"/>
              <a:gd name="connsiteY3" fmla="*/ 0 h 127000"/>
              <a:gd name="connsiteX4" fmla="*/ 2854325 w 3409950"/>
              <a:gd name="connsiteY4" fmla="*/ 6350 h 127000"/>
              <a:gd name="connsiteX5" fmla="*/ 2822575 w 3409950"/>
              <a:gd name="connsiteY5" fmla="*/ 28575 h 127000"/>
              <a:gd name="connsiteX6" fmla="*/ 2774950 w 3409950"/>
              <a:gd name="connsiteY6" fmla="*/ 28575 h 127000"/>
              <a:gd name="connsiteX7" fmla="*/ 2774950 w 3409950"/>
              <a:gd name="connsiteY7" fmla="*/ 28575 h 127000"/>
              <a:gd name="connsiteX8" fmla="*/ 2749550 w 3409950"/>
              <a:gd name="connsiteY8" fmla="*/ 53975 h 127000"/>
              <a:gd name="connsiteX9" fmla="*/ 2724150 w 3409950"/>
              <a:gd name="connsiteY9" fmla="*/ 69850 h 127000"/>
              <a:gd name="connsiteX10" fmla="*/ 1657350 w 3409950"/>
              <a:gd name="connsiteY10" fmla="*/ 69850 h 127000"/>
              <a:gd name="connsiteX11" fmla="*/ 1628775 w 3409950"/>
              <a:gd name="connsiteY11" fmla="*/ 79375 h 127000"/>
              <a:gd name="connsiteX12" fmla="*/ 1273175 w 3409950"/>
              <a:gd name="connsiteY12" fmla="*/ 79375 h 127000"/>
              <a:gd name="connsiteX13" fmla="*/ 1263650 w 3409950"/>
              <a:gd name="connsiteY13" fmla="*/ 95250 h 127000"/>
              <a:gd name="connsiteX14" fmla="*/ 984250 w 3409950"/>
              <a:gd name="connsiteY14" fmla="*/ 95250 h 127000"/>
              <a:gd name="connsiteX15" fmla="*/ 977900 w 3409950"/>
              <a:gd name="connsiteY15" fmla="*/ 111125 h 127000"/>
              <a:gd name="connsiteX16" fmla="*/ 400050 w 3409950"/>
              <a:gd name="connsiteY16" fmla="*/ 111125 h 127000"/>
              <a:gd name="connsiteX17" fmla="*/ 390525 w 3409950"/>
              <a:gd name="connsiteY17" fmla="*/ 127000 h 127000"/>
              <a:gd name="connsiteX18" fmla="*/ 0 w 3409950"/>
              <a:gd name="connsiteY18" fmla="*/ 12700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409950" h="127000">
                <a:moveTo>
                  <a:pt x="3409950" y="0"/>
                </a:moveTo>
                <a:lnTo>
                  <a:pt x="3146425" y="0"/>
                </a:lnTo>
                <a:lnTo>
                  <a:pt x="3146425" y="0"/>
                </a:lnTo>
                <a:lnTo>
                  <a:pt x="3146425" y="0"/>
                </a:lnTo>
                <a:lnTo>
                  <a:pt x="2854325" y="6350"/>
                </a:lnTo>
                <a:lnTo>
                  <a:pt x="2822575" y="28575"/>
                </a:lnTo>
                <a:lnTo>
                  <a:pt x="2774950" y="28575"/>
                </a:lnTo>
                <a:lnTo>
                  <a:pt x="2774950" y="28575"/>
                </a:lnTo>
                <a:lnTo>
                  <a:pt x="2749550" y="53975"/>
                </a:lnTo>
                <a:lnTo>
                  <a:pt x="2724150" y="69850"/>
                </a:lnTo>
                <a:lnTo>
                  <a:pt x="1657350" y="69850"/>
                </a:lnTo>
                <a:lnTo>
                  <a:pt x="1628775" y="79375"/>
                </a:lnTo>
                <a:lnTo>
                  <a:pt x="1273175" y="79375"/>
                </a:lnTo>
                <a:lnTo>
                  <a:pt x="1263650" y="95250"/>
                </a:lnTo>
                <a:lnTo>
                  <a:pt x="984250" y="95250"/>
                </a:lnTo>
                <a:lnTo>
                  <a:pt x="977900" y="111125"/>
                </a:lnTo>
                <a:lnTo>
                  <a:pt x="400050" y="111125"/>
                </a:lnTo>
                <a:lnTo>
                  <a:pt x="390525" y="127000"/>
                </a:lnTo>
                <a:lnTo>
                  <a:pt x="0" y="127000"/>
                </a:lnTo>
              </a:path>
            </a:pathLst>
          </a:cu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5" name="Forme libre 284">
            <a:extLst>
              <a:ext uri="{FF2B5EF4-FFF2-40B4-BE49-F238E27FC236}">
                <a16:creationId xmlns:a16="http://schemas.microsoft.com/office/drawing/2014/main" xmlns="" id="{62E8C3DC-3CC4-D64F-B1A7-7162F80BE5EB}"/>
              </a:ext>
            </a:extLst>
          </p:cNvPr>
          <p:cNvSpPr/>
          <p:nvPr/>
        </p:nvSpPr>
        <p:spPr>
          <a:xfrm>
            <a:off x="5391150" y="3311110"/>
            <a:ext cx="3419475" cy="158750"/>
          </a:xfrm>
          <a:custGeom>
            <a:avLst/>
            <a:gdLst>
              <a:gd name="connsiteX0" fmla="*/ 3419475 w 3419475"/>
              <a:gd name="connsiteY0" fmla="*/ 0 h 158750"/>
              <a:gd name="connsiteX1" fmla="*/ 1851025 w 3419475"/>
              <a:gd name="connsiteY1" fmla="*/ 0 h 158750"/>
              <a:gd name="connsiteX2" fmla="*/ 1835150 w 3419475"/>
              <a:gd name="connsiteY2" fmla="*/ 31750 h 158750"/>
              <a:gd name="connsiteX3" fmla="*/ 1660525 w 3419475"/>
              <a:gd name="connsiteY3" fmla="*/ 31750 h 158750"/>
              <a:gd name="connsiteX4" fmla="*/ 1647825 w 3419475"/>
              <a:gd name="connsiteY4" fmla="*/ 44450 h 158750"/>
              <a:gd name="connsiteX5" fmla="*/ 1470025 w 3419475"/>
              <a:gd name="connsiteY5" fmla="*/ 44450 h 158750"/>
              <a:gd name="connsiteX6" fmla="*/ 1444625 w 3419475"/>
              <a:gd name="connsiteY6" fmla="*/ 57150 h 158750"/>
              <a:gd name="connsiteX7" fmla="*/ 1301750 w 3419475"/>
              <a:gd name="connsiteY7" fmla="*/ 57150 h 158750"/>
              <a:gd name="connsiteX8" fmla="*/ 1276350 w 3419475"/>
              <a:gd name="connsiteY8" fmla="*/ 69850 h 158750"/>
              <a:gd name="connsiteX9" fmla="*/ 1143000 w 3419475"/>
              <a:gd name="connsiteY9" fmla="*/ 69850 h 158750"/>
              <a:gd name="connsiteX10" fmla="*/ 1136650 w 3419475"/>
              <a:gd name="connsiteY10" fmla="*/ 85725 h 158750"/>
              <a:gd name="connsiteX11" fmla="*/ 1098550 w 3419475"/>
              <a:gd name="connsiteY11" fmla="*/ 85725 h 158750"/>
              <a:gd name="connsiteX12" fmla="*/ 1098550 w 3419475"/>
              <a:gd name="connsiteY12" fmla="*/ 85725 h 158750"/>
              <a:gd name="connsiteX13" fmla="*/ 1079500 w 3419475"/>
              <a:gd name="connsiteY13" fmla="*/ 114300 h 158750"/>
              <a:gd name="connsiteX14" fmla="*/ 977900 w 3419475"/>
              <a:gd name="connsiteY14" fmla="*/ 114300 h 158750"/>
              <a:gd name="connsiteX15" fmla="*/ 958850 w 3419475"/>
              <a:gd name="connsiteY15" fmla="*/ 117475 h 158750"/>
              <a:gd name="connsiteX16" fmla="*/ 901700 w 3419475"/>
              <a:gd name="connsiteY16" fmla="*/ 117475 h 158750"/>
              <a:gd name="connsiteX17" fmla="*/ 895350 w 3419475"/>
              <a:gd name="connsiteY17" fmla="*/ 139700 h 158750"/>
              <a:gd name="connsiteX18" fmla="*/ 742950 w 3419475"/>
              <a:gd name="connsiteY18" fmla="*/ 139700 h 158750"/>
              <a:gd name="connsiteX19" fmla="*/ 749300 w 3419475"/>
              <a:gd name="connsiteY19" fmla="*/ 149225 h 158750"/>
              <a:gd name="connsiteX20" fmla="*/ 428625 w 3419475"/>
              <a:gd name="connsiteY20" fmla="*/ 149225 h 158750"/>
              <a:gd name="connsiteX21" fmla="*/ 428625 w 3419475"/>
              <a:gd name="connsiteY21" fmla="*/ 149225 h 158750"/>
              <a:gd name="connsiteX22" fmla="*/ 361950 w 3419475"/>
              <a:gd name="connsiteY22" fmla="*/ 158750 h 158750"/>
              <a:gd name="connsiteX23" fmla="*/ 0 w 3419475"/>
              <a:gd name="connsiteY23" fmla="*/ 158750 h 15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19475" h="158750">
                <a:moveTo>
                  <a:pt x="3419475" y="0"/>
                </a:moveTo>
                <a:lnTo>
                  <a:pt x="1851025" y="0"/>
                </a:lnTo>
                <a:lnTo>
                  <a:pt x="1835150" y="31750"/>
                </a:lnTo>
                <a:lnTo>
                  <a:pt x="1660525" y="31750"/>
                </a:lnTo>
                <a:lnTo>
                  <a:pt x="1647825" y="44450"/>
                </a:lnTo>
                <a:lnTo>
                  <a:pt x="1470025" y="44450"/>
                </a:lnTo>
                <a:lnTo>
                  <a:pt x="1444625" y="57150"/>
                </a:lnTo>
                <a:lnTo>
                  <a:pt x="1301750" y="57150"/>
                </a:lnTo>
                <a:lnTo>
                  <a:pt x="1276350" y="69850"/>
                </a:lnTo>
                <a:lnTo>
                  <a:pt x="1143000" y="69850"/>
                </a:lnTo>
                <a:lnTo>
                  <a:pt x="1136650" y="85725"/>
                </a:lnTo>
                <a:lnTo>
                  <a:pt x="1098550" y="85725"/>
                </a:lnTo>
                <a:lnTo>
                  <a:pt x="1098550" y="85725"/>
                </a:lnTo>
                <a:lnTo>
                  <a:pt x="1079500" y="114300"/>
                </a:lnTo>
                <a:lnTo>
                  <a:pt x="977900" y="114300"/>
                </a:lnTo>
                <a:lnTo>
                  <a:pt x="958850" y="117475"/>
                </a:lnTo>
                <a:lnTo>
                  <a:pt x="901700" y="117475"/>
                </a:lnTo>
                <a:lnTo>
                  <a:pt x="895350" y="139700"/>
                </a:lnTo>
                <a:lnTo>
                  <a:pt x="742950" y="139700"/>
                </a:lnTo>
                <a:lnTo>
                  <a:pt x="749300" y="149225"/>
                </a:lnTo>
                <a:lnTo>
                  <a:pt x="428625" y="149225"/>
                </a:lnTo>
                <a:lnTo>
                  <a:pt x="428625" y="149225"/>
                </a:lnTo>
                <a:lnTo>
                  <a:pt x="361950" y="158750"/>
                </a:lnTo>
                <a:lnTo>
                  <a:pt x="0" y="158750"/>
                </a:lnTo>
              </a:path>
            </a:pathLst>
          </a:custGeom>
          <a:noFill/>
          <a:ln w="25400">
            <a:solidFill>
              <a:srgbClr val="A46DA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96" name="Connecteur droit 195">
            <a:extLst>
              <a:ext uri="{FF2B5EF4-FFF2-40B4-BE49-F238E27FC236}">
                <a16:creationId xmlns:a16="http://schemas.microsoft.com/office/drawing/2014/main" xmlns="" id="{CEE391DA-D957-6341-98E6-418BD22FD04B}"/>
              </a:ext>
            </a:extLst>
          </p:cNvPr>
          <p:cNvCxnSpPr/>
          <p:nvPr/>
        </p:nvCxnSpPr>
        <p:spPr>
          <a:xfrm>
            <a:off x="8790332" y="3315218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6" name="Connecteur droit 285">
            <a:extLst>
              <a:ext uri="{FF2B5EF4-FFF2-40B4-BE49-F238E27FC236}">
                <a16:creationId xmlns:a16="http://schemas.microsoft.com/office/drawing/2014/main" xmlns="" id="{39B5CB7F-B006-D546-84D6-4FB325ABD329}"/>
              </a:ext>
            </a:extLst>
          </p:cNvPr>
          <p:cNvCxnSpPr/>
          <p:nvPr/>
        </p:nvCxnSpPr>
        <p:spPr>
          <a:xfrm>
            <a:off x="8752656" y="3315218"/>
            <a:ext cx="0" cy="54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7" name="Connecteur droit 286">
            <a:extLst>
              <a:ext uri="{FF2B5EF4-FFF2-40B4-BE49-F238E27FC236}">
                <a16:creationId xmlns:a16="http://schemas.microsoft.com/office/drawing/2014/main" xmlns="" id="{F2833AD2-AEAC-AB49-B0F5-EA373578D24F}"/>
              </a:ext>
            </a:extLst>
          </p:cNvPr>
          <p:cNvCxnSpPr>
            <a:cxnSpLocks/>
          </p:cNvCxnSpPr>
          <p:nvPr/>
        </p:nvCxnSpPr>
        <p:spPr>
          <a:xfrm>
            <a:off x="8636198" y="3308431"/>
            <a:ext cx="0" cy="60787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9" name="Connecteur droit 288">
            <a:extLst>
              <a:ext uri="{FF2B5EF4-FFF2-40B4-BE49-F238E27FC236}">
                <a16:creationId xmlns:a16="http://schemas.microsoft.com/office/drawing/2014/main" xmlns="" id="{A26D40B0-E921-5448-A84C-501AAD504386}"/>
              </a:ext>
            </a:extLst>
          </p:cNvPr>
          <p:cNvCxnSpPr>
            <a:cxnSpLocks/>
          </p:cNvCxnSpPr>
          <p:nvPr/>
        </p:nvCxnSpPr>
        <p:spPr>
          <a:xfrm>
            <a:off x="8508057" y="3314781"/>
            <a:ext cx="0" cy="60787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0" name="Connecteur droit 289">
            <a:extLst>
              <a:ext uri="{FF2B5EF4-FFF2-40B4-BE49-F238E27FC236}">
                <a16:creationId xmlns:a16="http://schemas.microsoft.com/office/drawing/2014/main" xmlns="" id="{712E5B27-2371-FE45-A773-7D3F5DDB359B}"/>
              </a:ext>
            </a:extLst>
          </p:cNvPr>
          <p:cNvCxnSpPr>
            <a:cxnSpLocks/>
          </p:cNvCxnSpPr>
          <p:nvPr/>
        </p:nvCxnSpPr>
        <p:spPr>
          <a:xfrm>
            <a:off x="8473132" y="3314781"/>
            <a:ext cx="0" cy="60787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1" name="Connecteur droit 290">
            <a:extLst>
              <a:ext uri="{FF2B5EF4-FFF2-40B4-BE49-F238E27FC236}">
                <a16:creationId xmlns:a16="http://schemas.microsoft.com/office/drawing/2014/main" xmlns="" id="{578A213F-01F3-2C4E-8B40-9E55FA37A2DC}"/>
              </a:ext>
            </a:extLst>
          </p:cNvPr>
          <p:cNvCxnSpPr>
            <a:cxnSpLocks/>
          </p:cNvCxnSpPr>
          <p:nvPr/>
        </p:nvCxnSpPr>
        <p:spPr>
          <a:xfrm>
            <a:off x="8404299" y="3314781"/>
            <a:ext cx="0" cy="60787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2" name="Connecteur droit 291">
            <a:extLst>
              <a:ext uri="{FF2B5EF4-FFF2-40B4-BE49-F238E27FC236}">
                <a16:creationId xmlns:a16="http://schemas.microsoft.com/office/drawing/2014/main" xmlns="" id="{EA17EF2B-FBFA-AF43-A0C5-8022BAF7D937}"/>
              </a:ext>
            </a:extLst>
          </p:cNvPr>
          <p:cNvCxnSpPr>
            <a:cxnSpLocks/>
          </p:cNvCxnSpPr>
          <p:nvPr/>
        </p:nvCxnSpPr>
        <p:spPr>
          <a:xfrm>
            <a:off x="8366199" y="3314781"/>
            <a:ext cx="0" cy="60787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3" name="Connecteur droit 292">
            <a:extLst>
              <a:ext uri="{FF2B5EF4-FFF2-40B4-BE49-F238E27FC236}">
                <a16:creationId xmlns:a16="http://schemas.microsoft.com/office/drawing/2014/main" xmlns="" id="{D3E88BC2-9708-BE42-8312-DB05D866ADEB}"/>
              </a:ext>
            </a:extLst>
          </p:cNvPr>
          <p:cNvCxnSpPr>
            <a:cxnSpLocks/>
          </p:cNvCxnSpPr>
          <p:nvPr/>
        </p:nvCxnSpPr>
        <p:spPr>
          <a:xfrm>
            <a:off x="8271966" y="3314781"/>
            <a:ext cx="0" cy="60787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4" name="Connecteur droit 293">
            <a:extLst>
              <a:ext uri="{FF2B5EF4-FFF2-40B4-BE49-F238E27FC236}">
                <a16:creationId xmlns:a16="http://schemas.microsoft.com/office/drawing/2014/main" xmlns="" id="{4F6F6FCE-4774-7245-AE6D-FFCC72093622}"/>
              </a:ext>
            </a:extLst>
          </p:cNvPr>
          <p:cNvCxnSpPr>
            <a:cxnSpLocks/>
          </p:cNvCxnSpPr>
          <p:nvPr/>
        </p:nvCxnSpPr>
        <p:spPr>
          <a:xfrm>
            <a:off x="8159700" y="3361389"/>
            <a:ext cx="0" cy="60787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5" name="Connecteur droit 294">
            <a:extLst>
              <a:ext uri="{FF2B5EF4-FFF2-40B4-BE49-F238E27FC236}">
                <a16:creationId xmlns:a16="http://schemas.microsoft.com/office/drawing/2014/main" xmlns="" id="{21C2609A-5CBD-4148-BE0F-2859B05C7382}"/>
              </a:ext>
            </a:extLst>
          </p:cNvPr>
          <p:cNvCxnSpPr>
            <a:cxnSpLocks/>
          </p:cNvCxnSpPr>
          <p:nvPr/>
        </p:nvCxnSpPr>
        <p:spPr>
          <a:xfrm>
            <a:off x="7986092" y="3380439"/>
            <a:ext cx="0" cy="60787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6" name="Connecteur droit 295">
            <a:extLst>
              <a:ext uri="{FF2B5EF4-FFF2-40B4-BE49-F238E27FC236}">
                <a16:creationId xmlns:a16="http://schemas.microsoft.com/office/drawing/2014/main" xmlns="" id="{F5C660D8-C158-6F46-A572-CB232B1C070C}"/>
              </a:ext>
            </a:extLst>
          </p:cNvPr>
          <p:cNvCxnSpPr>
            <a:cxnSpLocks/>
          </p:cNvCxnSpPr>
          <p:nvPr/>
        </p:nvCxnSpPr>
        <p:spPr>
          <a:xfrm>
            <a:off x="7956376" y="3380439"/>
            <a:ext cx="0" cy="60787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7" name="Connecteur droit 296">
            <a:extLst>
              <a:ext uri="{FF2B5EF4-FFF2-40B4-BE49-F238E27FC236}">
                <a16:creationId xmlns:a16="http://schemas.microsoft.com/office/drawing/2014/main" xmlns="" id="{FC8B0761-3C57-7F46-8B6A-E8C3B08CF8CA}"/>
              </a:ext>
            </a:extLst>
          </p:cNvPr>
          <p:cNvCxnSpPr>
            <a:cxnSpLocks/>
          </p:cNvCxnSpPr>
          <p:nvPr/>
        </p:nvCxnSpPr>
        <p:spPr>
          <a:xfrm>
            <a:off x="7917135" y="3380439"/>
            <a:ext cx="0" cy="60787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8" name="Connecteur droit 297">
            <a:extLst>
              <a:ext uri="{FF2B5EF4-FFF2-40B4-BE49-F238E27FC236}">
                <a16:creationId xmlns:a16="http://schemas.microsoft.com/office/drawing/2014/main" xmlns="" id="{CA046E0A-198D-A448-85D2-F25D5233C026}"/>
              </a:ext>
            </a:extLst>
          </p:cNvPr>
          <p:cNvCxnSpPr>
            <a:cxnSpLocks/>
          </p:cNvCxnSpPr>
          <p:nvPr/>
        </p:nvCxnSpPr>
        <p:spPr>
          <a:xfrm>
            <a:off x="7825060" y="3380439"/>
            <a:ext cx="0" cy="60787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9" name="Connecteur droit 298">
            <a:extLst>
              <a:ext uri="{FF2B5EF4-FFF2-40B4-BE49-F238E27FC236}">
                <a16:creationId xmlns:a16="http://schemas.microsoft.com/office/drawing/2014/main" xmlns="" id="{FD7175B9-0389-9A46-8A3A-C0CDD3F2F459}"/>
              </a:ext>
            </a:extLst>
          </p:cNvPr>
          <p:cNvCxnSpPr>
            <a:cxnSpLocks/>
          </p:cNvCxnSpPr>
          <p:nvPr/>
        </p:nvCxnSpPr>
        <p:spPr>
          <a:xfrm>
            <a:off x="7660977" y="3380439"/>
            <a:ext cx="0" cy="60787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0" name="Connecteur droit 299">
            <a:extLst>
              <a:ext uri="{FF2B5EF4-FFF2-40B4-BE49-F238E27FC236}">
                <a16:creationId xmlns:a16="http://schemas.microsoft.com/office/drawing/2014/main" xmlns="" id="{BFDE377B-630C-B049-AE4C-565A586F7DB2}"/>
              </a:ext>
            </a:extLst>
          </p:cNvPr>
          <p:cNvCxnSpPr>
            <a:cxnSpLocks/>
          </p:cNvCxnSpPr>
          <p:nvPr/>
        </p:nvCxnSpPr>
        <p:spPr>
          <a:xfrm>
            <a:off x="7445970" y="3380439"/>
            <a:ext cx="0" cy="60787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1" name="Connecteur droit 300">
            <a:extLst>
              <a:ext uri="{FF2B5EF4-FFF2-40B4-BE49-F238E27FC236}">
                <a16:creationId xmlns:a16="http://schemas.microsoft.com/office/drawing/2014/main" xmlns="" id="{FE847351-8C2F-A141-9B06-7C87FA2F74E3}"/>
              </a:ext>
            </a:extLst>
          </p:cNvPr>
          <p:cNvCxnSpPr>
            <a:cxnSpLocks/>
          </p:cNvCxnSpPr>
          <p:nvPr/>
        </p:nvCxnSpPr>
        <p:spPr>
          <a:xfrm>
            <a:off x="7364437" y="3380439"/>
            <a:ext cx="0" cy="60787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2" name="Connecteur droit 301">
            <a:extLst>
              <a:ext uri="{FF2B5EF4-FFF2-40B4-BE49-F238E27FC236}">
                <a16:creationId xmlns:a16="http://schemas.microsoft.com/office/drawing/2014/main" xmlns="" id="{6CCD0EEB-ADC7-D545-8495-3A7E9F88F1A7}"/>
              </a:ext>
            </a:extLst>
          </p:cNvPr>
          <p:cNvCxnSpPr>
            <a:cxnSpLocks/>
          </p:cNvCxnSpPr>
          <p:nvPr/>
        </p:nvCxnSpPr>
        <p:spPr>
          <a:xfrm>
            <a:off x="7308304" y="3380439"/>
            <a:ext cx="0" cy="60787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3" name="Connecteur droit 302">
            <a:extLst>
              <a:ext uri="{FF2B5EF4-FFF2-40B4-BE49-F238E27FC236}">
                <a16:creationId xmlns:a16="http://schemas.microsoft.com/office/drawing/2014/main" xmlns="" id="{B90F6C71-2735-A447-91F5-296E67CECC4E}"/>
              </a:ext>
            </a:extLst>
          </p:cNvPr>
          <p:cNvCxnSpPr>
            <a:cxnSpLocks/>
          </p:cNvCxnSpPr>
          <p:nvPr/>
        </p:nvCxnSpPr>
        <p:spPr>
          <a:xfrm>
            <a:off x="7204546" y="3380439"/>
            <a:ext cx="0" cy="60787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4" name="Connecteur droit 303">
            <a:extLst>
              <a:ext uri="{FF2B5EF4-FFF2-40B4-BE49-F238E27FC236}">
                <a16:creationId xmlns:a16="http://schemas.microsoft.com/office/drawing/2014/main" xmlns="" id="{5CF0EE00-7632-634B-B4B9-44288762882E}"/>
              </a:ext>
            </a:extLst>
          </p:cNvPr>
          <p:cNvCxnSpPr>
            <a:cxnSpLocks/>
          </p:cNvCxnSpPr>
          <p:nvPr/>
        </p:nvCxnSpPr>
        <p:spPr>
          <a:xfrm>
            <a:off x="6969472" y="3389964"/>
            <a:ext cx="0" cy="60787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5" name="Connecteur droit 304">
            <a:extLst>
              <a:ext uri="{FF2B5EF4-FFF2-40B4-BE49-F238E27FC236}">
                <a16:creationId xmlns:a16="http://schemas.microsoft.com/office/drawing/2014/main" xmlns="" id="{065E2278-34E2-384D-A5A5-23AFACBAB6B7}"/>
              </a:ext>
            </a:extLst>
          </p:cNvPr>
          <p:cNvCxnSpPr>
            <a:cxnSpLocks/>
          </p:cNvCxnSpPr>
          <p:nvPr/>
        </p:nvCxnSpPr>
        <p:spPr>
          <a:xfrm>
            <a:off x="6815931" y="3389964"/>
            <a:ext cx="0" cy="60787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6" name="Connecteur droit 305">
            <a:extLst>
              <a:ext uri="{FF2B5EF4-FFF2-40B4-BE49-F238E27FC236}">
                <a16:creationId xmlns:a16="http://schemas.microsoft.com/office/drawing/2014/main" xmlns="" id="{F91024D1-EFD8-A041-A315-09213BD49AAE}"/>
              </a:ext>
            </a:extLst>
          </p:cNvPr>
          <p:cNvCxnSpPr>
            <a:cxnSpLocks/>
          </p:cNvCxnSpPr>
          <p:nvPr/>
        </p:nvCxnSpPr>
        <p:spPr>
          <a:xfrm>
            <a:off x="6694140" y="3389964"/>
            <a:ext cx="0" cy="60787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7" name="Connecteur droit 306">
            <a:extLst>
              <a:ext uri="{FF2B5EF4-FFF2-40B4-BE49-F238E27FC236}">
                <a16:creationId xmlns:a16="http://schemas.microsoft.com/office/drawing/2014/main" xmlns="" id="{678E44CB-EFE4-6443-974D-FAC2D2B41BA0}"/>
              </a:ext>
            </a:extLst>
          </p:cNvPr>
          <p:cNvCxnSpPr>
            <a:cxnSpLocks/>
          </p:cNvCxnSpPr>
          <p:nvPr/>
        </p:nvCxnSpPr>
        <p:spPr>
          <a:xfrm>
            <a:off x="6612607" y="3402664"/>
            <a:ext cx="0" cy="60787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8" name="Connecteur droit 307">
            <a:extLst>
              <a:ext uri="{FF2B5EF4-FFF2-40B4-BE49-F238E27FC236}">
                <a16:creationId xmlns:a16="http://schemas.microsoft.com/office/drawing/2014/main" xmlns="" id="{15415C18-3C0D-384B-AD86-6E07723641DB}"/>
              </a:ext>
            </a:extLst>
          </p:cNvPr>
          <p:cNvCxnSpPr>
            <a:cxnSpLocks/>
          </p:cNvCxnSpPr>
          <p:nvPr/>
        </p:nvCxnSpPr>
        <p:spPr>
          <a:xfrm>
            <a:off x="6600924" y="3402664"/>
            <a:ext cx="0" cy="60787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9" name="Connecteur droit 308">
            <a:extLst>
              <a:ext uri="{FF2B5EF4-FFF2-40B4-BE49-F238E27FC236}">
                <a16:creationId xmlns:a16="http://schemas.microsoft.com/office/drawing/2014/main" xmlns="" id="{75F6ED75-3390-014D-A56F-9C22E1153749}"/>
              </a:ext>
            </a:extLst>
          </p:cNvPr>
          <p:cNvCxnSpPr>
            <a:cxnSpLocks/>
          </p:cNvCxnSpPr>
          <p:nvPr/>
        </p:nvCxnSpPr>
        <p:spPr>
          <a:xfrm>
            <a:off x="6567016" y="3402664"/>
            <a:ext cx="0" cy="60787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0" name="Connecteur droit 309">
            <a:extLst>
              <a:ext uri="{FF2B5EF4-FFF2-40B4-BE49-F238E27FC236}">
                <a16:creationId xmlns:a16="http://schemas.microsoft.com/office/drawing/2014/main" xmlns="" id="{857C9603-D952-8748-9348-532C23747FA4}"/>
              </a:ext>
            </a:extLst>
          </p:cNvPr>
          <p:cNvCxnSpPr>
            <a:cxnSpLocks/>
          </p:cNvCxnSpPr>
          <p:nvPr/>
        </p:nvCxnSpPr>
        <p:spPr>
          <a:xfrm>
            <a:off x="6411441" y="3402664"/>
            <a:ext cx="0" cy="60787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1" name="Connecteur droit 310">
            <a:extLst>
              <a:ext uri="{FF2B5EF4-FFF2-40B4-BE49-F238E27FC236}">
                <a16:creationId xmlns:a16="http://schemas.microsoft.com/office/drawing/2014/main" xmlns="" id="{EEDF8095-B803-7548-9004-D038801E9416}"/>
              </a:ext>
            </a:extLst>
          </p:cNvPr>
          <p:cNvCxnSpPr>
            <a:cxnSpLocks/>
          </p:cNvCxnSpPr>
          <p:nvPr/>
        </p:nvCxnSpPr>
        <p:spPr>
          <a:xfrm>
            <a:off x="6232376" y="3433396"/>
            <a:ext cx="0" cy="36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2" name="Connecteur droit 311">
            <a:extLst>
              <a:ext uri="{FF2B5EF4-FFF2-40B4-BE49-F238E27FC236}">
                <a16:creationId xmlns:a16="http://schemas.microsoft.com/office/drawing/2014/main" xmlns="" id="{3B3E2BA0-6C4E-1F40-BE4D-63AFD8DCBC59}"/>
              </a:ext>
            </a:extLst>
          </p:cNvPr>
          <p:cNvCxnSpPr>
            <a:cxnSpLocks/>
          </p:cNvCxnSpPr>
          <p:nvPr/>
        </p:nvCxnSpPr>
        <p:spPr>
          <a:xfrm>
            <a:off x="6096868" y="3433396"/>
            <a:ext cx="0" cy="36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3" name="Connecteur droit 312">
            <a:extLst>
              <a:ext uri="{FF2B5EF4-FFF2-40B4-BE49-F238E27FC236}">
                <a16:creationId xmlns:a16="http://schemas.microsoft.com/office/drawing/2014/main" xmlns="" id="{4ACC50A4-160B-AA4B-9075-AC0C8765E2E7}"/>
              </a:ext>
            </a:extLst>
          </p:cNvPr>
          <p:cNvCxnSpPr>
            <a:cxnSpLocks/>
          </p:cNvCxnSpPr>
          <p:nvPr/>
        </p:nvCxnSpPr>
        <p:spPr>
          <a:xfrm>
            <a:off x="5965552" y="3433396"/>
            <a:ext cx="0" cy="36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4" name="Connecteur droit 313">
            <a:extLst>
              <a:ext uri="{FF2B5EF4-FFF2-40B4-BE49-F238E27FC236}">
                <a16:creationId xmlns:a16="http://schemas.microsoft.com/office/drawing/2014/main" xmlns="" id="{F0E14723-58D7-EF4B-A64E-F9CBDBA7D388}"/>
              </a:ext>
            </a:extLst>
          </p:cNvPr>
          <p:cNvCxnSpPr>
            <a:cxnSpLocks/>
          </p:cNvCxnSpPr>
          <p:nvPr/>
        </p:nvCxnSpPr>
        <p:spPr>
          <a:xfrm>
            <a:off x="5708253" y="3433396"/>
            <a:ext cx="0" cy="36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5" name="Connecteur droit 314">
            <a:extLst>
              <a:ext uri="{FF2B5EF4-FFF2-40B4-BE49-F238E27FC236}">
                <a16:creationId xmlns:a16="http://schemas.microsoft.com/office/drawing/2014/main" xmlns="" id="{CA5F34E2-A598-4647-A370-21AAF29EA483}"/>
              </a:ext>
            </a:extLst>
          </p:cNvPr>
          <p:cNvCxnSpPr>
            <a:cxnSpLocks/>
          </p:cNvCxnSpPr>
          <p:nvPr/>
        </p:nvCxnSpPr>
        <p:spPr>
          <a:xfrm>
            <a:off x="5403329" y="3433396"/>
            <a:ext cx="0" cy="3600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6" name="Connecteur droit 215">
            <a:extLst>
              <a:ext uri="{FF2B5EF4-FFF2-40B4-BE49-F238E27FC236}">
                <a16:creationId xmlns:a16="http://schemas.microsoft.com/office/drawing/2014/main" xmlns="" id="{98AFA46A-C3E5-E84B-AC6F-7B0A72CB690A}"/>
              </a:ext>
            </a:extLst>
          </p:cNvPr>
          <p:cNvCxnSpPr/>
          <p:nvPr/>
        </p:nvCxnSpPr>
        <p:spPr>
          <a:xfrm>
            <a:off x="8805314" y="3280293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6" name="Connecteur droit 315">
            <a:extLst>
              <a:ext uri="{FF2B5EF4-FFF2-40B4-BE49-F238E27FC236}">
                <a16:creationId xmlns:a16="http://schemas.microsoft.com/office/drawing/2014/main" xmlns="" id="{6CD122AB-241B-6D42-85BB-98FFCDC0F892}"/>
              </a:ext>
            </a:extLst>
          </p:cNvPr>
          <p:cNvCxnSpPr/>
          <p:nvPr/>
        </p:nvCxnSpPr>
        <p:spPr>
          <a:xfrm>
            <a:off x="8786564" y="3280293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8" name="Connecteur droit 317">
            <a:extLst>
              <a:ext uri="{FF2B5EF4-FFF2-40B4-BE49-F238E27FC236}">
                <a16:creationId xmlns:a16="http://schemas.microsoft.com/office/drawing/2014/main" xmlns="" id="{40ACD708-A107-9840-AB32-88EA10271E0C}"/>
              </a:ext>
            </a:extLst>
          </p:cNvPr>
          <p:cNvCxnSpPr/>
          <p:nvPr/>
        </p:nvCxnSpPr>
        <p:spPr>
          <a:xfrm>
            <a:off x="8767514" y="3280293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0" name="Connecteur droit 319">
            <a:extLst>
              <a:ext uri="{FF2B5EF4-FFF2-40B4-BE49-F238E27FC236}">
                <a16:creationId xmlns:a16="http://schemas.microsoft.com/office/drawing/2014/main" xmlns="" id="{5639731F-AE05-4445-A251-EA07FC86034F}"/>
              </a:ext>
            </a:extLst>
          </p:cNvPr>
          <p:cNvCxnSpPr/>
          <p:nvPr/>
        </p:nvCxnSpPr>
        <p:spPr>
          <a:xfrm>
            <a:off x="8743131" y="3280293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1" name="Connecteur droit 320">
            <a:extLst>
              <a:ext uri="{FF2B5EF4-FFF2-40B4-BE49-F238E27FC236}">
                <a16:creationId xmlns:a16="http://schemas.microsoft.com/office/drawing/2014/main" xmlns="" id="{DDD1EEFF-269A-5D48-87ED-4E3E980C3D03}"/>
              </a:ext>
            </a:extLst>
          </p:cNvPr>
          <p:cNvCxnSpPr/>
          <p:nvPr/>
        </p:nvCxnSpPr>
        <p:spPr>
          <a:xfrm>
            <a:off x="8730431" y="3280293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2" name="Connecteur droit 321">
            <a:extLst>
              <a:ext uri="{FF2B5EF4-FFF2-40B4-BE49-F238E27FC236}">
                <a16:creationId xmlns:a16="http://schemas.microsoft.com/office/drawing/2014/main" xmlns="" id="{9A448D69-4C78-4743-8312-ACBE268CE6DF}"/>
              </a:ext>
            </a:extLst>
          </p:cNvPr>
          <p:cNvCxnSpPr/>
          <p:nvPr/>
        </p:nvCxnSpPr>
        <p:spPr>
          <a:xfrm>
            <a:off x="8718748" y="3280293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3" name="Connecteur droit 322">
            <a:extLst>
              <a:ext uri="{FF2B5EF4-FFF2-40B4-BE49-F238E27FC236}">
                <a16:creationId xmlns:a16="http://schemas.microsoft.com/office/drawing/2014/main" xmlns="" id="{EA81C69B-2FF5-4E48-B463-04BFCF78AEB3}"/>
              </a:ext>
            </a:extLst>
          </p:cNvPr>
          <p:cNvCxnSpPr/>
          <p:nvPr/>
        </p:nvCxnSpPr>
        <p:spPr>
          <a:xfrm>
            <a:off x="8676456" y="3280293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4" name="Connecteur droit 323">
            <a:extLst>
              <a:ext uri="{FF2B5EF4-FFF2-40B4-BE49-F238E27FC236}">
                <a16:creationId xmlns:a16="http://schemas.microsoft.com/office/drawing/2014/main" xmlns="" id="{604FFE33-4D65-E84E-9736-83FB831D4C5F}"/>
              </a:ext>
            </a:extLst>
          </p:cNvPr>
          <p:cNvCxnSpPr/>
          <p:nvPr/>
        </p:nvCxnSpPr>
        <p:spPr>
          <a:xfrm>
            <a:off x="8665914" y="3280293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5" name="Connecteur droit 324">
            <a:extLst>
              <a:ext uri="{FF2B5EF4-FFF2-40B4-BE49-F238E27FC236}">
                <a16:creationId xmlns:a16="http://schemas.microsoft.com/office/drawing/2014/main" xmlns="" id="{D4D4A2C0-E14A-C748-BC94-D854C2401301}"/>
              </a:ext>
            </a:extLst>
          </p:cNvPr>
          <p:cNvCxnSpPr/>
          <p:nvPr/>
        </p:nvCxnSpPr>
        <p:spPr>
          <a:xfrm>
            <a:off x="8623498" y="3280293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6" name="Connecteur droit 325">
            <a:extLst>
              <a:ext uri="{FF2B5EF4-FFF2-40B4-BE49-F238E27FC236}">
                <a16:creationId xmlns:a16="http://schemas.microsoft.com/office/drawing/2014/main" xmlns="" id="{7935971B-7ED4-2B48-B746-5CCF1827A068}"/>
              </a:ext>
            </a:extLst>
          </p:cNvPr>
          <p:cNvCxnSpPr/>
          <p:nvPr/>
        </p:nvCxnSpPr>
        <p:spPr>
          <a:xfrm>
            <a:off x="8611815" y="3280293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7" name="Connecteur droit 326">
            <a:extLst>
              <a:ext uri="{FF2B5EF4-FFF2-40B4-BE49-F238E27FC236}">
                <a16:creationId xmlns:a16="http://schemas.microsoft.com/office/drawing/2014/main" xmlns="" id="{CFEE0B6C-9553-5E47-A46A-555406FAED81}"/>
              </a:ext>
            </a:extLst>
          </p:cNvPr>
          <p:cNvCxnSpPr/>
          <p:nvPr/>
        </p:nvCxnSpPr>
        <p:spPr>
          <a:xfrm>
            <a:off x="8595940" y="3280293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8" name="Connecteur droit 327">
            <a:extLst>
              <a:ext uri="{FF2B5EF4-FFF2-40B4-BE49-F238E27FC236}">
                <a16:creationId xmlns:a16="http://schemas.microsoft.com/office/drawing/2014/main" xmlns="" id="{F3E7594A-6423-4645-BC74-DBF7EF9EF76C}"/>
              </a:ext>
            </a:extLst>
          </p:cNvPr>
          <p:cNvCxnSpPr/>
          <p:nvPr/>
        </p:nvCxnSpPr>
        <p:spPr>
          <a:xfrm>
            <a:off x="8532440" y="3280293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9" name="Connecteur droit 328">
            <a:extLst>
              <a:ext uri="{FF2B5EF4-FFF2-40B4-BE49-F238E27FC236}">
                <a16:creationId xmlns:a16="http://schemas.microsoft.com/office/drawing/2014/main" xmlns="" id="{CC0B450C-63EA-AE4F-8D3C-1DEAC002A5D9}"/>
              </a:ext>
            </a:extLst>
          </p:cNvPr>
          <p:cNvCxnSpPr/>
          <p:nvPr/>
        </p:nvCxnSpPr>
        <p:spPr>
          <a:xfrm>
            <a:off x="8484815" y="3280293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0" name="Connecteur droit 329">
            <a:extLst>
              <a:ext uri="{FF2B5EF4-FFF2-40B4-BE49-F238E27FC236}">
                <a16:creationId xmlns:a16="http://schemas.microsoft.com/office/drawing/2014/main" xmlns="" id="{E552BE4F-9794-1543-B95A-B2DFB416B3C1}"/>
              </a:ext>
            </a:extLst>
          </p:cNvPr>
          <p:cNvCxnSpPr/>
          <p:nvPr/>
        </p:nvCxnSpPr>
        <p:spPr>
          <a:xfrm>
            <a:off x="8451924" y="3280293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1" name="Connecteur droit 330">
            <a:extLst>
              <a:ext uri="{FF2B5EF4-FFF2-40B4-BE49-F238E27FC236}">
                <a16:creationId xmlns:a16="http://schemas.microsoft.com/office/drawing/2014/main" xmlns="" id="{5102B7B7-C027-DB44-96CA-5E04B277B48F}"/>
              </a:ext>
            </a:extLst>
          </p:cNvPr>
          <p:cNvCxnSpPr/>
          <p:nvPr/>
        </p:nvCxnSpPr>
        <p:spPr>
          <a:xfrm>
            <a:off x="8347149" y="3280293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2" name="Connecteur droit 331">
            <a:extLst>
              <a:ext uri="{FF2B5EF4-FFF2-40B4-BE49-F238E27FC236}">
                <a16:creationId xmlns:a16="http://schemas.microsoft.com/office/drawing/2014/main" xmlns="" id="{D1FB0457-C7B8-E141-BD85-91F97C41C215}"/>
              </a:ext>
            </a:extLst>
          </p:cNvPr>
          <p:cNvCxnSpPr/>
          <p:nvPr/>
        </p:nvCxnSpPr>
        <p:spPr>
          <a:xfrm>
            <a:off x="8325941" y="3280293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3" name="Connecteur droit 332">
            <a:extLst>
              <a:ext uri="{FF2B5EF4-FFF2-40B4-BE49-F238E27FC236}">
                <a16:creationId xmlns:a16="http://schemas.microsoft.com/office/drawing/2014/main" xmlns="" id="{7150CFC7-9470-E84C-A22D-298C5A8903D7}"/>
              </a:ext>
            </a:extLst>
          </p:cNvPr>
          <p:cNvCxnSpPr/>
          <p:nvPr/>
        </p:nvCxnSpPr>
        <p:spPr>
          <a:xfrm>
            <a:off x="8276158" y="3280293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4" name="Connecteur droit 333">
            <a:extLst>
              <a:ext uri="{FF2B5EF4-FFF2-40B4-BE49-F238E27FC236}">
                <a16:creationId xmlns:a16="http://schemas.microsoft.com/office/drawing/2014/main" xmlns="" id="{2C616C8D-C5AB-1C4F-8146-FCB50682E250}"/>
              </a:ext>
            </a:extLst>
          </p:cNvPr>
          <p:cNvCxnSpPr/>
          <p:nvPr/>
        </p:nvCxnSpPr>
        <p:spPr>
          <a:xfrm>
            <a:off x="8228533" y="3280293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5" name="Connecteur droit 334">
            <a:extLst>
              <a:ext uri="{FF2B5EF4-FFF2-40B4-BE49-F238E27FC236}">
                <a16:creationId xmlns:a16="http://schemas.microsoft.com/office/drawing/2014/main" xmlns="" id="{7983FF68-7385-924E-8672-CB5A20C243B7}"/>
              </a:ext>
            </a:extLst>
          </p:cNvPr>
          <p:cNvCxnSpPr/>
          <p:nvPr/>
        </p:nvCxnSpPr>
        <p:spPr>
          <a:xfrm>
            <a:off x="8204150" y="3280293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6" name="Connecteur droit 335">
            <a:extLst>
              <a:ext uri="{FF2B5EF4-FFF2-40B4-BE49-F238E27FC236}">
                <a16:creationId xmlns:a16="http://schemas.microsoft.com/office/drawing/2014/main" xmlns="" id="{D37CE622-72FD-D845-B9A3-0F5E83BC2F03}"/>
              </a:ext>
            </a:extLst>
          </p:cNvPr>
          <p:cNvCxnSpPr/>
          <p:nvPr/>
        </p:nvCxnSpPr>
        <p:spPr>
          <a:xfrm>
            <a:off x="8154367" y="3280293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7" name="Connecteur droit 336">
            <a:extLst>
              <a:ext uri="{FF2B5EF4-FFF2-40B4-BE49-F238E27FC236}">
                <a16:creationId xmlns:a16="http://schemas.microsoft.com/office/drawing/2014/main" xmlns="" id="{373D4A8F-B4D5-0947-949A-77313ACB63DC}"/>
              </a:ext>
            </a:extLst>
          </p:cNvPr>
          <p:cNvCxnSpPr/>
          <p:nvPr/>
        </p:nvCxnSpPr>
        <p:spPr>
          <a:xfrm>
            <a:off x="8001967" y="3280293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8" name="Connecteur droit 337">
            <a:extLst>
              <a:ext uri="{FF2B5EF4-FFF2-40B4-BE49-F238E27FC236}">
                <a16:creationId xmlns:a16="http://schemas.microsoft.com/office/drawing/2014/main" xmlns="" id="{5CECF0FC-E6A7-E04C-8790-B8A7995E7035}"/>
              </a:ext>
            </a:extLst>
          </p:cNvPr>
          <p:cNvCxnSpPr/>
          <p:nvPr/>
        </p:nvCxnSpPr>
        <p:spPr>
          <a:xfrm>
            <a:off x="7956376" y="3280293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9" name="Connecteur droit 338">
            <a:extLst>
              <a:ext uri="{FF2B5EF4-FFF2-40B4-BE49-F238E27FC236}">
                <a16:creationId xmlns:a16="http://schemas.microsoft.com/office/drawing/2014/main" xmlns="" id="{402490AA-4AC0-4443-AE5A-F6026DFA9874}"/>
              </a:ext>
            </a:extLst>
          </p:cNvPr>
          <p:cNvCxnSpPr/>
          <p:nvPr/>
        </p:nvCxnSpPr>
        <p:spPr>
          <a:xfrm>
            <a:off x="7869510" y="3280293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0" name="Connecteur droit 339">
            <a:extLst>
              <a:ext uri="{FF2B5EF4-FFF2-40B4-BE49-F238E27FC236}">
                <a16:creationId xmlns:a16="http://schemas.microsoft.com/office/drawing/2014/main" xmlns="" id="{7358077D-48EC-D046-86D6-EEA6CF491218}"/>
              </a:ext>
            </a:extLst>
          </p:cNvPr>
          <p:cNvCxnSpPr/>
          <p:nvPr/>
        </p:nvCxnSpPr>
        <p:spPr>
          <a:xfrm>
            <a:off x="7840935" y="3280293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1" name="Connecteur droit 340">
            <a:extLst>
              <a:ext uri="{FF2B5EF4-FFF2-40B4-BE49-F238E27FC236}">
                <a16:creationId xmlns:a16="http://schemas.microsoft.com/office/drawing/2014/main" xmlns="" id="{1AA7266F-E120-7648-AD75-555F00B355EE}"/>
              </a:ext>
            </a:extLst>
          </p:cNvPr>
          <p:cNvCxnSpPr/>
          <p:nvPr/>
        </p:nvCxnSpPr>
        <p:spPr>
          <a:xfrm>
            <a:off x="7739335" y="3280293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2" name="Connecteur droit 341">
            <a:extLst>
              <a:ext uri="{FF2B5EF4-FFF2-40B4-BE49-F238E27FC236}">
                <a16:creationId xmlns:a16="http://schemas.microsoft.com/office/drawing/2014/main" xmlns="" id="{DE3A34C6-405F-1B48-83B8-92AF70F011B9}"/>
              </a:ext>
            </a:extLst>
          </p:cNvPr>
          <p:cNvCxnSpPr/>
          <p:nvPr/>
        </p:nvCxnSpPr>
        <p:spPr>
          <a:xfrm>
            <a:off x="7728669" y="3280293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3" name="Connecteur droit 342">
            <a:extLst>
              <a:ext uri="{FF2B5EF4-FFF2-40B4-BE49-F238E27FC236}">
                <a16:creationId xmlns:a16="http://schemas.microsoft.com/office/drawing/2014/main" xmlns="" id="{A42578D9-FC3E-C345-846E-57572A21E72B}"/>
              </a:ext>
            </a:extLst>
          </p:cNvPr>
          <p:cNvCxnSpPr/>
          <p:nvPr/>
        </p:nvCxnSpPr>
        <p:spPr>
          <a:xfrm>
            <a:off x="7715969" y="3280293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4" name="Connecteur droit 343">
            <a:extLst>
              <a:ext uri="{FF2B5EF4-FFF2-40B4-BE49-F238E27FC236}">
                <a16:creationId xmlns:a16="http://schemas.microsoft.com/office/drawing/2014/main" xmlns="" id="{4E04D9D2-C49B-C347-BB13-CE69CB3E40F9}"/>
              </a:ext>
            </a:extLst>
          </p:cNvPr>
          <p:cNvCxnSpPr/>
          <p:nvPr/>
        </p:nvCxnSpPr>
        <p:spPr>
          <a:xfrm>
            <a:off x="7608019" y="3280293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5" name="Connecteur droit 344">
            <a:extLst>
              <a:ext uri="{FF2B5EF4-FFF2-40B4-BE49-F238E27FC236}">
                <a16:creationId xmlns:a16="http://schemas.microsoft.com/office/drawing/2014/main" xmlns="" id="{E4FE009B-2D67-F449-9550-8C885036868C}"/>
              </a:ext>
            </a:extLst>
          </p:cNvPr>
          <p:cNvCxnSpPr/>
          <p:nvPr/>
        </p:nvCxnSpPr>
        <p:spPr>
          <a:xfrm>
            <a:off x="7543378" y="3280293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6" name="Connecteur droit 345">
            <a:extLst>
              <a:ext uri="{FF2B5EF4-FFF2-40B4-BE49-F238E27FC236}">
                <a16:creationId xmlns:a16="http://schemas.microsoft.com/office/drawing/2014/main" xmlns="" id="{A3B3A0DF-B5E0-E14F-ADCC-6A73385A6085}"/>
              </a:ext>
            </a:extLst>
          </p:cNvPr>
          <p:cNvCxnSpPr/>
          <p:nvPr/>
        </p:nvCxnSpPr>
        <p:spPr>
          <a:xfrm>
            <a:off x="7202512" y="3314781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7" name="Connecteur droit 346">
            <a:extLst>
              <a:ext uri="{FF2B5EF4-FFF2-40B4-BE49-F238E27FC236}">
                <a16:creationId xmlns:a16="http://schemas.microsoft.com/office/drawing/2014/main" xmlns="" id="{13C6EB41-5537-914A-B560-41EB7DAE54AA}"/>
              </a:ext>
            </a:extLst>
          </p:cNvPr>
          <p:cNvCxnSpPr/>
          <p:nvPr/>
        </p:nvCxnSpPr>
        <p:spPr>
          <a:xfrm>
            <a:off x="6987505" y="3327481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8" name="Connecteur droit 347">
            <a:extLst>
              <a:ext uri="{FF2B5EF4-FFF2-40B4-BE49-F238E27FC236}">
                <a16:creationId xmlns:a16="http://schemas.microsoft.com/office/drawing/2014/main" xmlns="" id="{DBB63CBF-5E33-B543-9006-DCB7152A284D}"/>
              </a:ext>
            </a:extLst>
          </p:cNvPr>
          <p:cNvCxnSpPr/>
          <p:nvPr/>
        </p:nvCxnSpPr>
        <p:spPr>
          <a:xfrm>
            <a:off x="6903814" y="3327481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9" name="Connecteur droit 348">
            <a:extLst>
              <a:ext uri="{FF2B5EF4-FFF2-40B4-BE49-F238E27FC236}">
                <a16:creationId xmlns:a16="http://schemas.microsoft.com/office/drawing/2014/main" xmlns="" id="{E8756138-FB22-924C-93B8-8840EA55F7F1}"/>
              </a:ext>
            </a:extLst>
          </p:cNvPr>
          <p:cNvCxnSpPr/>
          <p:nvPr/>
        </p:nvCxnSpPr>
        <p:spPr>
          <a:xfrm>
            <a:off x="6544915" y="3358214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0" name="Connecteur droit 349">
            <a:extLst>
              <a:ext uri="{FF2B5EF4-FFF2-40B4-BE49-F238E27FC236}">
                <a16:creationId xmlns:a16="http://schemas.microsoft.com/office/drawing/2014/main" xmlns="" id="{18601EED-C202-D840-B84E-10E57841996A}"/>
              </a:ext>
            </a:extLst>
          </p:cNvPr>
          <p:cNvCxnSpPr/>
          <p:nvPr/>
        </p:nvCxnSpPr>
        <p:spPr>
          <a:xfrm>
            <a:off x="6519391" y="3367739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1" name="Connecteur droit 350">
            <a:extLst>
              <a:ext uri="{FF2B5EF4-FFF2-40B4-BE49-F238E27FC236}">
                <a16:creationId xmlns:a16="http://schemas.microsoft.com/office/drawing/2014/main" xmlns="" id="{027699C3-FDE4-E34C-9BD3-135BCF381A0A}"/>
              </a:ext>
            </a:extLst>
          </p:cNvPr>
          <p:cNvCxnSpPr/>
          <p:nvPr/>
        </p:nvCxnSpPr>
        <p:spPr>
          <a:xfrm>
            <a:off x="6220817" y="3409014"/>
            <a:ext cx="0" cy="54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2" name="Connecteur droit 351">
            <a:extLst>
              <a:ext uri="{FF2B5EF4-FFF2-40B4-BE49-F238E27FC236}">
                <a16:creationId xmlns:a16="http://schemas.microsoft.com/office/drawing/2014/main" xmlns="" id="{ED829B98-8DB9-F545-91F6-9492888343D7}"/>
              </a:ext>
            </a:extLst>
          </p:cNvPr>
          <p:cNvCxnSpPr/>
          <p:nvPr/>
        </p:nvCxnSpPr>
        <p:spPr>
          <a:xfrm>
            <a:off x="5914752" y="3433397"/>
            <a:ext cx="0" cy="36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3" name="Connecteur droit 352">
            <a:extLst>
              <a:ext uri="{FF2B5EF4-FFF2-40B4-BE49-F238E27FC236}">
                <a16:creationId xmlns:a16="http://schemas.microsoft.com/office/drawing/2014/main" xmlns="" id="{DAB318BD-4C9B-7D48-8A75-D0ADF4A0046B}"/>
              </a:ext>
            </a:extLst>
          </p:cNvPr>
          <p:cNvCxnSpPr/>
          <p:nvPr/>
        </p:nvCxnSpPr>
        <p:spPr>
          <a:xfrm>
            <a:off x="5660628" y="3433397"/>
            <a:ext cx="0" cy="36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4" name="Connecteur droit 353">
            <a:extLst>
              <a:ext uri="{FF2B5EF4-FFF2-40B4-BE49-F238E27FC236}">
                <a16:creationId xmlns:a16="http://schemas.microsoft.com/office/drawing/2014/main" xmlns="" id="{273415A0-C31B-9F48-BFE7-02940BBA1CA0}"/>
              </a:ext>
            </a:extLst>
          </p:cNvPr>
          <p:cNvCxnSpPr/>
          <p:nvPr/>
        </p:nvCxnSpPr>
        <p:spPr>
          <a:xfrm>
            <a:off x="5630912" y="3433397"/>
            <a:ext cx="0" cy="36000"/>
          </a:xfrm>
          <a:prstGeom prst="line">
            <a:avLst/>
          </a:prstGeom>
          <a:ln w="12700">
            <a:solidFill>
              <a:srgbClr val="A36F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554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Etude GRECCAR 6 </a:t>
            </a:r>
            <a:br>
              <a:rPr lang="fr-FR" dirty="0"/>
            </a:br>
            <a:r>
              <a:rPr lang="fr-FR" dirty="0"/>
              <a:t>conclusion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365043"/>
            <a:ext cx="8229600" cy="3394472"/>
          </a:xfrm>
        </p:spPr>
        <p:txBody>
          <a:bodyPr>
            <a:normAutofit/>
          </a:bodyPr>
          <a:lstStyle/>
          <a:p>
            <a:pPr>
              <a:spcBef>
                <a:spcPts val="1632"/>
              </a:spcBef>
            </a:pPr>
            <a:r>
              <a:rPr lang="fr-FR" dirty="0"/>
              <a:t>Pas d’impact d’un allongement de l’intervalle avant chirurgie sur </a:t>
            </a:r>
          </a:p>
          <a:p>
            <a:pPr lvl="1">
              <a:spcBef>
                <a:spcPts val="1632"/>
              </a:spcBef>
            </a:pPr>
            <a:r>
              <a:rPr lang="fr-FR" dirty="0"/>
              <a:t>Le taux de réponse complète histologique</a:t>
            </a:r>
          </a:p>
          <a:p>
            <a:pPr lvl="1">
              <a:spcBef>
                <a:spcPts val="1632"/>
              </a:spcBef>
            </a:pPr>
            <a:r>
              <a:rPr lang="fr-FR" dirty="0"/>
              <a:t>La survie globale</a:t>
            </a:r>
          </a:p>
          <a:p>
            <a:pPr lvl="1">
              <a:spcBef>
                <a:spcPts val="1632"/>
              </a:spcBef>
            </a:pPr>
            <a:r>
              <a:rPr lang="fr-FR" dirty="0"/>
              <a:t>La survie sans récidive</a:t>
            </a:r>
          </a:p>
          <a:p>
            <a:pPr lvl="1">
              <a:spcBef>
                <a:spcPts val="1632"/>
              </a:spcBef>
            </a:pPr>
            <a:r>
              <a:rPr lang="fr-FR" dirty="0"/>
              <a:t>La survie sans récidive des bons répondeurs</a:t>
            </a:r>
          </a:p>
          <a:p>
            <a:pPr>
              <a:spcBef>
                <a:spcPts val="1632"/>
              </a:spcBef>
            </a:pPr>
            <a:r>
              <a:rPr lang="fr-FR" b="1" dirty="0">
                <a:solidFill>
                  <a:srgbClr val="FF0000"/>
                </a:solidFill>
              </a:rPr>
              <a:t>Le délai de 7-8 semaines après la fin de la </a:t>
            </a:r>
            <a:r>
              <a:rPr lang="fr-FR" b="1" dirty="0" err="1">
                <a:solidFill>
                  <a:srgbClr val="FF0000"/>
                </a:solidFill>
              </a:rPr>
              <a:t>radiochimiothérapie</a:t>
            </a:r>
            <a:r>
              <a:rPr lang="fr-FR" b="1" dirty="0">
                <a:solidFill>
                  <a:srgbClr val="FF0000"/>
                </a:solidFill>
              </a:rPr>
              <a:t> reste le standard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B6EC2B8C-581E-E04F-9C92-52D11864AF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483" y="4845691"/>
            <a:ext cx="87852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dirty="0" err="1">
                <a:solidFill>
                  <a:srgbClr val="4D4D4D"/>
                </a:solidFill>
                <a:latin typeface="Calibri"/>
              </a:rPr>
              <a:t>Lefevre</a:t>
            </a:r>
            <a:r>
              <a:rPr lang="fr-FR" sz="1000" dirty="0">
                <a:solidFill>
                  <a:srgbClr val="4D4D4D"/>
                </a:solidFill>
                <a:latin typeface="Calibri"/>
              </a:rPr>
              <a:t> J et al., ASCO GI 2019, abs 483 </a:t>
            </a:r>
          </a:p>
        </p:txBody>
      </p:sp>
    </p:spTree>
    <p:extLst>
      <p:ext uri="{BB962C8B-B14F-4D97-AF65-F5344CB8AC3E}">
        <p14:creationId xmlns:p14="http://schemas.microsoft.com/office/powerpoint/2010/main" val="818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idx="1"/>
          </p:nvPr>
        </p:nvSpPr>
        <p:spPr>
          <a:xfrm>
            <a:off x="827773" y="3522845"/>
            <a:ext cx="7772400" cy="1125140"/>
          </a:xfrm>
        </p:spPr>
        <p:txBody>
          <a:bodyPr/>
          <a:lstStyle/>
          <a:p>
            <a:r>
              <a:rPr lang="fr-FR" sz="1200" dirty="0">
                <a:solidFill>
                  <a:srgbClr val="FFFFFF"/>
                </a:solidFill>
                <a:latin typeface="Calibri" panose="020F0502020204030204" pitchFamily="34" charset="0"/>
                <a:ea typeface="Lucida Grande"/>
                <a:cs typeface="Calibri" panose="020F0502020204030204" pitchFamily="34" charset="0"/>
              </a:rPr>
              <a:t>Chapman W et al., ASCO GI 2019, </a:t>
            </a:r>
            <a:r>
              <a:rPr lang="fr-FR" sz="1200" dirty="0" err="1">
                <a:solidFill>
                  <a:srgbClr val="FFFFFF"/>
                </a:solidFill>
                <a:latin typeface="Calibri" panose="020F0502020204030204" pitchFamily="34" charset="0"/>
                <a:ea typeface="Lucida Grande"/>
                <a:cs typeface="Calibri" panose="020F0502020204030204" pitchFamily="34" charset="0"/>
              </a:rPr>
              <a:t>abst</a:t>
            </a:r>
            <a:r>
              <a:rPr lang="fr-FR" sz="1200" dirty="0">
                <a:solidFill>
                  <a:srgbClr val="FFFFFF"/>
                </a:solidFill>
                <a:latin typeface="Calibri" panose="020F0502020204030204" pitchFamily="34" charset="0"/>
                <a:ea typeface="Lucida Grande"/>
                <a:cs typeface="Calibri" panose="020F0502020204030204" pitchFamily="34" charset="0"/>
              </a:rPr>
              <a:t> 486</a:t>
            </a: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2000" dirty="0">
                <a:solidFill>
                  <a:srgbClr val="FFFFFF"/>
                </a:solidFill>
                <a:ea typeface="Lucida Grande"/>
                <a:cs typeface="Calibri" panose="020F0502020204030204" pitchFamily="34" charset="0"/>
              </a:rPr>
              <a:t>Total </a:t>
            </a:r>
            <a:r>
              <a:rPr lang="fr-FR" sz="2000" dirty="0" err="1">
                <a:solidFill>
                  <a:srgbClr val="FFFFFF"/>
                </a:solidFill>
                <a:ea typeface="Lucida Grande"/>
                <a:cs typeface="Calibri" panose="020F0502020204030204" pitchFamily="34" charset="0"/>
              </a:rPr>
              <a:t>neoadjuvant</a:t>
            </a:r>
            <a:r>
              <a:rPr lang="fr-FR" sz="2000" dirty="0">
                <a:solidFill>
                  <a:srgbClr val="FFFFFF"/>
                </a:solidFill>
                <a:ea typeface="Lucida Grande"/>
                <a:cs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rgbClr val="FFFFFF"/>
                </a:solidFill>
                <a:ea typeface="Lucida Grande"/>
                <a:cs typeface="Calibri" panose="020F0502020204030204" pitchFamily="34" charset="0"/>
              </a:rPr>
              <a:t>therapy</a:t>
            </a:r>
            <a:r>
              <a:rPr lang="fr-FR" sz="2000" dirty="0">
                <a:solidFill>
                  <a:srgbClr val="FFFFFF"/>
                </a:solidFill>
                <a:ea typeface="Lucida Grande"/>
                <a:cs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rgbClr val="FFFFFF"/>
                </a:solidFill>
                <a:ea typeface="Lucida Grande"/>
                <a:cs typeface="Calibri" panose="020F0502020204030204" pitchFamily="34" charset="0"/>
              </a:rPr>
              <a:t>with</a:t>
            </a:r>
            <a:r>
              <a:rPr lang="fr-FR" sz="2000" dirty="0">
                <a:solidFill>
                  <a:srgbClr val="FFFFFF"/>
                </a:solidFill>
                <a:ea typeface="Lucida Grande"/>
                <a:cs typeface="Calibri" panose="020F0502020204030204" pitchFamily="34" charset="0"/>
              </a:rPr>
              <a:t> short course radiation </a:t>
            </a:r>
            <a:r>
              <a:rPr lang="fr-FR" sz="2000" dirty="0" err="1">
                <a:solidFill>
                  <a:srgbClr val="FFFFFF"/>
                </a:solidFill>
                <a:ea typeface="Lucida Grande"/>
                <a:cs typeface="Calibri" panose="020F0502020204030204" pitchFamily="34" charset="0"/>
              </a:rPr>
              <a:t>compared</a:t>
            </a:r>
            <a:r>
              <a:rPr lang="fr-FR" sz="2000" dirty="0">
                <a:solidFill>
                  <a:srgbClr val="FFFFFF"/>
                </a:solidFill>
                <a:ea typeface="Lucida Grande"/>
                <a:cs typeface="Calibri" panose="020F0502020204030204" pitchFamily="34" charset="0"/>
              </a:rPr>
              <a:t> to concurrent </a:t>
            </a:r>
            <a:r>
              <a:rPr lang="fr-FR" sz="2000" dirty="0" err="1">
                <a:solidFill>
                  <a:srgbClr val="FFFFFF"/>
                </a:solidFill>
                <a:ea typeface="Lucida Grande"/>
                <a:cs typeface="Calibri" panose="020F0502020204030204" pitchFamily="34" charset="0"/>
              </a:rPr>
              <a:t>chemoradiation</a:t>
            </a:r>
            <a:r>
              <a:rPr lang="fr-FR" sz="2000" dirty="0">
                <a:solidFill>
                  <a:srgbClr val="FFFFFF"/>
                </a:solidFill>
                <a:ea typeface="Lucida Grande"/>
                <a:cs typeface="Calibri" panose="020F0502020204030204" pitchFamily="34" charset="0"/>
              </a:rPr>
              <a:t> in rectal cancer</a:t>
            </a:r>
            <a:endParaRPr lang="fr-FR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05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Traitement néo-adjuvant complet avec radiothérapie concentrée dans le cancer rectal localement évolué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Analyse rétrospective 2009 </a:t>
            </a:r>
            <a:r>
              <a:rPr lang="mr-IN" dirty="0"/>
              <a:t>–</a:t>
            </a:r>
            <a:r>
              <a:rPr lang="fr-FR" dirty="0"/>
              <a:t> 2018</a:t>
            </a:r>
          </a:p>
          <a:p>
            <a:r>
              <a:rPr lang="fr-FR" dirty="0"/>
              <a:t>Deux attitudes utilisées en pratique par l’équipe de St Louis </a:t>
            </a:r>
          </a:p>
        </p:txBody>
      </p:sp>
      <p:sp>
        <p:nvSpPr>
          <p:cNvPr id="4" name="Rectangle 3"/>
          <p:cNvSpPr/>
          <p:nvPr/>
        </p:nvSpPr>
        <p:spPr>
          <a:xfrm>
            <a:off x="1249842" y="2447201"/>
            <a:ext cx="500854" cy="361331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fr-FR" sz="1050" dirty="0" err="1">
                <a:solidFill>
                  <a:prstClr val="white"/>
                </a:solidFill>
                <a:latin typeface="Calibri"/>
              </a:rPr>
              <a:t>Diag</a:t>
            </a:r>
            <a:endParaRPr lang="fr-FR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50696" y="2447201"/>
            <a:ext cx="1075604" cy="361331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fr-FR" sz="1050" dirty="0">
                <a:solidFill>
                  <a:prstClr val="white"/>
                </a:solidFill>
                <a:latin typeface="Calibri"/>
              </a:rPr>
              <a:t>RCT  50 gy CTH</a:t>
            </a:r>
          </a:p>
        </p:txBody>
      </p:sp>
      <p:sp>
        <p:nvSpPr>
          <p:cNvPr id="6" name="Rectangle 5"/>
          <p:cNvSpPr/>
          <p:nvPr/>
        </p:nvSpPr>
        <p:spPr>
          <a:xfrm>
            <a:off x="2826300" y="2447201"/>
            <a:ext cx="1075604" cy="361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fr-FR" sz="1050" dirty="0">
                <a:solidFill>
                  <a:prstClr val="black"/>
                </a:solidFill>
                <a:latin typeface="Calibri"/>
              </a:rPr>
              <a:t>Repos</a:t>
            </a:r>
          </a:p>
        </p:txBody>
      </p:sp>
      <p:sp>
        <p:nvSpPr>
          <p:cNvPr id="7" name="Rectangle 6"/>
          <p:cNvSpPr/>
          <p:nvPr/>
        </p:nvSpPr>
        <p:spPr>
          <a:xfrm>
            <a:off x="3901904" y="2447201"/>
            <a:ext cx="814810" cy="361331"/>
          </a:xfrm>
          <a:prstGeom prst="rect">
            <a:avLst/>
          </a:prstGeom>
          <a:solidFill>
            <a:srgbClr val="FFC000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fr-FR" sz="1050" dirty="0">
                <a:solidFill>
                  <a:prstClr val="white"/>
                </a:solidFill>
                <a:latin typeface="Calibri"/>
              </a:rPr>
              <a:t>Chirurgie</a:t>
            </a:r>
          </a:p>
        </p:txBody>
      </p:sp>
      <p:sp>
        <p:nvSpPr>
          <p:cNvPr id="8" name="Rectangle 7"/>
          <p:cNvSpPr/>
          <p:nvPr/>
        </p:nvSpPr>
        <p:spPr>
          <a:xfrm>
            <a:off x="4716714" y="2447201"/>
            <a:ext cx="1412243" cy="361331"/>
          </a:xfrm>
          <a:prstGeom prst="rect">
            <a:avLst/>
          </a:prstGeom>
          <a:solidFill>
            <a:srgbClr val="A470AA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fr-FR" sz="1050" dirty="0">
                <a:solidFill>
                  <a:prstClr val="white"/>
                </a:solidFill>
                <a:latin typeface="Calibri"/>
              </a:rPr>
              <a:t>Chimiothérapie</a:t>
            </a:r>
          </a:p>
        </p:txBody>
      </p:sp>
      <p:sp>
        <p:nvSpPr>
          <p:cNvPr id="9" name="Rectangle 8"/>
          <p:cNvSpPr/>
          <p:nvPr/>
        </p:nvSpPr>
        <p:spPr>
          <a:xfrm>
            <a:off x="6128957" y="2447201"/>
            <a:ext cx="878546" cy="361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fr-FR" sz="1050" dirty="0">
                <a:solidFill>
                  <a:prstClr val="black"/>
                </a:solidFill>
                <a:latin typeface="Calibri"/>
              </a:rPr>
              <a:t>Repos</a:t>
            </a:r>
          </a:p>
        </p:txBody>
      </p:sp>
      <p:sp>
        <p:nvSpPr>
          <p:cNvPr id="10" name="Rectangle 9"/>
          <p:cNvSpPr/>
          <p:nvPr/>
        </p:nvSpPr>
        <p:spPr>
          <a:xfrm>
            <a:off x="7007504" y="2447201"/>
            <a:ext cx="684000" cy="361331"/>
          </a:xfrm>
          <a:prstGeom prst="rect">
            <a:avLst/>
          </a:prstGeom>
          <a:solidFill>
            <a:srgbClr val="FFC000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fr-FR" sz="900" dirty="0">
                <a:solidFill>
                  <a:prstClr val="white"/>
                </a:solidFill>
                <a:latin typeface="Calibri"/>
              </a:rPr>
              <a:t>Fermeture </a:t>
            </a:r>
            <a:r>
              <a:rPr lang="fr-FR" sz="900" dirty="0" err="1">
                <a:solidFill>
                  <a:prstClr val="white"/>
                </a:solidFill>
                <a:latin typeface="Calibri"/>
              </a:rPr>
              <a:t>stomie</a:t>
            </a:r>
            <a:endParaRPr lang="fr-FR" sz="9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57955" y="3720005"/>
            <a:ext cx="500854" cy="361331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fr-FR" sz="1050" dirty="0" err="1">
                <a:solidFill>
                  <a:prstClr val="white"/>
                </a:solidFill>
                <a:latin typeface="Calibri"/>
              </a:rPr>
              <a:t>Diag</a:t>
            </a:r>
            <a:endParaRPr lang="fr-FR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58810" y="3720005"/>
            <a:ext cx="320115" cy="361331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342900">
              <a:defRPr/>
            </a:pPr>
            <a:r>
              <a:rPr lang="fr-FR" sz="900" dirty="0">
                <a:solidFill>
                  <a:prstClr val="white"/>
                </a:solidFill>
                <a:latin typeface="Calibri"/>
              </a:rPr>
              <a:t>RTH </a:t>
            </a:r>
            <a:br>
              <a:rPr lang="fr-FR" sz="900" dirty="0">
                <a:solidFill>
                  <a:prstClr val="white"/>
                </a:solidFill>
                <a:latin typeface="Calibri"/>
              </a:rPr>
            </a:br>
            <a:r>
              <a:rPr lang="fr-FR" sz="900" dirty="0">
                <a:solidFill>
                  <a:prstClr val="white"/>
                </a:solidFill>
                <a:latin typeface="Calibri"/>
              </a:rPr>
              <a:t>5X5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78925" y="3720005"/>
            <a:ext cx="517275" cy="361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fr-FR" sz="1050" dirty="0">
                <a:solidFill>
                  <a:prstClr val="black"/>
                </a:solidFill>
                <a:latin typeface="Calibri"/>
              </a:rPr>
              <a:t>Repos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887910" y="3718800"/>
            <a:ext cx="814810" cy="361331"/>
          </a:xfrm>
          <a:prstGeom prst="rect">
            <a:avLst/>
          </a:prstGeom>
          <a:solidFill>
            <a:srgbClr val="FFC000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fr-FR" sz="1050" dirty="0">
                <a:solidFill>
                  <a:prstClr val="white"/>
                </a:solidFill>
                <a:latin typeface="Calibri"/>
              </a:rPr>
              <a:t>Chirurgie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596200" y="3718800"/>
            <a:ext cx="1412243" cy="361331"/>
          </a:xfrm>
          <a:prstGeom prst="rect">
            <a:avLst/>
          </a:prstGeom>
          <a:solidFill>
            <a:srgbClr val="A470AA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fr-FR" sz="1050" dirty="0">
                <a:solidFill>
                  <a:prstClr val="white"/>
                </a:solidFill>
                <a:latin typeface="Calibri"/>
              </a:rPr>
              <a:t>Chimiothérapie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702719" y="3718800"/>
            <a:ext cx="878546" cy="361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fr-FR" sz="1050" dirty="0">
                <a:solidFill>
                  <a:prstClr val="black"/>
                </a:solidFill>
                <a:latin typeface="Calibri"/>
              </a:rPr>
              <a:t>Repos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009364" y="3718800"/>
            <a:ext cx="878546" cy="361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fr-FR" sz="1050" dirty="0">
                <a:solidFill>
                  <a:prstClr val="black"/>
                </a:solidFill>
                <a:latin typeface="Calibri"/>
              </a:rPr>
              <a:t>Repos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3273656" y="4186810"/>
            <a:ext cx="266771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>
              <a:defRPr/>
            </a:pPr>
            <a:r>
              <a:rPr lang="fr-FR" sz="1350" dirty="0">
                <a:solidFill>
                  <a:schemeClr val="tx2"/>
                </a:solidFill>
                <a:latin typeface="Calibri"/>
              </a:rPr>
              <a:t>Traitement </a:t>
            </a:r>
            <a:r>
              <a:rPr lang="fr-FR" sz="1350" dirty="0" err="1">
                <a:solidFill>
                  <a:schemeClr val="tx2"/>
                </a:solidFill>
                <a:latin typeface="Calibri"/>
              </a:rPr>
              <a:t>néoadjuvant</a:t>
            </a:r>
            <a:r>
              <a:rPr lang="fr-FR" sz="1350" dirty="0">
                <a:solidFill>
                  <a:schemeClr val="tx2"/>
                </a:solidFill>
                <a:latin typeface="Calibri"/>
              </a:rPr>
              <a:t> total (TNT)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3387957" y="2885459"/>
            <a:ext cx="230210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>
              <a:defRPr/>
            </a:pPr>
            <a:r>
              <a:rPr lang="fr-FR" sz="1350" dirty="0">
                <a:solidFill>
                  <a:schemeClr val="tx2"/>
                </a:solidFill>
                <a:latin typeface="Calibri"/>
              </a:rPr>
              <a:t>Traitement « classique » (CRT)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815343DA-0D5C-BB43-95AF-9CDE02716FDC}"/>
              </a:ext>
            </a:extLst>
          </p:cNvPr>
          <p:cNvSpPr/>
          <p:nvPr/>
        </p:nvSpPr>
        <p:spPr>
          <a:xfrm>
            <a:off x="6580504" y="3718800"/>
            <a:ext cx="814810" cy="361331"/>
          </a:xfrm>
          <a:prstGeom prst="rect">
            <a:avLst/>
          </a:prstGeom>
          <a:solidFill>
            <a:srgbClr val="FFC000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342900">
              <a:defRPr/>
            </a:pPr>
            <a:r>
              <a:rPr lang="fr-FR" sz="900" dirty="0">
                <a:solidFill>
                  <a:prstClr val="white"/>
                </a:solidFill>
              </a:rPr>
              <a:t>Fermeture stomie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xmlns="" id="{145FC460-BF11-2441-80EF-12E2E9AC6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483" y="4845691"/>
            <a:ext cx="87852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dirty="0">
                <a:solidFill>
                  <a:srgbClr val="4D4D4D"/>
                </a:solidFill>
                <a:latin typeface="Calibri"/>
              </a:rPr>
              <a:t>Chapman W et al., ASCO GI 2019, </a:t>
            </a:r>
            <a:r>
              <a:rPr lang="fr-FR" sz="1000" dirty="0" err="1">
                <a:solidFill>
                  <a:srgbClr val="4D4D4D"/>
                </a:solidFill>
                <a:latin typeface="Calibri"/>
              </a:rPr>
              <a:t>abst</a:t>
            </a:r>
            <a:r>
              <a:rPr lang="fr-FR" sz="1000" dirty="0">
                <a:solidFill>
                  <a:srgbClr val="4D4D4D"/>
                </a:solidFill>
                <a:latin typeface="Calibri"/>
              </a:rPr>
              <a:t> 486 </a:t>
            </a:r>
          </a:p>
        </p:txBody>
      </p:sp>
    </p:spTree>
    <p:extLst>
      <p:ext uri="{BB962C8B-B14F-4D97-AF65-F5344CB8AC3E}">
        <p14:creationId xmlns:p14="http://schemas.microsoft.com/office/powerpoint/2010/main" val="257188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Traitement néo-adjuvant complet avec radiothérapie concentrée dans le cancer rectal localement évolué</a:t>
            </a:r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/>
          </p:nvPr>
        </p:nvGraphicFramePr>
        <p:xfrm>
          <a:off x="1378024" y="1375406"/>
          <a:ext cx="6694179" cy="337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891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0128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7298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8099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FR" sz="1600" b="1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CRT</a:t>
                      </a:r>
                      <a:r>
                        <a:rPr lang="fr-FR" sz="1600" baseline="0" dirty="0"/>
                        <a:t> (n=236)</a:t>
                      </a:r>
                      <a:endParaRPr lang="fr-FR" sz="1600" b="1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TNT (n=152)</a:t>
                      </a:r>
                      <a:endParaRPr lang="fr-FR" sz="1600" b="1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p</a:t>
                      </a:r>
                      <a:endParaRPr lang="fr-FR" sz="1600" b="1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26935">
                <a:tc>
                  <a:txBody>
                    <a:bodyPr/>
                    <a:lstStyle/>
                    <a:p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Age (%)</a:t>
                      </a:r>
                    </a:p>
                    <a:p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	&lt;50</a:t>
                      </a:r>
                    </a:p>
                    <a:p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	50-75</a:t>
                      </a:r>
                    </a:p>
                    <a:p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	&gt;75</a:t>
                      </a:r>
                      <a:endParaRPr lang="fr-FR" sz="16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19,5</a:t>
                      </a:r>
                    </a:p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70,3</a:t>
                      </a:r>
                    </a:p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10,2</a:t>
                      </a:r>
                      <a:endParaRPr lang="fr-FR" sz="16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24,3</a:t>
                      </a:r>
                    </a:p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68,4</a:t>
                      </a:r>
                    </a:p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7,2</a:t>
                      </a:r>
                      <a:endParaRPr lang="fr-FR" sz="16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0,17</a:t>
                      </a:r>
                      <a:endParaRPr lang="fr-FR" sz="16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Homme (%)</a:t>
                      </a:r>
                      <a:endParaRPr lang="fr-FR" sz="16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66,6</a:t>
                      </a:r>
                      <a:endParaRPr lang="fr-FR" sz="16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64,5</a:t>
                      </a:r>
                      <a:endParaRPr lang="fr-FR" sz="16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0,68</a:t>
                      </a:r>
                      <a:endParaRPr lang="fr-FR" sz="16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75907">
                <a:tc>
                  <a:txBody>
                    <a:bodyPr/>
                    <a:lstStyle/>
                    <a:p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Stade clinique</a:t>
                      </a:r>
                      <a:r>
                        <a:rPr lang="fr-FR" sz="16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(%)</a:t>
                      </a:r>
                    </a:p>
                    <a:p>
                      <a:r>
                        <a:rPr lang="fr-FR" sz="16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	Stade III</a:t>
                      </a:r>
                    </a:p>
                    <a:p>
                      <a:r>
                        <a:rPr lang="fr-FR" sz="16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	N2</a:t>
                      </a:r>
                      <a:endParaRPr lang="fr-FR" sz="16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67,4</a:t>
                      </a:r>
                    </a:p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17,4</a:t>
                      </a:r>
                      <a:endParaRPr lang="fr-FR" sz="16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77,0</a:t>
                      </a:r>
                    </a:p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36,8</a:t>
                      </a:r>
                      <a:endParaRPr lang="fr-FR" sz="16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0,04</a:t>
                      </a:r>
                    </a:p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&lt;0,01</a:t>
                      </a:r>
                      <a:endParaRPr lang="fr-FR" sz="16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Taille tumorale &lt;6 cm (%)</a:t>
                      </a:r>
                      <a:endParaRPr lang="fr-FR" sz="16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55,1</a:t>
                      </a:r>
                      <a:endParaRPr lang="fr-FR" sz="16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33,1</a:t>
                      </a:r>
                      <a:endParaRPr lang="fr-FR" sz="16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&lt;0,01</a:t>
                      </a:r>
                      <a:endParaRPr lang="fr-FR" sz="16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Suivi (mois) (IQR)</a:t>
                      </a:r>
                      <a:endParaRPr lang="fr-FR" sz="16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34,4 (14,1-52,4)</a:t>
                      </a:r>
                      <a:endParaRPr lang="fr-FR" sz="16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25,2</a:t>
                      </a:r>
                      <a:r>
                        <a:rPr lang="fr-FR" sz="16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(12,4-63,4)</a:t>
                      </a:r>
                      <a:endParaRPr lang="fr-FR" sz="16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0,79</a:t>
                      </a:r>
                      <a:endParaRPr lang="fr-FR" sz="16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00A14FFE-D962-6E4E-B38A-604CF005A7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483" y="4845691"/>
            <a:ext cx="87852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dirty="0">
                <a:solidFill>
                  <a:srgbClr val="4D4D4D"/>
                </a:solidFill>
                <a:latin typeface="Calibri"/>
              </a:rPr>
              <a:t>Chapman W et al., ASCO GI 2019, </a:t>
            </a:r>
            <a:r>
              <a:rPr lang="fr-FR" sz="1000" dirty="0" err="1">
                <a:solidFill>
                  <a:srgbClr val="4D4D4D"/>
                </a:solidFill>
                <a:latin typeface="Calibri"/>
              </a:rPr>
              <a:t>abst</a:t>
            </a:r>
            <a:r>
              <a:rPr lang="fr-FR" sz="1000" dirty="0">
                <a:solidFill>
                  <a:srgbClr val="4D4D4D"/>
                </a:solidFill>
                <a:latin typeface="Calibri"/>
              </a:rPr>
              <a:t> 486 </a:t>
            </a:r>
          </a:p>
        </p:txBody>
      </p:sp>
    </p:spTree>
    <p:extLst>
      <p:ext uri="{BB962C8B-B14F-4D97-AF65-F5344CB8AC3E}">
        <p14:creationId xmlns:p14="http://schemas.microsoft.com/office/powerpoint/2010/main" val="223988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Traitement néo-adjuvant complet avec radiothérapie concentrée dans le cancer rectal localement évolué</a:t>
            </a:r>
          </a:p>
        </p:txBody>
      </p:sp>
      <p:graphicFrame>
        <p:nvGraphicFramePr>
          <p:cNvPr id="7" name="Espace réservé du contenu 6"/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5127983" y="1636432"/>
          <a:ext cx="3693727" cy="177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28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676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676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3555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1600" dirty="0"/>
                        <a:t>%</a:t>
                      </a:r>
                      <a:endParaRPr lang="fr-FR" sz="1600" b="1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CRT</a:t>
                      </a:r>
                      <a:endParaRPr lang="fr-FR" sz="1600" b="1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TNT</a:t>
                      </a:r>
                      <a:endParaRPr lang="fr-FR" sz="1600" b="1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p</a:t>
                      </a:r>
                      <a:endParaRPr lang="fr-FR" sz="1600" b="1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1213">
                <a:tc>
                  <a:txBody>
                    <a:bodyPr/>
                    <a:lstStyle/>
                    <a:p>
                      <a:r>
                        <a:rPr lang="fr-FR" sz="16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RCp</a:t>
                      </a:r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</a:t>
                      </a:r>
                      <a:endParaRPr lang="fr-FR" sz="16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19</a:t>
                      </a:r>
                      <a:endParaRPr lang="fr-FR" sz="16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25</a:t>
                      </a:r>
                      <a:endParaRPr lang="fr-FR" sz="16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0,16</a:t>
                      </a:r>
                      <a:endParaRPr lang="fr-FR" sz="16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55784">
                <a:tc>
                  <a:txBody>
                    <a:bodyPr/>
                    <a:lstStyle/>
                    <a:p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Récidives</a:t>
                      </a:r>
                    </a:p>
                    <a:p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	locales</a:t>
                      </a:r>
                    </a:p>
                    <a:p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	métastatiques</a:t>
                      </a:r>
                    </a:p>
                    <a:p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	les deux</a:t>
                      </a:r>
                      <a:endParaRPr lang="fr-FR" sz="16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14,3</a:t>
                      </a:r>
                    </a:p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2,7</a:t>
                      </a:r>
                    </a:p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10,3</a:t>
                      </a:r>
                    </a:p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1,3</a:t>
                      </a:r>
                      <a:endParaRPr lang="fr-FR" sz="16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14,9</a:t>
                      </a:r>
                    </a:p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2,8</a:t>
                      </a:r>
                    </a:p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11,4</a:t>
                      </a:r>
                    </a:p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0,7</a:t>
                      </a:r>
                      <a:endParaRPr lang="fr-FR" sz="16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0,87</a:t>
                      </a:r>
                      <a:endParaRPr lang="fr-FR" sz="16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FE35B7C-3EDB-4A49-8D1E-BD5A6EA588B2}"/>
              </a:ext>
            </a:extLst>
          </p:cNvPr>
          <p:cNvSpPr/>
          <p:nvPr/>
        </p:nvSpPr>
        <p:spPr>
          <a:xfrm>
            <a:off x="1750736" y="1309882"/>
            <a:ext cx="1590115" cy="3000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fr-FR" sz="1350" b="1" dirty="0">
                <a:solidFill>
                  <a:schemeClr val="accent1"/>
                </a:solidFill>
              </a:rPr>
              <a:t>Survie sans récidive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B8491F1B-7A7B-8743-958F-63120C2916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97279"/>
            <a:ext cx="87852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Chapman W et al., ASCO GI 2019, </a:t>
            </a:r>
            <a:r>
              <a:rPr lang="fr-FR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abst</a:t>
            </a:r>
            <a:r>
              <a:rPr 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 486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95ED7DB-01A7-4142-A044-B01E44F3E3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2826" y="4289881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5E2DC27-C30C-1B40-B5E9-EAB896BBCF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9972" y="4289881"/>
            <a:ext cx="173124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300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0BE404F-B10C-0D48-985E-C11181BA0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851" y="1635959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1,0</a:t>
            </a:r>
          </a:p>
        </p:txBody>
      </p:sp>
      <p:sp>
        <p:nvSpPr>
          <p:cNvPr id="15" name="Freeform 35">
            <a:extLst>
              <a:ext uri="{FF2B5EF4-FFF2-40B4-BE49-F238E27FC236}">
                <a16:creationId xmlns:a16="http://schemas.microsoft.com/office/drawing/2014/main" xmlns="" id="{AFAF7DAA-F4A0-3D45-9436-F301516D694B}"/>
              </a:ext>
            </a:extLst>
          </p:cNvPr>
          <p:cNvSpPr>
            <a:spLocks noEditPoints="1"/>
          </p:cNvSpPr>
          <p:nvPr/>
        </p:nvSpPr>
        <p:spPr bwMode="auto">
          <a:xfrm>
            <a:off x="756931" y="1688124"/>
            <a:ext cx="45719" cy="2549808"/>
          </a:xfrm>
          <a:custGeom>
            <a:avLst/>
            <a:gdLst>
              <a:gd name="T0" fmla="*/ 13 w 13"/>
              <a:gd name="T1" fmla="*/ 938 h 938"/>
              <a:gd name="T2" fmla="*/ 13 w 13"/>
              <a:gd name="T3" fmla="*/ 0 h 938"/>
              <a:gd name="T4" fmla="*/ 13 w 13"/>
              <a:gd name="T5" fmla="*/ 935 h 938"/>
              <a:gd name="T6" fmla="*/ 0 w 13"/>
              <a:gd name="T7" fmla="*/ 935 h 938"/>
              <a:gd name="T8" fmla="*/ 13 w 13"/>
              <a:gd name="T9" fmla="*/ 843 h 938"/>
              <a:gd name="T10" fmla="*/ 0 w 13"/>
              <a:gd name="T11" fmla="*/ 843 h 938"/>
              <a:gd name="T12" fmla="*/ 13 w 13"/>
              <a:gd name="T13" fmla="*/ 750 h 938"/>
              <a:gd name="T14" fmla="*/ 0 w 13"/>
              <a:gd name="T15" fmla="*/ 750 h 938"/>
              <a:gd name="T16" fmla="*/ 13 w 13"/>
              <a:gd name="T17" fmla="*/ 657 h 938"/>
              <a:gd name="T18" fmla="*/ 0 w 13"/>
              <a:gd name="T19" fmla="*/ 657 h 938"/>
              <a:gd name="T20" fmla="*/ 13 w 13"/>
              <a:gd name="T21" fmla="*/ 564 h 938"/>
              <a:gd name="T22" fmla="*/ 0 w 13"/>
              <a:gd name="T23" fmla="*/ 564 h 938"/>
              <a:gd name="T24" fmla="*/ 13 w 13"/>
              <a:gd name="T25" fmla="*/ 471 h 938"/>
              <a:gd name="T26" fmla="*/ 0 w 13"/>
              <a:gd name="T27" fmla="*/ 471 h 938"/>
              <a:gd name="T28" fmla="*/ 13 w 13"/>
              <a:gd name="T29" fmla="*/ 379 h 938"/>
              <a:gd name="T30" fmla="*/ 0 w 13"/>
              <a:gd name="T31" fmla="*/ 379 h 938"/>
              <a:gd name="T32" fmla="*/ 13 w 13"/>
              <a:gd name="T33" fmla="*/ 286 h 938"/>
              <a:gd name="T34" fmla="*/ 0 w 13"/>
              <a:gd name="T35" fmla="*/ 286 h 938"/>
              <a:gd name="T36" fmla="*/ 13 w 13"/>
              <a:gd name="T37" fmla="*/ 193 h 938"/>
              <a:gd name="T38" fmla="*/ 0 w 13"/>
              <a:gd name="T39" fmla="*/ 193 h 938"/>
              <a:gd name="T40" fmla="*/ 13 w 13"/>
              <a:gd name="T41" fmla="*/ 100 h 938"/>
              <a:gd name="T42" fmla="*/ 0 w 13"/>
              <a:gd name="T43" fmla="*/ 100 h 938"/>
              <a:gd name="T44" fmla="*/ 13 w 13"/>
              <a:gd name="T45" fmla="*/ 7 h 938"/>
              <a:gd name="T46" fmla="*/ 0 w 13"/>
              <a:gd name="T47" fmla="*/ 7 h 9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3" h="938">
                <a:moveTo>
                  <a:pt x="13" y="938"/>
                </a:moveTo>
                <a:lnTo>
                  <a:pt x="13" y="0"/>
                </a:lnTo>
                <a:moveTo>
                  <a:pt x="13" y="935"/>
                </a:moveTo>
                <a:lnTo>
                  <a:pt x="0" y="935"/>
                </a:lnTo>
                <a:moveTo>
                  <a:pt x="13" y="843"/>
                </a:moveTo>
                <a:lnTo>
                  <a:pt x="0" y="843"/>
                </a:lnTo>
                <a:moveTo>
                  <a:pt x="13" y="750"/>
                </a:moveTo>
                <a:lnTo>
                  <a:pt x="0" y="750"/>
                </a:lnTo>
                <a:moveTo>
                  <a:pt x="13" y="657"/>
                </a:moveTo>
                <a:lnTo>
                  <a:pt x="0" y="657"/>
                </a:lnTo>
                <a:moveTo>
                  <a:pt x="13" y="564"/>
                </a:moveTo>
                <a:lnTo>
                  <a:pt x="0" y="564"/>
                </a:lnTo>
                <a:moveTo>
                  <a:pt x="13" y="471"/>
                </a:moveTo>
                <a:lnTo>
                  <a:pt x="0" y="471"/>
                </a:lnTo>
                <a:moveTo>
                  <a:pt x="13" y="379"/>
                </a:moveTo>
                <a:lnTo>
                  <a:pt x="0" y="379"/>
                </a:lnTo>
                <a:moveTo>
                  <a:pt x="13" y="286"/>
                </a:moveTo>
                <a:lnTo>
                  <a:pt x="0" y="286"/>
                </a:lnTo>
                <a:moveTo>
                  <a:pt x="13" y="193"/>
                </a:moveTo>
                <a:lnTo>
                  <a:pt x="0" y="193"/>
                </a:lnTo>
                <a:moveTo>
                  <a:pt x="13" y="100"/>
                </a:moveTo>
                <a:lnTo>
                  <a:pt x="0" y="100"/>
                </a:lnTo>
                <a:moveTo>
                  <a:pt x="13" y="7"/>
                </a:moveTo>
                <a:lnTo>
                  <a:pt x="0" y="7"/>
                </a:lnTo>
              </a:path>
            </a:pathLst>
          </a:custGeom>
          <a:noFill/>
          <a:ln w="12700" cap="flat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xmlns="" id="{90899641-52F6-284B-93CB-B8D066311A66}"/>
              </a:ext>
            </a:extLst>
          </p:cNvPr>
          <p:cNvCxnSpPr>
            <a:cxnSpLocks/>
          </p:cNvCxnSpPr>
          <p:nvPr/>
        </p:nvCxnSpPr>
        <p:spPr>
          <a:xfrm>
            <a:off x="801077" y="4230012"/>
            <a:ext cx="4021015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xmlns="" id="{C0ECF415-7698-7748-9105-B4C597E1F651}"/>
              </a:ext>
            </a:extLst>
          </p:cNvPr>
          <p:cNvCxnSpPr>
            <a:cxnSpLocks/>
          </p:cNvCxnSpPr>
          <p:nvPr/>
        </p:nvCxnSpPr>
        <p:spPr>
          <a:xfrm rot="5400000">
            <a:off x="1529185" y="4255285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0D2CD38-C85C-3F49-9A3C-ACDF17F207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3425" y="4289881"/>
            <a:ext cx="173124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600</a:t>
            </a: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xmlns="" id="{289FE81E-9688-6547-8508-2648C0C474DE}"/>
              </a:ext>
            </a:extLst>
          </p:cNvPr>
          <p:cNvCxnSpPr>
            <a:cxnSpLocks/>
          </p:cNvCxnSpPr>
          <p:nvPr/>
        </p:nvCxnSpPr>
        <p:spPr>
          <a:xfrm rot="5400000">
            <a:off x="2149438" y="4255285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A3492C37-49C7-A347-BE60-1FC3D991F4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5300" y="4289881"/>
            <a:ext cx="173124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900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xmlns="" id="{F39908AF-784F-A548-920E-B474234FD12C}"/>
              </a:ext>
            </a:extLst>
          </p:cNvPr>
          <p:cNvCxnSpPr>
            <a:cxnSpLocks/>
          </p:cNvCxnSpPr>
          <p:nvPr/>
        </p:nvCxnSpPr>
        <p:spPr>
          <a:xfrm rot="5400000">
            <a:off x="2781313" y="4255285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A2BEB346-436F-F44E-9A0C-35786C0B56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851" y="3407180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0,6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8B97FA53-1B02-744E-84F3-7AC8275DEC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851" y="3897750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0,5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8EFBC3C9-8AEF-9149-A996-A1A18D8933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851" y="2894091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0,7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EFC79645-1351-FE43-B5A5-2FD63D3A87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851" y="2134269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0,9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7154BBE0-2877-0A49-A0ED-9BDCAEE616E9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171540" y="2931421"/>
            <a:ext cx="514564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Probabilité</a:t>
            </a:r>
            <a:endParaRPr lang="en-US" altLang="en-US" sz="900" dirty="0">
              <a:solidFill>
                <a:prstClr val="black">
                  <a:lumMod val="50000"/>
                  <a:lumOff val="50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04F3320D-942B-0E40-AD56-DB1331CC1B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1089" y="4289881"/>
            <a:ext cx="230833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1200</a:t>
            </a:r>
          </a:p>
        </p:txBody>
      </p: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xmlns="" id="{88FFB785-EB10-0442-A012-AD709C4D0968}"/>
              </a:ext>
            </a:extLst>
          </p:cNvPr>
          <p:cNvCxnSpPr>
            <a:cxnSpLocks/>
          </p:cNvCxnSpPr>
          <p:nvPr/>
        </p:nvCxnSpPr>
        <p:spPr>
          <a:xfrm rot="5400000">
            <a:off x="3415956" y="4255285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D97FF655-8ABF-9E4E-B51A-B40695E1EA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3937" y="4289881"/>
            <a:ext cx="230833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1500</a:t>
            </a:r>
          </a:p>
        </p:txBody>
      </p: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xmlns="" id="{6508A9CF-E22A-944F-B406-769DD784E177}"/>
              </a:ext>
            </a:extLst>
          </p:cNvPr>
          <p:cNvCxnSpPr>
            <a:cxnSpLocks/>
          </p:cNvCxnSpPr>
          <p:nvPr/>
        </p:nvCxnSpPr>
        <p:spPr>
          <a:xfrm rot="5400000">
            <a:off x="4038804" y="4255285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270F735A-EF49-C144-A2A2-42BAEF371E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3009" y="4470534"/>
            <a:ext cx="198772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Jour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xmlns="" id="{B41812EB-B519-C84F-9197-E489C1EA2F8D}"/>
              </a:ext>
            </a:extLst>
          </p:cNvPr>
          <p:cNvSpPr txBox="1"/>
          <p:nvPr/>
        </p:nvSpPr>
        <p:spPr>
          <a:xfrm>
            <a:off x="3910629" y="1794512"/>
            <a:ext cx="1091469" cy="196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60"/>
              </a:lnSpc>
            </a:pPr>
            <a:r>
              <a:rPr lang="fr-FR" sz="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Logrank</a:t>
            </a:r>
            <a:r>
              <a:rPr lang="fr-FR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FR" sz="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</a:t>
            </a:r>
            <a:r>
              <a:rPr lang="fr-FR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=0,9911</a:t>
            </a:r>
          </a:p>
        </p:txBody>
      </p: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xmlns="" id="{8AAE1841-7227-EA4C-BB93-FDCD6E491D03}"/>
              </a:ext>
            </a:extLst>
          </p:cNvPr>
          <p:cNvCxnSpPr>
            <a:cxnSpLocks/>
          </p:cNvCxnSpPr>
          <p:nvPr/>
        </p:nvCxnSpPr>
        <p:spPr>
          <a:xfrm rot="5400000">
            <a:off x="900567" y="4255285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597AC6E9-D1A1-3341-A7EC-D4F32DAEE4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6448" y="4289881"/>
            <a:ext cx="230833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1800</a:t>
            </a:r>
          </a:p>
        </p:txBody>
      </p: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xmlns="" id="{45D685FE-4471-C24E-904B-9730A8076684}"/>
              </a:ext>
            </a:extLst>
          </p:cNvPr>
          <p:cNvCxnSpPr>
            <a:cxnSpLocks/>
          </p:cNvCxnSpPr>
          <p:nvPr/>
        </p:nvCxnSpPr>
        <p:spPr>
          <a:xfrm rot="5400000">
            <a:off x="4671315" y="4255285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ZoneTexte 70">
            <a:extLst>
              <a:ext uri="{FF2B5EF4-FFF2-40B4-BE49-F238E27FC236}">
                <a16:creationId xmlns:a16="http://schemas.microsoft.com/office/drawing/2014/main" xmlns="" id="{B3277399-B2DE-164F-B623-132866FDC180}"/>
              </a:ext>
            </a:extLst>
          </p:cNvPr>
          <p:cNvSpPr txBox="1"/>
          <p:nvPr/>
        </p:nvSpPr>
        <p:spPr>
          <a:xfrm>
            <a:off x="2681956" y="4663908"/>
            <a:ext cx="356878" cy="196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60"/>
              </a:lnSpc>
            </a:pPr>
            <a:r>
              <a:rPr lang="fr-FR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CRT</a:t>
            </a:r>
          </a:p>
        </p:txBody>
      </p:sp>
      <p:cxnSp>
        <p:nvCxnSpPr>
          <p:cNvPr id="72" name="Connecteur droit 71">
            <a:extLst>
              <a:ext uri="{FF2B5EF4-FFF2-40B4-BE49-F238E27FC236}">
                <a16:creationId xmlns:a16="http://schemas.microsoft.com/office/drawing/2014/main" xmlns="" id="{76C11CEC-8EE0-944B-AE59-B82BE8DA464E}"/>
              </a:ext>
            </a:extLst>
          </p:cNvPr>
          <p:cNvCxnSpPr>
            <a:cxnSpLocks/>
          </p:cNvCxnSpPr>
          <p:nvPr/>
        </p:nvCxnSpPr>
        <p:spPr>
          <a:xfrm>
            <a:off x="2545170" y="4765116"/>
            <a:ext cx="180000" cy="0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ZoneTexte 72">
            <a:extLst>
              <a:ext uri="{FF2B5EF4-FFF2-40B4-BE49-F238E27FC236}">
                <a16:creationId xmlns:a16="http://schemas.microsoft.com/office/drawing/2014/main" xmlns="" id="{9C6825C9-8359-5543-8231-6572C573917C}"/>
              </a:ext>
            </a:extLst>
          </p:cNvPr>
          <p:cNvSpPr txBox="1"/>
          <p:nvPr/>
        </p:nvSpPr>
        <p:spPr>
          <a:xfrm>
            <a:off x="3193602" y="4663908"/>
            <a:ext cx="1091469" cy="196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60"/>
              </a:lnSpc>
            </a:pPr>
            <a:r>
              <a:rPr lang="fr-FR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TNT</a:t>
            </a:r>
          </a:p>
        </p:txBody>
      </p:sp>
      <p:cxnSp>
        <p:nvCxnSpPr>
          <p:cNvPr id="74" name="Connecteur droit 73">
            <a:extLst>
              <a:ext uri="{FF2B5EF4-FFF2-40B4-BE49-F238E27FC236}">
                <a16:creationId xmlns:a16="http://schemas.microsoft.com/office/drawing/2014/main" xmlns="" id="{61D5FB93-A3B5-1E4E-8099-79E1BB36ADD9}"/>
              </a:ext>
            </a:extLst>
          </p:cNvPr>
          <p:cNvCxnSpPr>
            <a:cxnSpLocks/>
          </p:cNvCxnSpPr>
          <p:nvPr/>
        </p:nvCxnSpPr>
        <p:spPr>
          <a:xfrm>
            <a:off x="3056817" y="4765116"/>
            <a:ext cx="180000" cy="0"/>
          </a:xfrm>
          <a:prstGeom prst="line">
            <a:avLst/>
          </a:prstGeom>
          <a:ln w="12700">
            <a:solidFill>
              <a:srgbClr val="A46DA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ZoneTexte 74">
            <a:extLst>
              <a:ext uri="{FF2B5EF4-FFF2-40B4-BE49-F238E27FC236}">
                <a16:creationId xmlns:a16="http://schemas.microsoft.com/office/drawing/2014/main" xmlns="" id="{A8F4832A-6FAA-C941-9044-6F982DD1AE8D}"/>
              </a:ext>
            </a:extLst>
          </p:cNvPr>
          <p:cNvSpPr txBox="1"/>
          <p:nvPr/>
        </p:nvSpPr>
        <p:spPr>
          <a:xfrm>
            <a:off x="1331641" y="4663908"/>
            <a:ext cx="1235968" cy="196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60"/>
              </a:lnSpc>
            </a:pPr>
            <a:r>
              <a:rPr lang="fr-FR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Schémas </a:t>
            </a:r>
            <a:r>
              <a:rPr lang="fr-FR" sz="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neoadjuvants</a:t>
            </a:r>
            <a:endParaRPr lang="fr-FR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4CB41A7A-CD70-4842-8981-AEF9C213FA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851" y="2540486"/>
            <a:ext cx="1442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0,8</a:t>
            </a:r>
          </a:p>
        </p:txBody>
      </p:sp>
      <p:sp>
        <p:nvSpPr>
          <p:cNvPr id="77" name="Forme libre 76">
            <a:extLst>
              <a:ext uri="{FF2B5EF4-FFF2-40B4-BE49-F238E27FC236}">
                <a16:creationId xmlns:a16="http://schemas.microsoft.com/office/drawing/2014/main" xmlns="" id="{4F115371-43BF-094F-AB84-E02A33617E3D}"/>
              </a:ext>
            </a:extLst>
          </p:cNvPr>
          <p:cNvSpPr/>
          <p:nvPr/>
        </p:nvSpPr>
        <p:spPr>
          <a:xfrm>
            <a:off x="945338" y="1708484"/>
            <a:ext cx="3877606" cy="938463"/>
          </a:xfrm>
          <a:custGeom>
            <a:avLst/>
            <a:gdLst>
              <a:gd name="connsiteX0" fmla="*/ 3877606 w 3877606"/>
              <a:gd name="connsiteY0" fmla="*/ 938463 h 938463"/>
              <a:gd name="connsiteX1" fmla="*/ 3537285 w 3877606"/>
              <a:gd name="connsiteY1" fmla="*/ 938463 h 938463"/>
              <a:gd name="connsiteX2" fmla="*/ 3537285 w 3877606"/>
              <a:gd name="connsiteY2" fmla="*/ 845648 h 938463"/>
              <a:gd name="connsiteX3" fmla="*/ 2244749 w 3877606"/>
              <a:gd name="connsiteY3" fmla="*/ 845648 h 938463"/>
              <a:gd name="connsiteX4" fmla="*/ 2244749 w 3877606"/>
              <a:gd name="connsiteY4" fmla="*/ 814710 h 938463"/>
              <a:gd name="connsiteX5" fmla="*/ 2021306 w 3877606"/>
              <a:gd name="connsiteY5" fmla="*/ 814710 h 938463"/>
              <a:gd name="connsiteX6" fmla="*/ 2021306 w 3877606"/>
              <a:gd name="connsiteY6" fmla="*/ 745958 h 938463"/>
              <a:gd name="connsiteX7" fmla="*/ 1897552 w 3877606"/>
              <a:gd name="connsiteY7" fmla="*/ 745958 h 938463"/>
              <a:gd name="connsiteX8" fmla="*/ 1897552 w 3877606"/>
              <a:gd name="connsiteY8" fmla="*/ 704707 h 938463"/>
              <a:gd name="connsiteX9" fmla="*/ 1832238 w 3877606"/>
              <a:gd name="connsiteY9" fmla="*/ 704707 h 938463"/>
              <a:gd name="connsiteX10" fmla="*/ 1804737 w 3877606"/>
              <a:gd name="connsiteY10" fmla="*/ 642830 h 938463"/>
              <a:gd name="connsiteX11" fmla="*/ 1749736 w 3877606"/>
              <a:gd name="connsiteY11" fmla="*/ 642830 h 938463"/>
              <a:gd name="connsiteX12" fmla="*/ 1739423 w 3877606"/>
              <a:gd name="connsiteY12" fmla="*/ 608454 h 938463"/>
              <a:gd name="connsiteX13" fmla="*/ 1564106 w 3877606"/>
              <a:gd name="connsiteY13" fmla="*/ 608454 h 938463"/>
              <a:gd name="connsiteX14" fmla="*/ 1553793 w 3877606"/>
              <a:gd name="connsiteY14" fmla="*/ 580954 h 938463"/>
              <a:gd name="connsiteX15" fmla="*/ 1375038 w 3877606"/>
              <a:gd name="connsiteY15" fmla="*/ 580954 h 938463"/>
              <a:gd name="connsiteX16" fmla="*/ 1364725 w 3877606"/>
              <a:gd name="connsiteY16" fmla="*/ 550015 h 938463"/>
              <a:gd name="connsiteX17" fmla="*/ 1223784 w 3877606"/>
              <a:gd name="connsiteY17" fmla="*/ 550015 h 938463"/>
              <a:gd name="connsiteX18" fmla="*/ 1223784 w 3877606"/>
              <a:gd name="connsiteY18" fmla="*/ 550015 h 938463"/>
              <a:gd name="connsiteX19" fmla="*/ 1210033 w 3877606"/>
              <a:gd name="connsiteY19" fmla="*/ 519077 h 938463"/>
              <a:gd name="connsiteX20" fmla="*/ 1120656 w 3877606"/>
              <a:gd name="connsiteY20" fmla="*/ 519077 h 938463"/>
              <a:gd name="connsiteX21" fmla="*/ 1120656 w 3877606"/>
              <a:gd name="connsiteY21" fmla="*/ 519077 h 938463"/>
              <a:gd name="connsiteX22" fmla="*/ 1086280 w 3877606"/>
              <a:gd name="connsiteY22" fmla="*/ 491576 h 938463"/>
              <a:gd name="connsiteX23" fmla="*/ 1086280 w 3877606"/>
              <a:gd name="connsiteY23" fmla="*/ 491576 h 938463"/>
              <a:gd name="connsiteX24" fmla="*/ 1069092 w 3877606"/>
              <a:gd name="connsiteY24" fmla="*/ 464075 h 938463"/>
              <a:gd name="connsiteX25" fmla="*/ 1038154 w 3877606"/>
              <a:gd name="connsiteY25" fmla="*/ 464075 h 938463"/>
              <a:gd name="connsiteX26" fmla="*/ 1041591 w 3877606"/>
              <a:gd name="connsiteY26" fmla="*/ 409074 h 938463"/>
              <a:gd name="connsiteX27" fmla="*/ 931588 w 3877606"/>
              <a:gd name="connsiteY27" fmla="*/ 409074 h 938463"/>
              <a:gd name="connsiteX28" fmla="*/ 917838 w 3877606"/>
              <a:gd name="connsiteY28" fmla="*/ 385011 h 938463"/>
              <a:gd name="connsiteX29" fmla="*/ 862836 w 3877606"/>
              <a:gd name="connsiteY29" fmla="*/ 385011 h 938463"/>
              <a:gd name="connsiteX30" fmla="*/ 859399 w 3877606"/>
              <a:gd name="connsiteY30" fmla="*/ 354072 h 938463"/>
              <a:gd name="connsiteX31" fmla="*/ 859399 w 3877606"/>
              <a:gd name="connsiteY31" fmla="*/ 354072 h 938463"/>
              <a:gd name="connsiteX32" fmla="*/ 800960 w 3877606"/>
              <a:gd name="connsiteY32" fmla="*/ 305946 h 938463"/>
              <a:gd name="connsiteX33" fmla="*/ 745958 w 3877606"/>
              <a:gd name="connsiteY33" fmla="*/ 305946 h 938463"/>
              <a:gd name="connsiteX34" fmla="*/ 708145 w 3877606"/>
              <a:gd name="connsiteY34" fmla="*/ 281883 h 938463"/>
              <a:gd name="connsiteX35" fmla="*/ 673769 w 3877606"/>
              <a:gd name="connsiteY35" fmla="*/ 254382 h 938463"/>
              <a:gd name="connsiteX36" fmla="*/ 646268 w 3877606"/>
              <a:gd name="connsiteY36" fmla="*/ 209693 h 938463"/>
              <a:gd name="connsiteX37" fmla="*/ 536265 w 3877606"/>
              <a:gd name="connsiteY37" fmla="*/ 209693 h 938463"/>
              <a:gd name="connsiteX38" fmla="*/ 536265 w 3877606"/>
              <a:gd name="connsiteY38" fmla="*/ 175318 h 938463"/>
              <a:gd name="connsiteX39" fmla="*/ 491576 w 3877606"/>
              <a:gd name="connsiteY39" fmla="*/ 175318 h 938463"/>
              <a:gd name="connsiteX40" fmla="*/ 460638 w 3877606"/>
              <a:gd name="connsiteY40" fmla="*/ 130629 h 938463"/>
              <a:gd name="connsiteX41" fmla="*/ 419387 w 3877606"/>
              <a:gd name="connsiteY41" fmla="*/ 96253 h 938463"/>
              <a:gd name="connsiteX42" fmla="*/ 388448 w 3877606"/>
              <a:gd name="connsiteY42" fmla="*/ 65314 h 938463"/>
              <a:gd name="connsiteX43" fmla="*/ 350635 w 3877606"/>
              <a:gd name="connsiteY43" fmla="*/ 65314 h 938463"/>
              <a:gd name="connsiteX44" fmla="*/ 336885 w 3877606"/>
              <a:gd name="connsiteY44" fmla="*/ 37814 h 938463"/>
              <a:gd name="connsiteX45" fmla="*/ 189068 w 3877606"/>
              <a:gd name="connsiteY45" fmla="*/ 37814 h 938463"/>
              <a:gd name="connsiteX46" fmla="*/ 175318 w 3877606"/>
              <a:gd name="connsiteY46" fmla="*/ 0 h 938463"/>
              <a:gd name="connsiteX47" fmla="*/ 0 w 3877606"/>
              <a:gd name="connsiteY47" fmla="*/ 0 h 938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877606" h="938463">
                <a:moveTo>
                  <a:pt x="3877606" y="938463"/>
                </a:moveTo>
                <a:lnTo>
                  <a:pt x="3537285" y="938463"/>
                </a:lnTo>
                <a:lnTo>
                  <a:pt x="3537285" y="845648"/>
                </a:lnTo>
                <a:lnTo>
                  <a:pt x="2244749" y="845648"/>
                </a:lnTo>
                <a:lnTo>
                  <a:pt x="2244749" y="814710"/>
                </a:lnTo>
                <a:lnTo>
                  <a:pt x="2021306" y="814710"/>
                </a:lnTo>
                <a:lnTo>
                  <a:pt x="2021306" y="745958"/>
                </a:lnTo>
                <a:lnTo>
                  <a:pt x="1897552" y="745958"/>
                </a:lnTo>
                <a:lnTo>
                  <a:pt x="1897552" y="704707"/>
                </a:lnTo>
                <a:lnTo>
                  <a:pt x="1832238" y="704707"/>
                </a:lnTo>
                <a:lnTo>
                  <a:pt x="1804737" y="642830"/>
                </a:lnTo>
                <a:lnTo>
                  <a:pt x="1749736" y="642830"/>
                </a:lnTo>
                <a:lnTo>
                  <a:pt x="1739423" y="608454"/>
                </a:lnTo>
                <a:lnTo>
                  <a:pt x="1564106" y="608454"/>
                </a:lnTo>
                <a:lnTo>
                  <a:pt x="1553793" y="580954"/>
                </a:lnTo>
                <a:lnTo>
                  <a:pt x="1375038" y="580954"/>
                </a:lnTo>
                <a:lnTo>
                  <a:pt x="1364725" y="550015"/>
                </a:lnTo>
                <a:lnTo>
                  <a:pt x="1223784" y="550015"/>
                </a:lnTo>
                <a:lnTo>
                  <a:pt x="1223784" y="550015"/>
                </a:lnTo>
                <a:lnTo>
                  <a:pt x="1210033" y="519077"/>
                </a:lnTo>
                <a:lnTo>
                  <a:pt x="1120656" y="519077"/>
                </a:lnTo>
                <a:lnTo>
                  <a:pt x="1120656" y="519077"/>
                </a:lnTo>
                <a:lnTo>
                  <a:pt x="1086280" y="491576"/>
                </a:lnTo>
                <a:lnTo>
                  <a:pt x="1086280" y="491576"/>
                </a:lnTo>
                <a:lnTo>
                  <a:pt x="1069092" y="464075"/>
                </a:lnTo>
                <a:lnTo>
                  <a:pt x="1038154" y="464075"/>
                </a:lnTo>
                <a:lnTo>
                  <a:pt x="1041591" y="409074"/>
                </a:lnTo>
                <a:lnTo>
                  <a:pt x="931588" y="409074"/>
                </a:lnTo>
                <a:lnTo>
                  <a:pt x="917838" y="385011"/>
                </a:lnTo>
                <a:lnTo>
                  <a:pt x="862836" y="385011"/>
                </a:lnTo>
                <a:lnTo>
                  <a:pt x="859399" y="354072"/>
                </a:lnTo>
                <a:lnTo>
                  <a:pt x="859399" y="354072"/>
                </a:lnTo>
                <a:lnTo>
                  <a:pt x="800960" y="305946"/>
                </a:lnTo>
                <a:lnTo>
                  <a:pt x="745958" y="305946"/>
                </a:lnTo>
                <a:lnTo>
                  <a:pt x="708145" y="281883"/>
                </a:lnTo>
                <a:lnTo>
                  <a:pt x="673769" y="254382"/>
                </a:lnTo>
                <a:lnTo>
                  <a:pt x="646268" y="209693"/>
                </a:lnTo>
                <a:lnTo>
                  <a:pt x="536265" y="209693"/>
                </a:lnTo>
                <a:lnTo>
                  <a:pt x="536265" y="175318"/>
                </a:lnTo>
                <a:lnTo>
                  <a:pt x="491576" y="175318"/>
                </a:lnTo>
                <a:lnTo>
                  <a:pt x="460638" y="130629"/>
                </a:lnTo>
                <a:lnTo>
                  <a:pt x="419387" y="96253"/>
                </a:lnTo>
                <a:lnTo>
                  <a:pt x="388448" y="65314"/>
                </a:lnTo>
                <a:lnTo>
                  <a:pt x="350635" y="65314"/>
                </a:lnTo>
                <a:lnTo>
                  <a:pt x="336885" y="37814"/>
                </a:lnTo>
                <a:lnTo>
                  <a:pt x="189068" y="37814"/>
                </a:lnTo>
                <a:lnTo>
                  <a:pt x="175318" y="0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Forme libre 77">
            <a:extLst>
              <a:ext uri="{FF2B5EF4-FFF2-40B4-BE49-F238E27FC236}">
                <a16:creationId xmlns:a16="http://schemas.microsoft.com/office/drawing/2014/main" xmlns="" id="{CDFFCD70-FD41-EF41-86B8-0A3A56F74688}"/>
              </a:ext>
            </a:extLst>
          </p:cNvPr>
          <p:cNvSpPr/>
          <p:nvPr/>
        </p:nvSpPr>
        <p:spPr>
          <a:xfrm>
            <a:off x="921275" y="1705047"/>
            <a:ext cx="3898232" cy="983151"/>
          </a:xfrm>
          <a:custGeom>
            <a:avLst/>
            <a:gdLst>
              <a:gd name="connsiteX0" fmla="*/ 3898232 w 3898232"/>
              <a:gd name="connsiteY0" fmla="*/ 983151 h 983151"/>
              <a:gd name="connsiteX1" fmla="*/ 3217588 w 3898232"/>
              <a:gd name="connsiteY1" fmla="*/ 983151 h 983151"/>
              <a:gd name="connsiteX2" fmla="*/ 3217588 w 3898232"/>
              <a:gd name="connsiteY2" fmla="*/ 904087 h 983151"/>
              <a:gd name="connsiteX3" fmla="*/ 3035396 w 3898232"/>
              <a:gd name="connsiteY3" fmla="*/ 904087 h 983151"/>
              <a:gd name="connsiteX4" fmla="*/ 3035396 w 3898232"/>
              <a:gd name="connsiteY4" fmla="*/ 835335 h 983151"/>
              <a:gd name="connsiteX5" fmla="*/ 2354752 w 3898232"/>
              <a:gd name="connsiteY5" fmla="*/ 835335 h 983151"/>
              <a:gd name="connsiteX6" fmla="*/ 2354752 w 3898232"/>
              <a:gd name="connsiteY6" fmla="*/ 766583 h 983151"/>
              <a:gd name="connsiteX7" fmla="*/ 1945678 w 3898232"/>
              <a:gd name="connsiteY7" fmla="*/ 766583 h 983151"/>
              <a:gd name="connsiteX8" fmla="*/ 1945678 w 3898232"/>
              <a:gd name="connsiteY8" fmla="*/ 697831 h 983151"/>
              <a:gd name="connsiteX9" fmla="*/ 1790987 w 3898232"/>
              <a:gd name="connsiteY9" fmla="*/ 697831 h 983151"/>
              <a:gd name="connsiteX10" fmla="*/ 1790987 w 3898232"/>
              <a:gd name="connsiteY10" fmla="*/ 632517 h 983151"/>
              <a:gd name="connsiteX11" fmla="*/ 1564105 w 3898232"/>
              <a:gd name="connsiteY11" fmla="*/ 632517 h 983151"/>
              <a:gd name="connsiteX12" fmla="*/ 1564105 w 3898232"/>
              <a:gd name="connsiteY12" fmla="*/ 567203 h 983151"/>
              <a:gd name="connsiteX13" fmla="*/ 1457540 w 3898232"/>
              <a:gd name="connsiteY13" fmla="*/ 567203 h 983151"/>
              <a:gd name="connsiteX14" fmla="*/ 1457540 w 3898232"/>
              <a:gd name="connsiteY14" fmla="*/ 505326 h 983151"/>
              <a:gd name="connsiteX15" fmla="*/ 1275348 w 3898232"/>
              <a:gd name="connsiteY15" fmla="*/ 505326 h 983151"/>
              <a:gd name="connsiteX16" fmla="*/ 1275348 w 3898232"/>
              <a:gd name="connsiteY16" fmla="*/ 453762 h 983151"/>
              <a:gd name="connsiteX17" fmla="*/ 1134406 w 3898232"/>
              <a:gd name="connsiteY17" fmla="*/ 453762 h 983151"/>
              <a:gd name="connsiteX18" fmla="*/ 1134406 w 3898232"/>
              <a:gd name="connsiteY18" fmla="*/ 405636 h 983151"/>
              <a:gd name="connsiteX19" fmla="*/ 1065654 w 3898232"/>
              <a:gd name="connsiteY19" fmla="*/ 405636 h 983151"/>
              <a:gd name="connsiteX20" fmla="*/ 1065654 w 3898232"/>
              <a:gd name="connsiteY20" fmla="*/ 347197 h 983151"/>
              <a:gd name="connsiteX21" fmla="*/ 852523 w 3898232"/>
              <a:gd name="connsiteY21" fmla="*/ 347197 h 983151"/>
              <a:gd name="connsiteX22" fmla="*/ 852523 w 3898232"/>
              <a:gd name="connsiteY22" fmla="*/ 309383 h 983151"/>
              <a:gd name="connsiteX23" fmla="*/ 749396 w 3898232"/>
              <a:gd name="connsiteY23" fmla="*/ 309383 h 983151"/>
              <a:gd name="connsiteX24" fmla="*/ 739083 w 3898232"/>
              <a:gd name="connsiteY24" fmla="*/ 237194 h 983151"/>
              <a:gd name="connsiteX25" fmla="*/ 694394 w 3898232"/>
              <a:gd name="connsiteY25" fmla="*/ 237194 h 983151"/>
              <a:gd name="connsiteX26" fmla="*/ 680644 w 3898232"/>
              <a:gd name="connsiteY26" fmla="*/ 189067 h 983151"/>
              <a:gd name="connsiteX27" fmla="*/ 666893 w 3898232"/>
              <a:gd name="connsiteY27" fmla="*/ 140941 h 983151"/>
              <a:gd name="connsiteX28" fmla="*/ 587829 w 3898232"/>
              <a:gd name="connsiteY28" fmla="*/ 140941 h 983151"/>
              <a:gd name="connsiteX29" fmla="*/ 587829 w 3898232"/>
              <a:gd name="connsiteY29" fmla="*/ 103127 h 983151"/>
              <a:gd name="connsiteX30" fmla="*/ 457200 w 3898232"/>
              <a:gd name="connsiteY30" fmla="*/ 103127 h 983151"/>
              <a:gd name="connsiteX31" fmla="*/ 457200 w 3898232"/>
              <a:gd name="connsiteY31" fmla="*/ 65314 h 983151"/>
              <a:gd name="connsiteX32" fmla="*/ 333447 w 3898232"/>
              <a:gd name="connsiteY32" fmla="*/ 65314 h 983151"/>
              <a:gd name="connsiteX33" fmla="*/ 333447 w 3898232"/>
              <a:gd name="connsiteY33" fmla="*/ 30938 h 983151"/>
              <a:gd name="connsiteX34" fmla="*/ 110003 w 3898232"/>
              <a:gd name="connsiteY34" fmla="*/ 30938 h 983151"/>
              <a:gd name="connsiteX35" fmla="*/ 110003 w 3898232"/>
              <a:gd name="connsiteY35" fmla="*/ 30938 h 983151"/>
              <a:gd name="connsiteX36" fmla="*/ 85940 w 3898232"/>
              <a:gd name="connsiteY36" fmla="*/ 0 h 983151"/>
              <a:gd name="connsiteX37" fmla="*/ 0 w 3898232"/>
              <a:gd name="connsiteY37" fmla="*/ 0 h 983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3898232" h="983151">
                <a:moveTo>
                  <a:pt x="3898232" y="983151"/>
                </a:moveTo>
                <a:lnTo>
                  <a:pt x="3217588" y="983151"/>
                </a:lnTo>
                <a:lnTo>
                  <a:pt x="3217588" y="904087"/>
                </a:lnTo>
                <a:lnTo>
                  <a:pt x="3035396" y="904087"/>
                </a:lnTo>
                <a:lnTo>
                  <a:pt x="3035396" y="835335"/>
                </a:lnTo>
                <a:lnTo>
                  <a:pt x="2354752" y="835335"/>
                </a:lnTo>
                <a:lnTo>
                  <a:pt x="2354752" y="766583"/>
                </a:lnTo>
                <a:lnTo>
                  <a:pt x="1945678" y="766583"/>
                </a:lnTo>
                <a:lnTo>
                  <a:pt x="1945678" y="697831"/>
                </a:lnTo>
                <a:lnTo>
                  <a:pt x="1790987" y="697831"/>
                </a:lnTo>
                <a:lnTo>
                  <a:pt x="1790987" y="632517"/>
                </a:lnTo>
                <a:lnTo>
                  <a:pt x="1564105" y="632517"/>
                </a:lnTo>
                <a:lnTo>
                  <a:pt x="1564105" y="567203"/>
                </a:lnTo>
                <a:lnTo>
                  <a:pt x="1457540" y="567203"/>
                </a:lnTo>
                <a:lnTo>
                  <a:pt x="1457540" y="505326"/>
                </a:lnTo>
                <a:lnTo>
                  <a:pt x="1275348" y="505326"/>
                </a:lnTo>
                <a:lnTo>
                  <a:pt x="1275348" y="453762"/>
                </a:lnTo>
                <a:lnTo>
                  <a:pt x="1134406" y="453762"/>
                </a:lnTo>
                <a:lnTo>
                  <a:pt x="1134406" y="405636"/>
                </a:lnTo>
                <a:lnTo>
                  <a:pt x="1065654" y="405636"/>
                </a:lnTo>
                <a:lnTo>
                  <a:pt x="1065654" y="347197"/>
                </a:lnTo>
                <a:lnTo>
                  <a:pt x="852523" y="347197"/>
                </a:lnTo>
                <a:lnTo>
                  <a:pt x="852523" y="309383"/>
                </a:lnTo>
                <a:lnTo>
                  <a:pt x="749396" y="309383"/>
                </a:lnTo>
                <a:lnTo>
                  <a:pt x="739083" y="237194"/>
                </a:lnTo>
                <a:lnTo>
                  <a:pt x="694394" y="237194"/>
                </a:lnTo>
                <a:lnTo>
                  <a:pt x="680644" y="189067"/>
                </a:lnTo>
                <a:lnTo>
                  <a:pt x="666893" y="140941"/>
                </a:lnTo>
                <a:lnTo>
                  <a:pt x="587829" y="140941"/>
                </a:lnTo>
                <a:lnTo>
                  <a:pt x="587829" y="103127"/>
                </a:lnTo>
                <a:lnTo>
                  <a:pt x="457200" y="103127"/>
                </a:lnTo>
                <a:lnTo>
                  <a:pt x="457200" y="65314"/>
                </a:lnTo>
                <a:lnTo>
                  <a:pt x="333447" y="65314"/>
                </a:lnTo>
                <a:lnTo>
                  <a:pt x="333447" y="30938"/>
                </a:lnTo>
                <a:lnTo>
                  <a:pt x="110003" y="30938"/>
                </a:lnTo>
                <a:lnTo>
                  <a:pt x="110003" y="30938"/>
                </a:lnTo>
                <a:lnTo>
                  <a:pt x="85940" y="0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A46DA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xmlns="" id="{AF029890-FB70-424B-A306-BD0888BAA2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869" y="3991834"/>
            <a:ext cx="179537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schemeClr val="accent1"/>
                </a:solidFill>
                <a:latin typeface="Calibri" panose="020F0502020204030204" pitchFamily="34" charset="0"/>
              </a:rPr>
              <a:t>CRT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xmlns="" id="{5CF92B6A-778A-1A41-A6FF-A2911CAFF3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415" y="3991834"/>
            <a:ext cx="173124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chemeClr val="accent1"/>
                </a:solidFill>
                <a:latin typeface="Calibri" panose="020F0502020204030204" pitchFamily="34" charset="0"/>
              </a:rPr>
              <a:t>223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xmlns="" id="{E787279A-0497-9247-9DCF-50AA21AEE1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458" y="4089638"/>
            <a:ext cx="33502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900" dirty="0">
                <a:solidFill>
                  <a:srgbClr val="A46DAB"/>
                </a:solidFill>
                <a:latin typeface="Calibri" panose="020F0502020204030204" pitchFamily="34" charset="0"/>
              </a:rPr>
              <a:t>SC-TNT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xmlns="" id="{6E6DC13A-71E4-3D45-8BAF-5EBCCBB981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415" y="4089638"/>
            <a:ext cx="173124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rgbClr val="A46DAB"/>
                </a:solidFill>
                <a:latin typeface="Calibri" panose="020F0502020204030204" pitchFamily="34" charset="0"/>
              </a:rPr>
              <a:t>138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372C34D2-A27D-694E-8E0E-12BBD0A322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8965" y="3991834"/>
            <a:ext cx="173124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chemeClr val="accent1"/>
                </a:solidFill>
                <a:latin typeface="Calibri" panose="020F0502020204030204" pitchFamily="34" charset="0"/>
              </a:rPr>
              <a:t>172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xmlns="" id="{3BFE1EDD-BCEB-8F40-8440-B031E35104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8965" y="4089638"/>
            <a:ext cx="173124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rgbClr val="A46DAB"/>
                </a:solidFill>
                <a:latin typeface="Calibri" panose="020F0502020204030204" pitchFamily="34" charset="0"/>
              </a:rPr>
              <a:t>108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xmlns="" id="{C0CA361F-6812-1F4A-B7D1-DE41851D2A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9351" y="3991834"/>
            <a:ext cx="173124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chemeClr val="accent1"/>
                </a:solidFill>
                <a:latin typeface="Calibri" panose="020F0502020204030204" pitchFamily="34" charset="0"/>
              </a:rPr>
              <a:t>136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2670812B-A304-E94C-BC0D-66C0F5D68C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8205" y="4089638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rgbClr val="A46DAB"/>
                </a:solidFill>
                <a:latin typeface="Calibri" panose="020F0502020204030204" pitchFamily="34" charset="0"/>
              </a:rPr>
              <a:t>73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xmlns="" id="{F834AE2E-280F-F54A-93F2-CF73C09CD1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0602" y="3991834"/>
            <a:ext cx="173124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chemeClr val="accent1"/>
                </a:solidFill>
                <a:latin typeface="Calibri" panose="020F0502020204030204" pitchFamily="34" charset="0"/>
              </a:rPr>
              <a:t>114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xmlns="" id="{7A98711D-0565-244E-9E7B-2B6AF35189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9456" y="4089638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rgbClr val="A46DAB"/>
                </a:solidFill>
                <a:latin typeface="Calibri" panose="020F0502020204030204" pitchFamily="34" charset="0"/>
              </a:rPr>
              <a:t>56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xmlns="" id="{065311CD-C6F4-B74D-98FD-647B51C1B2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3778" y="3991834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chemeClr val="accent1"/>
                </a:solidFill>
                <a:latin typeface="Calibri" panose="020F0502020204030204" pitchFamily="34" charset="0"/>
              </a:rPr>
              <a:t>75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xmlns="" id="{5B0CB7F9-2DDF-5042-815F-A99915A666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3778" y="4089638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rgbClr val="A46DAB"/>
                </a:solidFill>
                <a:latin typeface="Calibri" panose="020F0502020204030204" pitchFamily="34" charset="0"/>
              </a:rPr>
              <a:t>53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46DAD4FE-1D03-7B4A-A2C2-CAF2AD7C61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7785" y="3991834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chemeClr val="accent1"/>
                </a:solidFill>
                <a:latin typeface="Calibri" panose="020F0502020204030204" pitchFamily="34" charset="0"/>
              </a:rPr>
              <a:t>54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xmlns="" id="{00BF3682-5EB1-8A40-8446-3DE33120D9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7785" y="4089638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rgbClr val="A46DAB"/>
                </a:solidFill>
                <a:latin typeface="Calibri" panose="020F0502020204030204" pitchFamily="34" charset="0"/>
              </a:rPr>
              <a:t>47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xmlns="" id="{E04B4EF3-170B-0341-BAE2-B53D7622A6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8669" y="3991834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chemeClr val="accent1"/>
                </a:solidFill>
                <a:latin typeface="Calibri" panose="020F0502020204030204" pitchFamily="34" charset="0"/>
              </a:rPr>
              <a:t>29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xmlns="" id="{FCE2A8B1-E5FA-0844-BAEF-40806F1DFC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8669" y="4089638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rgbClr val="A46DAB"/>
                </a:solidFill>
                <a:latin typeface="Calibri" panose="020F0502020204030204" pitchFamily="34" charset="0"/>
              </a:rPr>
              <a:t>37</a:t>
            </a:r>
          </a:p>
        </p:txBody>
      </p:sp>
    </p:spTree>
    <p:extLst>
      <p:ext uri="{BB962C8B-B14F-4D97-AF65-F5344CB8AC3E}">
        <p14:creationId xmlns:p14="http://schemas.microsoft.com/office/powerpoint/2010/main" val="417317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Traitement néo-adjuvant complet avec radiothérapie concentrée dans le cancer rectal localement évolué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457200" y="1619875"/>
            <a:ext cx="8229600" cy="3394472"/>
          </a:xfrm>
        </p:spPr>
        <p:txBody>
          <a:bodyPr>
            <a:normAutofit/>
          </a:bodyPr>
          <a:lstStyle/>
          <a:p>
            <a:pPr>
              <a:spcBef>
                <a:spcPts val="1614"/>
              </a:spcBef>
            </a:pPr>
            <a:r>
              <a:rPr lang="fr-FR" sz="1725" dirty="0"/>
              <a:t>La radiothérapie concentrée associée à la chimiothérapie préopératoire permet d’obtenir</a:t>
            </a:r>
            <a:endParaRPr lang="fr-FR" sz="1500" dirty="0"/>
          </a:p>
          <a:p>
            <a:pPr lvl="1">
              <a:spcBef>
                <a:spcPts val="1614"/>
              </a:spcBef>
            </a:pPr>
            <a:r>
              <a:rPr lang="fr-FR" sz="1500" dirty="0"/>
              <a:t>La même survie sans récidive qu’une stratégie classique</a:t>
            </a:r>
          </a:p>
          <a:p>
            <a:pPr lvl="1">
              <a:spcBef>
                <a:spcPts val="1614"/>
              </a:spcBef>
            </a:pPr>
            <a:r>
              <a:rPr lang="fr-FR" sz="1500" dirty="0"/>
              <a:t>Une tendance à l’augmentation de la stérilisation de la pièce opératoire</a:t>
            </a:r>
          </a:p>
          <a:p>
            <a:pPr marL="257175" lvl="1" indent="0">
              <a:spcBef>
                <a:spcPts val="1614"/>
              </a:spcBef>
              <a:buNone/>
            </a:pPr>
            <a:r>
              <a:rPr lang="fr-FR" sz="1725" dirty="0">
                <a:solidFill>
                  <a:schemeClr val="tx2"/>
                </a:solidFill>
              </a:rPr>
              <a:t>pour des patients porteurs de tumeurs  évoluées</a:t>
            </a:r>
          </a:p>
          <a:p>
            <a:pPr marL="257175" lvl="1" indent="0">
              <a:spcBef>
                <a:spcPts val="1614"/>
              </a:spcBef>
              <a:buNone/>
            </a:pPr>
            <a:endParaRPr lang="fr-FR" sz="1500" dirty="0">
              <a:solidFill>
                <a:schemeClr val="tx2"/>
              </a:solidFill>
            </a:endParaRPr>
          </a:p>
          <a:p>
            <a:pPr>
              <a:spcBef>
                <a:spcPts val="1614"/>
              </a:spcBef>
            </a:pPr>
            <a:r>
              <a:rPr lang="fr-FR" sz="1725" dirty="0"/>
              <a:t>Mais analyse rétrospective et suivi médian court</a:t>
            </a:r>
          </a:p>
          <a:p>
            <a:pPr lvl="1">
              <a:spcBef>
                <a:spcPts val="1614"/>
              </a:spcBef>
            </a:pPr>
            <a:endParaRPr lang="fr-FR" sz="15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C5A20A2B-01E2-6C4E-A1AC-D2C39B50CC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483" y="4845691"/>
            <a:ext cx="87852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dirty="0">
                <a:solidFill>
                  <a:srgbClr val="4D4D4D"/>
                </a:solidFill>
                <a:latin typeface="Calibri"/>
              </a:rPr>
              <a:t>Chapman W et al., ASCO GI 2019, </a:t>
            </a:r>
            <a:r>
              <a:rPr lang="fr-FR" sz="1000" dirty="0" err="1">
                <a:solidFill>
                  <a:srgbClr val="4D4D4D"/>
                </a:solidFill>
                <a:latin typeface="Calibri"/>
              </a:rPr>
              <a:t>abst</a:t>
            </a:r>
            <a:r>
              <a:rPr lang="fr-FR" sz="1000" dirty="0">
                <a:solidFill>
                  <a:srgbClr val="4D4D4D"/>
                </a:solidFill>
                <a:latin typeface="Calibri"/>
              </a:rPr>
              <a:t> 486 </a:t>
            </a:r>
          </a:p>
        </p:txBody>
      </p:sp>
    </p:spTree>
    <p:extLst>
      <p:ext uri="{BB962C8B-B14F-4D97-AF65-F5344CB8AC3E}">
        <p14:creationId xmlns:p14="http://schemas.microsoft.com/office/powerpoint/2010/main" val="369700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xmlns="" id="{D11110D5-9095-234B-967B-BD6D8C5D37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4501" y="3517946"/>
            <a:ext cx="7660212" cy="1125140"/>
          </a:xfr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Pfeiffer P</a:t>
            </a:r>
            <a:r>
              <a:rPr lang="en" dirty="0">
                <a:solidFill>
                  <a:schemeClr val="bg1"/>
                </a:solidFill>
              </a:rPr>
              <a:t>. </a:t>
            </a:r>
            <a:r>
              <a:rPr lang="fr-FR" dirty="0">
                <a:solidFill>
                  <a:schemeClr val="bg1"/>
                </a:solidFill>
              </a:rPr>
              <a:t>et al. ASCO GI 2019, </a:t>
            </a:r>
            <a:r>
              <a:rPr lang="fr-FR" dirty="0" err="1">
                <a:solidFill>
                  <a:schemeClr val="bg1"/>
                </a:solidFill>
              </a:rPr>
              <a:t>abstr</a:t>
            </a:r>
            <a:r>
              <a:rPr lang="fr-FR" dirty="0">
                <a:solidFill>
                  <a:schemeClr val="bg1"/>
                </a:solidFill>
              </a:rPr>
              <a:t> 637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xmlns="" id="{F8B90FEF-C984-E148-BBE3-3754C5C30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2000" dirty="0" err="1">
                <a:solidFill>
                  <a:schemeClr val="bg1"/>
                </a:solidFill>
              </a:rPr>
              <a:t>Randomized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study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evaluating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trifluridine</a:t>
            </a:r>
            <a:r>
              <a:rPr lang="fr-FR" sz="2000" dirty="0">
                <a:solidFill>
                  <a:schemeClr val="bg1"/>
                </a:solidFill>
              </a:rPr>
              <a:t>/</a:t>
            </a:r>
            <a:r>
              <a:rPr lang="fr-FR" sz="2000" dirty="0" err="1">
                <a:solidFill>
                  <a:schemeClr val="bg1"/>
                </a:solidFill>
              </a:rPr>
              <a:t>tipiracil</a:t>
            </a:r>
            <a:r>
              <a:rPr lang="fr-FR" sz="2000" dirty="0">
                <a:solidFill>
                  <a:schemeClr val="bg1"/>
                </a:solidFill>
              </a:rPr>
              <a:t> (TAS-102) </a:t>
            </a:r>
            <a:r>
              <a:rPr lang="fr-FR" sz="2000" i="1" dirty="0">
                <a:solidFill>
                  <a:schemeClr val="bg1"/>
                </a:solidFill>
              </a:rPr>
              <a:t>versus</a:t>
            </a:r>
            <a:r>
              <a:rPr lang="fr-FR" sz="2000" dirty="0">
                <a:solidFill>
                  <a:schemeClr val="bg1"/>
                </a:solidFill>
              </a:rPr>
              <a:t> + </a:t>
            </a:r>
            <a:r>
              <a:rPr lang="fr-FR" sz="2000" dirty="0" err="1">
                <a:solidFill>
                  <a:schemeClr val="bg1"/>
                </a:solidFill>
              </a:rPr>
              <a:t>trifluridine</a:t>
            </a:r>
            <a:r>
              <a:rPr lang="fr-FR" sz="2000" dirty="0">
                <a:solidFill>
                  <a:schemeClr val="bg1"/>
                </a:solidFill>
              </a:rPr>
              <a:t>/</a:t>
            </a:r>
            <a:r>
              <a:rPr lang="fr-FR" sz="2000" dirty="0" err="1">
                <a:solidFill>
                  <a:schemeClr val="bg1"/>
                </a:solidFill>
              </a:rPr>
              <a:t>tipiracil</a:t>
            </a:r>
            <a:r>
              <a:rPr lang="fr-FR" sz="2000" dirty="0">
                <a:solidFill>
                  <a:schemeClr val="bg1"/>
                </a:solidFill>
              </a:rPr>
              <a:t> + </a:t>
            </a:r>
            <a:r>
              <a:rPr lang="fr-FR" sz="2000" dirty="0" err="1">
                <a:solidFill>
                  <a:schemeClr val="bg1"/>
                </a:solidFill>
              </a:rPr>
              <a:t>bevacizumab</a:t>
            </a:r>
            <a:r>
              <a:rPr lang="fr-FR" sz="2000" dirty="0">
                <a:solidFill>
                  <a:schemeClr val="bg1"/>
                </a:solidFill>
              </a:rPr>
              <a:t> as last-line </a:t>
            </a:r>
            <a:r>
              <a:rPr lang="fr-FR" sz="2000" dirty="0" err="1">
                <a:solidFill>
                  <a:schemeClr val="bg1"/>
                </a:solidFill>
              </a:rPr>
              <a:t>therapy</a:t>
            </a:r>
            <a:r>
              <a:rPr lang="fr-FR" sz="2000" dirty="0">
                <a:solidFill>
                  <a:schemeClr val="bg1"/>
                </a:solidFill>
              </a:rPr>
              <a:t> in patients </a:t>
            </a:r>
            <a:r>
              <a:rPr lang="fr-FR" sz="2000" dirty="0" err="1">
                <a:solidFill>
                  <a:schemeClr val="bg1"/>
                </a:solidFill>
              </a:rPr>
              <a:t>with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chemorefractory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unresectable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metastatic</a:t>
            </a:r>
            <a:r>
              <a:rPr lang="fr-FR" sz="2000" dirty="0">
                <a:solidFill>
                  <a:schemeClr val="bg1"/>
                </a:solidFill>
              </a:rPr>
              <a:t> colorectal cancer (</a:t>
            </a:r>
            <a:r>
              <a:rPr lang="fr-FR" sz="2000" dirty="0" err="1">
                <a:solidFill>
                  <a:schemeClr val="bg1"/>
                </a:solidFill>
              </a:rPr>
              <a:t>mCRC</a:t>
            </a:r>
            <a:r>
              <a:rPr lang="fr-FR" sz="2000" dirty="0">
                <a:solidFill>
                  <a:schemeClr val="bg1"/>
                </a:solidFill>
              </a:rPr>
              <a:t>)</a:t>
            </a:r>
            <a:br>
              <a:rPr lang="fr-FR" sz="2000" dirty="0">
                <a:solidFill>
                  <a:schemeClr val="bg1"/>
                </a:solidFill>
              </a:rPr>
            </a:br>
            <a:endParaRPr lang="fr-F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67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Etude de phase III KEYNOTE-181</a:t>
            </a:r>
            <a:br>
              <a:rPr lang="fr-FR" dirty="0"/>
            </a:br>
            <a:r>
              <a:rPr lang="fr-FR" sz="1800" dirty="0"/>
              <a:t>Taux de réponse</a:t>
            </a:r>
          </a:p>
        </p:txBody>
      </p:sp>
      <p:sp>
        <p:nvSpPr>
          <p:cNvPr id="4" name="TextBox 21">
            <a:extLst>
              <a:ext uri="{FF2B5EF4-FFF2-40B4-BE49-F238E27FC236}">
                <a16:creationId xmlns:a16="http://schemas.microsoft.com/office/drawing/2014/main" xmlns="" id="{E235FA4F-D7F2-45EB-9020-440883D6092E}"/>
              </a:ext>
            </a:extLst>
          </p:cNvPr>
          <p:cNvSpPr txBox="1"/>
          <p:nvPr/>
        </p:nvSpPr>
        <p:spPr>
          <a:xfrm>
            <a:off x="2279619" y="3910871"/>
            <a:ext cx="713209" cy="138499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defTabSz="457200"/>
            <a:r>
              <a:rPr lang="en-US" sz="900" b="1" kern="600" spc="23" dirty="0">
                <a:solidFill>
                  <a:prstClr val="black">
                    <a:lumMod val="50000"/>
                    <a:lumOff val="50000"/>
                  </a:prstClr>
                </a:solidFill>
              </a:rPr>
              <a:t>PD-L1 CPS ≥10</a:t>
            </a:r>
          </a:p>
        </p:txBody>
      </p:sp>
      <p:sp>
        <p:nvSpPr>
          <p:cNvPr id="5" name="TextBox 25">
            <a:extLst>
              <a:ext uri="{FF2B5EF4-FFF2-40B4-BE49-F238E27FC236}">
                <a16:creationId xmlns:a16="http://schemas.microsoft.com/office/drawing/2014/main" xmlns="" id="{99C16C29-6533-443A-86C2-3D78B8DCFBDA}"/>
              </a:ext>
            </a:extLst>
          </p:cNvPr>
          <p:cNvSpPr txBox="1"/>
          <p:nvPr/>
        </p:nvSpPr>
        <p:spPr>
          <a:xfrm>
            <a:off x="3954328" y="3910871"/>
            <a:ext cx="1692836" cy="138499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defTabSz="457200"/>
            <a:r>
              <a:rPr lang="en-US" sz="900" b="1" kern="600" spc="23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Carcinome</a:t>
            </a:r>
            <a:r>
              <a:rPr lang="en-US" sz="900" b="1" kern="600" spc="23" dirty="0">
                <a:solidFill>
                  <a:prstClr val="black">
                    <a:lumMod val="50000"/>
                    <a:lumOff val="50000"/>
                  </a:prstClr>
                </a:solidFill>
              </a:rPr>
              <a:t> à cellules </a:t>
            </a:r>
            <a:r>
              <a:rPr lang="en-US" sz="900" b="1" kern="600" spc="23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squameuses</a:t>
            </a:r>
            <a:endParaRPr lang="en-US" sz="900" b="1" kern="600" spc="23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TextBox 26">
            <a:extLst>
              <a:ext uri="{FF2B5EF4-FFF2-40B4-BE49-F238E27FC236}">
                <a16:creationId xmlns:a16="http://schemas.microsoft.com/office/drawing/2014/main" xmlns="" id="{48308F85-A343-491E-A9E7-83BB990DDE88}"/>
              </a:ext>
            </a:extLst>
          </p:cNvPr>
          <p:cNvSpPr txBox="1"/>
          <p:nvPr/>
        </p:nvSpPr>
        <p:spPr>
          <a:xfrm>
            <a:off x="6458870" y="3902870"/>
            <a:ext cx="156133" cy="138499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defTabSz="457200"/>
            <a:r>
              <a:rPr lang="en-US" sz="900" b="1" kern="600" spc="23" dirty="0">
                <a:solidFill>
                  <a:prstClr val="black">
                    <a:lumMod val="50000"/>
                    <a:lumOff val="50000"/>
                  </a:prstClr>
                </a:solidFill>
              </a:rPr>
              <a:t>ITT</a:t>
            </a:r>
          </a:p>
        </p:txBody>
      </p:sp>
      <p:graphicFrame>
        <p:nvGraphicFramePr>
          <p:cNvPr id="7" name="Table 33">
            <a:extLst>
              <a:ext uri="{FF2B5EF4-FFF2-40B4-BE49-F238E27FC236}">
                <a16:creationId xmlns:a16="http://schemas.microsoft.com/office/drawing/2014/main" xmlns="" id="{6E207F1D-03F4-4E32-BF7C-1AA1452D9B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7513310"/>
              </p:ext>
            </p:extLst>
          </p:nvPr>
        </p:nvGraphicFramePr>
        <p:xfrm>
          <a:off x="5848433" y="4220406"/>
          <a:ext cx="2100525" cy="7437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423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90628">
                  <a:extLst>
                    <a:ext uri="{9D8B030D-6E8A-4147-A177-3AD203B41FA5}">
                      <a16:colId xmlns:a16="http://schemas.microsoft.com/office/drawing/2014/main" xmlns="" val="3408974660"/>
                    </a:ext>
                  </a:extLst>
                </a:gridCol>
                <a:gridCol w="475667">
                  <a:extLst>
                    <a:ext uri="{9D8B030D-6E8A-4147-A177-3AD203B41FA5}">
                      <a16:colId xmlns:a16="http://schemas.microsoft.com/office/drawing/2014/main" xmlns="" val="3082569680"/>
                    </a:ext>
                  </a:extLst>
                </a:gridCol>
              </a:tblGrid>
              <a:tr h="2990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endParaRPr lang="en-US" sz="10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6858" marT="9144" marB="914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000" dirty="0" err="1"/>
                        <a:t>Médiane</a:t>
                      </a:r>
                      <a:r>
                        <a:rPr lang="en-US" sz="1000" dirty="0"/>
                        <a:t>, m </a:t>
                      </a:r>
                      <a:br>
                        <a:rPr lang="en-US" sz="1000" dirty="0"/>
                      </a:br>
                      <a:r>
                        <a:rPr lang="en-US" sz="1000" dirty="0"/>
                        <a:t>(</a:t>
                      </a:r>
                      <a:r>
                        <a:rPr lang="en-US" sz="1000" dirty="0" err="1"/>
                        <a:t>intervalle</a:t>
                      </a:r>
                      <a:r>
                        <a:rPr lang="en-US" sz="1000" dirty="0"/>
                        <a:t>)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6858" marT="9144" marB="914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000" dirty="0"/>
                        <a:t>≥ 6 </a:t>
                      </a:r>
                      <a:r>
                        <a:rPr lang="en-US" sz="1000" dirty="0" err="1"/>
                        <a:t>mo</a:t>
                      </a:r>
                      <a:r>
                        <a:rPr lang="en-US" sz="1000" dirty="0"/>
                        <a:t>, </a:t>
                      </a:r>
                      <a:br>
                        <a:rPr lang="en-US" sz="1000" dirty="0"/>
                      </a:br>
                      <a:r>
                        <a:rPr lang="en-US" sz="1000" dirty="0"/>
                        <a:t>%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6858" marT="9144" marB="9144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232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1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Pembro</a:t>
                      </a:r>
                      <a:endParaRPr lang="en-US" sz="10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0" marT="9144" marB="914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8,5 (2,1+ à 25,8+)</a:t>
                      </a:r>
                      <a:endParaRPr lang="en-US" sz="10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6858" marT="9144" marB="914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72</a:t>
                      </a:r>
                      <a:endParaRPr lang="en-US" sz="10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6858" marT="9144" marB="9144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232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10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Chimio</a:t>
                      </a:r>
                      <a:endParaRPr lang="en-US" sz="10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0" marT="9144" marB="9144" anchor="ctr"/>
                </a:tc>
                <a:tc>
                  <a:txBody>
                    <a:bodyPr/>
                    <a:lstStyle/>
                    <a:p>
                      <a:pPr marL="0" marR="0" lvl="0" indent="0" algn="ctr" defTabSz="342946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10,7 (1,8+ à 16,8+)</a:t>
                      </a:r>
                      <a:endParaRPr lang="en-US" sz="10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6858" marT="9144" marB="9144" anchor="ctr"/>
                </a:tc>
                <a:tc>
                  <a:txBody>
                    <a:bodyPr/>
                    <a:lstStyle/>
                    <a:p>
                      <a:pPr marL="0" marR="0" lvl="0" indent="0" algn="ctr" defTabSz="342946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62</a:t>
                      </a:r>
                      <a:endParaRPr lang="en-US" sz="10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6858" marT="9144" marB="9144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8" name="Chart 6">
            <a:extLst>
              <a:ext uri="{FF2B5EF4-FFF2-40B4-BE49-F238E27FC236}">
                <a16:creationId xmlns:a16="http://schemas.microsoft.com/office/drawing/2014/main" xmlns="" id="{511F07FD-5ACF-493D-9DDF-16BAFC3DFD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61826122"/>
              </p:ext>
            </p:extLst>
          </p:nvPr>
        </p:nvGraphicFramePr>
        <p:xfrm>
          <a:off x="1771651" y="1016033"/>
          <a:ext cx="5543550" cy="2712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9">
            <a:extLst>
              <a:ext uri="{FF2B5EF4-FFF2-40B4-BE49-F238E27FC236}">
                <a16:creationId xmlns:a16="http://schemas.microsoft.com/office/drawing/2014/main" xmlns="" id="{9411596A-6A46-499B-969F-44FB69A8D263}"/>
              </a:ext>
            </a:extLst>
          </p:cNvPr>
          <p:cNvSpPr txBox="1"/>
          <p:nvPr/>
        </p:nvSpPr>
        <p:spPr>
          <a:xfrm>
            <a:off x="1559387" y="1336880"/>
            <a:ext cx="138499" cy="1884016"/>
          </a:xfrm>
          <a:prstGeom prst="rect">
            <a:avLst/>
          </a:prstGeom>
          <a:noFill/>
        </p:spPr>
        <p:txBody>
          <a:bodyPr vert="vert270" wrap="square" lIns="0" tIns="0" rIns="0" bIns="0" rtlCol="0" anchor="t" anchorCtr="0">
            <a:spAutoFit/>
          </a:bodyPr>
          <a:lstStyle/>
          <a:p>
            <a:pPr algn="ctr" defTabSz="457200"/>
            <a:r>
              <a:rPr lang="en-US" sz="900" b="1" kern="600" spc="23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Taux</a:t>
            </a:r>
            <a:r>
              <a:rPr lang="en-US" sz="900" b="1" kern="600" spc="23" dirty="0">
                <a:solidFill>
                  <a:prstClr val="black">
                    <a:lumMod val="50000"/>
                    <a:lumOff val="50000"/>
                  </a:prstClr>
                </a:solidFill>
              </a:rPr>
              <a:t> de </a:t>
            </a:r>
            <a:r>
              <a:rPr lang="en-US" sz="900" b="1" kern="600" spc="23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réponse</a:t>
            </a:r>
            <a:r>
              <a:rPr lang="en-US" sz="900" b="1" kern="600" spc="23" dirty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en-US" sz="900" b="1" kern="600" spc="23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globale</a:t>
            </a:r>
            <a:r>
              <a:rPr lang="en-US" sz="900" b="1" kern="600" spc="23" dirty="0">
                <a:solidFill>
                  <a:prstClr val="black">
                    <a:lumMod val="50000"/>
                    <a:lumOff val="50000"/>
                  </a:prstClr>
                </a:solidFill>
              </a:rPr>
              <a:t>, % (IC 95% )</a:t>
            </a:r>
          </a:p>
        </p:txBody>
      </p:sp>
      <p:grpSp>
        <p:nvGrpSpPr>
          <p:cNvPr id="10" name="Group 27">
            <a:extLst>
              <a:ext uri="{FF2B5EF4-FFF2-40B4-BE49-F238E27FC236}">
                <a16:creationId xmlns:a16="http://schemas.microsoft.com/office/drawing/2014/main" xmlns="" id="{14573E9D-EF06-42FA-B064-F027D23C275D}"/>
              </a:ext>
            </a:extLst>
          </p:cNvPr>
          <p:cNvGrpSpPr/>
          <p:nvPr/>
        </p:nvGrpSpPr>
        <p:grpSpPr>
          <a:xfrm>
            <a:off x="5923002" y="1051775"/>
            <a:ext cx="1287654" cy="631777"/>
            <a:chOff x="6405549" y="1332857"/>
            <a:chExt cx="1716872" cy="65479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3AD78DFF-BBDC-485F-9FF9-4006370EF819}"/>
                </a:ext>
              </a:extLst>
            </p:cNvPr>
            <p:cNvSpPr/>
            <p:nvPr/>
          </p:nvSpPr>
          <p:spPr>
            <a:xfrm>
              <a:off x="7660756" y="1554075"/>
              <a:ext cx="184666" cy="18288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1350" kern="600" spc="23" dirty="0" err="1">
                <a:solidFill>
                  <a:prstClr val="black">
                    <a:lumMod val="50000"/>
                    <a:lumOff val="50000"/>
                  </a:prstClr>
                </a:solidFill>
              </a:endParaRPr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xmlns="" id="{853639AF-A197-418E-8E10-34B7A959ADC7}"/>
                </a:ext>
              </a:extLst>
            </p:cNvPr>
            <p:cNvSpPr txBox="1"/>
            <p:nvPr/>
          </p:nvSpPr>
          <p:spPr>
            <a:xfrm>
              <a:off x="6405549" y="1570981"/>
              <a:ext cx="1061232" cy="143545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/>
            <a:p>
              <a:pPr defTabSz="457200"/>
              <a:r>
                <a:rPr lang="en-US" sz="900" b="1" kern="600" spc="23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Pembrolizumab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42ADE453-65EB-4139-96BB-A674325CAC40}"/>
                </a:ext>
              </a:extLst>
            </p:cNvPr>
            <p:cNvSpPr/>
            <p:nvPr/>
          </p:nvSpPr>
          <p:spPr>
            <a:xfrm>
              <a:off x="7660756" y="1804774"/>
              <a:ext cx="184666" cy="18288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1350" kern="600" spc="23" dirty="0" err="1">
                <a:solidFill>
                  <a:prstClr val="black">
                    <a:lumMod val="50000"/>
                    <a:lumOff val="50000"/>
                  </a:prstClr>
                </a:solidFill>
              </a:endParaRPr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xmlns="" id="{76B77BDC-D32A-48F9-AA95-1B94BC1C7546}"/>
                </a:ext>
              </a:extLst>
            </p:cNvPr>
            <p:cNvSpPr txBox="1"/>
            <p:nvPr/>
          </p:nvSpPr>
          <p:spPr>
            <a:xfrm>
              <a:off x="6468708" y="1792200"/>
              <a:ext cx="1047637" cy="143545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/>
            <a:p>
              <a:pPr defTabSz="457200"/>
              <a:r>
                <a:rPr lang="en-US" sz="900" b="1" kern="600" spc="23" dirty="0" err="1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Chimiothérapie</a:t>
              </a:r>
              <a:endParaRPr lang="en-US" sz="900" b="1" kern="600" spc="23" dirty="0">
                <a:solidFill>
                  <a:prstClr val="black">
                    <a:lumMod val="50000"/>
                    <a:lumOff val="50000"/>
                  </a:prstClr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388F96E0-EA38-4DFD-B89F-4C1235C46C16}"/>
                </a:ext>
              </a:extLst>
            </p:cNvPr>
            <p:cNvSpPr/>
            <p:nvPr/>
          </p:nvSpPr>
          <p:spPr>
            <a:xfrm>
              <a:off x="7937755" y="1554075"/>
              <a:ext cx="184666" cy="182880"/>
            </a:xfrm>
            <a:prstGeom prst="rect">
              <a:avLst/>
            </a:prstGeom>
            <a:solidFill>
              <a:schemeClr val="accent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1350" kern="600" spc="23" dirty="0" err="1">
                <a:solidFill>
                  <a:prstClr val="black">
                    <a:lumMod val="50000"/>
                    <a:lumOff val="50000"/>
                  </a:prstClr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7CE35DBD-F383-46EB-86C1-9F62B728F642}"/>
                </a:ext>
              </a:extLst>
            </p:cNvPr>
            <p:cNvSpPr/>
            <p:nvPr/>
          </p:nvSpPr>
          <p:spPr>
            <a:xfrm>
              <a:off x="7937755" y="1804774"/>
              <a:ext cx="184666" cy="182880"/>
            </a:xfrm>
            <a:prstGeom prst="rect">
              <a:avLst/>
            </a:prstGeom>
            <a:solidFill>
              <a:srgbClr val="A470AA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1350" kern="600" spc="23" dirty="0" err="1">
                <a:solidFill>
                  <a:prstClr val="black">
                    <a:lumMod val="50000"/>
                    <a:lumOff val="50000"/>
                  </a:prstClr>
                </a:solidFill>
              </a:endParaRPr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xmlns="" id="{0F4E57AB-37AD-48B8-A0CB-1559BFAC164D}"/>
                </a:ext>
              </a:extLst>
            </p:cNvPr>
            <p:cNvSpPr txBox="1"/>
            <p:nvPr/>
          </p:nvSpPr>
          <p:spPr>
            <a:xfrm>
              <a:off x="7620000" y="1332857"/>
              <a:ext cx="176716" cy="143545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/>
            <a:p>
              <a:pPr defTabSz="457200"/>
              <a:r>
                <a:rPr lang="en-US" sz="900" b="1" kern="600" spc="23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CR</a:t>
              </a:r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xmlns="" id="{80116B34-17BA-4F29-AFE0-C40A94552326}"/>
                </a:ext>
              </a:extLst>
            </p:cNvPr>
            <p:cNvSpPr txBox="1"/>
            <p:nvPr/>
          </p:nvSpPr>
          <p:spPr>
            <a:xfrm>
              <a:off x="7919641" y="1332857"/>
              <a:ext cx="176716" cy="143545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/>
            <a:p>
              <a:pPr defTabSz="457200"/>
              <a:r>
                <a:rPr lang="en-US" sz="900" b="1" kern="600" spc="23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PR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id="{ADAD69D7-C393-564C-AA5E-F17BEC80840B}"/>
                </a:ext>
              </a:extLst>
            </p:cNvPr>
            <p:cNvSpPr/>
            <p:nvPr/>
          </p:nvSpPr>
          <p:spPr>
            <a:xfrm>
              <a:off x="7666561" y="1554075"/>
              <a:ext cx="184667" cy="18288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1350" kern="600" spc="23" dirty="0" err="1">
                <a:solidFill>
                  <a:prstClr val="black">
                    <a:lumMod val="50000"/>
                    <a:lumOff val="50000"/>
                  </a:prstClr>
                </a:solidFill>
              </a:endParaRPr>
            </a:p>
          </p:txBody>
        </p:sp>
      </p:grpSp>
      <p:sp>
        <p:nvSpPr>
          <p:cNvPr id="19" name="TextBox 19">
            <a:extLst>
              <a:ext uri="{FF2B5EF4-FFF2-40B4-BE49-F238E27FC236}">
                <a16:creationId xmlns:a16="http://schemas.microsoft.com/office/drawing/2014/main" xmlns="" id="{D0EB06AE-3F0E-4A64-8AA9-D5A687A60B82}"/>
              </a:ext>
            </a:extLst>
          </p:cNvPr>
          <p:cNvSpPr txBox="1"/>
          <p:nvPr/>
        </p:nvSpPr>
        <p:spPr>
          <a:xfrm>
            <a:off x="2210368" y="1846625"/>
            <a:ext cx="402674" cy="184666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defTabSz="457200"/>
            <a:r>
              <a:rPr lang="en-US" sz="1200" b="1" kern="600" spc="23" dirty="0">
                <a:solidFill>
                  <a:prstClr val="black">
                    <a:lumMod val="50000"/>
                    <a:lumOff val="50000"/>
                  </a:prstClr>
                </a:solidFill>
              </a:rPr>
              <a:t>21,5%</a:t>
            </a: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xmlns="" id="{2E9F9CBF-C4E8-4B22-ACAB-C31B3D737E43}"/>
              </a:ext>
            </a:extLst>
          </p:cNvPr>
          <p:cNvSpPr txBox="1"/>
          <p:nvPr/>
        </p:nvSpPr>
        <p:spPr>
          <a:xfrm>
            <a:off x="2913330" y="2733121"/>
            <a:ext cx="321178" cy="184666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defTabSz="457200"/>
            <a:r>
              <a:rPr lang="en-US" sz="1200" b="1" kern="600" spc="23" dirty="0">
                <a:solidFill>
                  <a:prstClr val="black">
                    <a:lumMod val="50000"/>
                    <a:lumOff val="50000"/>
                  </a:prstClr>
                </a:solidFill>
              </a:rPr>
              <a:t>6,1%</a:t>
            </a:r>
          </a:p>
        </p:txBody>
      </p:sp>
      <p:sp>
        <p:nvSpPr>
          <p:cNvPr id="21" name="TextBox 30">
            <a:extLst>
              <a:ext uri="{FF2B5EF4-FFF2-40B4-BE49-F238E27FC236}">
                <a16:creationId xmlns:a16="http://schemas.microsoft.com/office/drawing/2014/main" xmlns="" id="{5CDA1C3C-D66B-4446-B0C1-2489ACC10E73}"/>
              </a:ext>
            </a:extLst>
          </p:cNvPr>
          <p:cNvSpPr txBox="1"/>
          <p:nvPr/>
        </p:nvSpPr>
        <p:spPr>
          <a:xfrm>
            <a:off x="2297012" y="3632551"/>
            <a:ext cx="247440" cy="138499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defTabSz="457200"/>
            <a:r>
              <a:rPr lang="en-US" sz="900" b="1" kern="600" spc="23" dirty="0">
                <a:solidFill>
                  <a:prstClr val="black">
                    <a:lumMod val="50000"/>
                    <a:lumOff val="50000"/>
                  </a:prstClr>
                </a:solidFill>
              </a:rPr>
              <a:t>n=23</a:t>
            </a:r>
          </a:p>
        </p:txBody>
      </p:sp>
      <p:sp>
        <p:nvSpPr>
          <p:cNvPr id="22" name="TextBox 31">
            <a:extLst>
              <a:ext uri="{FF2B5EF4-FFF2-40B4-BE49-F238E27FC236}">
                <a16:creationId xmlns:a16="http://schemas.microsoft.com/office/drawing/2014/main" xmlns="" id="{773A7A58-9CD6-4914-8416-5727E518C4D4}"/>
              </a:ext>
            </a:extLst>
          </p:cNvPr>
          <p:cNvSpPr txBox="1"/>
          <p:nvPr/>
        </p:nvSpPr>
        <p:spPr>
          <a:xfrm>
            <a:off x="2861130" y="3632551"/>
            <a:ext cx="363602" cy="13849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457200"/>
            <a:r>
              <a:rPr lang="en-US" sz="900" b="1" kern="600" spc="23" dirty="0">
                <a:solidFill>
                  <a:prstClr val="black">
                    <a:lumMod val="50000"/>
                    <a:lumOff val="50000"/>
                  </a:prstClr>
                </a:solidFill>
              </a:rPr>
              <a:t>n=7</a:t>
            </a:r>
          </a:p>
        </p:txBody>
      </p:sp>
      <p:sp>
        <p:nvSpPr>
          <p:cNvPr id="23" name="TextBox 34">
            <a:extLst>
              <a:ext uri="{FF2B5EF4-FFF2-40B4-BE49-F238E27FC236}">
                <a16:creationId xmlns:a16="http://schemas.microsoft.com/office/drawing/2014/main" xmlns="" id="{D4A227D6-AC0A-4D3A-B37F-81B62E774A3B}"/>
              </a:ext>
            </a:extLst>
          </p:cNvPr>
          <p:cNvSpPr txBox="1"/>
          <p:nvPr/>
        </p:nvSpPr>
        <p:spPr>
          <a:xfrm>
            <a:off x="4178811" y="3632551"/>
            <a:ext cx="247440" cy="138499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defTabSz="457200"/>
            <a:r>
              <a:rPr lang="en-US" sz="900" b="1" kern="600" spc="23" dirty="0">
                <a:solidFill>
                  <a:prstClr val="black">
                    <a:lumMod val="50000"/>
                    <a:lumOff val="50000"/>
                  </a:prstClr>
                </a:solidFill>
              </a:rPr>
              <a:t>n=33</a:t>
            </a:r>
          </a:p>
        </p:txBody>
      </p:sp>
      <p:sp>
        <p:nvSpPr>
          <p:cNvPr id="24" name="TextBox 35">
            <a:extLst>
              <a:ext uri="{FF2B5EF4-FFF2-40B4-BE49-F238E27FC236}">
                <a16:creationId xmlns:a16="http://schemas.microsoft.com/office/drawing/2014/main" xmlns="" id="{23F9295A-8D9A-4EA0-9C61-551911768AA2}"/>
              </a:ext>
            </a:extLst>
          </p:cNvPr>
          <p:cNvSpPr txBox="1"/>
          <p:nvPr/>
        </p:nvSpPr>
        <p:spPr>
          <a:xfrm>
            <a:off x="4836819" y="3632551"/>
            <a:ext cx="247440" cy="138499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defTabSz="457200"/>
            <a:r>
              <a:rPr lang="en-US" sz="900" b="1" kern="600" spc="23" dirty="0">
                <a:solidFill>
                  <a:prstClr val="black">
                    <a:lumMod val="50000"/>
                    <a:lumOff val="50000"/>
                  </a:prstClr>
                </a:solidFill>
              </a:rPr>
              <a:t>n=15</a:t>
            </a:r>
          </a:p>
        </p:txBody>
      </p:sp>
      <p:graphicFrame>
        <p:nvGraphicFramePr>
          <p:cNvPr id="25" name="Table 36">
            <a:extLst>
              <a:ext uri="{FF2B5EF4-FFF2-40B4-BE49-F238E27FC236}">
                <a16:creationId xmlns:a16="http://schemas.microsoft.com/office/drawing/2014/main" xmlns="" id="{F45EF4B4-67C9-4DAA-BD75-0663B9E2A9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4288764"/>
              </p:ext>
            </p:extLst>
          </p:nvPr>
        </p:nvGraphicFramePr>
        <p:xfrm>
          <a:off x="3565035" y="4215671"/>
          <a:ext cx="2180123" cy="7437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432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90825">
                  <a:extLst>
                    <a:ext uri="{9D8B030D-6E8A-4147-A177-3AD203B41FA5}">
                      <a16:colId xmlns:a16="http://schemas.microsoft.com/office/drawing/2014/main" xmlns="" val="3408974660"/>
                    </a:ext>
                  </a:extLst>
                </a:gridCol>
                <a:gridCol w="554971">
                  <a:extLst>
                    <a:ext uri="{9D8B030D-6E8A-4147-A177-3AD203B41FA5}">
                      <a16:colId xmlns:a16="http://schemas.microsoft.com/office/drawing/2014/main" xmlns="" val="3082569680"/>
                    </a:ext>
                  </a:extLst>
                </a:gridCol>
              </a:tblGrid>
              <a:tr h="2990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endParaRPr lang="en-US" sz="10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6858" marT="9144" marB="914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000" dirty="0" err="1"/>
                        <a:t>Médiane</a:t>
                      </a:r>
                      <a:r>
                        <a:rPr lang="en-US" sz="1000" dirty="0"/>
                        <a:t>, m </a:t>
                      </a:r>
                      <a:br>
                        <a:rPr lang="en-US" sz="1000" dirty="0"/>
                      </a:br>
                      <a:r>
                        <a:rPr lang="en-US" sz="1000" dirty="0"/>
                        <a:t>(</a:t>
                      </a:r>
                      <a:r>
                        <a:rPr lang="en-US" sz="1000" dirty="0" err="1"/>
                        <a:t>intervalle</a:t>
                      </a:r>
                      <a:r>
                        <a:rPr lang="en-US" sz="1000" dirty="0"/>
                        <a:t>)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6858" marT="9144" marB="914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000" dirty="0"/>
                        <a:t>≥ 6 </a:t>
                      </a:r>
                      <a:r>
                        <a:rPr lang="en-US" sz="1000" dirty="0" err="1"/>
                        <a:t>mo</a:t>
                      </a:r>
                      <a:r>
                        <a:rPr lang="en-US" sz="1000" dirty="0"/>
                        <a:t>, </a:t>
                      </a:r>
                      <a:br>
                        <a:rPr lang="en-US" sz="1000" dirty="0"/>
                      </a:br>
                      <a:r>
                        <a:rPr lang="en-US" sz="1000" dirty="0"/>
                        <a:t>%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6858" marT="9144" marB="9144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232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1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Pembro</a:t>
                      </a:r>
                      <a:endParaRPr lang="en-US" sz="10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0" marT="9144" marB="914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8,5 (2,1+ à 25,8+)</a:t>
                      </a:r>
                      <a:endParaRPr lang="en-US" sz="10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6858" marT="9144" marB="914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68</a:t>
                      </a:r>
                      <a:endParaRPr lang="en-US" sz="10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6858" marT="9144" marB="9144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232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10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Chimio</a:t>
                      </a:r>
                      <a:endParaRPr lang="en-US" sz="10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0" marT="9144" marB="9144" anchor="ctr"/>
                </a:tc>
                <a:tc>
                  <a:txBody>
                    <a:bodyPr/>
                    <a:lstStyle/>
                    <a:p>
                      <a:pPr marL="0" marR="0" lvl="0" indent="0" algn="ctr" defTabSz="342946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10,7 (2,1+ à 16,8+)</a:t>
                      </a:r>
                      <a:endParaRPr lang="en-US" sz="10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6858" marT="9144" marB="9144" anchor="ctr"/>
                </a:tc>
                <a:tc>
                  <a:txBody>
                    <a:bodyPr/>
                    <a:lstStyle/>
                    <a:p>
                      <a:pPr marL="0" marR="0" lvl="0" indent="0" algn="ctr" defTabSz="342946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75</a:t>
                      </a:r>
                      <a:endParaRPr lang="en-US" sz="10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6858" marT="9144" marB="9144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26" name="TextBox 38">
            <a:extLst>
              <a:ext uri="{FF2B5EF4-FFF2-40B4-BE49-F238E27FC236}">
                <a16:creationId xmlns:a16="http://schemas.microsoft.com/office/drawing/2014/main" xmlns="" id="{D34E3E0D-58DF-4142-B63E-725B5ED7D77F}"/>
              </a:ext>
            </a:extLst>
          </p:cNvPr>
          <p:cNvSpPr txBox="1"/>
          <p:nvPr/>
        </p:nvSpPr>
        <p:spPr>
          <a:xfrm>
            <a:off x="6140891" y="3632551"/>
            <a:ext cx="247440" cy="138499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defTabSz="457200"/>
            <a:r>
              <a:rPr lang="en-US" sz="900" b="1" kern="600" spc="23" dirty="0">
                <a:solidFill>
                  <a:prstClr val="black">
                    <a:lumMod val="50000"/>
                    <a:lumOff val="50000"/>
                  </a:prstClr>
                </a:solidFill>
              </a:rPr>
              <a:t>n=41</a:t>
            </a:r>
          </a:p>
        </p:txBody>
      </p:sp>
      <p:sp>
        <p:nvSpPr>
          <p:cNvPr id="27" name="TextBox 39">
            <a:extLst>
              <a:ext uri="{FF2B5EF4-FFF2-40B4-BE49-F238E27FC236}">
                <a16:creationId xmlns:a16="http://schemas.microsoft.com/office/drawing/2014/main" xmlns="" id="{498F622E-89C7-419D-BB58-C1F8638D90E7}"/>
              </a:ext>
            </a:extLst>
          </p:cNvPr>
          <p:cNvSpPr txBox="1"/>
          <p:nvPr/>
        </p:nvSpPr>
        <p:spPr>
          <a:xfrm>
            <a:off x="6743745" y="3632551"/>
            <a:ext cx="247440" cy="138499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defTabSz="457200"/>
            <a:r>
              <a:rPr lang="en-US" sz="900" b="1" kern="600" spc="23" dirty="0">
                <a:solidFill>
                  <a:prstClr val="black">
                    <a:lumMod val="50000"/>
                    <a:lumOff val="50000"/>
                  </a:prstClr>
                </a:solidFill>
              </a:rPr>
              <a:t>n=21</a:t>
            </a:r>
          </a:p>
        </p:txBody>
      </p:sp>
      <p:graphicFrame>
        <p:nvGraphicFramePr>
          <p:cNvPr id="28" name="Table 40">
            <a:extLst>
              <a:ext uri="{FF2B5EF4-FFF2-40B4-BE49-F238E27FC236}">
                <a16:creationId xmlns:a16="http://schemas.microsoft.com/office/drawing/2014/main" xmlns="" id="{E7B5D198-3C96-481D-9BCF-D50012749F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8371281"/>
              </p:ext>
            </p:extLst>
          </p:nvPr>
        </p:nvGraphicFramePr>
        <p:xfrm>
          <a:off x="1347208" y="4215671"/>
          <a:ext cx="2114552" cy="7235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779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97911">
                  <a:extLst>
                    <a:ext uri="{9D8B030D-6E8A-4147-A177-3AD203B41FA5}">
                      <a16:colId xmlns:a16="http://schemas.microsoft.com/office/drawing/2014/main" xmlns="" val="3408974660"/>
                    </a:ext>
                  </a:extLst>
                </a:gridCol>
                <a:gridCol w="478844">
                  <a:extLst>
                    <a:ext uri="{9D8B030D-6E8A-4147-A177-3AD203B41FA5}">
                      <a16:colId xmlns:a16="http://schemas.microsoft.com/office/drawing/2014/main" xmlns="" val="3082569680"/>
                    </a:ext>
                  </a:extLst>
                </a:gridCol>
              </a:tblGrid>
              <a:tr h="32015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endParaRPr lang="en-US" sz="10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6858" marT="9144" marB="914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000" dirty="0" err="1"/>
                        <a:t>Médiane</a:t>
                      </a:r>
                      <a:r>
                        <a:rPr lang="en-US" sz="1000" dirty="0"/>
                        <a:t>, m </a:t>
                      </a:r>
                      <a:br>
                        <a:rPr lang="en-US" sz="1000" dirty="0"/>
                      </a:br>
                      <a:r>
                        <a:rPr lang="en-US" sz="1000" dirty="0"/>
                        <a:t>(</a:t>
                      </a:r>
                      <a:r>
                        <a:rPr lang="en-US" sz="1000" dirty="0" err="1"/>
                        <a:t>intervalle</a:t>
                      </a:r>
                      <a:r>
                        <a:rPr lang="en-US" sz="1000" dirty="0"/>
                        <a:t>)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6858" marT="9144" marB="914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000" dirty="0"/>
                        <a:t>≥ 6 </a:t>
                      </a:r>
                      <a:r>
                        <a:rPr lang="en-US" sz="1000" dirty="0" err="1"/>
                        <a:t>mo</a:t>
                      </a:r>
                      <a:r>
                        <a:rPr lang="en-US" sz="1000" dirty="0"/>
                        <a:t>, </a:t>
                      </a:r>
                      <a:br>
                        <a:rPr lang="en-US" sz="1000" dirty="0"/>
                      </a:br>
                      <a:r>
                        <a:rPr lang="en-US" sz="1000" dirty="0"/>
                        <a:t>%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6858" marT="9144" marB="9144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171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1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Pembro</a:t>
                      </a:r>
                      <a:endParaRPr lang="en-US" sz="10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0" marT="9144" marB="914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9,3 (2,1+ à 22,6+)</a:t>
                      </a:r>
                      <a:endParaRPr lang="en-US" sz="10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6858" marT="9144" marB="914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77</a:t>
                      </a:r>
                      <a:endParaRPr lang="en-US" sz="10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6858" marT="9144" marB="9144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171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10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Chimio</a:t>
                      </a:r>
                      <a:endParaRPr lang="en-US" sz="10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0" marT="9144" marB="9144" anchor="ctr"/>
                </a:tc>
                <a:tc>
                  <a:txBody>
                    <a:bodyPr/>
                    <a:lstStyle/>
                    <a:p>
                      <a:pPr marL="0" marR="0" lvl="0" indent="0" algn="ctr" defTabSz="342946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7,7 (4,3 à 16,8+)</a:t>
                      </a:r>
                      <a:endParaRPr lang="en-US" sz="10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6858" marT="9144" marB="9144" anchor="ctr"/>
                </a:tc>
                <a:tc>
                  <a:txBody>
                    <a:bodyPr/>
                    <a:lstStyle/>
                    <a:p>
                      <a:pPr marL="0" marR="0" lvl="0" indent="0" algn="ctr" defTabSz="342946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57</a:t>
                      </a:r>
                      <a:endParaRPr lang="en-US" sz="10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6858" marT="9144" marB="9144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pSp>
        <p:nvGrpSpPr>
          <p:cNvPr id="29" name="Group 67">
            <a:extLst>
              <a:ext uri="{FF2B5EF4-FFF2-40B4-BE49-F238E27FC236}">
                <a16:creationId xmlns:a16="http://schemas.microsoft.com/office/drawing/2014/main" xmlns="" id="{3AFC31DD-CB26-492F-BCD4-6475A9C31277}"/>
              </a:ext>
            </a:extLst>
          </p:cNvPr>
          <p:cNvGrpSpPr/>
          <p:nvPr/>
        </p:nvGrpSpPr>
        <p:grpSpPr>
          <a:xfrm>
            <a:off x="6206758" y="2319237"/>
            <a:ext cx="666491" cy="461388"/>
            <a:chOff x="6751677" y="2199317"/>
            <a:chExt cx="888654" cy="461388"/>
          </a:xfrm>
        </p:grpSpPr>
        <p:cxnSp>
          <p:nvCxnSpPr>
            <p:cNvPr id="30" name="Straight Connector 42">
              <a:extLst>
                <a:ext uri="{FF2B5EF4-FFF2-40B4-BE49-F238E27FC236}">
                  <a16:creationId xmlns:a16="http://schemas.microsoft.com/office/drawing/2014/main" xmlns="" id="{ADB56CFF-18A3-4313-9AEA-DD1BA297FA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51677" y="2199317"/>
              <a:ext cx="0" cy="157342"/>
            </a:xfrm>
            <a:prstGeom prst="line">
              <a:avLst/>
            </a:prstGeom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44">
              <a:extLst>
                <a:ext uri="{FF2B5EF4-FFF2-40B4-BE49-F238E27FC236}">
                  <a16:creationId xmlns:a16="http://schemas.microsoft.com/office/drawing/2014/main" xmlns="" id="{FB8C61F1-9546-4840-B066-4B8390D92468}"/>
                </a:ext>
              </a:extLst>
            </p:cNvPr>
            <p:cNvCxnSpPr>
              <a:cxnSpLocks/>
            </p:cNvCxnSpPr>
            <p:nvPr/>
          </p:nvCxnSpPr>
          <p:spPr>
            <a:xfrm>
              <a:off x="6751677" y="2199317"/>
              <a:ext cx="876866" cy="0"/>
            </a:xfrm>
            <a:prstGeom prst="line">
              <a:avLst/>
            </a:prstGeom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46">
              <a:extLst>
                <a:ext uri="{FF2B5EF4-FFF2-40B4-BE49-F238E27FC236}">
                  <a16:creationId xmlns:a16="http://schemas.microsoft.com/office/drawing/2014/main" xmlns="" id="{5A2C1CA3-7272-4B64-9769-4C98FDD7E64F}"/>
                </a:ext>
              </a:extLst>
            </p:cNvPr>
            <p:cNvCxnSpPr>
              <a:cxnSpLocks/>
            </p:cNvCxnSpPr>
            <p:nvPr/>
          </p:nvCxnSpPr>
          <p:spPr>
            <a:xfrm>
              <a:off x="7628543" y="2199317"/>
              <a:ext cx="11788" cy="461388"/>
            </a:xfrm>
            <a:prstGeom prst="line">
              <a:avLst/>
            </a:prstGeom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47">
            <a:extLst>
              <a:ext uri="{FF2B5EF4-FFF2-40B4-BE49-F238E27FC236}">
                <a16:creationId xmlns:a16="http://schemas.microsoft.com/office/drawing/2014/main" xmlns="" id="{10957C60-7AB7-4CFA-A34E-4C180A5D216E}"/>
              </a:ext>
            </a:extLst>
          </p:cNvPr>
          <p:cNvSpPr txBox="1"/>
          <p:nvPr/>
        </p:nvSpPr>
        <p:spPr>
          <a:xfrm>
            <a:off x="6197917" y="2140389"/>
            <a:ext cx="675332" cy="13849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457200"/>
            <a:r>
              <a:rPr lang="en-US" sz="900" i="1" kern="600" spc="23" dirty="0">
                <a:solidFill>
                  <a:prstClr val="black">
                    <a:lumMod val="50000"/>
                    <a:lumOff val="50000"/>
                  </a:prstClr>
                </a:solidFill>
              </a:rPr>
              <a:t>p</a:t>
            </a:r>
            <a:r>
              <a:rPr lang="en-US" sz="900" kern="600" spc="23" dirty="0">
                <a:solidFill>
                  <a:prstClr val="black">
                    <a:lumMod val="50000"/>
                    <a:lumOff val="50000"/>
                  </a:prstClr>
                </a:solidFill>
              </a:rPr>
              <a:t> = 0,0037</a:t>
            </a:r>
            <a:r>
              <a:rPr lang="en-US" sz="900" kern="600" spc="23" baseline="30000" dirty="0">
                <a:solidFill>
                  <a:prstClr val="black">
                    <a:lumMod val="50000"/>
                    <a:lumOff val="50000"/>
                  </a:prstClr>
                </a:solidFill>
              </a:rPr>
              <a:t>a</a:t>
            </a:r>
          </a:p>
        </p:txBody>
      </p:sp>
      <p:grpSp>
        <p:nvGrpSpPr>
          <p:cNvPr id="34" name="Group 74">
            <a:extLst>
              <a:ext uri="{FF2B5EF4-FFF2-40B4-BE49-F238E27FC236}">
                <a16:creationId xmlns:a16="http://schemas.microsoft.com/office/drawing/2014/main" xmlns="" id="{0E8B63F5-F16A-446A-B125-FEA041719975}"/>
              </a:ext>
            </a:extLst>
          </p:cNvPr>
          <p:cNvGrpSpPr/>
          <p:nvPr/>
        </p:nvGrpSpPr>
        <p:grpSpPr>
          <a:xfrm>
            <a:off x="4325047" y="1948768"/>
            <a:ext cx="646580" cy="742902"/>
            <a:chOff x="4242727" y="1828848"/>
            <a:chExt cx="862107" cy="742902"/>
          </a:xfrm>
        </p:grpSpPr>
        <p:cxnSp>
          <p:nvCxnSpPr>
            <p:cNvPr id="35" name="Straight Connector 50">
              <a:extLst>
                <a:ext uri="{FF2B5EF4-FFF2-40B4-BE49-F238E27FC236}">
                  <a16:creationId xmlns:a16="http://schemas.microsoft.com/office/drawing/2014/main" xmlns="" id="{7FBF6D64-BF53-4A14-8F22-B4EBFFDEAC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42727" y="1828849"/>
              <a:ext cx="0" cy="191620"/>
            </a:xfrm>
            <a:prstGeom prst="line">
              <a:avLst/>
            </a:prstGeom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51">
              <a:extLst>
                <a:ext uri="{FF2B5EF4-FFF2-40B4-BE49-F238E27FC236}">
                  <a16:creationId xmlns:a16="http://schemas.microsoft.com/office/drawing/2014/main" xmlns="" id="{41B1A913-8CB8-40B3-80FF-EDBE86A56480}"/>
                </a:ext>
              </a:extLst>
            </p:cNvPr>
            <p:cNvCxnSpPr>
              <a:cxnSpLocks/>
            </p:cNvCxnSpPr>
            <p:nvPr/>
          </p:nvCxnSpPr>
          <p:spPr>
            <a:xfrm>
              <a:off x="4242727" y="1828848"/>
              <a:ext cx="862107" cy="0"/>
            </a:xfrm>
            <a:prstGeom prst="line">
              <a:avLst/>
            </a:prstGeom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52">
              <a:extLst>
                <a:ext uri="{FF2B5EF4-FFF2-40B4-BE49-F238E27FC236}">
                  <a16:creationId xmlns:a16="http://schemas.microsoft.com/office/drawing/2014/main" xmlns="" id="{C5A55682-4D28-4761-A018-F37276AFF901}"/>
                </a:ext>
              </a:extLst>
            </p:cNvPr>
            <p:cNvCxnSpPr>
              <a:cxnSpLocks/>
            </p:cNvCxnSpPr>
            <p:nvPr/>
          </p:nvCxnSpPr>
          <p:spPr>
            <a:xfrm>
              <a:off x="5104834" y="1828848"/>
              <a:ext cx="0" cy="742902"/>
            </a:xfrm>
            <a:prstGeom prst="line">
              <a:avLst/>
            </a:prstGeom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8">
            <a:extLst>
              <a:ext uri="{FF2B5EF4-FFF2-40B4-BE49-F238E27FC236}">
                <a16:creationId xmlns:a16="http://schemas.microsoft.com/office/drawing/2014/main" xmlns="" id="{8DF9B663-971D-430D-95D8-8D931C5202C5}"/>
              </a:ext>
            </a:extLst>
          </p:cNvPr>
          <p:cNvGrpSpPr/>
          <p:nvPr/>
        </p:nvGrpSpPr>
        <p:grpSpPr>
          <a:xfrm>
            <a:off x="2409199" y="1654759"/>
            <a:ext cx="655917" cy="985147"/>
            <a:chOff x="1688265" y="1534838"/>
            <a:chExt cx="874556" cy="985147"/>
          </a:xfrm>
        </p:grpSpPr>
        <p:cxnSp>
          <p:nvCxnSpPr>
            <p:cNvPr id="39" name="Straight Connector 54">
              <a:extLst>
                <a:ext uri="{FF2B5EF4-FFF2-40B4-BE49-F238E27FC236}">
                  <a16:creationId xmlns:a16="http://schemas.microsoft.com/office/drawing/2014/main" xmlns="" id="{22AA8A9F-DB60-4086-902B-0628180FE4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88265" y="1534838"/>
              <a:ext cx="0" cy="155772"/>
            </a:xfrm>
            <a:prstGeom prst="line">
              <a:avLst/>
            </a:prstGeom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55">
              <a:extLst>
                <a:ext uri="{FF2B5EF4-FFF2-40B4-BE49-F238E27FC236}">
                  <a16:creationId xmlns:a16="http://schemas.microsoft.com/office/drawing/2014/main" xmlns="" id="{2D4B32E7-85C2-45C8-8003-660DCC30D7D9}"/>
                </a:ext>
              </a:extLst>
            </p:cNvPr>
            <p:cNvCxnSpPr>
              <a:cxnSpLocks/>
            </p:cNvCxnSpPr>
            <p:nvPr/>
          </p:nvCxnSpPr>
          <p:spPr>
            <a:xfrm>
              <a:off x="1688265" y="1534838"/>
              <a:ext cx="862107" cy="0"/>
            </a:xfrm>
            <a:prstGeom prst="line">
              <a:avLst/>
            </a:prstGeom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56">
              <a:extLst>
                <a:ext uri="{FF2B5EF4-FFF2-40B4-BE49-F238E27FC236}">
                  <a16:creationId xmlns:a16="http://schemas.microsoft.com/office/drawing/2014/main" xmlns="" id="{B0289976-150D-480D-8949-6843C05660E6}"/>
                </a:ext>
              </a:extLst>
            </p:cNvPr>
            <p:cNvCxnSpPr>
              <a:cxnSpLocks/>
            </p:cNvCxnSpPr>
            <p:nvPr/>
          </p:nvCxnSpPr>
          <p:spPr>
            <a:xfrm>
              <a:off x="2550372" y="1534838"/>
              <a:ext cx="12449" cy="985147"/>
            </a:xfrm>
            <a:prstGeom prst="line">
              <a:avLst/>
            </a:prstGeom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64">
            <a:extLst>
              <a:ext uri="{FF2B5EF4-FFF2-40B4-BE49-F238E27FC236}">
                <a16:creationId xmlns:a16="http://schemas.microsoft.com/office/drawing/2014/main" xmlns="" id="{C010475B-9F5A-4ADC-847D-D6A518E8D1E4}"/>
              </a:ext>
            </a:extLst>
          </p:cNvPr>
          <p:cNvSpPr txBox="1"/>
          <p:nvPr/>
        </p:nvSpPr>
        <p:spPr>
          <a:xfrm>
            <a:off x="4317431" y="1767916"/>
            <a:ext cx="675332" cy="13849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457200"/>
            <a:r>
              <a:rPr lang="en-US" sz="900" i="1" kern="600" spc="23" dirty="0">
                <a:solidFill>
                  <a:prstClr val="black">
                    <a:lumMod val="50000"/>
                    <a:lumOff val="50000"/>
                  </a:prstClr>
                </a:solidFill>
              </a:rPr>
              <a:t>p</a:t>
            </a:r>
            <a:r>
              <a:rPr lang="en-US" sz="900" kern="600" spc="23" dirty="0">
                <a:solidFill>
                  <a:prstClr val="black">
                    <a:lumMod val="50000"/>
                    <a:lumOff val="50000"/>
                  </a:prstClr>
                </a:solidFill>
              </a:rPr>
              <a:t> = 0,0022</a:t>
            </a:r>
            <a:r>
              <a:rPr lang="en-US" sz="900" kern="600" spc="23" baseline="30000" dirty="0">
                <a:solidFill>
                  <a:prstClr val="black">
                    <a:lumMod val="50000"/>
                    <a:lumOff val="50000"/>
                  </a:prstClr>
                </a:solidFill>
              </a:rPr>
              <a:t>a</a:t>
            </a:r>
          </a:p>
        </p:txBody>
      </p:sp>
      <p:sp>
        <p:nvSpPr>
          <p:cNvPr id="43" name="TextBox 65">
            <a:extLst>
              <a:ext uri="{FF2B5EF4-FFF2-40B4-BE49-F238E27FC236}">
                <a16:creationId xmlns:a16="http://schemas.microsoft.com/office/drawing/2014/main" xmlns="" id="{780E5BF4-8CA1-416E-9E1F-AB27D0755427}"/>
              </a:ext>
            </a:extLst>
          </p:cNvPr>
          <p:cNvSpPr txBox="1"/>
          <p:nvPr/>
        </p:nvSpPr>
        <p:spPr>
          <a:xfrm>
            <a:off x="2404484" y="1472456"/>
            <a:ext cx="675332" cy="13849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457200"/>
            <a:r>
              <a:rPr lang="en-US" sz="900" i="1" kern="600" spc="23" dirty="0">
                <a:solidFill>
                  <a:prstClr val="black">
                    <a:lumMod val="50000"/>
                    <a:lumOff val="50000"/>
                  </a:prstClr>
                </a:solidFill>
              </a:rPr>
              <a:t>p</a:t>
            </a:r>
            <a:r>
              <a:rPr lang="en-US" sz="900" kern="600" spc="23" dirty="0">
                <a:solidFill>
                  <a:prstClr val="black">
                    <a:lumMod val="50000"/>
                    <a:lumOff val="50000"/>
                  </a:prstClr>
                </a:solidFill>
              </a:rPr>
              <a:t> = 0,0006</a:t>
            </a:r>
            <a:r>
              <a:rPr lang="en-US" sz="900" kern="600" spc="23" baseline="30000" dirty="0">
                <a:solidFill>
                  <a:prstClr val="black">
                    <a:lumMod val="50000"/>
                    <a:lumOff val="50000"/>
                  </a:prstClr>
                </a:solidFill>
              </a:rPr>
              <a:t>a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xmlns="" id="{16307EA0-A563-AD4B-A77D-034502ECCD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775" y="4897279"/>
            <a:ext cx="475525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dirty="0" err="1">
                <a:solidFill>
                  <a:srgbClr val="4D4D4D"/>
                </a:solidFill>
                <a:latin typeface="Calibri"/>
              </a:rPr>
              <a:t>Kojima</a:t>
            </a:r>
            <a:r>
              <a:rPr lang="fr-FR" sz="1000" dirty="0">
                <a:solidFill>
                  <a:srgbClr val="4D4D4D"/>
                </a:solidFill>
                <a:latin typeface="Calibri"/>
              </a:rPr>
              <a:t> </a:t>
            </a:r>
            <a:r>
              <a:rPr lang="fr-FR" sz="1000" dirty="0" err="1">
                <a:solidFill>
                  <a:srgbClr val="4D4D4D"/>
                </a:solidFill>
                <a:latin typeface="Calibri"/>
              </a:rPr>
              <a:t>T</a:t>
            </a:r>
            <a:r>
              <a:rPr lang="fr-FR" sz="1000" dirty="0">
                <a:solidFill>
                  <a:srgbClr val="4D4D4D"/>
                </a:solidFill>
                <a:latin typeface="Calibri"/>
              </a:rPr>
              <a:t> et al., </a:t>
            </a:r>
            <a:r>
              <a:rPr lang="ro-RO" altLang="fr-FR" sz="1000" dirty="0">
                <a:solidFill>
                  <a:srgbClr val="4D4D4D"/>
                </a:solidFill>
                <a:latin typeface="Calibri"/>
              </a:rPr>
              <a:t>ASCO</a:t>
            </a:r>
            <a:r>
              <a:rPr lang="fr-FR" altLang="fr-FR" sz="1000" dirty="0">
                <a:solidFill>
                  <a:srgbClr val="4D4D4D"/>
                </a:solidFill>
                <a:latin typeface="Calibri"/>
              </a:rPr>
              <a:t>GI</a:t>
            </a:r>
            <a:r>
              <a:rPr lang="ro-RO" altLang="fr-FR" sz="1000" dirty="0">
                <a:solidFill>
                  <a:srgbClr val="4D4D4D"/>
                </a:solidFill>
                <a:latin typeface="Calibri"/>
              </a:rPr>
              <a:t> 20</a:t>
            </a:r>
            <a:r>
              <a:rPr lang="fr-FR" altLang="fr-FR" sz="1000" dirty="0">
                <a:solidFill>
                  <a:srgbClr val="4D4D4D"/>
                </a:solidFill>
                <a:latin typeface="Calibri"/>
              </a:rPr>
              <a:t>19, </a:t>
            </a:r>
            <a:r>
              <a:rPr lang="fr-FR" sz="1000" dirty="0">
                <a:solidFill>
                  <a:srgbClr val="4D4D4D"/>
                </a:solidFill>
                <a:latin typeface="Calibri"/>
              </a:rPr>
              <a:t>abs 2</a:t>
            </a:r>
          </a:p>
        </p:txBody>
      </p:sp>
    </p:spTree>
    <p:extLst>
      <p:ext uri="{BB962C8B-B14F-4D97-AF65-F5344CB8AC3E}">
        <p14:creationId xmlns:p14="http://schemas.microsoft.com/office/powerpoint/2010/main" val="159377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AB7BD70-4161-ED4E-8FFB-9D2F7D4D9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Design</a:t>
            </a:r>
          </a:p>
        </p:txBody>
      </p:sp>
      <p:sp>
        <p:nvSpPr>
          <p:cNvPr id="4" name="Rectangle à coins arrondis 7">
            <a:extLst>
              <a:ext uri="{FF2B5EF4-FFF2-40B4-BE49-F238E27FC236}">
                <a16:creationId xmlns:a16="http://schemas.microsoft.com/office/drawing/2014/main" xmlns="" id="{858A30B7-34E9-144F-8069-C7193C042D03}"/>
              </a:ext>
            </a:extLst>
          </p:cNvPr>
          <p:cNvSpPr/>
          <p:nvPr/>
        </p:nvSpPr>
        <p:spPr>
          <a:xfrm>
            <a:off x="5189197" y="1645234"/>
            <a:ext cx="2381324" cy="664247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Trifluridine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tipiracil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5" name="Rectangle à coins arrondis 8">
            <a:extLst>
              <a:ext uri="{FF2B5EF4-FFF2-40B4-BE49-F238E27FC236}">
                <a16:creationId xmlns:a16="http://schemas.microsoft.com/office/drawing/2014/main" xmlns="" id="{5C97C33B-A379-BD4D-9E73-EEC9B68305D5}"/>
              </a:ext>
            </a:extLst>
          </p:cNvPr>
          <p:cNvSpPr/>
          <p:nvPr/>
        </p:nvSpPr>
        <p:spPr>
          <a:xfrm>
            <a:off x="5189196" y="2922153"/>
            <a:ext cx="2381324" cy="664247"/>
          </a:xfrm>
          <a:prstGeom prst="roundRect">
            <a:avLst/>
          </a:prstGeom>
          <a:solidFill>
            <a:srgbClr val="A470AA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Trifluridine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tipiracil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 BEV</a:t>
            </a:r>
          </a:p>
        </p:txBody>
      </p:sp>
      <p:sp>
        <p:nvSpPr>
          <p:cNvPr id="6" name="Rectangle à coins arrondis 3">
            <a:extLst>
              <a:ext uri="{FF2B5EF4-FFF2-40B4-BE49-F238E27FC236}">
                <a16:creationId xmlns:a16="http://schemas.microsoft.com/office/drawing/2014/main" xmlns="" id="{648F1547-13CB-8043-91A2-C833E9B4F61C}"/>
              </a:ext>
            </a:extLst>
          </p:cNvPr>
          <p:cNvSpPr/>
          <p:nvPr/>
        </p:nvSpPr>
        <p:spPr>
          <a:xfrm>
            <a:off x="1289154" y="1842109"/>
            <a:ext cx="2585804" cy="1493202"/>
          </a:xfrm>
          <a:prstGeom prst="roundRect">
            <a:avLst/>
          </a:prstGeom>
          <a:solidFill>
            <a:schemeClr val="tx2"/>
          </a:solidFill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80 patients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CCRM prouvés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Réfractaires aux traitements habituels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xmlns="" id="{BB3C2473-5012-0A4D-BED0-7AE36D8F8CB9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3874958" y="2575198"/>
            <a:ext cx="451785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xmlns="" id="{97F392DE-0186-8A47-96CE-DC4D7CE6C255}"/>
              </a:ext>
            </a:extLst>
          </p:cNvPr>
          <p:cNvCxnSpPr>
            <a:cxnSpLocks/>
            <a:endCxn id="4" idx="1"/>
          </p:cNvCxnSpPr>
          <p:nvPr/>
        </p:nvCxnSpPr>
        <p:spPr>
          <a:xfrm flipV="1">
            <a:off x="4507409" y="1977358"/>
            <a:ext cx="681788" cy="597838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xmlns="" id="{42D6A0AB-79D9-6849-A969-0E5CDF5E8233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4507409" y="2575197"/>
            <a:ext cx="681787" cy="67908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Ellipse 9">
            <a:extLst>
              <a:ext uri="{FF2B5EF4-FFF2-40B4-BE49-F238E27FC236}">
                <a16:creationId xmlns:a16="http://schemas.microsoft.com/office/drawing/2014/main" xmlns="" id="{BD40B514-4FD8-2F44-8077-2F6BC1D2A01C}"/>
              </a:ext>
            </a:extLst>
          </p:cNvPr>
          <p:cNvSpPr/>
          <p:nvPr/>
        </p:nvSpPr>
        <p:spPr>
          <a:xfrm>
            <a:off x="4212595" y="2333373"/>
            <a:ext cx="504000" cy="504000"/>
          </a:xfrm>
          <a:prstGeom prst="ellipse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428300" y="3935325"/>
            <a:ext cx="407259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dirty="0"/>
              <a:t>Objectifs : survies sans récidive et globale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B05E56B1-DB60-DD45-9859-6EBB6F83EE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483" y="4845691"/>
            <a:ext cx="87852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dirty="0">
                <a:solidFill>
                  <a:srgbClr val="4D4D4D"/>
                </a:solidFill>
                <a:latin typeface="Calibri"/>
              </a:rPr>
              <a:t>Pfeiffer P</a:t>
            </a:r>
            <a:r>
              <a:rPr lang="en" sz="1000" dirty="0">
                <a:solidFill>
                  <a:srgbClr val="4D4D4D"/>
                </a:solidFill>
                <a:latin typeface="Calibri"/>
              </a:rPr>
              <a:t>. </a:t>
            </a:r>
            <a:r>
              <a:rPr lang="fr-FR" sz="1000" dirty="0">
                <a:solidFill>
                  <a:srgbClr val="4D4D4D"/>
                </a:solidFill>
                <a:latin typeface="Calibri"/>
              </a:rPr>
              <a:t>et al. ASCO GI 2019, </a:t>
            </a:r>
            <a:r>
              <a:rPr lang="fr-FR" sz="1000" dirty="0" err="1">
                <a:solidFill>
                  <a:srgbClr val="4D4D4D"/>
                </a:solidFill>
                <a:latin typeface="Calibri"/>
              </a:rPr>
              <a:t>abstr</a:t>
            </a:r>
            <a:r>
              <a:rPr lang="fr-FR" sz="1000" dirty="0">
                <a:solidFill>
                  <a:srgbClr val="4D4D4D"/>
                </a:solidFill>
                <a:latin typeface="Calibri"/>
              </a:rPr>
              <a:t> 637 </a:t>
            </a:r>
          </a:p>
        </p:txBody>
      </p:sp>
    </p:spTree>
    <p:extLst>
      <p:ext uri="{BB962C8B-B14F-4D97-AF65-F5344CB8AC3E}">
        <p14:creationId xmlns:p14="http://schemas.microsoft.com/office/powerpoint/2010/main" val="112661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Résultats</a:t>
            </a:r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5352439"/>
              </p:ext>
            </p:extLst>
          </p:nvPr>
        </p:nvGraphicFramePr>
        <p:xfrm>
          <a:off x="966866" y="1707654"/>
          <a:ext cx="7813781" cy="1954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75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8724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576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4931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71700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22497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833394"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err="1"/>
                        <a:t>Trifluridine</a:t>
                      </a:r>
                      <a:endParaRPr lang="fr-FR" sz="1600" dirty="0"/>
                    </a:p>
                    <a:p>
                      <a:pPr algn="ctr"/>
                      <a:r>
                        <a:rPr lang="fr-FR" sz="1600" dirty="0" err="1"/>
                        <a:t>Tipiracil</a:t>
                      </a:r>
                      <a:endParaRPr lang="fr-FR" sz="16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err="1"/>
                        <a:t>Trifluridine</a:t>
                      </a:r>
                      <a:endParaRPr lang="fr-FR" sz="1600" dirty="0"/>
                    </a:p>
                    <a:p>
                      <a:pPr algn="ctr"/>
                      <a:r>
                        <a:rPr lang="fr-FR" sz="1600" dirty="0" err="1"/>
                        <a:t>Tipiracil</a:t>
                      </a:r>
                      <a:endParaRPr lang="fr-FR" sz="1600" dirty="0"/>
                    </a:p>
                    <a:p>
                      <a:pPr algn="ctr"/>
                      <a:r>
                        <a:rPr lang="fr-FR" sz="1600" dirty="0"/>
                        <a:t>+BV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HR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IC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p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60607">
                <a:tc>
                  <a:txBody>
                    <a:bodyPr/>
                    <a:lstStyle/>
                    <a:p>
                      <a:r>
                        <a:rPr lang="fr-FR" sz="18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SSP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2,6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0" dirty="0">
                          <a:solidFill>
                            <a:srgbClr val="FF0000"/>
                          </a:solidFill>
                        </a:rPr>
                        <a:t>5,9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0" i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fr-FR" sz="1800" b="0" i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pl-PL" sz="1800" b="0" i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</a:t>
                      </a:r>
                      <a:endParaRPr lang="fr-FR" sz="18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i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fr-FR" sz="1800" b="0" i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pl-PL" sz="1800" b="0" i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 </a:t>
                      </a:r>
                      <a:r>
                        <a:rPr lang="fr-FR" sz="1800" b="0" i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à</a:t>
                      </a:r>
                      <a:r>
                        <a:rPr lang="pl-PL" sz="1800" b="0" i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0</a:t>
                      </a:r>
                      <a:r>
                        <a:rPr lang="fr-FR" sz="1800" b="0" i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pl-PL" sz="1800" b="0" i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92</a:t>
                      </a:r>
                      <a:endParaRPr lang="fr-FR" sz="18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i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 &lt; 0</a:t>
                      </a:r>
                      <a:r>
                        <a:rPr lang="fr-FR" sz="1800" b="0" i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pl-PL" sz="1800" b="0" i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03</a:t>
                      </a:r>
                      <a:endParaRPr lang="fr-FR" sz="18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60607">
                <a:tc>
                  <a:txBody>
                    <a:bodyPr/>
                    <a:lstStyle/>
                    <a:p>
                      <a:r>
                        <a:rPr lang="fr-FR" sz="18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SG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7,3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0" dirty="0">
                          <a:solidFill>
                            <a:srgbClr val="FF0000"/>
                          </a:solidFill>
                        </a:rPr>
                        <a:t>10,3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0" i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fr-FR" sz="1800" b="0" i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pl-PL" sz="1800" b="0" i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  <a:endParaRPr lang="fr-FR" sz="18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i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fr-FR" sz="1800" b="0" i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pl-PL" sz="1800" b="0" i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 </a:t>
                      </a:r>
                      <a:r>
                        <a:rPr lang="fr-FR" sz="1800" b="0" i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à</a:t>
                      </a:r>
                      <a:r>
                        <a:rPr lang="pl-PL" sz="1800" b="0" i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0</a:t>
                      </a:r>
                      <a:r>
                        <a:rPr lang="fr-FR" sz="1800" b="0" i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pl-PL" sz="1800" b="0" i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99 </a:t>
                      </a:r>
                      <a:endParaRPr lang="fr-FR" sz="18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i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 &lt; 0</a:t>
                      </a:r>
                      <a:r>
                        <a:rPr lang="fr-FR" sz="1800" b="0" i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pl-PL" sz="1800" b="0" i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05</a:t>
                      </a:r>
                      <a:endParaRPr lang="fr-FR" sz="18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4" name="ZoneTexte 3"/>
          <p:cNvSpPr txBox="1"/>
          <p:nvPr/>
        </p:nvSpPr>
        <p:spPr>
          <a:xfrm>
            <a:off x="2267744" y="4069310"/>
            <a:ext cx="548579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>
            <a:defPPr>
              <a:defRPr lang="fr-FR"/>
            </a:defPPr>
            <a:lvl1pPr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fr-FR" dirty="0"/>
              <a:t>Intérêt de rajouter du </a:t>
            </a:r>
            <a:r>
              <a:rPr lang="fr-FR" dirty="0" err="1"/>
              <a:t>bev</a:t>
            </a:r>
            <a:r>
              <a:rPr lang="fr-FR" dirty="0"/>
              <a:t> au TRI/TIP après la 2° ligne ?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4A05491A-AFFF-614F-9935-D88BE2C322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483" y="4845691"/>
            <a:ext cx="87852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dirty="0">
                <a:solidFill>
                  <a:srgbClr val="4D4D4D"/>
                </a:solidFill>
                <a:latin typeface="Calibri"/>
              </a:rPr>
              <a:t>Pfeiffer P</a:t>
            </a:r>
            <a:r>
              <a:rPr lang="en" sz="1000" dirty="0">
                <a:solidFill>
                  <a:srgbClr val="4D4D4D"/>
                </a:solidFill>
                <a:latin typeface="Calibri"/>
              </a:rPr>
              <a:t>. </a:t>
            </a:r>
            <a:r>
              <a:rPr lang="fr-FR" sz="1000" dirty="0">
                <a:solidFill>
                  <a:srgbClr val="4D4D4D"/>
                </a:solidFill>
                <a:latin typeface="Calibri"/>
              </a:rPr>
              <a:t>et al. ASCO GI 2019, </a:t>
            </a:r>
            <a:r>
              <a:rPr lang="fr-FR" sz="1000" dirty="0" err="1">
                <a:solidFill>
                  <a:srgbClr val="4D4D4D"/>
                </a:solidFill>
                <a:latin typeface="Calibri"/>
              </a:rPr>
              <a:t>abstr</a:t>
            </a:r>
            <a:r>
              <a:rPr lang="fr-FR" sz="1000" dirty="0">
                <a:solidFill>
                  <a:srgbClr val="4D4D4D"/>
                </a:solidFill>
                <a:latin typeface="Calibri"/>
              </a:rPr>
              <a:t> 637 </a:t>
            </a:r>
          </a:p>
        </p:txBody>
      </p:sp>
    </p:spTree>
    <p:extLst>
      <p:ext uri="{BB962C8B-B14F-4D97-AF65-F5344CB8AC3E}">
        <p14:creationId xmlns:p14="http://schemas.microsoft.com/office/powerpoint/2010/main" val="342775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xmlns="" id="{D11110D5-9095-234B-967B-BD6D8C5D37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4501" y="3517946"/>
            <a:ext cx="7660212" cy="1125140"/>
          </a:xfrm>
        </p:spPr>
        <p:txBody>
          <a:bodyPr/>
          <a:lstStyle/>
          <a:p>
            <a:r>
              <a:rPr lang="fr-FR" dirty="0" err="1">
                <a:solidFill>
                  <a:schemeClr val="bg1"/>
                </a:solidFill>
              </a:rPr>
              <a:t>Masahito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Kotaka</a:t>
            </a:r>
            <a:r>
              <a:rPr lang="en" dirty="0">
                <a:solidFill>
                  <a:schemeClr val="bg1"/>
                </a:solidFill>
              </a:rPr>
              <a:t> </a:t>
            </a:r>
            <a:r>
              <a:rPr lang="fr-FR" dirty="0">
                <a:solidFill>
                  <a:schemeClr val="bg1"/>
                </a:solidFill>
              </a:rPr>
              <a:t>et al. ASCO GI 2019, </a:t>
            </a:r>
            <a:r>
              <a:rPr lang="fr-FR" dirty="0" err="1">
                <a:solidFill>
                  <a:schemeClr val="bg1"/>
                </a:solidFill>
              </a:rPr>
              <a:t>abstr</a:t>
            </a:r>
            <a:r>
              <a:rPr lang="fr-FR" dirty="0">
                <a:solidFill>
                  <a:schemeClr val="bg1"/>
                </a:solidFill>
              </a:rPr>
              <a:t> 647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xmlns="" id="{F8B90FEF-C984-E148-BBE3-3754C5C30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Multicenter phase </a:t>
            </a:r>
            <a:r>
              <a:rPr lang="en-US" sz="2000" dirty="0" err="1">
                <a:solidFill>
                  <a:schemeClr val="bg1"/>
                </a:solidFill>
              </a:rPr>
              <a:t>Ib</a:t>
            </a:r>
            <a:r>
              <a:rPr lang="en-US" sz="2000" dirty="0">
                <a:solidFill>
                  <a:schemeClr val="bg1"/>
                </a:solidFill>
              </a:rPr>
              <a:t>/ II study of biweekly trifluridine/</a:t>
            </a:r>
            <a:r>
              <a:rPr lang="en-US" sz="2000" dirty="0" err="1">
                <a:solidFill>
                  <a:schemeClr val="bg1"/>
                </a:solidFill>
              </a:rPr>
              <a:t>tipiracil</a:t>
            </a:r>
            <a:r>
              <a:rPr lang="en-US" sz="2000" dirty="0">
                <a:solidFill>
                  <a:schemeClr val="bg1"/>
                </a:solidFill>
              </a:rPr>
              <a:t> with bevacizumab combination for patients with metastatic colorectal cancer refractory to standard therapies (</a:t>
            </a:r>
            <a:r>
              <a:rPr lang="en-US" sz="2000" dirty="0" err="1">
                <a:solidFill>
                  <a:schemeClr val="bg1"/>
                </a:solidFill>
              </a:rPr>
              <a:t>B</a:t>
            </a:r>
            <a:r>
              <a:rPr lang="en-US" sz="2000" cap="none" dirty="0" err="1">
                <a:solidFill>
                  <a:schemeClr val="bg1"/>
                </a:solidFill>
              </a:rPr>
              <a:t>i</a:t>
            </a:r>
            <a:r>
              <a:rPr lang="en-US" sz="2000" dirty="0" err="1">
                <a:solidFill>
                  <a:schemeClr val="bg1"/>
                </a:solidFill>
              </a:rPr>
              <a:t>TS</a:t>
            </a:r>
            <a:r>
              <a:rPr lang="en-US" sz="2000" dirty="0">
                <a:solidFill>
                  <a:schemeClr val="bg1"/>
                </a:solidFill>
              </a:rPr>
              <a:t> study)</a:t>
            </a:r>
            <a:endParaRPr lang="fr-F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88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Critères d’inclusion - Objectifs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CCR M </a:t>
            </a:r>
            <a:r>
              <a:rPr lang="en-US" dirty="0" err="1"/>
              <a:t>confirmés</a:t>
            </a:r>
            <a:r>
              <a:rPr lang="en-US" dirty="0"/>
              <a:t> </a:t>
            </a:r>
            <a:r>
              <a:rPr lang="en-US" dirty="0" err="1"/>
              <a:t>progressifs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intolérants</a:t>
            </a:r>
            <a:r>
              <a:rPr lang="en-US" dirty="0"/>
              <a:t> à 5FU, </a:t>
            </a:r>
            <a:r>
              <a:rPr lang="en-US" dirty="0" err="1"/>
              <a:t>oxali</a:t>
            </a:r>
            <a:r>
              <a:rPr lang="en-US" dirty="0"/>
              <a:t>, </a:t>
            </a:r>
            <a:r>
              <a:rPr lang="en-US" dirty="0" err="1"/>
              <a:t>irino</a:t>
            </a:r>
            <a:r>
              <a:rPr lang="en-US" dirty="0"/>
              <a:t>, </a:t>
            </a:r>
            <a:r>
              <a:rPr lang="en-US" dirty="0" err="1"/>
              <a:t>bev</a:t>
            </a:r>
            <a:r>
              <a:rPr lang="en-US" dirty="0"/>
              <a:t>, anti-EGFR</a:t>
            </a:r>
          </a:p>
          <a:p>
            <a:r>
              <a:rPr lang="en-US" dirty="0"/>
              <a:t>ECOG PS 0 or 1</a:t>
            </a:r>
          </a:p>
          <a:p>
            <a:r>
              <a:rPr lang="en-US" dirty="0"/>
              <a:t>Evaluable </a:t>
            </a:r>
            <a:r>
              <a:rPr lang="en-US" dirty="0" err="1"/>
              <a:t>selon</a:t>
            </a:r>
            <a:r>
              <a:rPr lang="en-US" dirty="0"/>
              <a:t> RECIST version 1.1</a:t>
            </a:r>
          </a:p>
          <a:p>
            <a:r>
              <a:rPr lang="en-US" dirty="0"/>
              <a:t>Phase </a:t>
            </a:r>
            <a:r>
              <a:rPr lang="en-US" dirty="0" err="1"/>
              <a:t>Ib</a:t>
            </a:r>
            <a:r>
              <a:rPr lang="en-US" dirty="0"/>
              <a:t> </a:t>
            </a:r>
            <a:r>
              <a:rPr lang="en-US" dirty="0" err="1"/>
              <a:t>conduite</a:t>
            </a:r>
            <a:r>
              <a:rPr lang="en-US" dirty="0"/>
              <a:t> pour </a:t>
            </a:r>
            <a:r>
              <a:rPr lang="en-US" dirty="0" err="1"/>
              <a:t>évaluer</a:t>
            </a:r>
            <a:r>
              <a:rPr lang="en-US" dirty="0"/>
              <a:t> les doses </a:t>
            </a:r>
            <a:r>
              <a:rPr lang="en-US" dirty="0" err="1"/>
              <a:t>recommandées</a:t>
            </a:r>
            <a:r>
              <a:rPr lang="en-US" dirty="0"/>
              <a:t> pour la phase II</a:t>
            </a:r>
          </a:p>
          <a:p>
            <a:r>
              <a:rPr lang="en-US" dirty="0"/>
              <a:t>Objectif principal : </a:t>
            </a:r>
            <a:r>
              <a:rPr lang="en-US" dirty="0" err="1"/>
              <a:t>taux</a:t>
            </a:r>
            <a:r>
              <a:rPr lang="en-US" dirty="0"/>
              <a:t> de PFS à 16 </a:t>
            </a:r>
            <a:r>
              <a:rPr lang="en-US" dirty="0" err="1"/>
              <a:t>semaines</a:t>
            </a:r>
            <a:endParaRPr lang="en-US" dirty="0"/>
          </a:p>
          <a:p>
            <a:r>
              <a:rPr lang="en-US" dirty="0"/>
              <a:t>4O patients </a:t>
            </a:r>
            <a:r>
              <a:rPr lang="en-US" dirty="0" err="1"/>
              <a:t>requis</a:t>
            </a:r>
            <a:endParaRPr lang="en-US" dirty="0"/>
          </a:p>
          <a:p>
            <a:endParaRPr lang="en-US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80BD9F48-1B6C-4348-8899-9FFC731793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483" y="4845691"/>
            <a:ext cx="87852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dirty="0" err="1">
                <a:solidFill>
                  <a:srgbClr val="4D4D4D"/>
                </a:solidFill>
                <a:latin typeface="Calibri"/>
              </a:rPr>
              <a:t>Masahito</a:t>
            </a:r>
            <a:r>
              <a:rPr lang="fr-FR" sz="1000" dirty="0">
                <a:solidFill>
                  <a:srgbClr val="4D4D4D"/>
                </a:solidFill>
                <a:latin typeface="Calibri"/>
              </a:rPr>
              <a:t> </a:t>
            </a:r>
            <a:r>
              <a:rPr lang="fr-FR" sz="1000" dirty="0" err="1">
                <a:solidFill>
                  <a:srgbClr val="4D4D4D"/>
                </a:solidFill>
                <a:latin typeface="Calibri"/>
              </a:rPr>
              <a:t>Kotaka</a:t>
            </a:r>
            <a:r>
              <a:rPr lang="en" sz="1000" dirty="0">
                <a:solidFill>
                  <a:srgbClr val="4D4D4D"/>
                </a:solidFill>
                <a:latin typeface="Calibri"/>
              </a:rPr>
              <a:t> </a:t>
            </a:r>
            <a:r>
              <a:rPr lang="fr-FR" sz="1000" dirty="0">
                <a:solidFill>
                  <a:srgbClr val="4D4D4D"/>
                </a:solidFill>
                <a:latin typeface="Calibri"/>
              </a:rPr>
              <a:t>et al. ASCO GI 2019, </a:t>
            </a:r>
            <a:r>
              <a:rPr lang="fr-FR" sz="1000" dirty="0" err="1">
                <a:solidFill>
                  <a:srgbClr val="4D4D4D"/>
                </a:solidFill>
                <a:latin typeface="Calibri"/>
              </a:rPr>
              <a:t>abstr</a:t>
            </a:r>
            <a:r>
              <a:rPr lang="fr-FR" sz="1000" dirty="0">
                <a:solidFill>
                  <a:srgbClr val="4D4D4D"/>
                </a:solidFill>
                <a:latin typeface="Calibri"/>
              </a:rPr>
              <a:t> 647</a:t>
            </a:r>
          </a:p>
        </p:txBody>
      </p:sp>
    </p:spTree>
    <p:extLst>
      <p:ext uri="{BB962C8B-B14F-4D97-AF65-F5344CB8AC3E}">
        <p14:creationId xmlns:p14="http://schemas.microsoft.com/office/powerpoint/2010/main" val="204255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Résultats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00150"/>
            <a:ext cx="8330184" cy="3627881"/>
          </a:xfrm>
        </p:spPr>
        <p:txBody>
          <a:bodyPr>
            <a:normAutofit/>
          </a:bodyPr>
          <a:lstStyle/>
          <a:p>
            <a:pPr>
              <a:spcBef>
                <a:spcPts val="1128"/>
              </a:spcBef>
            </a:pPr>
            <a:r>
              <a:rPr lang="fr-FR" dirty="0"/>
              <a:t>46 patients inclus (6 dans la phase Ib et 40 dans la phase II)</a:t>
            </a:r>
          </a:p>
          <a:p>
            <a:pPr>
              <a:spcBef>
                <a:spcPts val="1128"/>
              </a:spcBef>
            </a:pPr>
            <a:r>
              <a:rPr lang="fr-FR" dirty="0"/>
              <a:t>Doses recommandées : 5 mg/kg pour BEV et 30 mg/m</a:t>
            </a:r>
            <a:r>
              <a:rPr lang="fr-FR" baseline="30000" dirty="0"/>
              <a:t>2</a:t>
            </a:r>
            <a:r>
              <a:rPr lang="fr-FR" dirty="0"/>
              <a:t> pour  FTD/TPI </a:t>
            </a:r>
          </a:p>
          <a:p>
            <a:pPr>
              <a:spcBef>
                <a:spcPts val="1128"/>
              </a:spcBef>
            </a:pPr>
            <a:r>
              <a:rPr lang="fr-FR" dirty="0"/>
              <a:t>Survie sans progression à 16 semaines : 40,9 % (IC 95% : 26,3 à 56,8 %) </a:t>
            </a:r>
          </a:p>
          <a:p>
            <a:pPr>
              <a:spcBef>
                <a:spcPts val="1128"/>
              </a:spcBef>
            </a:pPr>
            <a:r>
              <a:rPr lang="fr-FR" dirty="0"/>
              <a:t>Taux de réponse 0 % (IC 95 % : 0 à 6,6 %) </a:t>
            </a:r>
          </a:p>
          <a:p>
            <a:pPr>
              <a:spcBef>
                <a:spcPts val="1128"/>
              </a:spcBef>
            </a:pPr>
            <a:r>
              <a:rPr lang="fr-FR" dirty="0"/>
              <a:t>Taux de contrôle de la maladie 59,1 % (IC 95% : 43,3 à 73,7 %)</a:t>
            </a:r>
          </a:p>
          <a:p>
            <a:pPr>
              <a:spcBef>
                <a:spcPts val="1128"/>
              </a:spcBef>
            </a:pPr>
            <a:r>
              <a:rPr lang="fr-FR" dirty="0"/>
              <a:t>PFS médiane = 4,25 mois (IC 95% : 2,54 à 5,57) pour un suivi médian de 5,86</a:t>
            </a:r>
          </a:p>
          <a:p>
            <a:pPr>
              <a:spcBef>
                <a:spcPts val="1128"/>
              </a:spcBef>
            </a:pPr>
            <a:r>
              <a:rPr lang="fr-FR" b="1" dirty="0"/>
              <a:t>Toxicité attendue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5C68507C-1D3C-434F-BB74-490188FE8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483" y="4845691"/>
            <a:ext cx="87852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dirty="0" err="1">
                <a:solidFill>
                  <a:srgbClr val="4D4D4D"/>
                </a:solidFill>
                <a:latin typeface="Calibri"/>
              </a:rPr>
              <a:t>Masahito</a:t>
            </a:r>
            <a:r>
              <a:rPr lang="fr-FR" sz="1000" dirty="0">
                <a:solidFill>
                  <a:srgbClr val="4D4D4D"/>
                </a:solidFill>
                <a:latin typeface="Calibri"/>
              </a:rPr>
              <a:t> </a:t>
            </a:r>
            <a:r>
              <a:rPr lang="fr-FR" sz="1000" dirty="0" err="1">
                <a:solidFill>
                  <a:srgbClr val="4D4D4D"/>
                </a:solidFill>
                <a:latin typeface="Calibri"/>
              </a:rPr>
              <a:t>Kotaka</a:t>
            </a:r>
            <a:r>
              <a:rPr lang="en" sz="1000" dirty="0">
                <a:solidFill>
                  <a:srgbClr val="4D4D4D"/>
                </a:solidFill>
                <a:latin typeface="Calibri"/>
              </a:rPr>
              <a:t> </a:t>
            </a:r>
            <a:r>
              <a:rPr lang="fr-FR" sz="1000" dirty="0">
                <a:solidFill>
                  <a:srgbClr val="4D4D4D"/>
                </a:solidFill>
                <a:latin typeface="Calibri"/>
              </a:rPr>
              <a:t>et al. ASCO GI 2019, </a:t>
            </a:r>
            <a:r>
              <a:rPr lang="fr-FR" sz="1000" dirty="0" err="1">
                <a:solidFill>
                  <a:srgbClr val="4D4D4D"/>
                </a:solidFill>
                <a:latin typeface="Calibri"/>
              </a:rPr>
              <a:t>abstr</a:t>
            </a:r>
            <a:r>
              <a:rPr lang="fr-FR" sz="1000" dirty="0">
                <a:solidFill>
                  <a:srgbClr val="4D4D4D"/>
                </a:solidFill>
                <a:latin typeface="Calibri"/>
              </a:rPr>
              <a:t> 647</a:t>
            </a:r>
          </a:p>
        </p:txBody>
      </p:sp>
    </p:spTree>
    <p:extLst>
      <p:ext uri="{BB962C8B-B14F-4D97-AF65-F5344CB8AC3E}">
        <p14:creationId xmlns:p14="http://schemas.microsoft.com/office/powerpoint/2010/main" val="108573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xmlns="" id="{D11110D5-9095-234B-967B-BD6D8C5D37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4501" y="3517946"/>
            <a:ext cx="7660212" cy="1125140"/>
          </a:xfr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Taieb J et al. ASCO GI 2019, </a:t>
            </a:r>
            <a:r>
              <a:rPr lang="fr-FR" dirty="0" err="1">
                <a:solidFill>
                  <a:schemeClr val="bg1"/>
                </a:solidFill>
              </a:rPr>
              <a:t>abstr</a:t>
            </a:r>
            <a:r>
              <a:rPr lang="fr-FR" dirty="0">
                <a:solidFill>
                  <a:schemeClr val="bg1"/>
                </a:solidFill>
              </a:rPr>
              <a:t> 638</a:t>
            </a:r>
          </a:p>
          <a:p>
            <a:r>
              <a:rPr lang="fr-FR" dirty="0" err="1">
                <a:solidFill>
                  <a:schemeClr val="bg1"/>
                </a:solidFill>
              </a:rPr>
              <a:t>Tabernero</a:t>
            </a:r>
            <a:r>
              <a:rPr lang="fr-FR" dirty="0">
                <a:solidFill>
                  <a:schemeClr val="bg1"/>
                </a:solidFill>
              </a:rPr>
              <a:t> J et al. ASCO GI 2019, </a:t>
            </a:r>
            <a:r>
              <a:rPr lang="fr-FR" dirty="0" err="1">
                <a:solidFill>
                  <a:schemeClr val="bg1"/>
                </a:solidFill>
              </a:rPr>
              <a:t>abstr</a:t>
            </a:r>
            <a:r>
              <a:rPr lang="fr-FR" dirty="0">
                <a:solidFill>
                  <a:schemeClr val="bg1"/>
                </a:solidFill>
              </a:rPr>
              <a:t> 677</a:t>
            </a:r>
          </a:p>
          <a:p>
            <a:r>
              <a:rPr lang="fr-FR" dirty="0" err="1">
                <a:solidFill>
                  <a:schemeClr val="bg1"/>
                </a:solidFill>
              </a:rPr>
              <a:t>Moiseyenko</a:t>
            </a:r>
            <a:r>
              <a:rPr lang="fr-FR" dirty="0">
                <a:solidFill>
                  <a:schemeClr val="bg1"/>
                </a:solidFill>
              </a:rPr>
              <a:t> V et al. ASCO GI 2019, </a:t>
            </a:r>
            <a:r>
              <a:rPr lang="fr-FR" dirty="0" err="1">
                <a:solidFill>
                  <a:schemeClr val="bg1"/>
                </a:solidFill>
              </a:rPr>
              <a:t>abstr</a:t>
            </a:r>
            <a:r>
              <a:rPr lang="fr-FR" dirty="0">
                <a:solidFill>
                  <a:schemeClr val="bg1"/>
                </a:solidFill>
              </a:rPr>
              <a:t> 676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xmlns="" id="{F8B90FEF-C984-E148-BBE3-3754C5C30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772" y="2207894"/>
            <a:ext cx="7992699" cy="1314951"/>
          </a:xfrm>
        </p:spPr>
        <p:txBody>
          <a:bodyPr>
            <a:noAutofit/>
          </a:bodyPr>
          <a:lstStyle/>
          <a:p>
            <a:r>
              <a:rPr lang="fr-FR" sz="2000" dirty="0" err="1">
                <a:solidFill>
                  <a:schemeClr val="bg1"/>
                </a:solidFill>
              </a:rPr>
              <a:t>Trifluridine</a:t>
            </a:r>
            <a:r>
              <a:rPr lang="fr-FR" sz="2000" dirty="0">
                <a:solidFill>
                  <a:schemeClr val="bg1"/>
                </a:solidFill>
              </a:rPr>
              <a:t>/</a:t>
            </a:r>
            <a:r>
              <a:rPr lang="fr-FR" sz="2000" dirty="0" err="1">
                <a:solidFill>
                  <a:schemeClr val="bg1"/>
                </a:solidFill>
              </a:rPr>
              <a:t>tipiracil</a:t>
            </a:r>
            <a:r>
              <a:rPr lang="fr-FR" sz="2000" dirty="0">
                <a:solidFill>
                  <a:schemeClr val="bg1"/>
                </a:solidFill>
              </a:rPr>
              <a:t> et cancer colorectal métastatique</a:t>
            </a:r>
          </a:p>
        </p:txBody>
      </p:sp>
    </p:spTree>
    <p:extLst>
      <p:ext uri="{BB962C8B-B14F-4D97-AF65-F5344CB8AC3E}">
        <p14:creationId xmlns:p14="http://schemas.microsoft.com/office/powerpoint/2010/main" val="1392551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129D87C-1D1E-9A47-82C7-F9DF33994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05979"/>
            <a:ext cx="8557327" cy="857250"/>
          </a:xfrm>
        </p:spPr>
        <p:txBody>
          <a:bodyPr>
            <a:normAutofit/>
          </a:bodyPr>
          <a:lstStyle/>
          <a:p>
            <a:r>
              <a:rPr lang="fr-FR" spc="-50" dirty="0" err="1"/>
              <a:t>Trifluridine</a:t>
            </a:r>
            <a:r>
              <a:rPr lang="fr-FR" spc="-50" dirty="0"/>
              <a:t>/</a:t>
            </a:r>
            <a:r>
              <a:rPr lang="fr-FR" spc="-50" dirty="0" err="1"/>
              <a:t>tipiracil</a:t>
            </a:r>
            <a:r>
              <a:rPr lang="fr-FR" spc="-50" dirty="0"/>
              <a:t> dans la vraie vie : étude </a:t>
            </a:r>
            <a:r>
              <a:rPr lang="fr-FR" spc="-50" dirty="0" err="1"/>
              <a:t>PreConnect</a:t>
            </a:r>
            <a:r>
              <a:rPr lang="fr-FR" spc="-50" dirty="0"/>
              <a:t/>
            </a:r>
            <a:br>
              <a:rPr lang="fr-FR" spc="-50" dirty="0"/>
            </a:br>
            <a:r>
              <a:rPr lang="fr-FR" spc="-50" dirty="0"/>
              <a:t>CCR métastatique &gt; L2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7291CD92-C42E-A74B-A11A-CD8163065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695530"/>
          </a:xfrm>
        </p:spPr>
        <p:txBody>
          <a:bodyPr>
            <a:normAutofit/>
          </a:bodyPr>
          <a:lstStyle/>
          <a:p>
            <a:r>
              <a:rPr lang="fr-FR" dirty="0"/>
              <a:t>Etude de phase IIIB</a:t>
            </a:r>
          </a:p>
          <a:p>
            <a:pPr lvl="1"/>
            <a:r>
              <a:rPr lang="fr-FR" dirty="0"/>
              <a:t>Rappel des résultats d’efficacité (n=464 patients )</a:t>
            </a:r>
          </a:p>
          <a:p>
            <a:pPr lvl="2"/>
            <a:r>
              <a:rPr lang="fr-FR" dirty="0"/>
              <a:t>SSP : 2,8 mois</a:t>
            </a:r>
          </a:p>
          <a:p>
            <a:pPr lvl="2"/>
            <a:r>
              <a:rPr lang="fr-FR" dirty="0"/>
              <a:t>Survie jusqu’à détérioration du statut ECOG ≥ 2 : 8,7 mois</a:t>
            </a:r>
          </a:p>
          <a:p>
            <a:pPr lvl="2"/>
            <a:endParaRPr lang="fr-FR" dirty="0"/>
          </a:p>
          <a:p>
            <a:pPr lvl="2"/>
            <a:endParaRPr lang="fr-FR" dirty="0"/>
          </a:p>
          <a:p>
            <a:pPr lvl="2"/>
            <a:endParaRPr lang="fr-FR" dirty="0"/>
          </a:p>
          <a:p>
            <a:pPr lvl="1"/>
            <a:r>
              <a:rPr lang="fr-FR" dirty="0"/>
              <a:t>Durée médiane de traitement : 2,96 (0,4-14,7) mois</a:t>
            </a:r>
          </a:p>
          <a:p>
            <a:pPr lvl="1"/>
            <a:r>
              <a:rPr lang="fr-FR" sz="1800" b="1" dirty="0">
                <a:solidFill>
                  <a:srgbClr val="FF0000"/>
                </a:solidFill>
              </a:rPr>
              <a:t>78% de patients ECOG PS 0-1 à l’arrêt du traitement</a:t>
            </a:r>
          </a:p>
          <a:p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67B36ED5-366D-2148-881B-671AEA65E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97438"/>
            <a:ext cx="87852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J Taieb</a:t>
            </a:r>
            <a:r>
              <a:rPr kumimoji="0" lang="ro-RO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 et al., ASCO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GI</a:t>
            </a:r>
            <a:r>
              <a:rPr kumimoji="0" lang="ro-RO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20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19</a:t>
            </a:r>
            <a:r>
              <a:rPr kumimoji="0" lang="ro-RO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, 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rPr>
              <a:t>abs 638</a:t>
            </a:r>
            <a:endParaRPr kumimoji="0" lang="nl-NL" altLang="fr-FR" sz="100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679ED695-E425-AB48-B6FC-7DDC9E5C13C7}"/>
              </a:ext>
            </a:extLst>
          </p:cNvPr>
          <p:cNvSpPr/>
          <p:nvPr/>
        </p:nvSpPr>
        <p:spPr>
          <a:xfrm>
            <a:off x="596785" y="2380727"/>
            <a:ext cx="8278153" cy="599606"/>
          </a:xfrm>
          <a:prstGeom prst="roundRect">
            <a:avLst/>
          </a:prstGeom>
          <a:solidFill>
            <a:srgbClr val="A370A9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FR" sz="2000" b="1" dirty="0">
                <a:solidFill>
                  <a:prstClr val="white"/>
                </a:solidFill>
              </a:rPr>
              <a:t>Analyse préliminaire des données de qualité de vie (QLQ C30, EQ 5D, VAS)</a:t>
            </a:r>
          </a:p>
        </p:txBody>
      </p:sp>
      <p:sp>
        <p:nvSpPr>
          <p:cNvPr id="6" name="ZoneTexte 3">
            <a:extLst>
              <a:ext uri="{FF2B5EF4-FFF2-40B4-BE49-F238E27FC236}">
                <a16:creationId xmlns:a16="http://schemas.microsoft.com/office/drawing/2014/main" xmlns="" id="{44A2431F-4BF2-954A-8E51-941C82E544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1672" y="1584127"/>
            <a:ext cx="295232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lvl="0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 sz="1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J Taieb</a:t>
            </a:r>
            <a:r>
              <a:rPr lang="ro-RO" altLang="fr-FR" sz="1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 et al., </a:t>
            </a:r>
            <a:r>
              <a:rPr lang="fr-FR" altLang="fr-FR" sz="1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ESMO</a:t>
            </a:r>
            <a:r>
              <a:rPr lang="ro-RO" altLang="fr-FR" sz="1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 20</a:t>
            </a:r>
            <a:r>
              <a:rPr lang="fr-FR" altLang="fr-FR" sz="1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18</a:t>
            </a:r>
            <a:r>
              <a:rPr lang="ro-RO" altLang="fr-FR" sz="1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, </a:t>
            </a:r>
            <a:r>
              <a:rPr lang="fr-FR" altLang="fr-FR" sz="1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abs 464P</a:t>
            </a:r>
            <a:endParaRPr lang="nl-NL" altLang="fr-FR" sz="1000" i="1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09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Trifluridine</a:t>
            </a:r>
            <a:r>
              <a:rPr lang="fr-FR" dirty="0"/>
              <a:t>/</a:t>
            </a:r>
            <a:r>
              <a:rPr lang="fr-FR" dirty="0" err="1"/>
              <a:t>tipiracil</a:t>
            </a:r>
            <a:r>
              <a:rPr lang="fr-FR" dirty="0"/>
              <a:t> dans la vraie vie : étude </a:t>
            </a:r>
            <a:r>
              <a:rPr lang="fr-FR" dirty="0" err="1"/>
              <a:t>PreConnect</a:t>
            </a:r>
            <a:r>
              <a:rPr lang="fr-FR" dirty="0"/>
              <a:t/>
            </a:r>
            <a:br>
              <a:rPr lang="fr-FR" dirty="0"/>
            </a:br>
            <a:r>
              <a:rPr lang="fr-FR" dirty="0"/>
              <a:t>CCR métastatique &gt; L2</a:t>
            </a:r>
          </a:p>
        </p:txBody>
      </p:sp>
      <p:sp>
        <p:nvSpPr>
          <p:cNvPr id="60" name="Espace réservé du contenu 59">
            <a:extLst>
              <a:ext uri="{FF2B5EF4-FFF2-40B4-BE49-F238E27FC236}">
                <a16:creationId xmlns:a16="http://schemas.microsoft.com/office/drawing/2014/main" xmlns="" id="{CFA9E37C-6533-CE42-B9A7-F9E51DA14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76583"/>
            <a:ext cx="8229600" cy="3394472"/>
          </a:xfrm>
        </p:spPr>
        <p:txBody>
          <a:bodyPr>
            <a:normAutofit/>
          </a:bodyPr>
          <a:lstStyle/>
          <a:p>
            <a:r>
              <a:rPr lang="fr-FR" sz="1600" dirty="0"/>
              <a:t>Résultats de qualité de vie</a:t>
            </a:r>
            <a:endParaRPr lang="fr-FR" sz="1100" dirty="0"/>
          </a:p>
          <a:p>
            <a:pPr lvl="1"/>
            <a:r>
              <a:rPr lang="fr-FR" sz="1100" dirty="0"/>
              <a:t>Scores de qualité de vie et intervalles de confiance basés sur les échelles </a:t>
            </a:r>
            <a:r>
              <a:rPr lang="en" sz="1100" dirty="0"/>
              <a:t>QLQ C30 Global Health Status, EQ-5D Utility, et EQ-5D VAS</a:t>
            </a:r>
          </a:p>
          <a:p>
            <a:endParaRPr lang="fr-FR" sz="1600" dirty="0"/>
          </a:p>
          <a:p>
            <a:endParaRPr lang="fr-FR" sz="1600" dirty="0"/>
          </a:p>
        </p:txBody>
      </p:sp>
      <p:sp>
        <p:nvSpPr>
          <p:cNvPr id="15" name="ZoneTexte 3"/>
          <p:cNvSpPr txBox="1">
            <a:spLocks noChangeArrowheads="1"/>
          </p:cNvSpPr>
          <p:nvPr/>
        </p:nvSpPr>
        <p:spPr bwMode="auto">
          <a:xfrm>
            <a:off x="0" y="4897279"/>
            <a:ext cx="87852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J Taieb</a:t>
            </a:r>
            <a:r>
              <a:rPr lang="ro-RO" alt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 et al., ASCO</a:t>
            </a:r>
            <a:r>
              <a:rPr lang="fr-FR" alt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GI</a:t>
            </a:r>
            <a:r>
              <a:rPr lang="ro-RO" alt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 20</a:t>
            </a:r>
            <a:r>
              <a:rPr lang="fr-FR" alt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19</a:t>
            </a:r>
            <a:r>
              <a:rPr lang="ro-RO" alt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, </a:t>
            </a:r>
            <a:r>
              <a:rPr lang="fr-FR" alt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abs 638</a:t>
            </a:r>
            <a:endParaRPr lang="nl-NL" altLang="fr-FR" sz="1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grpSp>
        <p:nvGrpSpPr>
          <p:cNvPr id="7" name="Groupe 6"/>
          <p:cNvGrpSpPr/>
          <p:nvPr/>
        </p:nvGrpSpPr>
        <p:grpSpPr>
          <a:xfrm rot="5400000">
            <a:off x="332313" y="2910090"/>
            <a:ext cx="1076413" cy="53462"/>
            <a:chOff x="6595785" y="2153265"/>
            <a:chExt cx="977512" cy="71283"/>
          </a:xfrm>
        </p:grpSpPr>
        <p:cxnSp>
          <p:nvCxnSpPr>
            <p:cNvPr id="9" name="Connecteur droit 8"/>
            <p:cNvCxnSpPr/>
            <p:nvPr/>
          </p:nvCxnSpPr>
          <p:spPr>
            <a:xfrm>
              <a:off x="6599903" y="2190135"/>
              <a:ext cx="973394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/>
            <p:nvPr/>
          </p:nvCxnSpPr>
          <p:spPr>
            <a:xfrm>
              <a:off x="6599903" y="2190135"/>
              <a:ext cx="0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/>
            <p:cNvCxnSpPr/>
            <p:nvPr/>
          </p:nvCxnSpPr>
          <p:spPr>
            <a:xfrm>
              <a:off x="6595785" y="2153265"/>
              <a:ext cx="0" cy="66367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/>
            <p:cNvCxnSpPr/>
            <p:nvPr/>
          </p:nvCxnSpPr>
          <p:spPr>
            <a:xfrm>
              <a:off x="7570835" y="2158181"/>
              <a:ext cx="0" cy="66367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e 12"/>
          <p:cNvGrpSpPr/>
          <p:nvPr/>
        </p:nvGrpSpPr>
        <p:grpSpPr>
          <a:xfrm rot="5400000">
            <a:off x="666031" y="2912549"/>
            <a:ext cx="1184413" cy="53462"/>
            <a:chOff x="6595489" y="2153265"/>
            <a:chExt cx="977808" cy="71283"/>
          </a:xfrm>
        </p:grpSpPr>
        <p:cxnSp>
          <p:nvCxnSpPr>
            <p:cNvPr id="14" name="Connecteur droit 13"/>
            <p:cNvCxnSpPr/>
            <p:nvPr/>
          </p:nvCxnSpPr>
          <p:spPr>
            <a:xfrm>
              <a:off x="6599903" y="2190135"/>
              <a:ext cx="973394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/>
            <p:cNvCxnSpPr/>
            <p:nvPr/>
          </p:nvCxnSpPr>
          <p:spPr>
            <a:xfrm>
              <a:off x="6599903" y="2190135"/>
              <a:ext cx="0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/>
            <p:cNvCxnSpPr/>
            <p:nvPr/>
          </p:nvCxnSpPr>
          <p:spPr>
            <a:xfrm>
              <a:off x="6595489" y="2153265"/>
              <a:ext cx="0" cy="66367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>
              <a:off x="7570835" y="2158181"/>
              <a:ext cx="0" cy="66367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e 18"/>
          <p:cNvGrpSpPr/>
          <p:nvPr/>
        </p:nvGrpSpPr>
        <p:grpSpPr>
          <a:xfrm rot="5400000">
            <a:off x="1029439" y="2934627"/>
            <a:ext cx="1238414" cy="49876"/>
            <a:chOff x="6595360" y="2158047"/>
            <a:chExt cx="977937" cy="66501"/>
          </a:xfrm>
        </p:grpSpPr>
        <p:cxnSp>
          <p:nvCxnSpPr>
            <p:cNvPr id="20" name="Connecteur droit 19"/>
            <p:cNvCxnSpPr/>
            <p:nvPr/>
          </p:nvCxnSpPr>
          <p:spPr>
            <a:xfrm>
              <a:off x="6599903" y="2190135"/>
              <a:ext cx="973394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>
              <a:off x="6599903" y="2190135"/>
              <a:ext cx="0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>
              <a:off x="6595360" y="2158047"/>
              <a:ext cx="0" cy="66367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>
              <a:off x="7570835" y="2158181"/>
              <a:ext cx="0" cy="66367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e 23"/>
          <p:cNvGrpSpPr/>
          <p:nvPr/>
        </p:nvGrpSpPr>
        <p:grpSpPr>
          <a:xfrm rot="5400000">
            <a:off x="1432450" y="2871380"/>
            <a:ext cx="1207829" cy="49876"/>
            <a:chOff x="6598317" y="2158047"/>
            <a:chExt cx="974980" cy="66501"/>
          </a:xfrm>
        </p:grpSpPr>
        <p:cxnSp>
          <p:nvCxnSpPr>
            <p:cNvPr id="25" name="Connecteur droit 24"/>
            <p:cNvCxnSpPr/>
            <p:nvPr/>
          </p:nvCxnSpPr>
          <p:spPr>
            <a:xfrm>
              <a:off x="6599903" y="2190135"/>
              <a:ext cx="973394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/>
            <p:cNvCxnSpPr/>
            <p:nvPr/>
          </p:nvCxnSpPr>
          <p:spPr>
            <a:xfrm>
              <a:off x="6599903" y="2190135"/>
              <a:ext cx="0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/>
            <p:cNvCxnSpPr/>
            <p:nvPr/>
          </p:nvCxnSpPr>
          <p:spPr>
            <a:xfrm>
              <a:off x="6598317" y="2158047"/>
              <a:ext cx="0" cy="66367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/>
            <p:cNvCxnSpPr/>
            <p:nvPr/>
          </p:nvCxnSpPr>
          <p:spPr>
            <a:xfrm>
              <a:off x="7570835" y="2158181"/>
              <a:ext cx="0" cy="66367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e 28"/>
          <p:cNvGrpSpPr/>
          <p:nvPr/>
        </p:nvGrpSpPr>
        <p:grpSpPr>
          <a:xfrm rot="5400000">
            <a:off x="1881342" y="2965743"/>
            <a:ext cx="1103413" cy="49877"/>
            <a:chOff x="6595706" y="2158046"/>
            <a:chExt cx="977591" cy="66502"/>
          </a:xfrm>
        </p:grpSpPr>
        <p:cxnSp>
          <p:nvCxnSpPr>
            <p:cNvPr id="30" name="Connecteur droit 29"/>
            <p:cNvCxnSpPr/>
            <p:nvPr/>
          </p:nvCxnSpPr>
          <p:spPr>
            <a:xfrm>
              <a:off x="6599903" y="2190135"/>
              <a:ext cx="973394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>
              <a:off x="6599903" y="2190135"/>
              <a:ext cx="0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/>
            <p:cNvCxnSpPr/>
            <p:nvPr/>
          </p:nvCxnSpPr>
          <p:spPr>
            <a:xfrm>
              <a:off x="6595706" y="2158046"/>
              <a:ext cx="0" cy="66367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/>
            <p:cNvCxnSpPr/>
            <p:nvPr/>
          </p:nvCxnSpPr>
          <p:spPr>
            <a:xfrm>
              <a:off x="7570835" y="2158181"/>
              <a:ext cx="0" cy="66367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e 33"/>
          <p:cNvGrpSpPr/>
          <p:nvPr/>
        </p:nvGrpSpPr>
        <p:grpSpPr>
          <a:xfrm rot="5400000">
            <a:off x="2247415" y="2941575"/>
            <a:ext cx="1153827" cy="49877"/>
            <a:chOff x="6598587" y="2158046"/>
            <a:chExt cx="974710" cy="66502"/>
          </a:xfrm>
        </p:grpSpPr>
        <p:cxnSp>
          <p:nvCxnSpPr>
            <p:cNvPr id="35" name="Connecteur droit 34"/>
            <p:cNvCxnSpPr/>
            <p:nvPr/>
          </p:nvCxnSpPr>
          <p:spPr>
            <a:xfrm>
              <a:off x="6599903" y="2190135"/>
              <a:ext cx="973394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35"/>
            <p:cNvCxnSpPr/>
            <p:nvPr/>
          </p:nvCxnSpPr>
          <p:spPr>
            <a:xfrm>
              <a:off x="6599903" y="2190135"/>
              <a:ext cx="0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36"/>
            <p:cNvCxnSpPr/>
            <p:nvPr/>
          </p:nvCxnSpPr>
          <p:spPr>
            <a:xfrm>
              <a:off x="6598587" y="2158046"/>
              <a:ext cx="0" cy="66367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/>
            <p:cNvCxnSpPr/>
            <p:nvPr/>
          </p:nvCxnSpPr>
          <p:spPr>
            <a:xfrm>
              <a:off x="7570835" y="2158181"/>
              <a:ext cx="0" cy="66367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" name="Connecteur droit 4"/>
          <p:cNvCxnSpPr/>
          <p:nvPr/>
        </p:nvCxnSpPr>
        <p:spPr>
          <a:xfrm>
            <a:off x="479612" y="2086713"/>
            <a:ext cx="0" cy="1629149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/>
          <p:cNvCxnSpPr/>
          <p:nvPr/>
        </p:nvCxnSpPr>
        <p:spPr>
          <a:xfrm>
            <a:off x="448236" y="3680003"/>
            <a:ext cx="2376042" cy="4482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/>
          <p:cNvCxnSpPr/>
          <p:nvPr/>
        </p:nvCxnSpPr>
        <p:spPr>
          <a:xfrm>
            <a:off x="448236" y="3213562"/>
            <a:ext cx="2376964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/>
          <p:cNvCxnSpPr/>
          <p:nvPr/>
        </p:nvCxnSpPr>
        <p:spPr>
          <a:xfrm>
            <a:off x="479612" y="2897297"/>
            <a:ext cx="2344666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5" name="Groupe 44"/>
          <p:cNvGrpSpPr/>
          <p:nvPr/>
        </p:nvGrpSpPr>
        <p:grpSpPr>
          <a:xfrm>
            <a:off x="457201" y="2886732"/>
            <a:ext cx="2368960" cy="72156"/>
            <a:chOff x="609600" y="3848986"/>
            <a:chExt cx="3158613" cy="96208"/>
          </a:xfrm>
        </p:grpSpPr>
        <p:cxnSp>
          <p:nvCxnSpPr>
            <p:cNvPr id="46" name="Connecteur droit 45"/>
            <p:cNvCxnSpPr/>
            <p:nvPr/>
          </p:nvCxnSpPr>
          <p:spPr>
            <a:xfrm>
              <a:off x="609600" y="3848986"/>
              <a:ext cx="538716" cy="42530"/>
            </a:xfrm>
            <a:prstGeom prst="line">
              <a:avLst/>
            </a:prstGeom>
            <a:ln>
              <a:solidFill>
                <a:srgbClr val="A470A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46"/>
            <p:cNvCxnSpPr>
              <a:cxnSpLocks/>
            </p:cNvCxnSpPr>
            <p:nvPr/>
          </p:nvCxnSpPr>
          <p:spPr>
            <a:xfrm>
              <a:off x="1148316" y="3891516"/>
              <a:ext cx="533000" cy="0"/>
            </a:xfrm>
            <a:prstGeom prst="line">
              <a:avLst/>
            </a:prstGeom>
            <a:ln>
              <a:solidFill>
                <a:srgbClr val="A470A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47"/>
            <p:cNvCxnSpPr/>
            <p:nvPr/>
          </p:nvCxnSpPr>
          <p:spPr>
            <a:xfrm>
              <a:off x="1681316" y="3891516"/>
              <a:ext cx="508819" cy="53678"/>
            </a:xfrm>
            <a:prstGeom prst="line">
              <a:avLst/>
            </a:prstGeom>
            <a:ln>
              <a:solidFill>
                <a:srgbClr val="A470A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48"/>
            <p:cNvCxnSpPr/>
            <p:nvPr/>
          </p:nvCxnSpPr>
          <p:spPr>
            <a:xfrm flipV="1">
              <a:off x="2190135" y="3848986"/>
              <a:ext cx="523568" cy="96208"/>
            </a:xfrm>
            <a:prstGeom prst="line">
              <a:avLst/>
            </a:prstGeom>
            <a:ln>
              <a:solidFill>
                <a:srgbClr val="A470A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49"/>
            <p:cNvCxnSpPr/>
            <p:nvPr/>
          </p:nvCxnSpPr>
          <p:spPr>
            <a:xfrm>
              <a:off x="2713703" y="3848986"/>
              <a:ext cx="516194" cy="96208"/>
            </a:xfrm>
            <a:prstGeom prst="line">
              <a:avLst/>
            </a:prstGeom>
            <a:ln>
              <a:solidFill>
                <a:srgbClr val="A470A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droit 50"/>
            <p:cNvCxnSpPr/>
            <p:nvPr/>
          </p:nvCxnSpPr>
          <p:spPr>
            <a:xfrm>
              <a:off x="3229897" y="3945194"/>
              <a:ext cx="538316" cy="0"/>
            </a:xfrm>
            <a:prstGeom prst="line">
              <a:avLst/>
            </a:prstGeom>
            <a:ln>
              <a:solidFill>
                <a:srgbClr val="A470A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Organigramme : Connecteur 51"/>
          <p:cNvSpPr/>
          <p:nvPr/>
        </p:nvSpPr>
        <p:spPr>
          <a:xfrm>
            <a:off x="447092" y="2873698"/>
            <a:ext cx="54000" cy="54000"/>
          </a:xfrm>
          <a:prstGeom prst="flowChartConnector">
            <a:avLst/>
          </a:prstGeom>
          <a:solidFill>
            <a:srgbClr val="A470AA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53" name="Organigramme : Connecteur 52"/>
          <p:cNvSpPr/>
          <p:nvPr/>
        </p:nvSpPr>
        <p:spPr>
          <a:xfrm>
            <a:off x="843306" y="2901223"/>
            <a:ext cx="54000" cy="54000"/>
          </a:xfrm>
          <a:prstGeom prst="flowChartConnector">
            <a:avLst/>
          </a:prstGeom>
          <a:solidFill>
            <a:srgbClr val="A470A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54" name="Organigramme : Connecteur 53"/>
          <p:cNvSpPr/>
          <p:nvPr/>
        </p:nvSpPr>
        <p:spPr>
          <a:xfrm>
            <a:off x="1226914" y="2899816"/>
            <a:ext cx="54000" cy="54000"/>
          </a:xfrm>
          <a:prstGeom prst="flowChartConnector">
            <a:avLst/>
          </a:prstGeom>
          <a:solidFill>
            <a:srgbClr val="A470A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55" name="Organigramme : Connecteur 54"/>
          <p:cNvSpPr/>
          <p:nvPr/>
        </p:nvSpPr>
        <p:spPr>
          <a:xfrm>
            <a:off x="1619590" y="2925802"/>
            <a:ext cx="54000" cy="54000"/>
          </a:xfrm>
          <a:prstGeom prst="flowChartConnector">
            <a:avLst/>
          </a:prstGeom>
          <a:solidFill>
            <a:srgbClr val="A470A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56" name="Organigramme : Connecteur 55"/>
          <p:cNvSpPr/>
          <p:nvPr/>
        </p:nvSpPr>
        <p:spPr>
          <a:xfrm>
            <a:off x="2011861" y="2864630"/>
            <a:ext cx="54000" cy="54000"/>
          </a:xfrm>
          <a:prstGeom prst="flowChartConnector">
            <a:avLst/>
          </a:prstGeom>
          <a:solidFill>
            <a:srgbClr val="A470A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57" name="Organigramme : Connecteur 56"/>
          <p:cNvSpPr/>
          <p:nvPr/>
        </p:nvSpPr>
        <p:spPr>
          <a:xfrm>
            <a:off x="2406067" y="2942044"/>
            <a:ext cx="54000" cy="54000"/>
          </a:xfrm>
          <a:prstGeom prst="flowChartConnector">
            <a:avLst/>
          </a:prstGeom>
          <a:solidFill>
            <a:srgbClr val="A470A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58" name="Organigramme : Connecteur 57"/>
          <p:cNvSpPr/>
          <p:nvPr/>
        </p:nvSpPr>
        <p:spPr>
          <a:xfrm>
            <a:off x="2795321" y="2935261"/>
            <a:ext cx="42644" cy="41851"/>
          </a:xfrm>
          <a:prstGeom prst="flowChartConnector">
            <a:avLst/>
          </a:prstGeom>
          <a:solidFill>
            <a:srgbClr val="A470A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cxnSp>
        <p:nvCxnSpPr>
          <p:cNvPr id="73" name="Connecteur droit 72"/>
          <p:cNvCxnSpPr/>
          <p:nvPr/>
        </p:nvCxnSpPr>
        <p:spPr>
          <a:xfrm>
            <a:off x="447092" y="2109123"/>
            <a:ext cx="3252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droit 74"/>
          <p:cNvCxnSpPr/>
          <p:nvPr/>
        </p:nvCxnSpPr>
        <p:spPr>
          <a:xfrm>
            <a:off x="440374" y="2277211"/>
            <a:ext cx="3252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droit 75"/>
          <p:cNvCxnSpPr/>
          <p:nvPr/>
        </p:nvCxnSpPr>
        <p:spPr>
          <a:xfrm>
            <a:off x="445308" y="2422885"/>
            <a:ext cx="3252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Connecteur droit 76"/>
          <p:cNvCxnSpPr/>
          <p:nvPr/>
        </p:nvCxnSpPr>
        <p:spPr>
          <a:xfrm>
            <a:off x="444863" y="2586489"/>
            <a:ext cx="3252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droit 77"/>
          <p:cNvCxnSpPr/>
          <p:nvPr/>
        </p:nvCxnSpPr>
        <p:spPr>
          <a:xfrm>
            <a:off x="447110" y="2741127"/>
            <a:ext cx="3252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Connecteur droit 78"/>
          <p:cNvCxnSpPr/>
          <p:nvPr/>
        </p:nvCxnSpPr>
        <p:spPr>
          <a:xfrm>
            <a:off x="440388" y="3052642"/>
            <a:ext cx="3252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79"/>
          <p:cNvCxnSpPr/>
          <p:nvPr/>
        </p:nvCxnSpPr>
        <p:spPr>
          <a:xfrm>
            <a:off x="442634" y="3364161"/>
            <a:ext cx="3252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Connecteur droit 80"/>
          <p:cNvCxnSpPr/>
          <p:nvPr/>
        </p:nvCxnSpPr>
        <p:spPr>
          <a:xfrm>
            <a:off x="444878" y="3523283"/>
            <a:ext cx="3252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 droit 81"/>
          <p:cNvCxnSpPr/>
          <p:nvPr/>
        </p:nvCxnSpPr>
        <p:spPr>
          <a:xfrm rot="5400000">
            <a:off x="857222" y="3698111"/>
            <a:ext cx="3252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Connecteur droit 82"/>
          <p:cNvCxnSpPr/>
          <p:nvPr/>
        </p:nvCxnSpPr>
        <p:spPr>
          <a:xfrm rot="5400000">
            <a:off x="1240458" y="3700355"/>
            <a:ext cx="3252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Connecteur droit 83"/>
          <p:cNvCxnSpPr/>
          <p:nvPr/>
        </p:nvCxnSpPr>
        <p:spPr>
          <a:xfrm rot="5400000">
            <a:off x="1637141" y="3702599"/>
            <a:ext cx="3252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Connecteur droit 84"/>
          <p:cNvCxnSpPr/>
          <p:nvPr/>
        </p:nvCxnSpPr>
        <p:spPr>
          <a:xfrm rot="5400000">
            <a:off x="2024861" y="3700361"/>
            <a:ext cx="3252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Connecteur droit 85"/>
          <p:cNvCxnSpPr/>
          <p:nvPr/>
        </p:nvCxnSpPr>
        <p:spPr>
          <a:xfrm rot="5400000">
            <a:off x="2421549" y="3698122"/>
            <a:ext cx="3252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Connecteur droit 86"/>
          <p:cNvCxnSpPr/>
          <p:nvPr/>
        </p:nvCxnSpPr>
        <p:spPr>
          <a:xfrm rot="5400000">
            <a:off x="2800303" y="3700365"/>
            <a:ext cx="3252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ZoneTexte 73"/>
          <p:cNvSpPr txBox="1"/>
          <p:nvPr/>
        </p:nvSpPr>
        <p:spPr>
          <a:xfrm>
            <a:off x="248913" y="3733681"/>
            <a:ext cx="409994" cy="2077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67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Référence</a:t>
            </a:r>
            <a:br>
              <a:rPr lang="fr-FR" sz="675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fr-FR" sz="67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n=449</a:t>
            </a:r>
          </a:p>
        </p:txBody>
      </p:sp>
      <p:sp>
        <p:nvSpPr>
          <p:cNvPr id="89" name="ZoneTexte 88"/>
          <p:cNvSpPr txBox="1"/>
          <p:nvPr/>
        </p:nvSpPr>
        <p:spPr>
          <a:xfrm>
            <a:off x="698110" y="3734161"/>
            <a:ext cx="341134" cy="2077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67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C2</a:t>
            </a:r>
            <a:br>
              <a:rPr lang="fr-FR" sz="675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fr-FR" sz="67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n=390</a:t>
            </a:r>
          </a:p>
        </p:txBody>
      </p:sp>
      <p:sp>
        <p:nvSpPr>
          <p:cNvPr id="90" name="ZoneTexte 89"/>
          <p:cNvSpPr txBox="1"/>
          <p:nvPr/>
        </p:nvSpPr>
        <p:spPr>
          <a:xfrm>
            <a:off x="1083347" y="3729124"/>
            <a:ext cx="341134" cy="2077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67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C3</a:t>
            </a:r>
            <a:br>
              <a:rPr lang="fr-FR" sz="675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fr-FR" sz="67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n=259</a:t>
            </a:r>
          </a:p>
        </p:txBody>
      </p:sp>
      <p:sp>
        <p:nvSpPr>
          <p:cNvPr id="91" name="ZoneTexte 90"/>
          <p:cNvSpPr txBox="1"/>
          <p:nvPr/>
        </p:nvSpPr>
        <p:spPr>
          <a:xfrm>
            <a:off x="1472034" y="3740839"/>
            <a:ext cx="341134" cy="2077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67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C4</a:t>
            </a:r>
            <a:br>
              <a:rPr lang="fr-FR" sz="675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fr-FR" sz="67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n=171</a:t>
            </a:r>
          </a:p>
        </p:txBody>
      </p:sp>
      <p:sp>
        <p:nvSpPr>
          <p:cNvPr id="92" name="ZoneTexte 91"/>
          <p:cNvSpPr txBox="1"/>
          <p:nvPr/>
        </p:nvSpPr>
        <p:spPr>
          <a:xfrm>
            <a:off x="1870553" y="3744510"/>
            <a:ext cx="341134" cy="2077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67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C5</a:t>
            </a:r>
            <a:br>
              <a:rPr lang="fr-FR" sz="675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fr-FR" sz="67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n=124</a:t>
            </a:r>
          </a:p>
        </p:txBody>
      </p:sp>
      <p:sp>
        <p:nvSpPr>
          <p:cNvPr id="93" name="ZoneTexte 92"/>
          <p:cNvSpPr txBox="1"/>
          <p:nvPr/>
        </p:nvSpPr>
        <p:spPr>
          <a:xfrm>
            <a:off x="2258915" y="3723505"/>
            <a:ext cx="341134" cy="2077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67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C6</a:t>
            </a:r>
            <a:br>
              <a:rPr lang="fr-FR" sz="675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fr-FR" sz="67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n=89</a:t>
            </a:r>
          </a:p>
        </p:txBody>
      </p:sp>
      <p:sp>
        <p:nvSpPr>
          <p:cNvPr id="94" name="ZoneTexte 93"/>
          <p:cNvSpPr txBox="1"/>
          <p:nvPr/>
        </p:nvSpPr>
        <p:spPr>
          <a:xfrm>
            <a:off x="2647274" y="3729673"/>
            <a:ext cx="341134" cy="2077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67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C7</a:t>
            </a:r>
            <a:br>
              <a:rPr lang="fr-FR" sz="675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fr-FR" sz="67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n=57</a:t>
            </a:r>
          </a:p>
        </p:txBody>
      </p:sp>
      <p:sp>
        <p:nvSpPr>
          <p:cNvPr id="95" name="ZoneTexte 94"/>
          <p:cNvSpPr txBox="1"/>
          <p:nvPr/>
        </p:nvSpPr>
        <p:spPr>
          <a:xfrm>
            <a:off x="155889" y="2025841"/>
            <a:ext cx="335378" cy="17479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>
              <a:spcBef>
                <a:spcPts val="370"/>
              </a:spcBef>
            </a:pPr>
            <a:r>
              <a:rPr lang="fr-FR" sz="67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25</a:t>
            </a:r>
          </a:p>
          <a:p>
            <a:pPr algn="r">
              <a:spcBef>
                <a:spcPts val="370"/>
              </a:spcBef>
            </a:pPr>
            <a:r>
              <a:rPr lang="fr-FR" sz="67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</a:t>
            </a:r>
          </a:p>
          <a:p>
            <a:pPr algn="r">
              <a:spcBef>
                <a:spcPts val="370"/>
              </a:spcBef>
            </a:pPr>
            <a:r>
              <a:rPr lang="fr-FR" sz="67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15</a:t>
            </a:r>
          </a:p>
          <a:p>
            <a:pPr algn="r">
              <a:spcBef>
                <a:spcPts val="370"/>
              </a:spcBef>
            </a:pPr>
            <a:r>
              <a:rPr lang="fr-FR" sz="67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</a:t>
            </a:r>
          </a:p>
          <a:p>
            <a:pPr algn="r">
              <a:spcBef>
                <a:spcPts val="370"/>
              </a:spcBef>
            </a:pPr>
            <a:r>
              <a:rPr lang="fr-FR" sz="67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5</a:t>
            </a:r>
          </a:p>
          <a:p>
            <a:pPr algn="r">
              <a:spcBef>
                <a:spcPts val="370"/>
              </a:spcBef>
            </a:pPr>
            <a:r>
              <a:rPr lang="fr-FR" sz="67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0</a:t>
            </a:r>
          </a:p>
          <a:p>
            <a:pPr algn="r">
              <a:spcBef>
                <a:spcPts val="370"/>
              </a:spcBef>
            </a:pPr>
            <a:r>
              <a:rPr lang="fr-FR" sz="67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-5</a:t>
            </a:r>
          </a:p>
          <a:p>
            <a:pPr algn="r">
              <a:spcBef>
                <a:spcPts val="370"/>
              </a:spcBef>
            </a:pPr>
            <a:r>
              <a:rPr lang="fr-FR" sz="67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-10</a:t>
            </a:r>
          </a:p>
          <a:p>
            <a:pPr algn="r">
              <a:spcBef>
                <a:spcPts val="370"/>
              </a:spcBef>
            </a:pPr>
            <a:r>
              <a:rPr lang="fr-FR" sz="67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-15</a:t>
            </a:r>
          </a:p>
          <a:p>
            <a:pPr algn="r">
              <a:spcBef>
                <a:spcPts val="370"/>
              </a:spcBef>
            </a:pPr>
            <a:r>
              <a:rPr lang="fr-FR" sz="67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-20</a:t>
            </a:r>
          </a:p>
          <a:p>
            <a:pPr algn="r">
              <a:spcBef>
                <a:spcPts val="370"/>
              </a:spcBef>
            </a:pPr>
            <a:r>
              <a:rPr lang="fr-FR" sz="67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-25</a:t>
            </a:r>
          </a:p>
        </p:txBody>
      </p:sp>
      <p:sp>
        <p:nvSpPr>
          <p:cNvPr id="245" name="ZoneTexte 244">
            <a:extLst>
              <a:ext uri="{FF2B5EF4-FFF2-40B4-BE49-F238E27FC236}">
                <a16:creationId xmlns:a16="http://schemas.microsoft.com/office/drawing/2014/main" xmlns="" id="{0C1B6482-70AC-0144-9D83-AD4231D206C0}"/>
              </a:ext>
            </a:extLst>
          </p:cNvPr>
          <p:cNvSpPr txBox="1"/>
          <p:nvPr/>
        </p:nvSpPr>
        <p:spPr>
          <a:xfrm>
            <a:off x="3121083" y="2025841"/>
            <a:ext cx="335378" cy="17479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>
              <a:spcBef>
                <a:spcPts val="370"/>
              </a:spcBef>
            </a:pPr>
            <a:r>
              <a:rPr lang="fr-FR" sz="67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25</a:t>
            </a:r>
          </a:p>
          <a:p>
            <a:pPr algn="r">
              <a:spcBef>
                <a:spcPts val="370"/>
              </a:spcBef>
            </a:pPr>
            <a:r>
              <a:rPr lang="fr-FR" sz="67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</a:t>
            </a:r>
          </a:p>
          <a:p>
            <a:pPr algn="r">
              <a:spcBef>
                <a:spcPts val="370"/>
              </a:spcBef>
            </a:pPr>
            <a:r>
              <a:rPr lang="fr-FR" sz="67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15</a:t>
            </a:r>
          </a:p>
          <a:p>
            <a:pPr algn="r">
              <a:spcBef>
                <a:spcPts val="370"/>
              </a:spcBef>
            </a:pPr>
            <a:r>
              <a:rPr lang="fr-FR" sz="67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</a:t>
            </a:r>
          </a:p>
          <a:p>
            <a:pPr algn="r">
              <a:spcBef>
                <a:spcPts val="370"/>
              </a:spcBef>
            </a:pPr>
            <a:r>
              <a:rPr lang="fr-FR" sz="67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5</a:t>
            </a:r>
          </a:p>
          <a:p>
            <a:pPr algn="r">
              <a:spcBef>
                <a:spcPts val="370"/>
              </a:spcBef>
            </a:pPr>
            <a:r>
              <a:rPr lang="fr-FR" sz="67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0</a:t>
            </a:r>
          </a:p>
          <a:p>
            <a:pPr algn="r">
              <a:spcBef>
                <a:spcPts val="370"/>
              </a:spcBef>
            </a:pPr>
            <a:r>
              <a:rPr lang="fr-FR" sz="67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-5</a:t>
            </a:r>
          </a:p>
          <a:p>
            <a:pPr algn="r">
              <a:spcBef>
                <a:spcPts val="370"/>
              </a:spcBef>
            </a:pPr>
            <a:r>
              <a:rPr lang="fr-FR" sz="67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-10</a:t>
            </a:r>
          </a:p>
          <a:p>
            <a:pPr algn="r">
              <a:spcBef>
                <a:spcPts val="370"/>
              </a:spcBef>
            </a:pPr>
            <a:r>
              <a:rPr lang="fr-FR" sz="67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-15</a:t>
            </a:r>
          </a:p>
          <a:p>
            <a:pPr algn="r">
              <a:spcBef>
                <a:spcPts val="370"/>
              </a:spcBef>
            </a:pPr>
            <a:r>
              <a:rPr lang="fr-FR" sz="67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-20</a:t>
            </a:r>
          </a:p>
          <a:p>
            <a:pPr algn="r">
              <a:spcBef>
                <a:spcPts val="370"/>
              </a:spcBef>
            </a:pPr>
            <a:r>
              <a:rPr lang="fr-FR" sz="67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-25</a:t>
            </a:r>
          </a:p>
        </p:txBody>
      </p:sp>
      <p:sp>
        <p:nvSpPr>
          <p:cNvPr id="249" name="ZoneTexte 248">
            <a:extLst>
              <a:ext uri="{FF2B5EF4-FFF2-40B4-BE49-F238E27FC236}">
                <a16:creationId xmlns:a16="http://schemas.microsoft.com/office/drawing/2014/main" xmlns="" id="{C9143885-A07F-6343-8763-8A2A33F1CD74}"/>
              </a:ext>
            </a:extLst>
          </p:cNvPr>
          <p:cNvSpPr txBox="1"/>
          <p:nvPr/>
        </p:nvSpPr>
        <p:spPr>
          <a:xfrm>
            <a:off x="6084169" y="2025841"/>
            <a:ext cx="335378" cy="17479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>
              <a:spcBef>
                <a:spcPts val="370"/>
              </a:spcBef>
            </a:pPr>
            <a:r>
              <a:rPr lang="fr-FR" sz="67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25</a:t>
            </a:r>
          </a:p>
          <a:p>
            <a:pPr algn="r">
              <a:spcBef>
                <a:spcPts val="370"/>
              </a:spcBef>
            </a:pPr>
            <a:r>
              <a:rPr lang="fr-FR" sz="67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</a:t>
            </a:r>
          </a:p>
          <a:p>
            <a:pPr algn="r">
              <a:spcBef>
                <a:spcPts val="370"/>
              </a:spcBef>
            </a:pPr>
            <a:r>
              <a:rPr lang="fr-FR" sz="67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15</a:t>
            </a:r>
          </a:p>
          <a:p>
            <a:pPr algn="r">
              <a:spcBef>
                <a:spcPts val="370"/>
              </a:spcBef>
            </a:pPr>
            <a:r>
              <a:rPr lang="fr-FR" sz="67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</a:t>
            </a:r>
          </a:p>
          <a:p>
            <a:pPr algn="r">
              <a:spcBef>
                <a:spcPts val="370"/>
              </a:spcBef>
            </a:pPr>
            <a:r>
              <a:rPr lang="fr-FR" sz="67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5</a:t>
            </a:r>
          </a:p>
          <a:p>
            <a:pPr algn="r">
              <a:spcBef>
                <a:spcPts val="370"/>
              </a:spcBef>
            </a:pPr>
            <a:r>
              <a:rPr lang="fr-FR" sz="67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0</a:t>
            </a:r>
          </a:p>
          <a:p>
            <a:pPr algn="r">
              <a:spcBef>
                <a:spcPts val="370"/>
              </a:spcBef>
            </a:pPr>
            <a:r>
              <a:rPr lang="fr-FR" sz="67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-5</a:t>
            </a:r>
          </a:p>
          <a:p>
            <a:pPr algn="r">
              <a:spcBef>
                <a:spcPts val="370"/>
              </a:spcBef>
            </a:pPr>
            <a:r>
              <a:rPr lang="fr-FR" sz="67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-10</a:t>
            </a:r>
          </a:p>
          <a:p>
            <a:pPr algn="r">
              <a:spcBef>
                <a:spcPts val="370"/>
              </a:spcBef>
            </a:pPr>
            <a:r>
              <a:rPr lang="fr-FR" sz="67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-15</a:t>
            </a:r>
          </a:p>
          <a:p>
            <a:pPr algn="r">
              <a:spcBef>
                <a:spcPts val="370"/>
              </a:spcBef>
            </a:pPr>
            <a:r>
              <a:rPr lang="fr-FR" sz="67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-20</a:t>
            </a:r>
          </a:p>
          <a:p>
            <a:pPr algn="r">
              <a:spcBef>
                <a:spcPts val="370"/>
              </a:spcBef>
            </a:pPr>
            <a:r>
              <a:rPr lang="fr-FR" sz="67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-25</a:t>
            </a:r>
          </a:p>
        </p:txBody>
      </p:sp>
      <p:grpSp>
        <p:nvGrpSpPr>
          <p:cNvPr id="101" name="Groupe 100"/>
          <p:cNvGrpSpPr/>
          <p:nvPr/>
        </p:nvGrpSpPr>
        <p:grpSpPr>
          <a:xfrm rot="5400000">
            <a:off x="3262758" y="2921707"/>
            <a:ext cx="1153828" cy="53463"/>
            <a:chOff x="6598587" y="2153264"/>
            <a:chExt cx="974710" cy="71284"/>
          </a:xfrm>
        </p:grpSpPr>
        <p:cxnSp>
          <p:nvCxnSpPr>
            <p:cNvPr id="167" name="Connecteur droit 166"/>
            <p:cNvCxnSpPr/>
            <p:nvPr/>
          </p:nvCxnSpPr>
          <p:spPr>
            <a:xfrm>
              <a:off x="6599903" y="2190135"/>
              <a:ext cx="973394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Connecteur droit 167"/>
            <p:cNvCxnSpPr/>
            <p:nvPr/>
          </p:nvCxnSpPr>
          <p:spPr>
            <a:xfrm>
              <a:off x="6599903" y="2190135"/>
              <a:ext cx="0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Connecteur droit 168"/>
            <p:cNvCxnSpPr/>
            <p:nvPr/>
          </p:nvCxnSpPr>
          <p:spPr>
            <a:xfrm>
              <a:off x="6598587" y="2153264"/>
              <a:ext cx="0" cy="66367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Connecteur droit 169"/>
            <p:cNvCxnSpPr/>
            <p:nvPr/>
          </p:nvCxnSpPr>
          <p:spPr>
            <a:xfrm>
              <a:off x="7570835" y="2158181"/>
              <a:ext cx="0" cy="66367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Groupe 101"/>
          <p:cNvGrpSpPr/>
          <p:nvPr/>
        </p:nvGrpSpPr>
        <p:grpSpPr>
          <a:xfrm rot="5400000">
            <a:off x="3635183" y="2910457"/>
            <a:ext cx="1184415" cy="53463"/>
            <a:chOff x="6595489" y="2153264"/>
            <a:chExt cx="977808" cy="71284"/>
          </a:xfrm>
        </p:grpSpPr>
        <p:cxnSp>
          <p:nvCxnSpPr>
            <p:cNvPr id="163" name="Connecteur droit 162"/>
            <p:cNvCxnSpPr/>
            <p:nvPr/>
          </p:nvCxnSpPr>
          <p:spPr>
            <a:xfrm>
              <a:off x="6599903" y="2190135"/>
              <a:ext cx="973394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Connecteur droit 163"/>
            <p:cNvCxnSpPr/>
            <p:nvPr/>
          </p:nvCxnSpPr>
          <p:spPr>
            <a:xfrm>
              <a:off x="6599903" y="2190135"/>
              <a:ext cx="0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onnecteur droit 164"/>
            <p:cNvCxnSpPr/>
            <p:nvPr/>
          </p:nvCxnSpPr>
          <p:spPr>
            <a:xfrm>
              <a:off x="6595489" y="2153264"/>
              <a:ext cx="0" cy="66367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onnecteur droit 165"/>
            <p:cNvCxnSpPr/>
            <p:nvPr/>
          </p:nvCxnSpPr>
          <p:spPr>
            <a:xfrm>
              <a:off x="7570835" y="2158181"/>
              <a:ext cx="0" cy="66367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" name="Groupe 102"/>
          <p:cNvGrpSpPr/>
          <p:nvPr/>
        </p:nvGrpSpPr>
        <p:grpSpPr>
          <a:xfrm rot="5400000">
            <a:off x="4027375" y="2926379"/>
            <a:ext cx="1180830" cy="49876"/>
            <a:chOff x="6598449" y="2158047"/>
            <a:chExt cx="974848" cy="66501"/>
          </a:xfrm>
        </p:grpSpPr>
        <p:cxnSp>
          <p:nvCxnSpPr>
            <p:cNvPr id="159" name="Connecteur droit 158"/>
            <p:cNvCxnSpPr/>
            <p:nvPr/>
          </p:nvCxnSpPr>
          <p:spPr>
            <a:xfrm>
              <a:off x="6599903" y="2190135"/>
              <a:ext cx="973394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Connecteur droit 159"/>
            <p:cNvCxnSpPr/>
            <p:nvPr/>
          </p:nvCxnSpPr>
          <p:spPr>
            <a:xfrm>
              <a:off x="6599903" y="2190135"/>
              <a:ext cx="0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Connecteur droit 160"/>
            <p:cNvCxnSpPr/>
            <p:nvPr/>
          </p:nvCxnSpPr>
          <p:spPr>
            <a:xfrm>
              <a:off x="6598449" y="2158047"/>
              <a:ext cx="0" cy="66367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Connecteur droit 161"/>
            <p:cNvCxnSpPr/>
            <p:nvPr/>
          </p:nvCxnSpPr>
          <p:spPr>
            <a:xfrm>
              <a:off x="7570835" y="2158181"/>
              <a:ext cx="0" cy="66367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" name="Groupe 103"/>
          <p:cNvGrpSpPr/>
          <p:nvPr/>
        </p:nvGrpSpPr>
        <p:grpSpPr>
          <a:xfrm rot="5400000">
            <a:off x="4413292" y="2944478"/>
            <a:ext cx="1184415" cy="49877"/>
            <a:chOff x="6595489" y="2158046"/>
            <a:chExt cx="977808" cy="66502"/>
          </a:xfrm>
        </p:grpSpPr>
        <p:cxnSp>
          <p:nvCxnSpPr>
            <p:cNvPr id="155" name="Connecteur droit 154"/>
            <p:cNvCxnSpPr/>
            <p:nvPr/>
          </p:nvCxnSpPr>
          <p:spPr>
            <a:xfrm>
              <a:off x="6599903" y="2190135"/>
              <a:ext cx="973394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Connecteur droit 155"/>
            <p:cNvCxnSpPr/>
            <p:nvPr/>
          </p:nvCxnSpPr>
          <p:spPr>
            <a:xfrm>
              <a:off x="6599903" y="2190135"/>
              <a:ext cx="0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Connecteur droit 156"/>
            <p:cNvCxnSpPr/>
            <p:nvPr/>
          </p:nvCxnSpPr>
          <p:spPr>
            <a:xfrm>
              <a:off x="6595489" y="2158046"/>
              <a:ext cx="0" cy="66367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Connecteur droit 157"/>
            <p:cNvCxnSpPr/>
            <p:nvPr/>
          </p:nvCxnSpPr>
          <p:spPr>
            <a:xfrm>
              <a:off x="7570835" y="2158181"/>
              <a:ext cx="0" cy="66367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" name="Groupe 104"/>
          <p:cNvGrpSpPr/>
          <p:nvPr/>
        </p:nvGrpSpPr>
        <p:grpSpPr>
          <a:xfrm rot="5400000">
            <a:off x="4832214" y="2891422"/>
            <a:ext cx="1130415" cy="49877"/>
            <a:chOff x="6595630" y="2158046"/>
            <a:chExt cx="977667" cy="66502"/>
          </a:xfrm>
        </p:grpSpPr>
        <p:cxnSp>
          <p:nvCxnSpPr>
            <p:cNvPr id="151" name="Connecteur droit 150"/>
            <p:cNvCxnSpPr/>
            <p:nvPr/>
          </p:nvCxnSpPr>
          <p:spPr>
            <a:xfrm>
              <a:off x="6599903" y="2190135"/>
              <a:ext cx="973394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Connecteur droit 151"/>
            <p:cNvCxnSpPr/>
            <p:nvPr/>
          </p:nvCxnSpPr>
          <p:spPr>
            <a:xfrm>
              <a:off x="6599903" y="2190135"/>
              <a:ext cx="0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Connecteur droit 152"/>
            <p:cNvCxnSpPr/>
            <p:nvPr/>
          </p:nvCxnSpPr>
          <p:spPr>
            <a:xfrm>
              <a:off x="6595630" y="2158046"/>
              <a:ext cx="0" cy="66367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Connecteur droit 153"/>
            <p:cNvCxnSpPr/>
            <p:nvPr/>
          </p:nvCxnSpPr>
          <p:spPr>
            <a:xfrm>
              <a:off x="7570835" y="2158181"/>
              <a:ext cx="0" cy="66367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Groupe 105"/>
          <p:cNvGrpSpPr/>
          <p:nvPr/>
        </p:nvGrpSpPr>
        <p:grpSpPr>
          <a:xfrm rot="5400000">
            <a:off x="5146097" y="2967091"/>
            <a:ext cx="1288828" cy="53463"/>
            <a:chOff x="6597957" y="2153264"/>
            <a:chExt cx="975340" cy="71284"/>
          </a:xfrm>
          <a:effectLst/>
        </p:grpSpPr>
        <p:cxnSp>
          <p:nvCxnSpPr>
            <p:cNvPr id="147" name="Connecteur droit 146"/>
            <p:cNvCxnSpPr/>
            <p:nvPr/>
          </p:nvCxnSpPr>
          <p:spPr>
            <a:xfrm>
              <a:off x="6599903" y="2190135"/>
              <a:ext cx="973394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Connecteur droit 147"/>
            <p:cNvCxnSpPr/>
            <p:nvPr/>
          </p:nvCxnSpPr>
          <p:spPr>
            <a:xfrm>
              <a:off x="6599903" y="2190135"/>
              <a:ext cx="0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Connecteur droit 148"/>
            <p:cNvCxnSpPr/>
            <p:nvPr/>
          </p:nvCxnSpPr>
          <p:spPr>
            <a:xfrm>
              <a:off x="6597957" y="2153264"/>
              <a:ext cx="0" cy="66367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Connecteur droit 149"/>
            <p:cNvCxnSpPr/>
            <p:nvPr/>
          </p:nvCxnSpPr>
          <p:spPr>
            <a:xfrm>
              <a:off x="7570835" y="2158181"/>
              <a:ext cx="0" cy="66367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7" name="Connecteur droit 106"/>
          <p:cNvCxnSpPr/>
          <p:nvPr/>
        </p:nvCxnSpPr>
        <p:spPr>
          <a:xfrm>
            <a:off x="3448764" y="2089378"/>
            <a:ext cx="0" cy="1629151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Connecteur droit 107"/>
          <p:cNvCxnSpPr/>
          <p:nvPr/>
        </p:nvCxnSpPr>
        <p:spPr>
          <a:xfrm>
            <a:off x="3417388" y="3682670"/>
            <a:ext cx="2376042" cy="4482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Connecteur droit 108"/>
          <p:cNvCxnSpPr/>
          <p:nvPr/>
        </p:nvCxnSpPr>
        <p:spPr>
          <a:xfrm>
            <a:off x="3417388" y="3182890"/>
            <a:ext cx="2376964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Connecteur droit 109"/>
          <p:cNvCxnSpPr/>
          <p:nvPr/>
        </p:nvCxnSpPr>
        <p:spPr>
          <a:xfrm>
            <a:off x="3448764" y="2899963"/>
            <a:ext cx="2344666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1" name="Groupe 110"/>
          <p:cNvGrpSpPr/>
          <p:nvPr/>
        </p:nvGrpSpPr>
        <p:grpSpPr>
          <a:xfrm>
            <a:off x="3426352" y="2892963"/>
            <a:ext cx="2359442" cy="101073"/>
            <a:chOff x="609600" y="3853778"/>
            <a:chExt cx="3145922" cy="134765"/>
          </a:xfrm>
        </p:grpSpPr>
        <p:cxnSp>
          <p:nvCxnSpPr>
            <p:cNvPr id="141" name="Connecteur droit 140"/>
            <p:cNvCxnSpPr>
              <a:cxnSpLocks/>
            </p:cNvCxnSpPr>
            <p:nvPr/>
          </p:nvCxnSpPr>
          <p:spPr>
            <a:xfrm>
              <a:off x="609600" y="3853778"/>
              <a:ext cx="525351" cy="85559"/>
            </a:xfrm>
            <a:prstGeom prst="line">
              <a:avLst/>
            </a:prstGeom>
            <a:ln>
              <a:solidFill>
                <a:srgbClr val="A470A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Connecteur droit 141"/>
            <p:cNvCxnSpPr>
              <a:cxnSpLocks/>
              <a:endCxn id="242" idx="2"/>
            </p:cNvCxnSpPr>
            <p:nvPr/>
          </p:nvCxnSpPr>
          <p:spPr>
            <a:xfrm flipV="1">
              <a:off x="1160408" y="3910821"/>
              <a:ext cx="485068" cy="39059"/>
            </a:xfrm>
            <a:prstGeom prst="line">
              <a:avLst/>
            </a:prstGeom>
            <a:ln>
              <a:solidFill>
                <a:srgbClr val="A470A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Connecteur droit 142"/>
            <p:cNvCxnSpPr/>
            <p:nvPr/>
          </p:nvCxnSpPr>
          <p:spPr>
            <a:xfrm>
              <a:off x="1646428" y="3913619"/>
              <a:ext cx="543707" cy="12525"/>
            </a:xfrm>
            <a:prstGeom prst="line">
              <a:avLst/>
            </a:prstGeom>
            <a:ln>
              <a:solidFill>
                <a:srgbClr val="A470A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Connecteur droit 143"/>
            <p:cNvCxnSpPr>
              <a:cxnSpLocks/>
              <a:stCxn id="115" idx="6"/>
            </p:cNvCxnSpPr>
            <p:nvPr/>
          </p:nvCxnSpPr>
          <p:spPr>
            <a:xfrm>
              <a:off x="2231453" y="3927555"/>
              <a:ext cx="482251" cy="19197"/>
            </a:xfrm>
            <a:prstGeom prst="line">
              <a:avLst/>
            </a:prstGeom>
            <a:ln>
              <a:solidFill>
                <a:srgbClr val="A470A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Connecteur droit 144"/>
            <p:cNvCxnSpPr>
              <a:cxnSpLocks/>
            </p:cNvCxnSpPr>
            <p:nvPr/>
          </p:nvCxnSpPr>
          <p:spPr>
            <a:xfrm flipV="1">
              <a:off x="2693024" y="3876617"/>
              <a:ext cx="559601" cy="55032"/>
            </a:xfrm>
            <a:prstGeom prst="line">
              <a:avLst/>
            </a:prstGeom>
            <a:ln>
              <a:solidFill>
                <a:srgbClr val="A470A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Connecteur droit 145"/>
            <p:cNvCxnSpPr/>
            <p:nvPr/>
          </p:nvCxnSpPr>
          <p:spPr>
            <a:xfrm>
              <a:off x="3264763" y="3868210"/>
              <a:ext cx="490759" cy="120333"/>
            </a:xfrm>
            <a:prstGeom prst="line">
              <a:avLst/>
            </a:prstGeom>
            <a:ln>
              <a:solidFill>
                <a:srgbClr val="A470A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" name="Organigramme : Connecteur 111"/>
          <p:cNvSpPr/>
          <p:nvPr/>
        </p:nvSpPr>
        <p:spPr>
          <a:xfrm>
            <a:off x="3416244" y="2876363"/>
            <a:ext cx="54000" cy="54000"/>
          </a:xfrm>
          <a:prstGeom prst="flowChartConnector">
            <a:avLst/>
          </a:prstGeom>
          <a:solidFill>
            <a:srgbClr val="A470AA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15" name="Organigramme : Connecteur 114"/>
          <p:cNvSpPr/>
          <p:nvPr/>
        </p:nvSpPr>
        <p:spPr>
          <a:xfrm>
            <a:off x="4588742" y="2921295"/>
            <a:ext cx="54000" cy="54000"/>
          </a:xfrm>
          <a:prstGeom prst="flowChartConnector">
            <a:avLst/>
          </a:prstGeom>
          <a:solidFill>
            <a:srgbClr val="A470A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17" name="Organigramme : Connecteur 116"/>
          <p:cNvSpPr/>
          <p:nvPr/>
        </p:nvSpPr>
        <p:spPr>
          <a:xfrm>
            <a:off x="5371633" y="2881620"/>
            <a:ext cx="54000" cy="54000"/>
          </a:xfrm>
          <a:prstGeom prst="flowChartConnector">
            <a:avLst/>
          </a:prstGeom>
          <a:solidFill>
            <a:srgbClr val="A470A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18" name="Organigramme : Connecteur 117"/>
          <p:cNvSpPr/>
          <p:nvPr/>
        </p:nvSpPr>
        <p:spPr>
          <a:xfrm>
            <a:off x="5764472" y="2976026"/>
            <a:ext cx="42644" cy="41852"/>
          </a:xfrm>
          <a:prstGeom prst="flowChartConnector">
            <a:avLst/>
          </a:prstGeom>
          <a:solidFill>
            <a:srgbClr val="A470A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cxnSp>
        <p:nvCxnSpPr>
          <p:cNvPr id="119" name="Connecteur droit 118"/>
          <p:cNvCxnSpPr/>
          <p:nvPr/>
        </p:nvCxnSpPr>
        <p:spPr>
          <a:xfrm>
            <a:off x="3416244" y="2111788"/>
            <a:ext cx="3252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Connecteur droit 119"/>
          <p:cNvCxnSpPr/>
          <p:nvPr/>
        </p:nvCxnSpPr>
        <p:spPr>
          <a:xfrm>
            <a:off x="3409526" y="2279876"/>
            <a:ext cx="3252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Connecteur droit 120"/>
          <p:cNvCxnSpPr/>
          <p:nvPr/>
        </p:nvCxnSpPr>
        <p:spPr>
          <a:xfrm>
            <a:off x="3414460" y="2425550"/>
            <a:ext cx="3252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Connecteur droit 121"/>
          <p:cNvCxnSpPr/>
          <p:nvPr/>
        </p:nvCxnSpPr>
        <p:spPr>
          <a:xfrm>
            <a:off x="3414015" y="2589154"/>
            <a:ext cx="3252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Connecteur droit 122"/>
          <p:cNvCxnSpPr/>
          <p:nvPr/>
        </p:nvCxnSpPr>
        <p:spPr>
          <a:xfrm>
            <a:off x="3416261" y="2743793"/>
            <a:ext cx="3252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Connecteur droit 123"/>
          <p:cNvCxnSpPr/>
          <p:nvPr/>
        </p:nvCxnSpPr>
        <p:spPr>
          <a:xfrm>
            <a:off x="3409540" y="3055308"/>
            <a:ext cx="3252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Connecteur droit 124"/>
          <p:cNvCxnSpPr/>
          <p:nvPr/>
        </p:nvCxnSpPr>
        <p:spPr>
          <a:xfrm>
            <a:off x="3411785" y="3366827"/>
            <a:ext cx="3252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Connecteur droit 125"/>
          <p:cNvCxnSpPr/>
          <p:nvPr/>
        </p:nvCxnSpPr>
        <p:spPr>
          <a:xfrm>
            <a:off x="3414030" y="3525949"/>
            <a:ext cx="3252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Connecteur droit 126"/>
          <p:cNvCxnSpPr/>
          <p:nvPr/>
        </p:nvCxnSpPr>
        <p:spPr>
          <a:xfrm rot="5400000">
            <a:off x="3826373" y="3700778"/>
            <a:ext cx="3252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Connecteur droit 127"/>
          <p:cNvCxnSpPr/>
          <p:nvPr/>
        </p:nvCxnSpPr>
        <p:spPr>
          <a:xfrm rot="5400000">
            <a:off x="4209610" y="3703022"/>
            <a:ext cx="3252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Connecteur droit 128"/>
          <p:cNvCxnSpPr/>
          <p:nvPr/>
        </p:nvCxnSpPr>
        <p:spPr>
          <a:xfrm rot="5400000">
            <a:off x="4606292" y="3705266"/>
            <a:ext cx="3252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Connecteur droit 129"/>
          <p:cNvCxnSpPr/>
          <p:nvPr/>
        </p:nvCxnSpPr>
        <p:spPr>
          <a:xfrm rot="5400000">
            <a:off x="4994012" y="3703028"/>
            <a:ext cx="3252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Connecteur droit 130"/>
          <p:cNvCxnSpPr/>
          <p:nvPr/>
        </p:nvCxnSpPr>
        <p:spPr>
          <a:xfrm rot="5400000">
            <a:off x="5390701" y="3700788"/>
            <a:ext cx="3252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Connecteur droit 131"/>
          <p:cNvCxnSpPr/>
          <p:nvPr/>
        </p:nvCxnSpPr>
        <p:spPr>
          <a:xfrm rot="5400000">
            <a:off x="5769455" y="3703031"/>
            <a:ext cx="3252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3" name="ZoneTexte 132"/>
          <p:cNvSpPr txBox="1"/>
          <p:nvPr/>
        </p:nvSpPr>
        <p:spPr>
          <a:xfrm>
            <a:off x="3221188" y="3736348"/>
            <a:ext cx="406871" cy="2077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67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Référence n=447</a:t>
            </a:r>
          </a:p>
        </p:txBody>
      </p:sp>
      <p:sp>
        <p:nvSpPr>
          <p:cNvPr id="134" name="ZoneTexte 133"/>
          <p:cNvSpPr txBox="1"/>
          <p:nvPr/>
        </p:nvSpPr>
        <p:spPr>
          <a:xfrm>
            <a:off x="3667261" y="3736827"/>
            <a:ext cx="341134" cy="2077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67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C2</a:t>
            </a:r>
            <a:br>
              <a:rPr lang="fr-FR" sz="675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fr-FR" sz="67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n=388</a:t>
            </a:r>
          </a:p>
        </p:txBody>
      </p:sp>
      <p:sp>
        <p:nvSpPr>
          <p:cNvPr id="135" name="ZoneTexte 134"/>
          <p:cNvSpPr txBox="1"/>
          <p:nvPr/>
        </p:nvSpPr>
        <p:spPr>
          <a:xfrm>
            <a:off x="4052499" y="3731791"/>
            <a:ext cx="341134" cy="2077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67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C3</a:t>
            </a:r>
            <a:br>
              <a:rPr lang="fr-FR" sz="675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fr-FR" sz="67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n=258</a:t>
            </a:r>
          </a:p>
        </p:txBody>
      </p:sp>
      <p:sp>
        <p:nvSpPr>
          <p:cNvPr id="136" name="ZoneTexte 135"/>
          <p:cNvSpPr txBox="1"/>
          <p:nvPr/>
        </p:nvSpPr>
        <p:spPr>
          <a:xfrm>
            <a:off x="4441187" y="3743505"/>
            <a:ext cx="341134" cy="2077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67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C4</a:t>
            </a:r>
            <a:br>
              <a:rPr lang="fr-FR" sz="675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fr-FR" sz="67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n=171</a:t>
            </a:r>
          </a:p>
        </p:txBody>
      </p:sp>
      <p:sp>
        <p:nvSpPr>
          <p:cNvPr id="137" name="ZoneTexte 136"/>
          <p:cNvSpPr txBox="1"/>
          <p:nvPr/>
        </p:nvSpPr>
        <p:spPr>
          <a:xfrm>
            <a:off x="4839705" y="3747177"/>
            <a:ext cx="341134" cy="2077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67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C5</a:t>
            </a:r>
            <a:br>
              <a:rPr lang="fr-FR" sz="675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fr-FR" sz="67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n=124</a:t>
            </a:r>
          </a:p>
        </p:txBody>
      </p:sp>
      <p:sp>
        <p:nvSpPr>
          <p:cNvPr id="138" name="ZoneTexte 137"/>
          <p:cNvSpPr txBox="1"/>
          <p:nvPr/>
        </p:nvSpPr>
        <p:spPr>
          <a:xfrm>
            <a:off x="5228066" y="3745002"/>
            <a:ext cx="341134" cy="2077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67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C6</a:t>
            </a:r>
            <a:br>
              <a:rPr lang="fr-FR" sz="675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fr-FR" sz="67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n=89</a:t>
            </a:r>
          </a:p>
        </p:txBody>
      </p:sp>
      <p:sp>
        <p:nvSpPr>
          <p:cNvPr id="139" name="ZoneTexte 138"/>
          <p:cNvSpPr txBox="1"/>
          <p:nvPr/>
        </p:nvSpPr>
        <p:spPr>
          <a:xfrm>
            <a:off x="5616426" y="3732339"/>
            <a:ext cx="341134" cy="2077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67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C7</a:t>
            </a:r>
            <a:br>
              <a:rPr lang="fr-FR" sz="675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fr-FR" sz="67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n=55</a:t>
            </a:r>
          </a:p>
        </p:txBody>
      </p:sp>
      <p:grpSp>
        <p:nvGrpSpPr>
          <p:cNvPr id="172" name="Groupe 171"/>
          <p:cNvGrpSpPr/>
          <p:nvPr/>
        </p:nvGrpSpPr>
        <p:grpSpPr>
          <a:xfrm rot="5400000">
            <a:off x="6301341" y="2885996"/>
            <a:ext cx="999000" cy="53462"/>
            <a:chOff x="6599903" y="2153280"/>
            <a:chExt cx="1018502" cy="71282"/>
          </a:xfrm>
        </p:grpSpPr>
        <p:cxnSp>
          <p:nvCxnSpPr>
            <p:cNvPr id="238" name="Connecteur droit 237"/>
            <p:cNvCxnSpPr/>
            <p:nvPr/>
          </p:nvCxnSpPr>
          <p:spPr>
            <a:xfrm>
              <a:off x="6638823" y="2190160"/>
              <a:ext cx="973394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Connecteur droit 238"/>
            <p:cNvCxnSpPr/>
            <p:nvPr/>
          </p:nvCxnSpPr>
          <p:spPr>
            <a:xfrm>
              <a:off x="6599903" y="2190135"/>
              <a:ext cx="0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Connecteur droit 239"/>
            <p:cNvCxnSpPr/>
            <p:nvPr/>
          </p:nvCxnSpPr>
          <p:spPr>
            <a:xfrm>
              <a:off x="6640095" y="2153280"/>
              <a:ext cx="0" cy="66367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Connecteur droit 240"/>
            <p:cNvCxnSpPr/>
            <p:nvPr/>
          </p:nvCxnSpPr>
          <p:spPr>
            <a:xfrm>
              <a:off x="7618405" y="2158195"/>
              <a:ext cx="0" cy="66367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3" name="Groupe 172"/>
          <p:cNvGrpSpPr/>
          <p:nvPr/>
        </p:nvGrpSpPr>
        <p:grpSpPr>
          <a:xfrm rot="5400000">
            <a:off x="6702565" y="2921199"/>
            <a:ext cx="968414" cy="49877"/>
            <a:chOff x="6596147" y="2158045"/>
            <a:chExt cx="977150" cy="66503"/>
          </a:xfrm>
        </p:grpSpPr>
        <p:cxnSp>
          <p:nvCxnSpPr>
            <p:cNvPr id="234" name="Connecteur droit 233"/>
            <p:cNvCxnSpPr/>
            <p:nvPr/>
          </p:nvCxnSpPr>
          <p:spPr>
            <a:xfrm>
              <a:off x="6599903" y="2190135"/>
              <a:ext cx="973394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Connecteur droit 234"/>
            <p:cNvCxnSpPr/>
            <p:nvPr/>
          </p:nvCxnSpPr>
          <p:spPr>
            <a:xfrm>
              <a:off x="6599903" y="2190135"/>
              <a:ext cx="0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Connecteur droit 235"/>
            <p:cNvCxnSpPr/>
            <p:nvPr/>
          </p:nvCxnSpPr>
          <p:spPr>
            <a:xfrm>
              <a:off x="6596147" y="2158045"/>
              <a:ext cx="0" cy="66367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Connecteur droit 236"/>
            <p:cNvCxnSpPr/>
            <p:nvPr/>
          </p:nvCxnSpPr>
          <p:spPr>
            <a:xfrm>
              <a:off x="7570835" y="2158181"/>
              <a:ext cx="0" cy="66367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4" name="Groupe 173"/>
          <p:cNvGrpSpPr/>
          <p:nvPr/>
        </p:nvGrpSpPr>
        <p:grpSpPr>
          <a:xfrm rot="5400000">
            <a:off x="7069559" y="2909942"/>
            <a:ext cx="1018828" cy="49877"/>
            <a:chOff x="6599385" y="2158045"/>
            <a:chExt cx="973912" cy="66503"/>
          </a:xfrm>
        </p:grpSpPr>
        <p:cxnSp>
          <p:nvCxnSpPr>
            <p:cNvPr id="230" name="Connecteur droit 229"/>
            <p:cNvCxnSpPr/>
            <p:nvPr/>
          </p:nvCxnSpPr>
          <p:spPr>
            <a:xfrm>
              <a:off x="6599903" y="2190135"/>
              <a:ext cx="973394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Connecteur droit 230"/>
            <p:cNvCxnSpPr/>
            <p:nvPr/>
          </p:nvCxnSpPr>
          <p:spPr>
            <a:xfrm>
              <a:off x="6599903" y="2190135"/>
              <a:ext cx="0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Connecteur droit 231"/>
            <p:cNvCxnSpPr/>
            <p:nvPr/>
          </p:nvCxnSpPr>
          <p:spPr>
            <a:xfrm>
              <a:off x="6599385" y="2158045"/>
              <a:ext cx="0" cy="66367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Connecteur droit 232"/>
            <p:cNvCxnSpPr/>
            <p:nvPr/>
          </p:nvCxnSpPr>
          <p:spPr>
            <a:xfrm>
              <a:off x="7570835" y="2158181"/>
              <a:ext cx="0" cy="66367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5" name="Groupe 174"/>
          <p:cNvGrpSpPr/>
          <p:nvPr/>
        </p:nvGrpSpPr>
        <p:grpSpPr>
          <a:xfrm rot="5400000">
            <a:off x="7468984" y="2881209"/>
            <a:ext cx="995414" cy="49877"/>
            <a:chOff x="6596050" y="2158045"/>
            <a:chExt cx="977247" cy="66503"/>
          </a:xfrm>
        </p:grpSpPr>
        <p:cxnSp>
          <p:nvCxnSpPr>
            <p:cNvPr id="226" name="Connecteur droit 225"/>
            <p:cNvCxnSpPr/>
            <p:nvPr/>
          </p:nvCxnSpPr>
          <p:spPr>
            <a:xfrm>
              <a:off x="6599903" y="2190135"/>
              <a:ext cx="973394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Connecteur droit 226"/>
            <p:cNvCxnSpPr/>
            <p:nvPr/>
          </p:nvCxnSpPr>
          <p:spPr>
            <a:xfrm>
              <a:off x="6599903" y="2190135"/>
              <a:ext cx="0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Connecteur droit 227"/>
            <p:cNvCxnSpPr/>
            <p:nvPr/>
          </p:nvCxnSpPr>
          <p:spPr>
            <a:xfrm>
              <a:off x="6596050" y="2158045"/>
              <a:ext cx="0" cy="66367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Connecteur droit 228"/>
            <p:cNvCxnSpPr/>
            <p:nvPr/>
          </p:nvCxnSpPr>
          <p:spPr>
            <a:xfrm>
              <a:off x="7570835" y="2158181"/>
              <a:ext cx="0" cy="66367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6" name="Groupe 175"/>
          <p:cNvGrpSpPr/>
          <p:nvPr/>
        </p:nvGrpSpPr>
        <p:grpSpPr>
          <a:xfrm rot="5400000">
            <a:off x="7880953" y="2982728"/>
            <a:ext cx="968414" cy="53463"/>
            <a:chOff x="6596147" y="2153264"/>
            <a:chExt cx="977150" cy="71284"/>
          </a:xfrm>
        </p:grpSpPr>
        <p:cxnSp>
          <p:nvCxnSpPr>
            <p:cNvPr id="222" name="Connecteur droit 221"/>
            <p:cNvCxnSpPr/>
            <p:nvPr/>
          </p:nvCxnSpPr>
          <p:spPr>
            <a:xfrm>
              <a:off x="6599903" y="2190135"/>
              <a:ext cx="973394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Connecteur droit 222"/>
            <p:cNvCxnSpPr/>
            <p:nvPr/>
          </p:nvCxnSpPr>
          <p:spPr>
            <a:xfrm>
              <a:off x="6599903" y="2190135"/>
              <a:ext cx="0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Connecteur droit 223"/>
            <p:cNvCxnSpPr/>
            <p:nvPr/>
          </p:nvCxnSpPr>
          <p:spPr>
            <a:xfrm>
              <a:off x="6596147" y="2153264"/>
              <a:ext cx="0" cy="66367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Connecteur droit 224"/>
            <p:cNvCxnSpPr/>
            <p:nvPr/>
          </p:nvCxnSpPr>
          <p:spPr>
            <a:xfrm>
              <a:off x="7570835" y="2158181"/>
              <a:ext cx="0" cy="66367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7" name="Groupe 176"/>
          <p:cNvGrpSpPr/>
          <p:nvPr/>
        </p:nvGrpSpPr>
        <p:grpSpPr>
          <a:xfrm rot="5400000">
            <a:off x="8326234" y="2890063"/>
            <a:ext cx="860414" cy="53463"/>
            <a:chOff x="6596600" y="2153264"/>
            <a:chExt cx="976697" cy="71284"/>
          </a:xfrm>
        </p:grpSpPr>
        <p:cxnSp>
          <p:nvCxnSpPr>
            <p:cNvPr id="218" name="Connecteur droit 217"/>
            <p:cNvCxnSpPr/>
            <p:nvPr/>
          </p:nvCxnSpPr>
          <p:spPr>
            <a:xfrm>
              <a:off x="6599903" y="2190135"/>
              <a:ext cx="973394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Connecteur droit 218"/>
            <p:cNvCxnSpPr/>
            <p:nvPr/>
          </p:nvCxnSpPr>
          <p:spPr>
            <a:xfrm>
              <a:off x="6599903" y="2190135"/>
              <a:ext cx="0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Connecteur droit 219"/>
            <p:cNvCxnSpPr/>
            <p:nvPr/>
          </p:nvCxnSpPr>
          <p:spPr>
            <a:xfrm>
              <a:off x="6596600" y="2153264"/>
              <a:ext cx="0" cy="66367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Connecteur droit 220"/>
            <p:cNvCxnSpPr/>
            <p:nvPr/>
          </p:nvCxnSpPr>
          <p:spPr>
            <a:xfrm>
              <a:off x="7570835" y="2158181"/>
              <a:ext cx="0" cy="66367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8" name="Connecteur droit 177"/>
          <p:cNvCxnSpPr/>
          <p:nvPr/>
        </p:nvCxnSpPr>
        <p:spPr>
          <a:xfrm>
            <a:off x="6409931" y="2092033"/>
            <a:ext cx="0" cy="1629151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Connecteur droit 178"/>
          <p:cNvCxnSpPr/>
          <p:nvPr/>
        </p:nvCxnSpPr>
        <p:spPr>
          <a:xfrm>
            <a:off x="6378555" y="3685325"/>
            <a:ext cx="2376042" cy="4482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0" name="Connecteur droit 179"/>
          <p:cNvCxnSpPr/>
          <p:nvPr/>
        </p:nvCxnSpPr>
        <p:spPr>
          <a:xfrm>
            <a:off x="6378555" y="3218882"/>
            <a:ext cx="2376964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1" name="Connecteur droit 180"/>
          <p:cNvCxnSpPr/>
          <p:nvPr/>
        </p:nvCxnSpPr>
        <p:spPr>
          <a:xfrm>
            <a:off x="6409932" y="2902618"/>
            <a:ext cx="2344666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2" name="Connecteur droit 211"/>
          <p:cNvCxnSpPr/>
          <p:nvPr/>
        </p:nvCxnSpPr>
        <p:spPr>
          <a:xfrm>
            <a:off x="6387520" y="2892052"/>
            <a:ext cx="404037" cy="31898"/>
          </a:xfrm>
          <a:prstGeom prst="line">
            <a:avLst/>
          </a:prstGeom>
          <a:ln>
            <a:solidFill>
              <a:srgbClr val="A470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3" name="Connecteur droit 212"/>
          <p:cNvCxnSpPr>
            <a:endCxn id="185" idx="6"/>
          </p:cNvCxnSpPr>
          <p:nvPr/>
        </p:nvCxnSpPr>
        <p:spPr>
          <a:xfrm>
            <a:off x="6791557" y="2923950"/>
            <a:ext cx="419676" cy="11773"/>
          </a:xfrm>
          <a:prstGeom prst="line">
            <a:avLst/>
          </a:prstGeom>
          <a:ln>
            <a:solidFill>
              <a:srgbClr val="A470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4" name="Connecteur droit 213"/>
          <p:cNvCxnSpPr>
            <a:cxnSpLocks/>
            <a:stCxn id="185" idx="6"/>
          </p:cNvCxnSpPr>
          <p:nvPr/>
        </p:nvCxnSpPr>
        <p:spPr>
          <a:xfrm flipV="1">
            <a:off x="7211233" y="2917613"/>
            <a:ext cx="392676" cy="18110"/>
          </a:xfrm>
          <a:prstGeom prst="line">
            <a:avLst/>
          </a:prstGeom>
          <a:ln>
            <a:solidFill>
              <a:srgbClr val="A470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5" name="Connecteur droit 214"/>
          <p:cNvCxnSpPr>
            <a:cxnSpLocks/>
          </p:cNvCxnSpPr>
          <p:nvPr/>
        </p:nvCxnSpPr>
        <p:spPr>
          <a:xfrm flipV="1">
            <a:off x="7596001" y="2892053"/>
            <a:ext cx="369596" cy="44652"/>
          </a:xfrm>
          <a:prstGeom prst="line">
            <a:avLst/>
          </a:prstGeom>
          <a:ln>
            <a:solidFill>
              <a:srgbClr val="A470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6" name="Connecteur droit 215"/>
          <p:cNvCxnSpPr>
            <a:cxnSpLocks/>
          </p:cNvCxnSpPr>
          <p:nvPr/>
        </p:nvCxnSpPr>
        <p:spPr>
          <a:xfrm>
            <a:off x="7965597" y="2892052"/>
            <a:ext cx="413295" cy="124040"/>
          </a:xfrm>
          <a:prstGeom prst="line">
            <a:avLst/>
          </a:prstGeom>
          <a:ln>
            <a:solidFill>
              <a:srgbClr val="A470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7" name="Connecteur droit 216"/>
          <p:cNvCxnSpPr>
            <a:cxnSpLocks/>
          </p:cNvCxnSpPr>
          <p:nvPr/>
        </p:nvCxnSpPr>
        <p:spPr>
          <a:xfrm flipV="1">
            <a:off x="8340708" y="2910129"/>
            <a:ext cx="417282" cy="105963"/>
          </a:xfrm>
          <a:prstGeom prst="line">
            <a:avLst/>
          </a:prstGeom>
          <a:ln>
            <a:solidFill>
              <a:srgbClr val="A470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3" name="Organigramme : Connecteur 182"/>
          <p:cNvSpPr/>
          <p:nvPr/>
        </p:nvSpPr>
        <p:spPr>
          <a:xfrm>
            <a:off x="6377411" y="2879018"/>
            <a:ext cx="54000" cy="54000"/>
          </a:xfrm>
          <a:prstGeom prst="flowChartConnector">
            <a:avLst/>
          </a:prstGeom>
          <a:solidFill>
            <a:srgbClr val="A470AA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85" name="Organigramme : Connecteur 184"/>
          <p:cNvSpPr/>
          <p:nvPr/>
        </p:nvSpPr>
        <p:spPr>
          <a:xfrm>
            <a:off x="7157233" y="2908723"/>
            <a:ext cx="54000" cy="54000"/>
          </a:xfrm>
          <a:prstGeom prst="flowChartConnector">
            <a:avLst/>
          </a:prstGeom>
          <a:solidFill>
            <a:srgbClr val="A470A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87" name="Organigramme : Connecteur 186"/>
          <p:cNvSpPr/>
          <p:nvPr/>
        </p:nvSpPr>
        <p:spPr>
          <a:xfrm>
            <a:off x="7942180" y="2869950"/>
            <a:ext cx="54000" cy="54000"/>
          </a:xfrm>
          <a:prstGeom prst="flowChartConnector">
            <a:avLst/>
          </a:prstGeom>
          <a:solidFill>
            <a:srgbClr val="A470A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89" name="Organigramme : Connecteur 188"/>
          <p:cNvSpPr/>
          <p:nvPr/>
        </p:nvSpPr>
        <p:spPr>
          <a:xfrm>
            <a:off x="8725639" y="2892956"/>
            <a:ext cx="42644" cy="41852"/>
          </a:xfrm>
          <a:prstGeom prst="flowChartConnector">
            <a:avLst/>
          </a:prstGeom>
          <a:solidFill>
            <a:srgbClr val="A470A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cxnSp>
        <p:nvCxnSpPr>
          <p:cNvPr id="190" name="Connecteur droit 189"/>
          <p:cNvCxnSpPr/>
          <p:nvPr/>
        </p:nvCxnSpPr>
        <p:spPr>
          <a:xfrm>
            <a:off x="6377411" y="2114443"/>
            <a:ext cx="3252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1" name="Connecteur droit 190"/>
          <p:cNvCxnSpPr/>
          <p:nvPr/>
        </p:nvCxnSpPr>
        <p:spPr>
          <a:xfrm>
            <a:off x="6370693" y="2282531"/>
            <a:ext cx="3252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2" name="Connecteur droit 191"/>
          <p:cNvCxnSpPr/>
          <p:nvPr/>
        </p:nvCxnSpPr>
        <p:spPr>
          <a:xfrm>
            <a:off x="6375627" y="2428205"/>
            <a:ext cx="3252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3" name="Connecteur droit 192"/>
          <p:cNvCxnSpPr/>
          <p:nvPr/>
        </p:nvCxnSpPr>
        <p:spPr>
          <a:xfrm>
            <a:off x="6375182" y="2591809"/>
            <a:ext cx="3252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4" name="Connecteur droit 193"/>
          <p:cNvCxnSpPr/>
          <p:nvPr/>
        </p:nvCxnSpPr>
        <p:spPr>
          <a:xfrm>
            <a:off x="6377429" y="2746448"/>
            <a:ext cx="3252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5" name="Connecteur droit 194"/>
          <p:cNvCxnSpPr/>
          <p:nvPr/>
        </p:nvCxnSpPr>
        <p:spPr>
          <a:xfrm>
            <a:off x="6370707" y="3057963"/>
            <a:ext cx="3252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6" name="Connecteur droit 195"/>
          <p:cNvCxnSpPr/>
          <p:nvPr/>
        </p:nvCxnSpPr>
        <p:spPr>
          <a:xfrm>
            <a:off x="6372953" y="3369482"/>
            <a:ext cx="3252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7" name="Connecteur droit 196"/>
          <p:cNvCxnSpPr/>
          <p:nvPr/>
        </p:nvCxnSpPr>
        <p:spPr>
          <a:xfrm>
            <a:off x="6375197" y="3528604"/>
            <a:ext cx="3252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8" name="Connecteur droit 197"/>
          <p:cNvCxnSpPr/>
          <p:nvPr/>
        </p:nvCxnSpPr>
        <p:spPr>
          <a:xfrm rot="5400000">
            <a:off x="6787541" y="3703433"/>
            <a:ext cx="3252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9" name="Connecteur droit 198"/>
          <p:cNvCxnSpPr/>
          <p:nvPr/>
        </p:nvCxnSpPr>
        <p:spPr>
          <a:xfrm rot="5400000">
            <a:off x="7170777" y="3705677"/>
            <a:ext cx="3252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0" name="Connecteur droit 199"/>
          <p:cNvCxnSpPr/>
          <p:nvPr/>
        </p:nvCxnSpPr>
        <p:spPr>
          <a:xfrm rot="5400000">
            <a:off x="7567460" y="3707921"/>
            <a:ext cx="3252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1" name="Connecteur droit 200"/>
          <p:cNvCxnSpPr/>
          <p:nvPr/>
        </p:nvCxnSpPr>
        <p:spPr>
          <a:xfrm rot="5400000">
            <a:off x="7955180" y="3705683"/>
            <a:ext cx="3252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2" name="Connecteur droit 201"/>
          <p:cNvCxnSpPr/>
          <p:nvPr/>
        </p:nvCxnSpPr>
        <p:spPr>
          <a:xfrm rot="5400000">
            <a:off x="8351868" y="3703443"/>
            <a:ext cx="3252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3" name="Connecteur droit 202"/>
          <p:cNvCxnSpPr/>
          <p:nvPr/>
        </p:nvCxnSpPr>
        <p:spPr>
          <a:xfrm rot="5400000">
            <a:off x="8730622" y="3705686"/>
            <a:ext cx="3252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4" name="ZoneTexte 203"/>
          <p:cNvSpPr txBox="1"/>
          <p:nvPr/>
        </p:nvSpPr>
        <p:spPr>
          <a:xfrm>
            <a:off x="6174712" y="3739003"/>
            <a:ext cx="414514" cy="2082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67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Référence n=442</a:t>
            </a:r>
          </a:p>
        </p:txBody>
      </p:sp>
      <p:sp>
        <p:nvSpPr>
          <p:cNvPr id="205" name="ZoneTexte 204"/>
          <p:cNvSpPr txBox="1"/>
          <p:nvPr/>
        </p:nvSpPr>
        <p:spPr>
          <a:xfrm>
            <a:off x="6628428" y="3739482"/>
            <a:ext cx="341134" cy="2077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67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C2</a:t>
            </a:r>
            <a:br>
              <a:rPr lang="fr-FR" sz="675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fr-FR" sz="67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n=372</a:t>
            </a:r>
          </a:p>
        </p:txBody>
      </p:sp>
      <p:sp>
        <p:nvSpPr>
          <p:cNvPr id="206" name="ZoneTexte 205"/>
          <p:cNvSpPr txBox="1"/>
          <p:nvPr/>
        </p:nvSpPr>
        <p:spPr>
          <a:xfrm>
            <a:off x="7013666" y="3734446"/>
            <a:ext cx="341134" cy="2077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67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C3</a:t>
            </a:r>
            <a:br>
              <a:rPr lang="fr-FR" sz="675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fr-FR" sz="67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n=255</a:t>
            </a:r>
          </a:p>
        </p:txBody>
      </p:sp>
      <p:sp>
        <p:nvSpPr>
          <p:cNvPr id="207" name="ZoneTexte 206"/>
          <p:cNvSpPr txBox="1"/>
          <p:nvPr/>
        </p:nvSpPr>
        <p:spPr>
          <a:xfrm>
            <a:off x="7402354" y="3746160"/>
            <a:ext cx="341134" cy="2077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67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C4</a:t>
            </a:r>
            <a:br>
              <a:rPr lang="fr-FR" sz="675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fr-FR" sz="67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n=172</a:t>
            </a:r>
          </a:p>
        </p:txBody>
      </p:sp>
      <p:sp>
        <p:nvSpPr>
          <p:cNvPr id="208" name="ZoneTexte 207"/>
          <p:cNvSpPr txBox="1"/>
          <p:nvPr/>
        </p:nvSpPr>
        <p:spPr>
          <a:xfrm>
            <a:off x="7800873" y="3749832"/>
            <a:ext cx="341134" cy="2077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67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C5</a:t>
            </a:r>
            <a:br>
              <a:rPr lang="fr-FR" sz="675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fr-FR" sz="67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n=125</a:t>
            </a:r>
          </a:p>
        </p:txBody>
      </p:sp>
      <p:sp>
        <p:nvSpPr>
          <p:cNvPr id="209" name="ZoneTexte 208"/>
          <p:cNvSpPr txBox="1"/>
          <p:nvPr/>
        </p:nvSpPr>
        <p:spPr>
          <a:xfrm>
            <a:off x="8189233" y="3728826"/>
            <a:ext cx="341134" cy="2077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67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C6</a:t>
            </a:r>
            <a:br>
              <a:rPr lang="fr-FR" sz="675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fr-FR" sz="67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n=89</a:t>
            </a:r>
          </a:p>
        </p:txBody>
      </p:sp>
      <p:sp>
        <p:nvSpPr>
          <p:cNvPr id="210" name="ZoneTexte 209"/>
          <p:cNvSpPr txBox="1"/>
          <p:nvPr/>
        </p:nvSpPr>
        <p:spPr>
          <a:xfrm>
            <a:off x="8577594" y="3734994"/>
            <a:ext cx="341134" cy="2077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67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C7</a:t>
            </a:r>
            <a:br>
              <a:rPr lang="fr-FR" sz="675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fr-FR" sz="67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n=57</a:t>
            </a:r>
          </a:p>
        </p:txBody>
      </p:sp>
      <p:sp>
        <p:nvSpPr>
          <p:cNvPr id="1030" name="ZoneTexte 1029"/>
          <p:cNvSpPr txBox="1"/>
          <p:nvPr/>
        </p:nvSpPr>
        <p:spPr>
          <a:xfrm>
            <a:off x="0" y="2112968"/>
            <a:ext cx="415498" cy="171973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fr-FR" sz="7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Variation moyenne par rapport au niveau de référence</a:t>
            </a:r>
          </a:p>
        </p:txBody>
      </p:sp>
      <p:sp>
        <p:nvSpPr>
          <p:cNvPr id="242" name="Organigramme : Connecteur 114">
            <a:extLst>
              <a:ext uri="{FF2B5EF4-FFF2-40B4-BE49-F238E27FC236}">
                <a16:creationId xmlns:a16="http://schemas.microsoft.com/office/drawing/2014/main" xmlns="" id="{EB53EE67-4564-6B44-8D39-B5B9DAAAD4B5}"/>
              </a:ext>
            </a:extLst>
          </p:cNvPr>
          <p:cNvSpPr/>
          <p:nvPr/>
        </p:nvSpPr>
        <p:spPr>
          <a:xfrm>
            <a:off x="4203259" y="2908745"/>
            <a:ext cx="54000" cy="54000"/>
          </a:xfrm>
          <a:prstGeom prst="flowChartConnector">
            <a:avLst/>
          </a:prstGeom>
          <a:solidFill>
            <a:srgbClr val="A470A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43" name="Organigramme : Connecteur 114">
            <a:extLst>
              <a:ext uri="{FF2B5EF4-FFF2-40B4-BE49-F238E27FC236}">
                <a16:creationId xmlns:a16="http://schemas.microsoft.com/office/drawing/2014/main" xmlns="" id="{2933B154-DAFE-474B-B3A6-E73589549155}"/>
              </a:ext>
            </a:extLst>
          </p:cNvPr>
          <p:cNvSpPr/>
          <p:nvPr/>
        </p:nvSpPr>
        <p:spPr>
          <a:xfrm>
            <a:off x="3815984" y="2933846"/>
            <a:ext cx="54000" cy="54000"/>
          </a:xfrm>
          <a:prstGeom prst="flowChartConnector">
            <a:avLst/>
          </a:prstGeom>
          <a:solidFill>
            <a:srgbClr val="A470A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44" name="Organigramme : Connecteur 114">
            <a:extLst>
              <a:ext uri="{FF2B5EF4-FFF2-40B4-BE49-F238E27FC236}">
                <a16:creationId xmlns:a16="http://schemas.microsoft.com/office/drawing/2014/main" xmlns="" id="{B3B49B51-2E55-F24C-8387-25CC5F70878F}"/>
              </a:ext>
            </a:extLst>
          </p:cNvPr>
          <p:cNvSpPr/>
          <p:nvPr/>
        </p:nvSpPr>
        <p:spPr>
          <a:xfrm>
            <a:off x="4974224" y="2937432"/>
            <a:ext cx="54000" cy="54000"/>
          </a:xfrm>
          <a:prstGeom prst="flowChartConnector">
            <a:avLst/>
          </a:prstGeom>
          <a:solidFill>
            <a:srgbClr val="A470A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46" name="Organigramme : Connecteur 186">
            <a:extLst>
              <a:ext uri="{FF2B5EF4-FFF2-40B4-BE49-F238E27FC236}">
                <a16:creationId xmlns:a16="http://schemas.microsoft.com/office/drawing/2014/main" xmlns="" id="{13CD5218-0368-B542-8D49-42F5B27022FD}"/>
              </a:ext>
            </a:extLst>
          </p:cNvPr>
          <p:cNvSpPr/>
          <p:nvPr/>
        </p:nvSpPr>
        <p:spPr>
          <a:xfrm>
            <a:off x="7571041" y="2904015"/>
            <a:ext cx="54000" cy="54000"/>
          </a:xfrm>
          <a:prstGeom prst="flowChartConnector">
            <a:avLst/>
          </a:prstGeom>
          <a:solidFill>
            <a:srgbClr val="A470A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47" name="Organigramme : Connecteur 186">
            <a:extLst>
              <a:ext uri="{FF2B5EF4-FFF2-40B4-BE49-F238E27FC236}">
                <a16:creationId xmlns:a16="http://schemas.microsoft.com/office/drawing/2014/main" xmlns="" id="{97264060-D801-B247-9DDE-91B7FAD49AD1}"/>
              </a:ext>
            </a:extLst>
          </p:cNvPr>
          <p:cNvSpPr/>
          <p:nvPr/>
        </p:nvSpPr>
        <p:spPr>
          <a:xfrm>
            <a:off x="6778561" y="2900430"/>
            <a:ext cx="54000" cy="54000"/>
          </a:xfrm>
          <a:prstGeom prst="flowChartConnector">
            <a:avLst/>
          </a:prstGeom>
          <a:solidFill>
            <a:srgbClr val="A470A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48" name="Organigramme : Connecteur 186">
            <a:extLst>
              <a:ext uri="{FF2B5EF4-FFF2-40B4-BE49-F238E27FC236}">
                <a16:creationId xmlns:a16="http://schemas.microsoft.com/office/drawing/2014/main" xmlns="" id="{2735C037-19AE-CC41-B288-9E1C18956299}"/>
              </a:ext>
            </a:extLst>
          </p:cNvPr>
          <p:cNvSpPr/>
          <p:nvPr/>
        </p:nvSpPr>
        <p:spPr>
          <a:xfrm>
            <a:off x="8338420" y="2982905"/>
            <a:ext cx="54000" cy="54000"/>
          </a:xfrm>
          <a:prstGeom prst="flowChartConnector">
            <a:avLst/>
          </a:prstGeom>
          <a:solidFill>
            <a:srgbClr val="A470A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50" name="Rectangle 249">
            <a:extLst>
              <a:ext uri="{FF2B5EF4-FFF2-40B4-BE49-F238E27FC236}">
                <a16:creationId xmlns:a16="http://schemas.microsoft.com/office/drawing/2014/main" xmlns="" id="{A7C4B615-5E6D-634E-B533-1CDECFCA6603}"/>
              </a:ext>
            </a:extLst>
          </p:cNvPr>
          <p:cNvSpPr/>
          <p:nvPr/>
        </p:nvSpPr>
        <p:spPr>
          <a:xfrm>
            <a:off x="679748" y="1705296"/>
            <a:ext cx="1997549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" sz="900" b="1" dirty="0">
                <a:solidFill>
                  <a:schemeClr val="accent1"/>
                </a:solidFill>
              </a:rPr>
              <a:t>Variation du score QLQ-C30 Global Health Status sous traitement</a:t>
            </a:r>
          </a:p>
        </p:txBody>
      </p:sp>
      <p:sp>
        <p:nvSpPr>
          <p:cNvPr id="252" name="Rectangle 251">
            <a:extLst>
              <a:ext uri="{FF2B5EF4-FFF2-40B4-BE49-F238E27FC236}">
                <a16:creationId xmlns:a16="http://schemas.microsoft.com/office/drawing/2014/main" xmlns="" id="{BED38357-219B-AD42-830A-9E9B9BA7759A}"/>
              </a:ext>
            </a:extLst>
          </p:cNvPr>
          <p:cNvSpPr/>
          <p:nvPr/>
        </p:nvSpPr>
        <p:spPr>
          <a:xfrm>
            <a:off x="3615448" y="1705296"/>
            <a:ext cx="1997549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" sz="900" b="1" dirty="0">
                <a:solidFill>
                  <a:schemeClr val="accent1"/>
                </a:solidFill>
              </a:rPr>
              <a:t>Variation du score EQ-5D Utility sous traitement</a:t>
            </a:r>
          </a:p>
        </p:txBody>
      </p:sp>
      <p:sp>
        <p:nvSpPr>
          <p:cNvPr id="253" name="Rectangle 252">
            <a:extLst>
              <a:ext uri="{FF2B5EF4-FFF2-40B4-BE49-F238E27FC236}">
                <a16:creationId xmlns:a16="http://schemas.microsoft.com/office/drawing/2014/main" xmlns="" id="{A5F6C63C-2738-834A-8BAE-DF09647B2EB2}"/>
              </a:ext>
            </a:extLst>
          </p:cNvPr>
          <p:cNvSpPr/>
          <p:nvPr/>
        </p:nvSpPr>
        <p:spPr>
          <a:xfrm>
            <a:off x="6732240" y="1705296"/>
            <a:ext cx="1997549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" sz="900" b="1" dirty="0">
                <a:solidFill>
                  <a:schemeClr val="accent1"/>
                </a:solidFill>
              </a:rPr>
              <a:t>Variation du score EQ-5D VAS sous traitement</a:t>
            </a:r>
          </a:p>
        </p:txBody>
      </p:sp>
      <p:sp>
        <p:nvSpPr>
          <p:cNvPr id="254" name="Rectangle : coins arrondis 253">
            <a:extLst>
              <a:ext uri="{FF2B5EF4-FFF2-40B4-BE49-F238E27FC236}">
                <a16:creationId xmlns:a16="http://schemas.microsoft.com/office/drawing/2014/main" xmlns="" id="{34EDD165-F3F0-4F41-8B44-1A3EB92DC791}"/>
              </a:ext>
            </a:extLst>
          </p:cNvPr>
          <p:cNvSpPr/>
          <p:nvPr/>
        </p:nvSpPr>
        <p:spPr>
          <a:xfrm>
            <a:off x="596785" y="4151862"/>
            <a:ext cx="8278153" cy="599606"/>
          </a:xfrm>
          <a:prstGeom prst="roundRect">
            <a:avLst/>
          </a:prstGeom>
          <a:solidFill>
            <a:srgbClr val="A370A9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>
              <a:buFont typeface="Wingdings" pitchFamily="2" charset="2"/>
              <a:buChar char="Ø"/>
            </a:pPr>
            <a:r>
              <a:rPr lang="fr-FR" b="1" dirty="0">
                <a:solidFill>
                  <a:prstClr val="white"/>
                </a:solidFill>
              </a:rPr>
              <a:t>Maintien de la qualité de vie tout au long du traitement par </a:t>
            </a:r>
            <a:r>
              <a:rPr lang="fr-FR" b="1" dirty="0" err="1">
                <a:solidFill>
                  <a:prstClr val="white"/>
                </a:solidFill>
              </a:rPr>
              <a:t>triflu</a:t>
            </a:r>
            <a:r>
              <a:rPr lang="fr-FR" b="1" dirty="0">
                <a:solidFill>
                  <a:prstClr val="white"/>
                </a:solidFill>
              </a:rPr>
              <a:t>/tipi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fr-FR" b="1" dirty="0">
                <a:solidFill>
                  <a:prstClr val="white"/>
                </a:solidFill>
              </a:rPr>
              <a:t>Plus de 25% des patients ont reçu 5 cycles de </a:t>
            </a:r>
            <a:r>
              <a:rPr lang="fr-FR" b="1" dirty="0" err="1">
                <a:solidFill>
                  <a:prstClr val="white"/>
                </a:solidFill>
              </a:rPr>
              <a:t>Triflu</a:t>
            </a:r>
            <a:r>
              <a:rPr lang="fr-FR" b="1" dirty="0">
                <a:solidFill>
                  <a:prstClr val="white"/>
                </a:solidFill>
              </a:rPr>
              <a:t>/tipi ou plus</a:t>
            </a:r>
          </a:p>
        </p:txBody>
      </p:sp>
      <p:sp>
        <p:nvSpPr>
          <p:cNvPr id="251" name="ZoneTexte 250"/>
          <p:cNvSpPr txBox="1"/>
          <p:nvPr/>
        </p:nvSpPr>
        <p:spPr>
          <a:xfrm>
            <a:off x="5890923" y="2057756"/>
            <a:ext cx="415498" cy="171973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fr-FR" sz="7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Variation moyenne par rapport au niveau de référence</a:t>
            </a:r>
          </a:p>
        </p:txBody>
      </p:sp>
      <p:sp>
        <p:nvSpPr>
          <p:cNvPr id="255" name="ZoneTexte 254"/>
          <p:cNvSpPr txBox="1"/>
          <p:nvPr/>
        </p:nvSpPr>
        <p:spPr>
          <a:xfrm>
            <a:off x="2915843" y="2060425"/>
            <a:ext cx="415498" cy="171973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fr-FR" sz="7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Variation moyenne par rapport au niveau de référence</a:t>
            </a:r>
          </a:p>
        </p:txBody>
      </p:sp>
    </p:spTree>
    <p:extLst>
      <p:ext uri="{BB962C8B-B14F-4D97-AF65-F5344CB8AC3E}">
        <p14:creationId xmlns:p14="http://schemas.microsoft.com/office/powerpoint/2010/main" val="397893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129D87C-1D1E-9A47-82C7-F9DF33994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05979"/>
            <a:ext cx="8557327" cy="857250"/>
          </a:xfrm>
        </p:spPr>
        <p:txBody>
          <a:bodyPr>
            <a:normAutofit/>
          </a:bodyPr>
          <a:lstStyle/>
          <a:p>
            <a:r>
              <a:rPr lang="fr-FR" dirty="0" err="1"/>
              <a:t>Trifluridine</a:t>
            </a:r>
            <a:r>
              <a:rPr lang="fr-FR" dirty="0"/>
              <a:t>/</a:t>
            </a:r>
            <a:r>
              <a:rPr lang="fr-FR" dirty="0" err="1"/>
              <a:t>tipiracil</a:t>
            </a:r>
            <a:r>
              <a:rPr lang="fr-FR" dirty="0"/>
              <a:t> et CCR métastatique prétraités</a:t>
            </a:r>
            <a:br>
              <a:rPr lang="fr-FR" dirty="0"/>
            </a:br>
            <a:r>
              <a:rPr lang="fr-FR" dirty="0"/>
              <a:t>Facteurs pronostiques : étude RECOURSE</a:t>
            </a:r>
            <a:endParaRPr lang="fr-FR" spc="-5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7291CD92-C42E-A74B-A11A-CD8163065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636741"/>
          </a:xfrm>
        </p:spPr>
        <p:txBody>
          <a:bodyPr>
            <a:normAutofit/>
          </a:bodyPr>
          <a:lstStyle/>
          <a:p>
            <a:r>
              <a:rPr lang="fr-FR" dirty="0"/>
              <a:t>Rappel des résultats d’efficacité (n=800 patients)</a:t>
            </a:r>
          </a:p>
          <a:p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67B36ED5-366D-2148-881B-671AEA65E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97438"/>
            <a:ext cx="87852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lvl="0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J </a:t>
            </a:r>
            <a:r>
              <a:rPr lang="fr-FR" altLang="fr-FR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Tabernero</a:t>
            </a:r>
            <a:r>
              <a:rPr lang="fr-FR" alt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 et al., ASCOGI 2019, abs 677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679ED695-E425-AB48-B6FC-7DDC9E5C13C7}"/>
              </a:ext>
            </a:extLst>
          </p:cNvPr>
          <p:cNvSpPr/>
          <p:nvPr/>
        </p:nvSpPr>
        <p:spPr>
          <a:xfrm>
            <a:off x="558350" y="2836191"/>
            <a:ext cx="8278153" cy="869961"/>
          </a:xfrm>
          <a:prstGeom prst="roundRect">
            <a:avLst/>
          </a:prstGeom>
          <a:solidFill>
            <a:srgbClr val="A370A9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FR" sz="1600" b="1" dirty="0">
                <a:solidFill>
                  <a:prstClr val="white"/>
                </a:solidFill>
              </a:rPr>
              <a:t>Analyse post hoc selon le nombre de sites métastatiques, le temps de survenue des métastases/diagnostic, le statut ECOG,</a:t>
            </a:r>
          </a:p>
          <a:p>
            <a:pPr lvl="0" algn="ctr"/>
            <a:r>
              <a:rPr lang="fr-FR" sz="1600" b="1" dirty="0">
                <a:solidFill>
                  <a:prstClr val="white"/>
                </a:solidFill>
              </a:rPr>
              <a:t> la présence ou l’absence de métastases hépatiques</a:t>
            </a:r>
          </a:p>
        </p:txBody>
      </p:sp>
      <p:sp>
        <p:nvSpPr>
          <p:cNvPr id="6" name="Rectangle à coins arrondis 3">
            <a:extLst>
              <a:ext uri="{FF2B5EF4-FFF2-40B4-BE49-F238E27FC236}">
                <a16:creationId xmlns:a16="http://schemas.microsoft.com/office/drawing/2014/main" xmlns="" id="{2E57B027-125D-DF4C-9D29-E5C59C8A8B44}"/>
              </a:ext>
            </a:extLst>
          </p:cNvPr>
          <p:cNvSpPr/>
          <p:nvPr/>
        </p:nvSpPr>
        <p:spPr>
          <a:xfrm>
            <a:off x="1707420" y="1711378"/>
            <a:ext cx="2358440" cy="991362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 defTabSz="342900">
              <a:defRPr/>
            </a:pPr>
            <a:r>
              <a:rPr lang="it" sz="1600" b="1" dirty="0">
                <a:solidFill>
                  <a:prstClr val="white"/>
                </a:solidFill>
              </a:rPr>
              <a:t>SSP</a:t>
            </a:r>
          </a:p>
          <a:p>
            <a:pPr algn="ctr" defTabSz="342900">
              <a:defRPr/>
            </a:pPr>
            <a:r>
              <a:rPr lang="it" sz="1200" dirty="0">
                <a:solidFill>
                  <a:prstClr val="white"/>
                </a:solidFill>
              </a:rPr>
              <a:t>2,0 m </a:t>
            </a:r>
            <a:r>
              <a:rPr lang="it" sz="1200" i="1" dirty="0">
                <a:solidFill>
                  <a:prstClr val="white"/>
                </a:solidFill>
              </a:rPr>
              <a:t>vs</a:t>
            </a:r>
            <a:r>
              <a:rPr lang="it" sz="1200" dirty="0">
                <a:solidFill>
                  <a:prstClr val="white"/>
                </a:solidFill>
              </a:rPr>
              <a:t> 1,7 m</a:t>
            </a:r>
          </a:p>
          <a:p>
            <a:pPr algn="ctr" defTabSz="342900">
              <a:defRPr/>
            </a:pPr>
            <a:r>
              <a:rPr lang="it" sz="1600" b="1" dirty="0">
                <a:solidFill>
                  <a:prstClr val="white"/>
                </a:solidFill>
              </a:rPr>
              <a:t>HR 0,48 </a:t>
            </a:r>
          </a:p>
          <a:p>
            <a:pPr algn="ctr" defTabSz="342900">
              <a:defRPr/>
            </a:pPr>
            <a:r>
              <a:rPr lang="it" sz="1200" dirty="0">
                <a:solidFill>
                  <a:prstClr val="white"/>
                </a:solidFill>
              </a:rPr>
              <a:t>IC 95% 0,41–0,57 ; p&lt;0,001 </a:t>
            </a:r>
          </a:p>
        </p:txBody>
      </p:sp>
      <p:sp>
        <p:nvSpPr>
          <p:cNvPr id="7" name="Rectangle à coins arrondis 3">
            <a:extLst>
              <a:ext uri="{FF2B5EF4-FFF2-40B4-BE49-F238E27FC236}">
                <a16:creationId xmlns:a16="http://schemas.microsoft.com/office/drawing/2014/main" xmlns="" id="{232E3826-3FED-0D49-9ECF-0C024291FC35}"/>
              </a:ext>
            </a:extLst>
          </p:cNvPr>
          <p:cNvSpPr/>
          <p:nvPr/>
        </p:nvSpPr>
        <p:spPr>
          <a:xfrm>
            <a:off x="4211960" y="1711378"/>
            <a:ext cx="2358440" cy="991362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 defTabSz="342900">
              <a:defRPr/>
            </a:pPr>
            <a:r>
              <a:rPr lang="it" sz="1600" b="1" dirty="0">
                <a:solidFill>
                  <a:prstClr val="white"/>
                </a:solidFill>
              </a:rPr>
              <a:t>SG</a:t>
            </a:r>
          </a:p>
          <a:p>
            <a:pPr algn="ctr" defTabSz="342900">
              <a:defRPr/>
            </a:pPr>
            <a:r>
              <a:rPr lang="it" sz="1200" dirty="0">
                <a:solidFill>
                  <a:prstClr val="white"/>
                </a:solidFill>
              </a:rPr>
              <a:t>7,1 m </a:t>
            </a:r>
            <a:r>
              <a:rPr lang="it" sz="1200" i="1" dirty="0">
                <a:solidFill>
                  <a:prstClr val="white"/>
                </a:solidFill>
              </a:rPr>
              <a:t>vs</a:t>
            </a:r>
            <a:r>
              <a:rPr lang="it" sz="1200" dirty="0">
                <a:solidFill>
                  <a:prstClr val="white"/>
                </a:solidFill>
              </a:rPr>
              <a:t> 5,3 m</a:t>
            </a:r>
          </a:p>
          <a:p>
            <a:pPr algn="ctr" defTabSz="342900">
              <a:defRPr/>
            </a:pPr>
            <a:r>
              <a:rPr lang="it" sz="1600" b="1" dirty="0">
                <a:solidFill>
                  <a:prstClr val="white"/>
                </a:solidFill>
              </a:rPr>
              <a:t>HR 0,68 </a:t>
            </a:r>
          </a:p>
          <a:p>
            <a:pPr algn="ctr" defTabSz="342900">
              <a:defRPr/>
            </a:pPr>
            <a:r>
              <a:rPr lang="it" sz="1200" dirty="0">
                <a:solidFill>
                  <a:prstClr val="white"/>
                </a:solidFill>
              </a:rPr>
              <a:t>IC 95% 0,58–0,81 ; p&lt;0,001 </a:t>
            </a:r>
          </a:p>
        </p:txBody>
      </p:sp>
      <p:sp>
        <p:nvSpPr>
          <p:cNvPr id="9" name="ZoneTexte 3">
            <a:extLst>
              <a:ext uri="{FF2B5EF4-FFF2-40B4-BE49-F238E27FC236}">
                <a16:creationId xmlns:a16="http://schemas.microsoft.com/office/drawing/2014/main" xmlns="" id="{BDE792AB-EC34-C643-8647-898F20CDB5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9281" y="1326304"/>
            <a:ext cx="295232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100" b="1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rPr>
              <a:t>Mayer RJ</a:t>
            </a:r>
            <a:r>
              <a:rPr kumimoji="0" lang="ro-RO" altLang="fr-FR" sz="1100" b="1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rPr>
              <a:t> et al., </a:t>
            </a:r>
            <a:r>
              <a:rPr kumimoji="0" lang="fr-FR" altLang="fr-FR" sz="1100" b="1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rPr>
              <a:t>N </a:t>
            </a:r>
            <a:r>
              <a:rPr kumimoji="0" lang="fr-FR" altLang="fr-FR" sz="1100" b="1" i="1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rPr>
              <a:t>Engl</a:t>
            </a:r>
            <a:r>
              <a:rPr kumimoji="0" lang="fr-FR" altLang="fr-FR" sz="1100" b="1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rPr>
              <a:t> J Med 2015</a:t>
            </a:r>
            <a:endParaRPr kumimoji="0" lang="nl-NL" altLang="fr-FR" sz="1100" b="1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xmlns="" id="{A7E01AB3-D334-6E44-A807-293E243343A3}"/>
              </a:ext>
            </a:extLst>
          </p:cNvPr>
          <p:cNvSpPr txBox="1">
            <a:spLocks/>
          </p:cNvSpPr>
          <p:nvPr/>
        </p:nvSpPr>
        <p:spPr>
          <a:xfrm>
            <a:off x="457200" y="3867894"/>
            <a:ext cx="4414205" cy="987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A370A9"/>
              </a:buClr>
              <a:buFont typeface="Wingdings" pitchFamily="2" charset="2"/>
              <a:buChar char="§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r-FR" sz="1600" b="1" dirty="0"/>
              <a:t>Groupe bon pronostic : GPC</a:t>
            </a:r>
          </a:p>
          <a:p>
            <a:pPr lvl="2"/>
            <a:r>
              <a:rPr lang="fr-FR" sz="1200" dirty="0"/>
              <a:t>&lt; 3 sites métastatiques</a:t>
            </a:r>
          </a:p>
          <a:p>
            <a:pPr lvl="2"/>
            <a:r>
              <a:rPr lang="fr-FR" sz="1200" dirty="0"/>
              <a:t>Diagnostic des métastases ≥ 18 mois</a:t>
            </a: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xmlns="" id="{4974C7BA-D7D7-2B4B-AF23-57BD90C87FAE}"/>
              </a:ext>
            </a:extLst>
          </p:cNvPr>
          <p:cNvSpPr txBox="1">
            <a:spLocks/>
          </p:cNvSpPr>
          <p:nvPr/>
        </p:nvSpPr>
        <p:spPr>
          <a:xfrm>
            <a:off x="4572000" y="3867894"/>
            <a:ext cx="4414205" cy="987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A370A9"/>
              </a:buClr>
              <a:buFont typeface="Wingdings" pitchFamily="2" charset="2"/>
              <a:buChar char="§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r-FR" sz="1600" b="1" dirty="0"/>
              <a:t>Groupe maladie agressive : PPC</a:t>
            </a:r>
          </a:p>
          <a:p>
            <a:pPr lvl="2"/>
            <a:r>
              <a:rPr lang="fr-FR" sz="1200" dirty="0"/>
              <a:t>≥ 3 sites métastatiques</a:t>
            </a:r>
          </a:p>
          <a:p>
            <a:pPr lvl="2"/>
            <a:r>
              <a:rPr lang="fr-FR" sz="1200" dirty="0"/>
              <a:t>Diagnostic des métastases &lt; 18 mois</a:t>
            </a:r>
          </a:p>
        </p:txBody>
      </p:sp>
    </p:spTree>
    <p:extLst>
      <p:ext uri="{BB962C8B-B14F-4D97-AF65-F5344CB8AC3E}">
        <p14:creationId xmlns:p14="http://schemas.microsoft.com/office/powerpoint/2010/main" val="4051524652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2" name="Tableau 411">
            <a:extLst>
              <a:ext uri="{FF2B5EF4-FFF2-40B4-BE49-F238E27FC236}">
                <a16:creationId xmlns:a16="http://schemas.microsoft.com/office/drawing/2014/main" xmlns="" id="{94D11000-0F14-9D4C-AAFA-FADFA5FF9F6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617672" y="1376716"/>
          <a:ext cx="1399032" cy="382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387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6492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30233">
                  <a:extLst>
                    <a:ext uri="{9D8B030D-6E8A-4147-A177-3AD203B41FA5}">
                      <a16:colId xmlns:a16="http://schemas.microsoft.com/office/drawing/2014/main" xmlns="" val="1643845531"/>
                    </a:ext>
                  </a:extLst>
                </a:gridCol>
              </a:tblGrid>
              <a:tr h="104185">
                <a:tc>
                  <a:txBody>
                    <a:bodyPr/>
                    <a:lstStyle/>
                    <a:p>
                      <a:endParaRPr lang="fr-FR" sz="600" dirty="0"/>
                    </a:p>
                  </a:txBody>
                  <a:tcPr marL="18000" marR="18000" marT="18000" marB="18000"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dirty="0" err="1"/>
                        <a:t>mOS</a:t>
                      </a:r>
                      <a:r>
                        <a:rPr lang="fr-FR" sz="600" dirty="0"/>
                        <a:t>, </a:t>
                      </a:r>
                      <a:r>
                        <a:rPr lang="fr-FR" sz="600" dirty="0" err="1"/>
                        <a:t>months</a:t>
                      </a:r>
                      <a:endParaRPr lang="fr-FR" sz="600" dirty="0"/>
                    </a:p>
                  </a:txBody>
                  <a:tcPr marL="18000" marR="18000" marT="18000" marB="18000"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600" dirty="0"/>
                    </a:p>
                  </a:txBody>
                  <a:tcPr marL="18000" marR="18000" marT="18000" marB="18000"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4185">
                <a:tc>
                  <a:txBody>
                    <a:bodyPr/>
                    <a:lstStyle/>
                    <a:p>
                      <a:r>
                        <a:rPr lang="fr-FR" sz="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FTD/TPI</a:t>
                      </a:r>
                    </a:p>
                  </a:txBody>
                  <a:tcPr marL="18000" marR="18000" marT="18000" marB="18000"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9,3</a:t>
                      </a:r>
                    </a:p>
                  </a:txBody>
                  <a:tcPr marL="18000" marR="18000" marT="18000" marB="18000"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HR 0,62</a:t>
                      </a:r>
                    </a:p>
                  </a:txBody>
                  <a:tcPr marL="18000" marR="18000" marT="18000" marB="18000"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4185">
                <a:tc>
                  <a:txBody>
                    <a:bodyPr/>
                    <a:lstStyle/>
                    <a:p>
                      <a:r>
                        <a:rPr lang="fr-FR" sz="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Placebo</a:t>
                      </a:r>
                    </a:p>
                  </a:txBody>
                  <a:tcPr marL="18000" marR="18000" marT="18000" marB="18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6,8</a:t>
                      </a:r>
                    </a:p>
                  </a:txBody>
                  <a:tcPr marL="18000" marR="18000" marT="18000" marB="18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(95% CI: 0,48-0,81)</a:t>
                      </a:r>
                    </a:p>
                  </a:txBody>
                  <a:tcPr marL="18000" marR="18000" marT="18000" marB="1800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103" name="Tableau 102">
            <a:extLst>
              <a:ext uri="{FF2B5EF4-FFF2-40B4-BE49-F238E27FC236}">
                <a16:creationId xmlns:a16="http://schemas.microsoft.com/office/drawing/2014/main" xmlns="" id="{2D47163B-8DD9-5D45-938B-3AEB6CCC8EF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080001" y="1376716"/>
          <a:ext cx="1399032" cy="382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387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6492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30233">
                  <a:extLst>
                    <a:ext uri="{9D8B030D-6E8A-4147-A177-3AD203B41FA5}">
                      <a16:colId xmlns:a16="http://schemas.microsoft.com/office/drawing/2014/main" xmlns="" val="1643845531"/>
                    </a:ext>
                  </a:extLst>
                </a:gridCol>
              </a:tblGrid>
              <a:tr h="104185">
                <a:tc>
                  <a:txBody>
                    <a:bodyPr/>
                    <a:lstStyle/>
                    <a:p>
                      <a:endParaRPr lang="fr-FR" sz="600" dirty="0"/>
                    </a:p>
                  </a:txBody>
                  <a:tcPr marL="18000" marR="18000" marT="18000" marB="18000"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dirty="0" err="1"/>
                        <a:t>mOS</a:t>
                      </a:r>
                      <a:r>
                        <a:rPr lang="fr-FR" sz="600" dirty="0"/>
                        <a:t>, </a:t>
                      </a:r>
                      <a:r>
                        <a:rPr lang="fr-FR" sz="600" dirty="0" err="1"/>
                        <a:t>months</a:t>
                      </a:r>
                      <a:endParaRPr lang="fr-FR" sz="600" dirty="0"/>
                    </a:p>
                  </a:txBody>
                  <a:tcPr marL="18000" marR="18000" marT="18000" marB="18000"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600" dirty="0"/>
                    </a:p>
                  </a:txBody>
                  <a:tcPr marL="18000" marR="18000" marT="18000" marB="18000"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4185">
                <a:tc>
                  <a:txBody>
                    <a:bodyPr/>
                    <a:lstStyle/>
                    <a:p>
                      <a:r>
                        <a:rPr lang="fr-FR" sz="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FTD/TPI</a:t>
                      </a:r>
                    </a:p>
                  </a:txBody>
                  <a:tcPr marL="18000" marR="18000" marT="18000" marB="18000"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5,3</a:t>
                      </a:r>
                    </a:p>
                  </a:txBody>
                  <a:tcPr marL="18000" marR="18000" marT="18000" marB="18000"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HR 0,74</a:t>
                      </a:r>
                    </a:p>
                  </a:txBody>
                  <a:tcPr marL="18000" marR="18000" marT="18000" marB="18000"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4185">
                <a:tc>
                  <a:txBody>
                    <a:bodyPr/>
                    <a:lstStyle/>
                    <a:p>
                      <a:r>
                        <a:rPr lang="fr-FR" sz="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Placebo</a:t>
                      </a:r>
                    </a:p>
                  </a:txBody>
                  <a:tcPr marL="18000" marR="18000" marT="18000" marB="18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4,4</a:t>
                      </a:r>
                    </a:p>
                  </a:txBody>
                  <a:tcPr marL="18000" marR="18000" marT="18000" marB="18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(95% CI: 0,58-0,92)</a:t>
                      </a:r>
                    </a:p>
                  </a:txBody>
                  <a:tcPr marL="18000" marR="18000" marT="18000" marB="1800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/>
            </a:r>
            <a:br>
              <a:rPr lang="fr-FR" dirty="0"/>
            </a:br>
            <a:r>
              <a:rPr lang="fr-FR" dirty="0" err="1"/>
              <a:t>Trifluridine</a:t>
            </a:r>
            <a:r>
              <a:rPr lang="fr-FR" dirty="0"/>
              <a:t>/</a:t>
            </a:r>
            <a:r>
              <a:rPr lang="fr-FR" dirty="0" err="1"/>
              <a:t>tipiracil</a:t>
            </a:r>
            <a:r>
              <a:rPr lang="fr-FR" dirty="0"/>
              <a:t> et CCR métastatique prétraités</a:t>
            </a:r>
            <a:br>
              <a:rPr lang="fr-FR" dirty="0"/>
            </a:br>
            <a:r>
              <a:rPr lang="fr-FR" dirty="0"/>
              <a:t>Facteurs pronostiques : étude RECOURSE</a:t>
            </a:r>
            <a:br>
              <a:rPr lang="fr-FR" dirty="0"/>
            </a:br>
            <a:endParaRPr lang="fr-FR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xmlns="" id="{FD88CC5C-BBC4-A047-9862-B00D88D45D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1400" dirty="0"/>
              <a:t>Résultats de survie par groupe </a:t>
            </a:r>
            <a:br>
              <a:rPr lang="fr-FR" sz="1400" dirty="0"/>
            </a:br>
            <a:r>
              <a:rPr lang="fr-FR" sz="1400" dirty="0"/>
              <a:t>(bon pronostic </a:t>
            </a:r>
            <a:r>
              <a:rPr lang="fr-FR" sz="1400" i="1" dirty="0"/>
              <a:t>vs</a:t>
            </a:r>
            <a:r>
              <a:rPr lang="fr-FR" sz="1400" dirty="0"/>
              <a:t> maladie agressive)</a:t>
            </a:r>
          </a:p>
          <a:p>
            <a:endParaRPr lang="fr-FR" sz="1400" dirty="0"/>
          </a:p>
        </p:txBody>
      </p:sp>
      <p:sp>
        <p:nvSpPr>
          <p:cNvPr id="15" name="ZoneTexte 3"/>
          <p:cNvSpPr txBox="1">
            <a:spLocks noChangeArrowheads="1"/>
          </p:cNvSpPr>
          <p:nvPr/>
        </p:nvSpPr>
        <p:spPr bwMode="auto">
          <a:xfrm>
            <a:off x="0" y="4897438"/>
            <a:ext cx="87852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J </a:t>
            </a:r>
            <a:r>
              <a:rPr kumimoji="0" lang="fr-FR" altLang="fr-FR" sz="100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Tabernero</a:t>
            </a:r>
            <a:r>
              <a:rPr kumimoji="0" lang="ro-RO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 et al., ASCO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GI</a:t>
            </a:r>
            <a:r>
              <a:rPr kumimoji="0" lang="ro-RO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20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19</a:t>
            </a:r>
            <a:r>
              <a:rPr kumimoji="0" lang="ro-RO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, 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rPr>
              <a:t>abs 677</a:t>
            </a:r>
            <a:endParaRPr kumimoji="0" lang="nl-NL" altLang="fr-FR" sz="100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6413746"/>
              </p:ext>
            </p:extLst>
          </p:nvPr>
        </p:nvGraphicFramePr>
        <p:xfrm>
          <a:off x="118799" y="1707654"/>
          <a:ext cx="4189039" cy="9535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379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5094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143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60360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SG (mois) </a:t>
                      </a:r>
                      <a:r>
                        <a:rPr lang="fr-FR" sz="1100" dirty="0" err="1"/>
                        <a:t>Triflu</a:t>
                      </a:r>
                      <a:r>
                        <a:rPr lang="fr-FR" sz="1100" dirty="0"/>
                        <a:t>/tipi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GPC</a:t>
                      </a:r>
                    </a:p>
                    <a:p>
                      <a:pPr algn="ctr"/>
                      <a:r>
                        <a:rPr lang="fr-FR" sz="1100" dirty="0"/>
                        <a:t> (bon pronostic)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PPC </a:t>
                      </a:r>
                    </a:p>
                    <a:p>
                      <a:pPr algn="ctr"/>
                      <a:r>
                        <a:rPr lang="fr-FR" sz="1100" dirty="0"/>
                        <a:t>(maladie agressive)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7780">
                <a:tc>
                  <a:txBody>
                    <a:bodyPr/>
                    <a:lstStyle/>
                    <a:p>
                      <a:pPr algn="ctr"/>
                      <a:endParaRPr lang="fr-FR" sz="11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9,3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5,3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7900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HR (IC 95%)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11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0,46 (0,37-0,57;</a:t>
                      </a:r>
                      <a:r>
                        <a:rPr lang="fr-FR" sz="11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p&lt;0,0001)</a:t>
                      </a:r>
                      <a:endParaRPr lang="fr-FR" sz="11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10" name="Tableau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6534876"/>
              </p:ext>
            </p:extLst>
          </p:nvPr>
        </p:nvGraphicFramePr>
        <p:xfrm>
          <a:off x="121482" y="3507854"/>
          <a:ext cx="4196517" cy="694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63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5317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1700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60360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SSP</a:t>
                      </a:r>
                      <a:r>
                        <a:rPr lang="fr-FR" sz="1100" baseline="0" dirty="0"/>
                        <a:t> </a:t>
                      </a:r>
                      <a:r>
                        <a:rPr lang="fr-FR" sz="1100" dirty="0"/>
                        <a:t>(mois) </a:t>
                      </a:r>
                      <a:r>
                        <a:rPr lang="fr-FR" sz="1100" dirty="0" err="1"/>
                        <a:t>Triflu</a:t>
                      </a:r>
                      <a:r>
                        <a:rPr lang="fr-FR" sz="1100" dirty="0"/>
                        <a:t>/tipi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GPC</a:t>
                      </a:r>
                    </a:p>
                    <a:p>
                      <a:pPr algn="ctr"/>
                      <a:r>
                        <a:rPr lang="fr-FR" sz="1100" dirty="0"/>
                        <a:t> (bon pronostic)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PPC </a:t>
                      </a:r>
                    </a:p>
                    <a:p>
                      <a:pPr algn="ctr"/>
                      <a:r>
                        <a:rPr lang="fr-FR" sz="1100" dirty="0"/>
                        <a:t>(maladie agressive)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7780">
                <a:tc>
                  <a:txBody>
                    <a:bodyPr/>
                    <a:lstStyle/>
                    <a:p>
                      <a:pPr algn="ctr"/>
                      <a:endParaRPr lang="fr-FR" sz="11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3,3  </a:t>
                      </a:r>
                      <a:r>
                        <a:rPr lang="fr-FR" sz="11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(HR 0,39)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1,9 (HR</a:t>
                      </a:r>
                      <a:r>
                        <a:rPr lang="fr-FR" sz="11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0,57)</a:t>
                      </a:r>
                      <a:endParaRPr lang="fr-FR" sz="11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xmlns="" id="{4B059A81-25C2-3C47-AD8F-52311BF16C49}"/>
              </a:ext>
            </a:extLst>
          </p:cNvPr>
          <p:cNvCxnSpPr>
            <a:cxnSpLocks/>
          </p:cNvCxnSpPr>
          <p:nvPr/>
        </p:nvCxnSpPr>
        <p:spPr>
          <a:xfrm>
            <a:off x="4733294" y="2738993"/>
            <a:ext cx="1850386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xmlns="" id="{44514F67-E3A9-C148-8A57-E0112785A23F}"/>
              </a:ext>
            </a:extLst>
          </p:cNvPr>
          <p:cNvCxnSpPr/>
          <p:nvPr/>
        </p:nvCxnSpPr>
        <p:spPr>
          <a:xfrm>
            <a:off x="4857933" y="2738991"/>
            <a:ext cx="0" cy="46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0" name="Groupe 29">
            <a:extLst>
              <a:ext uri="{FF2B5EF4-FFF2-40B4-BE49-F238E27FC236}">
                <a16:creationId xmlns:a16="http://schemas.microsoft.com/office/drawing/2014/main" xmlns="" id="{67A39E55-72C3-D14D-A567-6BA5C7263FD8}"/>
              </a:ext>
            </a:extLst>
          </p:cNvPr>
          <p:cNvGrpSpPr/>
          <p:nvPr/>
        </p:nvGrpSpPr>
        <p:grpSpPr>
          <a:xfrm>
            <a:off x="4714790" y="1549401"/>
            <a:ext cx="59776" cy="1219199"/>
            <a:chOff x="5962675" y="2180929"/>
            <a:chExt cx="64631" cy="1219199"/>
          </a:xfrm>
          <a:effectLst/>
        </p:grpSpPr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xmlns="" id="{29841C67-3758-CF44-A7A8-75F7DF8F95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23344" y="2180929"/>
              <a:ext cx="0" cy="1219199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xmlns="" id="{FEA76C80-FD45-E344-ACC4-A272972227D2}"/>
                </a:ext>
              </a:extLst>
            </p:cNvPr>
            <p:cNvCxnSpPr/>
            <p:nvPr/>
          </p:nvCxnSpPr>
          <p:spPr>
            <a:xfrm rot="5400000">
              <a:off x="5993221" y="2159876"/>
              <a:ext cx="0" cy="5400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xmlns="" id="{91ED6A94-8E28-364B-AC82-00E63F18D1DE}"/>
                </a:ext>
              </a:extLst>
            </p:cNvPr>
            <p:cNvCxnSpPr/>
            <p:nvPr/>
          </p:nvCxnSpPr>
          <p:spPr>
            <a:xfrm rot="5400000">
              <a:off x="5996764" y="2280599"/>
              <a:ext cx="0" cy="5400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xmlns="" id="{B9FE48A7-C86B-EE42-B80F-39DFEC14C78D}"/>
                </a:ext>
              </a:extLst>
            </p:cNvPr>
            <p:cNvCxnSpPr/>
            <p:nvPr/>
          </p:nvCxnSpPr>
          <p:spPr>
            <a:xfrm rot="5400000">
              <a:off x="6000306" y="2398147"/>
              <a:ext cx="0" cy="5400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>
              <a:extLst>
                <a:ext uri="{FF2B5EF4-FFF2-40B4-BE49-F238E27FC236}">
                  <a16:creationId xmlns:a16="http://schemas.microsoft.com/office/drawing/2014/main" xmlns="" id="{E834FE5D-4BBE-0B40-AE35-FB5A1EA32FE7}"/>
                </a:ext>
              </a:extLst>
            </p:cNvPr>
            <p:cNvCxnSpPr/>
            <p:nvPr/>
          </p:nvCxnSpPr>
          <p:spPr>
            <a:xfrm rot="5400000">
              <a:off x="5993218" y="2514661"/>
              <a:ext cx="0" cy="5400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35">
              <a:extLst>
                <a:ext uri="{FF2B5EF4-FFF2-40B4-BE49-F238E27FC236}">
                  <a16:creationId xmlns:a16="http://schemas.microsoft.com/office/drawing/2014/main" xmlns="" id="{A14A6794-AEA5-3941-9A08-E7CE94F33710}"/>
                </a:ext>
              </a:extLst>
            </p:cNvPr>
            <p:cNvCxnSpPr/>
            <p:nvPr/>
          </p:nvCxnSpPr>
          <p:spPr>
            <a:xfrm rot="5400000">
              <a:off x="5996762" y="2632209"/>
              <a:ext cx="0" cy="5400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36">
              <a:extLst>
                <a:ext uri="{FF2B5EF4-FFF2-40B4-BE49-F238E27FC236}">
                  <a16:creationId xmlns:a16="http://schemas.microsoft.com/office/drawing/2014/main" xmlns="" id="{D97DA82B-14CD-6C43-9A25-251DB863F7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68528" y="2779933"/>
              <a:ext cx="54493" cy="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>
              <a:extLst>
                <a:ext uri="{FF2B5EF4-FFF2-40B4-BE49-F238E27FC236}">
                  <a16:creationId xmlns:a16="http://schemas.microsoft.com/office/drawing/2014/main" xmlns="" id="{2F3EB0DB-5585-9E43-A728-411ABC1A796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93219" y="2871587"/>
              <a:ext cx="0" cy="5400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>
              <a:extLst>
                <a:ext uri="{FF2B5EF4-FFF2-40B4-BE49-F238E27FC236}">
                  <a16:creationId xmlns:a16="http://schemas.microsoft.com/office/drawing/2014/main" xmlns="" id="{E489E1D4-B745-934B-B614-57D45D600608}"/>
                </a:ext>
              </a:extLst>
            </p:cNvPr>
            <p:cNvCxnSpPr/>
            <p:nvPr/>
          </p:nvCxnSpPr>
          <p:spPr>
            <a:xfrm rot="5400000">
              <a:off x="5991447" y="2989135"/>
              <a:ext cx="0" cy="5400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39">
              <a:extLst>
                <a:ext uri="{FF2B5EF4-FFF2-40B4-BE49-F238E27FC236}">
                  <a16:creationId xmlns:a16="http://schemas.microsoft.com/office/drawing/2014/main" xmlns="" id="{29ABF781-B997-0D42-A613-6505662952A1}"/>
                </a:ext>
              </a:extLst>
            </p:cNvPr>
            <p:cNvCxnSpPr/>
            <p:nvPr/>
          </p:nvCxnSpPr>
          <p:spPr>
            <a:xfrm rot="5400000">
              <a:off x="5989675" y="3106683"/>
              <a:ext cx="0" cy="5400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40">
              <a:extLst>
                <a:ext uri="{FF2B5EF4-FFF2-40B4-BE49-F238E27FC236}">
                  <a16:creationId xmlns:a16="http://schemas.microsoft.com/office/drawing/2014/main" xmlns="" id="{3731A060-0D6D-C749-A59B-7EFDF0AE0B3F}"/>
                </a:ext>
              </a:extLst>
            </p:cNvPr>
            <p:cNvCxnSpPr/>
            <p:nvPr/>
          </p:nvCxnSpPr>
          <p:spPr>
            <a:xfrm rot="5400000">
              <a:off x="5998536" y="3225338"/>
              <a:ext cx="0" cy="5400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xmlns="" id="{99303BC2-C598-0643-92FB-881C237BB359}"/>
              </a:ext>
            </a:extLst>
          </p:cNvPr>
          <p:cNvCxnSpPr>
            <a:cxnSpLocks/>
          </p:cNvCxnSpPr>
          <p:nvPr/>
        </p:nvCxnSpPr>
        <p:spPr>
          <a:xfrm>
            <a:off x="4774583" y="2148405"/>
            <a:ext cx="180528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ZoneTexte 42">
            <a:extLst>
              <a:ext uri="{FF2B5EF4-FFF2-40B4-BE49-F238E27FC236}">
                <a16:creationId xmlns:a16="http://schemas.microsoft.com/office/drawing/2014/main" xmlns="" id="{6B029294-E6C7-3548-ABE5-C4A21287207A}"/>
              </a:ext>
            </a:extLst>
          </p:cNvPr>
          <p:cNvSpPr txBox="1"/>
          <p:nvPr/>
        </p:nvSpPr>
        <p:spPr>
          <a:xfrm>
            <a:off x="4858859" y="2514170"/>
            <a:ext cx="703183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fr-FR" sz="700" dirty="0">
                <a:solidFill>
                  <a:srgbClr val="A46DAB"/>
                </a:solidFill>
              </a:rPr>
              <a:t>FTD/TPI (n=273)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xmlns="" id="{01EF8CE5-5FE8-BB4A-855F-2E037BF3835A}"/>
              </a:ext>
            </a:extLst>
          </p:cNvPr>
          <p:cNvSpPr txBox="1"/>
          <p:nvPr/>
        </p:nvSpPr>
        <p:spPr>
          <a:xfrm>
            <a:off x="4858860" y="2605152"/>
            <a:ext cx="703182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fr-FR" sz="700" dirty="0">
                <a:solidFill>
                  <a:schemeClr val="accent1"/>
                </a:solidFill>
              </a:rPr>
              <a:t>Placebo (n=141)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183699B0-65C5-394F-9A07-A2C7100E1E8C}"/>
              </a:ext>
            </a:extLst>
          </p:cNvPr>
          <p:cNvSpPr/>
          <p:nvPr/>
        </p:nvSpPr>
        <p:spPr>
          <a:xfrm>
            <a:off x="4802220" y="2551081"/>
            <a:ext cx="36000" cy="36000"/>
          </a:xfrm>
          <a:prstGeom prst="rect">
            <a:avLst/>
          </a:prstGeom>
          <a:solidFill>
            <a:srgbClr val="A46D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370BC194-208C-FE42-8A8D-CAFFDE812AEF}"/>
              </a:ext>
            </a:extLst>
          </p:cNvPr>
          <p:cNvSpPr/>
          <p:nvPr/>
        </p:nvSpPr>
        <p:spPr>
          <a:xfrm>
            <a:off x="4802220" y="2636806"/>
            <a:ext cx="36000" cy="36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A470AA"/>
                </a:solidFill>
              </a:ln>
              <a:solidFill>
                <a:srgbClr val="A470AA"/>
              </a:solidFill>
            </a:endParaRP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xmlns="" id="{6CFBCAAB-F695-4D40-9A6B-A36898F07C47}"/>
              </a:ext>
            </a:extLst>
          </p:cNvPr>
          <p:cNvSpPr txBox="1"/>
          <p:nvPr/>
        </p:nvSpPr>
        <p:spPr>
          <a:xfrm>
            <a:off x="4749216" y="2782027"/>
            <a:ext cx="72000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0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xmlns="" id="{30B19EC5-8A83-2443-9295-12A79CAE4B5F}"/>
              </a:ext>
            </a:extLst>
          </p:cNvPr>
          <p:cNvSpPr txBox="1"/>
          <p:nvPr/>
        </p:nvSpPr>
        <p:spPr>
          <a:xfrm>
            <a:off x="4840570" y="2782027"/>
            <a:ext cx="72000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xmlns="" id="{84B7A0F4-49FA-FA45-A523-E9EF367B5701}"/>
              </a:ext>
            </a:extLst>
          </p:cNvPr>
          <p:cNvSpPr txBox="1"/>
          <p:nvPr/>
        </p:nvSpPr>
        <p:spPr>
          <a:xfrm>
            <a:off x="4933804" y="2782027"/>
            <a:ext cx="72000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xmlns="" id="{220DEDA8-7811-754A-99FB-BF26D18A42C9}"/>
              </a:ext>
            </a:extLst>
          </p:cNvPr>
          <p:cNvSpPr txBox="1"/>
          <p:nvPr/>
        </p:nvSpPr>
        <p:spPr>
          <a:xfrm>
            <a:off x="5022356" y="2782027"/>
            <a:ext cx="72000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3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xmlns="" id="{5CC77230-FB0B-4E44-9C19-1ADF1841B6C5}"/>
              </a:ext>
            </a:extLst>
          </p:cNvPr>
          <p:cNvSpPr txBox="1"/>
          <p:nvPr/>
        </p:nvSpPr>
        <p:spPr>
          <a:xfrm>
            <a:off x="5113736" y="2782027"/>
            <a:ext cx="72000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4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xmlns="" id="{6E16FD6A-34AA-4941-B5DB-FC17CD86D892}"/>
              </a:ext>
            </a:extLst>
          </p:cNvPr>
          <p:cNvSpPr txBox="1"/>
          <p:nvPr/>
        </p:nvSpPr>
        <p:spPr>
          <a:xfrm>
            <a:off x="5206844" y="2782027"/>
            <a:ext cx="72000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5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xmlns="" id="{877BCA77-FC6C-7441-A9F2-F806D5BF9619}"/>
              </a:ext>
            </a:extLst>
          </p:cNvPr>
          <p:cNvSpPr txBox="1"/>
          <p:nvPr/>
        </p:nvSpPr>
        <p:spPr>
          <a:xfrm>
            <a:off x="5306005" y="2782027"/>
            <a:ext cx="72000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6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xmlns="" id="{6EADC050-3A5B-474C-908F-06864D727C51}"/>
              </a:ext>
            </a:extLst>
          </p:cNvPr>
          <p:cNvSpPr txBox="1"/>
          <p:nvPr/>
        </p:nvSpPr>
        <p:spPr>
          <a:xfrm>
            <a:off x="5397782" y="2782027"/>
            <a:ext cx="72000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7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xmlns="" id="{A48E7B88-01F2-5E4B-8913-947D5CD93B31}"/>
              </a:ext>
            </a:extLst>
          </p:cNvPr>
          <p:cNvSpPr txBox="1"/>
          <p:nvPr/>
        </p:nvSpPr>
        <p:spPr>
          <a:xfrm>
            <a:off x="5489870" y="2782027"/>
            <a:ext cx="72000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8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xmlns="" id="{54C49E82-069C-714A-AE90-D17606A413E7}"/>
              </a:ext>
            </a:extLst>
          </p:cNvPr>
          <p:cNvSpPr txBox="1"/>
          <p:nvPr/>
        </p:nvSpPr>
        <p:spPr>
          <a:xfrm>
            <a:off x="5587187" y="2782027"/>
            <a:ext cx="72000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9</a:t>
            </a: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xmlns="" id="{2E56457B-CB26-0446-B60A-D37842B07670}"/>
              </a:ext>
            </a:extLst>
          </p:cNvPr>
          <p:cNvSpPr txBox="1"/>
          <p:nvPr/>
        </p:nvSpPr>
        <p:spPr>
          <a:xfrm>
            <a:off x="5657726" y="2782027"/>
            <a:ext cx="126715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10</a:t>
            </a: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xmlns="" id="{8FED14D2-987C-5944-9AB2-4EC1A457F34D}"/>
              </a:ext>
            </a:extLst>
          </p:cNvPr>
          <p:cNvSpPr txBox="1"/>
          <p:nvPr/>
        </p:nvSpPr>
        <p:spPr>
          <a:xfrm>
            <a:off x="5752902" y="2782027"/>
            <a:ext cx="126715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11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xmlns="" id="{6E2005ED-9482-2543-85AE-FEB9BB68A577}"/>
              </a:ext>
            </a:extLst>
          </p:cNvPr>
          <p:cNvSpPr txBox="1"/>
          <p:nvPr/>
        </p:nvSpPr>
        <p:spPr>
          <a:xfrm>
            <a:off x="5852283" y="2782027"/>
            <a:ext cx="126715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12</a:t>
            </a: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xmlns="" id="{5E28F101-5203-224D-A20D-D50FD20373EF}"/>
              </a:ext>
            </a:extLst>
          </p:cNvPr>
          <p:cNvSpPr txBox="1"/>
          <p:nvPr/>
        </p:nvSpPr>
        <p:spPr>
          <a:xfrm>
            <a:off x="5944308" y="2782027"/>
            <a:ext cx="126715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13</a:t>
            </a: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xmlns="" id="{19DCC9D4-940F-E241-B4E8-148AE70A69D5}"/>
              </a:ext>
            </a:extLst>
          </p:cNvPr>
          <p:cNvSpPr txBox="1"/>
          <p:nvPr/>
        </p:nvSpPr>
        <p:spPr>
          <a:xfrm>
            <a:off x="6047957" y="2782027"/>
            <a:ext cx="126715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14</a:t>
            </a: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xmlns="" id="{E2538139-72FB-B04A-99D7-427142C40229}"/>
              </a:ext>
            </a:extLst>
          </p:cNvPr>
          <p:cNvSpPr txBox="1"/>
          <p:nvPr/>
        </p:nvSpPr>
        <p:spPr>
          <a:xfrm>
            <a:off x="6130428" y="2782027"/>
            <a:ext cx="126715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15</a:t>
            </a: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xmlns="" id="{411E470B-610A-D844-94A8-E6D72C899821}"/>
              </a:ext>
            </a:extLst>
          </p:cNvPr>
          <p:cNvSpPr txBox="1"/>
          <p:nvPr/>
        </p:nvSpPr>
        <p:spPr>
          <a:xfrm>
            <a:off x="6228792" y="2782027"/>
            <a:ext cx="126715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16</a:t>
            </a: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xmlns="" id="{E4341A3C-4301-5043-BB6B-C01A9C6FA493}"/>
              </a:ext>
            </a:extLst>
          </p:cNvPr>
          <p:cNvSpPr txBox="1"/>
          <p:nvPr/>
        </p:nvSpPr>
        <p:spPr>
          <a:xfrm>
            <a:off x="6320806" y="2782027"/>
            <a:ext cx="126715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17</a:t>
            </a: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xmlns="" id="{1EB75613-D582-FE47-B0E5-66AFB411CEF4}"/>
              </a:ext>
            </a:extLst>
          </p:cNvPr>
          <p:cNvSpPr txBox="1"/>
          <p:nvPr/>
        </p:nvSpPr>
        <p:spPr>
          <a:xfrm>
            <a:off x="6425581" y="2782027"/>
            <a:ext cx="126715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18</a:t>
            </a: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xmlns="" id="{85FFCB63-891F-704E-99BE-EDDAE5FCA15E}"/>
              </a:ext>
            </a:extLst>
          </p:cNvPr>
          <p:cNvSpPr txBox="1"/>
          <p:nvPr/>
        </p:nvSpPr>
        <p:spPr>
          <a:xfrm>
            <a:off x="6514334" y="2782027"/>
            <a:ext cx="126715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19</a:t>
            </a: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xmlns="" id="{DFA69972-E73E-1949-810F-EA8EFF0840B5}"/>
              </a:ext>
            </a:extLst>
          </p:cNvPr>
          <p:cNvSpPr txBox="1"/>
          <p:nvPr/>
        </p:nvSpPr>
        <p:spPr>
          <a:xfrm>
            <a:off x="4618159" y="2907363"/>
            <a:ext cx="516321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No. at </a:t>
            </a:r>
            <a:r>
              <a:rPr lang="fr-FR" sz="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risk</a:t>
            </a:r>
            <a:endParaRPr lang="fr-FR" sz="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xmlns="" id="{E219A491-A49C-5E45-99CD-FB45B2A07CE0}"/>
              </a:ext>
            </a:extLst>
          </p:cNvPr>
          <p:cNvSpPr txBox="1"/>
          <p:nvPr/>
        </p:nvSpPr>
        <p:spPr>
          <a:xfrm>
            <a:off x="5047281" y="2810283"/>
            <a:ext cx="136585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Months</a:t>
            </a:r>
            <a:r>
              <a:rPr lang="fr-FR" sz="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FR" sz="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from</a:t>
            </a:r>
            <a:r>
              <a:rPr lang="fr-FR" sz="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randomisation</a:t>
            </a:r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xmlns="" id="{1C7F91D4-2EB4-974C-9123-C5FAD5BCCDCE}"/>
              </a:ext>
            </a:extLst>
          </p:cNvPr>
          <p:cNvSpPr txBox="1"/>
          <p:nvPr/>
        </p:nvSpPr>
        <p:spPr>
          <a:xfrm>
            <a:off x="4437886" y="1501572"/>
            <a:ext cx="250645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100</a:t>
            </a:r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xmlns="" id="{CB2F557F-1B08-D64C-A7F4-C60193C51EE0}"/>
              </a:ext>
            </a:extLst>
          </p:cNvPr>
          <p:cNvSpPr txBox="1"/>
          <p:nvPr/>
        </p:nvSpPr>
        <p:spPr>
          <a:xfrm>
            <a:off x="4437886" y="1623888"/>
            <a:ext cx="250645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90</a:t>
            </a:r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xmlns="" id="{91F32F5E-38F7-004B-9E75-A62D94B97F49}"/>
              </a:ext>
            </a:extLst>
          </p:cNvPr>
          <p:cNvSpPr txBox="1"/>
          <p:nvPr/>
        </p:nvSpPr>
        <p:spPr>
          <a:xfrm>
            <a:off x="4437886" y="1739454"/>
            <a:ext cx="250645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80</a:t>
            </a:r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xmlns="" id="{901D1545-0913-324F-8C5B-C409E89D1179}"/>
              </a:ext>
            </a:extLst>
          </p:cNvPr>
          <p:cNvSpPr txBox="1"/>
          <p:nvPr/>
        </p:nvSpPr>
        <p:spPr>
          <a:xfrm>
            <a:off x="4437886" y="1859120"/>
            <a:ext cx="250645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70</a:t>
            </a:r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xmlns="" id="{2FDD0471-3288-DB4E-9C90-A50A5C52CD20}"/>
              </a:ext>
            </a:extLst>
          </p:cNvPr>
          <p:cNvSpPr txBox="1"/>
          <p:nvPr/>
        </p:nvSpPr>
        <p:spPr>
          <a:xfrm>
            <a:off x="4437886" y="1974686"/>
            <a:ext cx="250645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60</a:t>
            </a:r>
          </a:p>
        </p:txBody>
      </p:sp>
      <p:sp>
        <p:nvSpPr>
          <p:cNvPr id="76" name="ZoneTexte 75">
            <a:extLst>
              <a:ext uri="{FF2B5EF4-FFF2-40B4-BE49-F238E27FC236}">
                <a16:creationId xmlns:a16="http://schemas.microsoft.com/office/drawing/2014/main" xmlns="" id="{F5A335B6-9350-8C4B-99B7-F23836001C4D}"/>
              </a:ext>
            </a:extLst>
          </p:cNvPr>
          <p:cNvSpPr txBox="1"/>
          <p:nvPr/>
        </p:nvSpPr>
        <p:spPr>
          <a:xfrm>
            <a:off x="4437886" y="2095681"/>
            <a:ext cx="250645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50</a:t>
            </a:r>
          </a:p>
        </p:txBody>
      </p:sp>
      <p:sp>
        <p:nvSpPr>
          <p:cNvPr id="77" name="ZoneTexte 76">
            <a:extLst>
              <a:ext uri="{FF2B5EF4-FFF2-40B4-BE49-F238E27FC236}">
                <a16:creationId xmlns:a16="http://schemas.microsoft.com/office/drawing/2014/main" xmlns="" id="{33993F25-65F8-724D-95F3-43A9FBAE19CC}"/>
              </a:ext>
            </a:extLst>
          </p:cNvPr>
          <p:cNvSpPr txBox="1"/>
          <p:nvPr/>
        </p:nvSpPr>
        <p:spPr>
          <a:xfrm>
            <a:off x="4437886" y="2215348"/>
            <a:ext cx="250645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40</a:t>
            </a:r>
          </a:p>
        </p:txBody>
      </p:sp>
      <p:sp>
        <p:nvSpPr>
          <p:cNvPr id="78" name="ZoneTexte 77">
            <a:extLst>
              <a:ext uri="{FF2B5EF4-FFF2-40B4-BE49-F238E27FC236}">
                <a16:creationId xmlns:a16="http://schemas.microsoft.com/office/drawing/2014/main" xmlns="" id="{400944E2-4752-E643-B4D3-42072AE64D90}"/>
              </a:ext>
            </a:extLst>
          </p:cNvPr>
          <p:cNvSpPr txBox="1"/>
          <p:nvPr/>
        </p:nvSpPr>
        <p:spPr>
          <a:xfrm>
            <a:off x="4437886" y="2332239"/>
            <a:ext cx="250645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30</a:t>
            </a:r>
          </a:p>
        </p:txBody>
      </p:sp>
      <p:sp>
        <p:nvSpPr>
          <p:cNvPr id="79" name="ZoneTexte 78">
            <a:extLst>
              <a:ext uri="{FF2B5EF4-FFF2-40B4-BE49-F238E27FC236}">
                <a16:creationId xmlns:a16="http://schemas.microsoft.com/office/drawing/2014/main" xmlns="" id="{CF29A8EE-3FDB-6743-A027-E27583CC846C}"/>
              </a:ext>
            </a:extLst>
          </p:cNvPr>
          <p:cNvSpPr txBox="1"/>
          <p:nvPr/>
        </p:nvSpPr>
        <p:spPr>
          <a:xfrm>
            <a:off x="4437886" y="2450055"/>
            <a:ext cx="250645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20</a:t>
            </a:r>
          </a:p>
        </p:txBody>
      </p:sp>
      <p:sp>
        <p:nvSpPr>
          <p:cNvPr id="80" name="ZoneTexte 79">
            <a:extLst>
              <a:ext uri="{FF2B5EF4-FFF2-40B4-BE49-F238E27FC236}">
                <a16:creationId xmlns:a16="http://schemas.microsoft.com/office/drawing/2014/main" xmlns="" id="{A51052A9-5888-BF42-8172-50FCD017FEED}"/>
              </a:ext>
            </a:extLst>
          </p:cNvPr>
          <p:cNvSpPr txBox="1"/>
          <p:nvPr/>
        </p:nvSpPr>
        <p:spPr>
          <a:xfrm>
            <a:off x="4437886" y="2564299"/>
            <a:ext cx="250645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10</a:t>
            </a:r>
          </a:p>
        </p:txBody>
      </p:sp>
      <p:sp>
        <p:nvSpPr>
          <p:cNvPr id="81" name="ZoneTexte 80">
            <a:extLst>
              <a:ext uri="{FF2B5EF4-FFF2-40B4-BE49-F238E27FC236}">
                <a16:creationId xmlns:a16="http://schemas.microsoft.com/office/drawing/2014/main" xmlns="" id="{526CAAB0-C61B-2A4F-8586-48EEF79233C9}"/>
              </a:ext>
            </a:extLst>
          </p:cNvPr>
          <p:cNvSpPr txBox="1"/>
          <p:nvPr/>
        </p:nvSpPr>
        <p:spPr>
          <a:xfrm>
            <a:off x="4437886" y="2679340"/>
            <a:ext cx="250645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0</a:t>
            </a:r>
          </a:p>
        </p:txBody>
      </p:sp>
      <p:cxnSp>
        <p:nvCxnSpPr>
          <p:cNvPr id="83" name="Connecteur droit 82">
            <a:extLst>
              <a:ext uri="{FF2B5EF4-FFF2-40B4-BE49-F238E27FC236}">
                <a16:creationId xmlns:a16="http://schemas.microsoft.com/office/drawing/2014/main" xmlns="" id="{77B0B1C6-1E9F-6F45-B4E6-1B13FDE50F81}"/>
              </a:ext>
            </a:extLst>
          </p:cNvPr>
          <p:cNvCxnSpPr/>
          <p:nvPr/>
        </p:nvCxnSpPr>
        <p:spPr>
          <a:xfrm>
            <a:off x="4956676" y="2738991"/>
            <a:ext cx="0" cy="46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Connecteur droit 83">
            <a:extLst>
              <a:ext uri="{FF2B5EF4-FFF2-40B4-BE49-F238E27FC236}">
                <a16:creationId xmlns:a16="http://schemas.microsoft.com/office/drawing/2014/main" xmlns="" id="{9508D143-859D-8649-80BE-B58D40757D66}"/>
              </a:ext>
            </a:extLst>
          </p:cNvPr>
          <p:cNvCxnSpPr/>
          <p:nvPr/>
        </p:nvCxnSpPr>
        <p:spPr>
          <a:xfrm>
            <a:off x="5050909" y="2738991"/>
            <a:ext cx="0" cy="46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Connecteur droit 84">
            <a:extLst>
              <a:ext uri="{FF2B5EF4-FFF2-40B4-BE49-F238E27FC236}">
                <a16:creationId xmlns:a16="http://schemas.microsoft.com/office/drawing/2014/main" xmlns="" id="{FE9CB02D-7FCB-8F48-821D-40E540294581}"/>
              </a:ext>
            </a:extLst>
          </p:cNvPr>
          <p:cNvCxnSpPr/>
          <p:nvPr/>
        </p:nvCxnSpPr>
        <p:spPr>
          <a:xfrm>
            <a:off x="5150475" y="2738991"/>
            <a:ext cx="0" cy="46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Connecteur droit 85">
            <a:extLst>
              <a:ext uri="{FF2B5EF4-FFF2-40B4-BE49-F238E27FC236}">
                <a16:creationId xmlns:a16="http://schemas.microsoft.com/office/drawing/2014/main" xmlns="" id="{2C549EDA-489A-F54A-B19A-8B75690E868C}"/>
              </a:ext>
            </a:extLst>
          </p:cNvPr>
          <p:cNvCxnSpPr/>
          <p:nvPr/>
        </p:nvCxnSpPr>
        <p:spPr>
          <a:xfrm>
            <a:off x="5240516" y="2738991"/>
            <a:ext cx="0" cy="46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Connecteur droit 86">
            <a:extLst>
              <a:ext uri="{FF2B5EF4-FFF2-40B4-BE49-F238E27FC236}">
                <a16:creationId xmlns:a16="http://schemas.microsoft.com/office/drawing/2014/main" xmlns="" id="{6413FEF8-E0F3-B54D-BE47-5310960B4AF8}"/>
              </a:ext>
            </a:extLst>
          </p:cNvPr>
          <p:cNvCxnSpPr/>
          <p:nvPr/>
        </p:nvCxnSpPr>
        <p:spPr>
          <a:xfrm>
            <a:off x="5337924" y="2738991"/>
            <a:ext cx="0" cy="46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Connecteur droit 87">
            <a:extLst>
              <a:ext uri="{FF2B5EF4-FFF2-40B4-BE49-F238E27FC236}">
                <a16:creationId xmlns:a16="http://schemas.microsoft.com/office/drawing/2014/main" xmlns="" id="{C37207A8-2A5C-E94B-9CA6-3618A92E74A3}"/>
              </a:ext>
            </a:extLst>
          </p:cNvPr>
          <p:cNvCxnSpPr/>
          <p:nvPr/>
        </p:nvCxnSpPr>
        <p:spPr>
          <a:xfrm>
            <a:off x="5433492" y="2738991"/>
            <a:ext cx="0" cy="46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Connecteur droit 88">
            <a:extLst>
              <a:ext uri="{FF2B5EF4-FFF2-40B4-BE49-F238E27FC236}">
                <a16:creationId xmlns:a16="http://schemas.microsoft.com/office/drawing/2014/main" xmlns="" id="{FC1BDFDF-98DF-2A46-8978-91E5CAB51248}"/>
              </a:ext>
            </a:extLst>
          </p:cNvPr>
          <p:cNvCxnSpPr/>
          <p:nvPr/>
        </p:nvCxnSpPr>
        <p:spPr>
          <a:xfrm>
            <a:off x="5527725" y="2738991"/>
            <a:ext cx="0" cy="46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 droit 89">
            <a:extLst>
              <a:ext uri="{FF2B5EF4-FFF2-40B4-BE49-F238E27FC236}">
                <a16:creationId xmlns:a16="http://schemas.microsoft.com/office/drawing/2014/main" xmlns="" id="{ACC8AF1D-E708-2E46-A4BC-65F493861860}"/>
              </a:ext>
            </a:extLst>
          </p:cNvPr>
          <p:cNvCxnSpPr/>
          <p:nvPr/>
        </p:nvCxnSpPr>
        <p:spPr>
          <a:xfrm>
            <a:off x="5624116" y="2738991"/>
            <a:ext cx="0" cy="46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xmlns="" id="{CFBCDECA-EB40-6B41-91E9-8378816C1D1E}"/>
              </a:ext>
            </a:extLst>
          </p:cNvPr>
          <p:cNvCxnSpPr/>
          <p:nvPr/>
        </p:nvCxnSpPr>
        <p:spPr>
          <a:xfrm>
            <a:off x="5723682" y="2738991"/>
            <a:ext cx="0" cy="46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Connecteur droit 91">
            <a:extLst>
              <a:ext uri="{FF2B5EF4-FFF2-40B4-BE49-F238E27FC236}">
                <a16:creationId xmlns:a16="http://schemas.microsoft.com/office/drawing/2014/main" xmlns="" id="{7E8AEDFA-45BF-C549-8B40-5E44229EC361}"/>
              </a:ext>
            </a:extLst>
          </p:cNvPr>
          <p:cNvCxnSpPr/>
          <p:nvPr/>
        </p:nvCxnSpPr>
        <p:spPr>
          <a:xfrm>
            <a:off x="5814422" y="2738991"/>
            <a:ext cx="0" cy="46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Connecteur droit 92">
            <a:extLst>
              <a:ext uri="{FF2B5EF4-FFF2-40B4-BE49-F238E27FC236}">
                <a16:creationId xmlns:a16="http://schemas.microsoft.com/office/drawing/2014/main" xmlns="" id="{4D8D04A5-DAF1-F64C-A6C9-37F9F99BF940}"/>
              </a:ext>
            </a:extLst>
          </p:cNvPr>
          <p:cNvCxnSpPr/>
          <p:nvPr/>
        </p:nvCxnSpPr>
        <p:spPr>
          <a:xfrm>
            <a:off x="5911830" y="2738991"/>
            <a:ext cx="0" cy="46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Connecteur droit 93">
            <a:extLst>
              <a:ext uri="{FF2B5EF4-FFF2-40B4-BE49-F238E27FC236}">
                <a16:creationId xmlns:a16="http://schemas.microsoft.com/office/drawing/2014/main" xmlns="" id="{38DC951C-EF9E-664A-8A06-B644751BDF4D}"/>
              </a:ext>
            </a:extLst>
          </p:cNvPr>
          <p:cNvCxnSpPr/>
          <p:nvPr/>
        </p:nvCxnSpPr>
        <p:spPr>
          <a:xfrm>
            <a:off x="6005046" y="2738991"/>
            <a:ext cx="0" cy="46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94">
            <a:extLst>
              <a:ext uri="{FF2B5EF4-FFF2-40B4-BE49-F238E27FC236}">
                <a16:creationId xmlns:a16="http://schemas.microsoft.com/office/drawing/2014/main" xmlns="" id="{C2BE81AF-BB95-044D-BAEF-420D62263C0A}"/>
              </a:ext>
            </a:extLst>
          </p:cNvPr>
          <p:cNvCxnSpPr/>
          <p:nvPr/>
        </p:nvCxnSpPr>
        <p:spPr>
          <a:xfrm>
            <a:off x="6105629" y="2738991"/>
            <a:ext cx="0" cy="46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Connecteur droit 95">
            <a:extLst>
              <a:ext uri="{FF2B5EF4-FFF2-40B4-BE49-F238E27FC236}">
                <a16:creationId xmlns:a16="http://schemas.microsoft.com/office/drawing/2014/main" xmlns="" id="{75112F50-2858-4D47-9B09-15F07ED4DD10}"/>
              </a:ext>
            </a:extLst>
          </p:cNvPr>
          <p:cNvCxnSpPr/>
          <p:nvPr/>
        </p:nvCxnSpPr>
        <p:spPr>
          <a:xfrm>
            <a:off x="6196687" y="2738991"/>
            <a:ext cx="0" cy="46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Connecteur droit 96">
            <a:extLst>
              <a:ext uri="{FF2B5EF4-FFF2-40B4-BE49-F238E27FC236}">
                <a16:creationId xmlns:a16="http://schemas.microsoft.com/office/drawing/2014/main" xmlns="" id="{4A25E347-F76A-7945-9ED2-CE223166E061}"/>
              </a:ext>
            </a:extLst>
          </p:cNvPr>
          <p:cNvCxnSpPr/>
          <p:nvPr/>
        </p:nvCxnSpPr>
        <p:spPr>
          <a:xfrm>
            <a:off x="6297270" y="2738991"/>
            <a:ext cx="0" cy="46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Connecteur droit 97">
            <a:extLst>
              <a:ext uri="{FF2B5EF4-FFF2-40B4-BE49-F238E27FC236}">
                <a16:creationId xmlns:a16="http://schemas.microsoft.com/office/drawing/2014/main" xmlns="" id="{EF3BEC83-FAD6-3B4B-8FB6-8A52409FD409}"/>
              </a:ext>
            </a:extLst>
          </p:cNvPr>
          <p:cNvCxnSpPr/>
          <p:nvPr/>
        </p:nvCxnSpPr>
        <p:spPr>
          <a:xfrm>
            <a:off x="6384136" y="2738991"/>
            <a:ext cx="0" cy="46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Connecteur droit 98">
            <a:extLst>
              <a:ext uri="{FF2B5EF4-FFF2-40B4-BE49-F238E27FC236}">
                <a16:creationId xmlns:a16="http://schemas.microsoft.com/office/drawing/2014/main" xmlns="" id="{C426C317-479E-5D45-B943-35B8F444B518}"/>
              </a:ext>
            </a:extLst>
          </p:cNvPr>
          <p:cNvCxnSpPr/>
          <p:nvPr/>
        </p:nvCxnSpPr>
        <p:spPr>
          <a:xfrm>
            <a:off x="6486877" y="2738991"/>
            <a:ext cx="0" cy="46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Connecteur droit 99">
            <a:extLst>
              <a:ext uri="{FF2B5EF4-FFF2-40B4-BE49-F238E27FC236}">
                <a16:creationId xmlns:a16="http://schemas.microsoft.com/office/drawing/2014/main" xmlns="" id="{0687C76E-46FE-7245-8C74-DA47EC666312}"/>
              </a:ext>
            </a:extLst>
          </p:cNvPr>
          <p:cNvCxnSpPr/>
          <p:nvPr/>
        </p:nvCxnSpPr>
        <p:spPr>
          <a:xfrm>
            <a:off x="6576918" y="2738991"/>
            <a:ext cx="0" cy="46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Forme libre 81">
            <a:extLst>
              <a:ext uri="{FF2B5EF4-FFF2-40B4-BE49-F238E27FC236}">
                <a16:creationId xmlns:a16="http://schemas.microsoft.com/office/drawing/2014/main" xmlns="" id="{3B01FAD9-93BF-C94E-86A9-ADFE157762B5}"/>
              </a:ext>
            </a:extLst>
          </p:cNvPr>
          <p:cNvSpPr/>
          <p:nvPr/>
        </p:nvSpPr>
        <p:spPr>
          <a:xfrm>
            <a:off x="4782820" y="1565275"/>
            <a:ext cx="1425575" cy="1168400"/>
          </a:xfrm>
          <a:custGeom>
            <a:avLst/>
            <a:gdLst>
              <a:gd name="connsiteX0" fmla="*/ 1425575 w 1425575"/>
              <a:gd name="connsiteY0" fmla="*/ 1168400 h 1168400"/>
              <a:gd name="connsiteX1" fmla="*/ 1425575 w 1425575"/>
              <a:gd name="connsiteY1" fmla="*/ 1117600 h 1168400"/>
              <a:gd name="connsiteX2" fmla="*/ 1254125 w 1425575"/>
              <a:gd name="connsiteY2" fmla="*/ 1117600 h 1168400"/>
              <a:gd name="connsiteX3" fmla="*/ 1254125 w 1425575"/>
              <a:gd name="connsiteY3" fmla="*/ 1117600 h 1168400"/>
              <a:gd name="connsiteX4" fmla="*/ 1254125 w 1425575"/>
              <a:gd name="connsiteY4" fmla="*/ 1117600 h 1168400"/>
              <a:gd name="connsiteX5" fmla="*/ 1254125 w 1425575"/>
              <a:gd name="connsiteY5" fmla="*/ 1117600 h 1168400"/>
              <a:gd name="connsiteX6" fmla="*/ 1254125 w 1425575"/>
              <a:gd name="connsiteY6" fmla="*/ 1117600 h 1168400"/>
              <a:gd name="connsiteX7" fmla="*/ 1254125 w 1425575"/>
              <a:gd name="connsiteY7" fmla="*/ 1117600 h 1168400"/>
              <a:gd name="connsiteX8" fmla="*/ 1254125 w 1425575"/>
              <a:gd name="connsiteY8" fmla="*/ 1117600 h 1168400"/>
              <a:gd name="connsiteX9" fmla="*/ 1212850 w 1425575"/>
              <a:gd name="connsiteY9" fmla="*/ 1101725 h 1168400"/>
              <a:gd name="connsiteX10" fmla="*/ 1212850 w 1425575"/>
              <a:gd name="connsiteY10" fmla="*/ 1101725 h 1168400"/>
              <a:gd name="connsiteX11" fmla="*/ 1212850 w 1425575"/>
              <a:gd name="connsiteY11" fmla="*/ 1101725 h 1168400"/>
              <a:gd name="connsiteX12" fmla="*/ 1190625 w 1425575"/>
              <a:gd name="connsiteY12" fmla="*/ 1082675 h 1168400"/>
              <a:gd name="connsiteX13" fmla="*/ 1165225 w 1425575"/>
              <a:gd name="connsiteY13" fmla="*/ 1066800 h 1168400"/>
              <a:gd name="connsiteX14" fmla="*/ 1158875 w 1425575"/>
              <a:gd name="connsiteY14" fmla="*/ 1063625 h 1168400"/>
              <a:gd name="connsiteX15" fmla="*/ 1127125 w 1425575"/>
              <a:gd name="connsiteY15" fmla="*/ 1060450 h 1168400"/>
              <a:gd name="connsiteX16" fmla="*/ 1101725 w 1425575"/>
              <a:gd name="connsiteY16" fmla="*/ 1041400 h 1168400"/>
              <a:gd name="connsiteX17" fmla="*/ 1057275 w 1425575"/>
              <a:gd name="connsiteY17" fmla="*/ 1041400 h 1168400"/>
              <a:gd name="connsiteX18" fmla="*/ 1057275 w 1425575"/>
              <a:gd name="connsiteY18" fmla="*/ 1041400 h 1168400"/>
              <a:gd name="connsiteX19" fmla="*/ 1057275 w 1425575"/>
              <a:gd name="connsiteY19" fmla="*/ 1041400 h 1168400"/>
              <a:gd name="connsiteX20" fmla="*/ 1019175 w 1425575"/>
              <a:gd name="connsiteY20" fmla="*/ 1016000 h 1168400"/>
              <a:gd name="connsiteX21" fmla="*/ 962025 w 1425575"/>
              <a:gd name="connsiteY21" fmla="*/ 1016000 h 1168400"/>
              <a:gd name="connsiteX22" fmla="*/ 962025 w 1425575"/>
              <a:gd name="connsiteY22" fmla="*/ 1016000 h 1168400"/>
              <a:gd name="connsiteX23" fmla="*/ 914400 w 1425575"/>
              <a:gd name="connsiteY23" fmla="*/ 996950 h 1168400"/>
              <a:gd name="connsiteX24" fmla="*/ 885825 w 1425575"/>
              <a:gd name="connsiteY24" fmla="*/ 987425 h 1168400"/>
              <a:gd name="connsiteX25" fmla="*/ 771525 w 1425575"/>
              <a:gd name="connsiteY25" fmla="*/ 987425 h 1168400"/>
              <a:gd name="connsiteX26" fmla="*/ 762000 w 1425575"/>
              <a:gd name="connsiteY26" fmla="*/ 977900 h 1168400"/>
              <a:gd name="connsiteX27" fmla="*/ 749300 w 1425575"/>
              <a:gd name="connsiteY27" fmla="*/ 952500 h 1168400"/>
              <a:gd name="connsiteX28" fmla="*/ 711200 w 1425575"/>
              <a:gd name="connsiteY28" fmla="*/ 952500 h 1168400"/>
              <a:gd name="connsiteX29" fmla="*/ 711200 w 1425575"/>
              <a:gd name="connsiteY29" fmla="*/ 952500 h 1168400"/>
              <a:gd name="connsiteX30" fmla="*/ 688975 w 1425575"/>
              <a:gd name="connsiteY30" fmla="*/ 914400 h 1168400"/>
              <a:gd name="connsiteX31" fmla="*/ 669925 w 1425575"/>
              <a:gd name="connsiteY31" fmla="*/ 904875 h 1168400"/>
              <a:gd name="connsiteX32" fmla="*/ 657225 w 1425575"/>
              <a:gd name="connsiteY32" fmla="*/ 879475 h 1168400"/>
              <a:gd name="connsiteX33" fmla="*/ 657225 w 1425575"/>
              <a:gd name="connsiteY33" fmla="*/ 879475 h 1168400"/>
              <a:gd name="connsiteX34" fmla="*/ 638175 w 1425575"/>
              <a:gd name="connsiteY34" fmla="*/ 847725 h 1168400"/>
              <a:gd name="connsiteX35" fmla="*/ 638175 w 1425575"/>
              <a:gd name="connsiteY35" fmla="*/ 847725 h 1168400"/>
              <a:gd name="connsiteX36" fmla="*/ 606425 w 1425575"/>
              <a:gd name="connsiteY36" fmla="*/ 819150 h 1168400"/>
              <a:gd name="connsiteX37" fmla="*/ 593725 w 1425575"/>
              <a:gd name="connsiteY37" fmla="*/ 781050 h 1168400"/>
              <a:gd name="connsiteX38" fmla="*/ 546100 w 1425575"/>
              <a:gd name="connsiteY38" fmla="*/ 777875 h 1168400"/>
              <a:gd name="connsiteX39" fmla="*/ 523875 w 1425575"/>
              <a:gd name="connsiteY39" fmla="*/ 752475 h 1168400"/>
              <a:gd name="connsiteX40" fmla="*/ 508000 w 1425575"/>
              <a:gd name="connsiteY40" fmla="*/ 727075 h 1168400"/>
              <a:gd name="connsiteX41" fmla="*/ 469900 w 1425575"/>
              <a:gd name="connsiteY41" fmla="*/ 698500 h 1168400"/>
              <a:gd name="connsiteX42" fmla="*/ 466725 w 1425575"/>
              <a:gd name="connsiteY42" fmla="*/ 657225 h 1168400"/>
              <a:gd name="connsiteX43" fmla="*/ 466725 w 1425575"/>
              <a:gd name="connsiteY43" fmla="*/ 657225 h 1168400"/>
              <a:gd name="connsiteX44" fmla="*/ 466725 w 1425575"/>
              <a:gd name="connsiteY44" fmla="*/ 657225 h 1168400"/>
              <a:gd name="connsiteX45" fmla="*/ 428625 w 1425575"/>
              <a:gd name="connsiteY45" fmla="*/ 638175 h 1168400"/>
              <a:gd name="connsiteX46" fmla="*/ 428625 w 1425575"/>
              <a:gd name="connsiteY46" fmla="*/ 606425 h 1168400"/>
              <a:gd name="connsiteX47" fmla="*/ 428625 w 1425575"/>
              <a:gd name="connsiteY47" fmla="*/ 606425 h 1168400"/>
              <a:gd name="connsiteX48" fmla="*/ 403225 w 1425575"/>
              <a:gd name="connsiteY48" fmla="*/ 590550 h 1168400"/>
              <a:gd name="connsiteX49" fmla="*/ 390525 w 1425575"/>
              <a:gd name="connsiteY49" fmla="*/ 590550 h 1168400"/>
              <a:gd name="connsiteX50" fmla="*/ 384175 w 1425575"/>
              <a:gd name="connsiteY50" fmla="*/ 561975 h 1168400"/>
              <a:gd name="connsiteX51" fmla="*/ 358775 w 1425575"/>
              <a:gd name="connsiteY51" fmla="*/ 552450 h 1168400"/>
              <a:gd name="connsiteX52" fmla="*/ 358775 w 1425575"/>
              <a:gd name="connsiteY52" fmla="*/ 552450 h 1168400"/>
              <a:gd name="connsiteX53" fmla="*/ 346075 w 1425575"/>
              <a:gd name="connsiteY53" fmla="*/ 523875 h 1168400"/>
              <a:gd name="connsiteX54" fmla="*/ 342900 w 1425575"/>
              <a:gd name="connsiteY54" fmla="*/ 508000 h 1168400"/>
              <a:gd name="connsiteX55" fmla="*/ 320675 w 1425575"/>
              <a:gd name="connsiteY55" fmla="*/ 488950 h 1168400"/>
              <a:gd name="connsiteX56" fmla="*/ 317500 w 1425575"/>
              <a:gd name="connsiteY56" fmla="*/ 476250 h 1168400"/>
              <a:gd name="connsiteX57" fmla="*/ 317500 w 1425575"/>
              <a:gd name="connsiteY57" fmla="*/ 422275 h 1168400"/>
              <a:gd name="connsiteX58" fmla="*/ 317500 w 1425575"/>
              <a:gd name="connsiteY58" fmla="*/ 422275 h 1168400"/>
              <a:gd name="connsiteX59" fmla="*/ 317500 w 1425575"/>
              <a:gd name="connsiteY59" fmla="*/ 422275 h 1168400"/>
              <a:gd name="connsiteX60" fmla="*/ 317500 w 1425575"/>
              <a:gd name="connsiteY60" fmla="*/ 422275 h 1168400"/>
              <a:gd name="connsiteX61" fmla="*/ 288925 w 1425575"/>
              <a:gd name="connsiteY61" fmla="*/ 422275 h 1168400"/>
              <a:gd name="connsiteX62" fmla="*/ 288925 w 1425575"/>
              <a:gd name="connsiteY62" fmla="*/ 390525 h 1168400"/>
              <a:gd name="connsiteX63" fmla="*/ 269875 w 1425575"/>
              <a:gd name="connsiteY63" fmla="*/ 377825 h 1168400"/>
              <a:gd name="connsiteX64" fmla="*/ 263525 w 1425575"/>
              <a:gd name="connsiteY64" fmla="*/ 361950 h 1168400"/>
              <a:gd name="connsiteX65" fmla="*/ 247650 w 1425575"/>
              <a:gd name="connsiteY65" fmla="*/ 323850 h 1168400"/>
              <a:gd name="connsiteX66" fmla="*/ 241300 w 1425575"/>
              <a:gd name="connsiteY66" fmla="*/ 295275 h 1168400"/>
              <a:gd name="connsiteX67" fmla="*/ 222250 w 1425575"/>
              <a:gd name="connsiteY67" fmla="*/ 285750 h 1168400"/>
              <a:gd name="connsiteX68" fmla="*/ 209550 w 1425575"/>
              <a:gd name="connsiteY68" fmla="*/ 269875 h 1168400"/>
              <a:gd name="connsiteX69" fmla="*/ 209550 w 1425575"/>
              <a:gd name="connsiteY69" fmla="*/ 234950 h 1168400"/>
              <a:gd name="connsiteX70" fmla="*/ 193675 w 1425575"/>
              <a:gd name="connsiteY70" fmla="*/ 234950 h 1168400"/>
              <a:gd name="connsiteX71" fmla="*/ 165100 w 1425575"/>
              <a:gd name="connsiteY71" fmla="*/ 196850 h 1168400"/>
              <a:gd name="connsiteX72" fmla="*/ 165100 w 1425575"/>
              <a:gd name="connsiteY72" fmla="*/ 196850 h 1168400"/>
              <a:gd name="connsiteX73" fmla="*/ 149225 w 1425575"/>
              <a:gd name="connsiteY73" fmla="*/ 149225 h 1168400"/>
              <a:gd name="connsiteX74" fmla="*/ 130175 w 1425575"/>
              <a:gd name="connsiteY74" fmla="*/ 127000 h 1168400"/>
              <a:gd name="connsiteX75" fmla="*/ 107950 w 1425575"/>
              <a:gd name="connsiteY75" fmla="*/ 98425 h 1168400"/>
              <a:gd name="connsiteX76" fmla="*/ 107950 w 1425575"/>
              <a:gd name="connsiteY76" fmla="*/ 63500 h 1168400"/>
              <a:gd name="connsiteX77" fmla="*/ 107950 w 1425575"/>
              <a:gd name="connsiteY77" fmla="*/ 63500 h 1168400"/>
              <a:gd name="connsiteX78" fmla="*/ 107950 w 1425575"/>
              <a:gd name="connsiteY78" fmla="*/ 63500 h 1168400"/>
              <a:gd name="connsiteX79" fmla="*/ 79375 w 1425575"/>
              <a:gd name="connsiteY79" fmla="*/ 38100 h 1168400"/>
              <a:gd name="connsiteX80" fmla="*/ 69850 w 1425575"/>
              <a:gd name="connsiteY80" fmla="*/ 38100 h 1168400"/>
              <a:gd name="connsiteX81" fmla="*/ 47625 w 1425575"/>
              <a:gd name="connsiteY81" fmla="*/ 3175 h 1168400"/>
              <a:gd name="connsiteX82" fmla="*/ 38100 w 1425575"/>
              <a:gd name="connsiteY82" fmla="*/ 0 h 1168400"/>
              <a:gd name="connsiteX83" fmla="*/ 0 w 1425575"/>
              <a:gd name="connsiteY83" fmla="*/ 0 h 116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1425575" h="1168400">
                <a:moveTo>
                  <a:pt x="1425575" y="1168400"/>
                </a:moveTo>
                <a:lnTo>
                  <a:pt x="1425575" y="1117600"/>
                </a:lnTo>
                <a:lnTo>
                  <a:pt x="1254125" y="1117600"/>
                </a:lnTo>
                <a:lnTo>
                  <a:pt x="1254125" y="1117600"/>
                </a:lnTo>
                <a:lnTo>
                  <a:pt x="1254125" y="1117600"/>
                </a:lnTo>
                <a:lnTo>
                  <a:pt x="1254125" y="1117600"/>
                </a:lnTo>
                <a:lnTo>
                  <a:pt x="1254125" y="1117600"/>
                </a:lnTo>
                <a:lnTo>
                  <a:pt x="1254125" y="1117600"/>
                </a:lnTo>
                <a:lnTo>
                  <a:pt x="1254125" y="1117600"/>
                </a:lnTo>
                <a:lnTo>
                  <a:pt x="1212850" y="1101725"/>
                </a:lnTo>
                <a:lnTo>
                  <a:pt x="1212850" y="1101725"/>
                </a:lnTo>
                <a:lnTo>
                  <a:pt x="1212850" y="1101725"/>
                </a:lnTo>
                <a:lnTo>
                  <a:pt x="1190625" y="1082675"/>
                </a:lnTo>
                <a:lnTo>
                  <a:pt x="1165225" y="1066800"/>
                </a:lnTo>
                <a:lnTo>
                  <a:pt x="1158875" y="1063625"/>
                </a:lnTo>
                <a:lnTo>
                  <a:pt x="1127125" y="1060450"/>
                </a:lnTo>
                <a:lnTo>
                  <a:pt x="1101725" y="1041400"/>
                </a:lnTo>
                <a:lnTo>
                  <a:pt x="1057275" y="1041400"/>
                </a:lnTo>
                <a:lnTo>
                  <a:pt x="1057275" y="1041400"/>
                </a:lnTo>
                <a:lnTo>
                  <a:pt x="1057275" y="1041400"/>
                </a:lnTo>
                <a:lnTo>
                  <a:pt x="1019175" y="1016000"/>
                </a:lnTo>
                <a:lnTo>
                  <a:pt x="962025" y="1016000"/>
                </a:lnTo>
                <a:lnTo>
                  <a:pt x="962025" y="1016000"/>
                </a:lnTo>
                <a:lnTo>
                  <a:pt x="914400" y="996950"/>
                </a:lnTo>
                <a:lnTo>
                  <a:pt x="885825" y="987425"/>
                </a:lnTo>
                <a:lnTo>
                  <a:pt x="771525" y="987425"/>
                </a:lnTo>
                <a:lnTo>
                  <a:pt x="762000" y="977900"/>
                </a:lnTo>
                <a:lnTo>
                  <a:pt x="749300" y="952500"/>
                </a:lnTo>
                <a:lnTo>
                  <a:pt x="711200" y="952500"/>
                </a:lnTo>
                <a:lnTo>
                  <a:pt x="711200" y="952500"/>
                </a:lnTo>
                <a:lnTo>
                  <a:pt x="688975" y="914400"/>
                </a:lnTo>
                <a:lnTo>
                  <a:pt x="669925" y="904875"/>
                </a:lnTo>
                <a:lnTo>
                  <a:pt x="657225" y="879475"/>
                </a:lnTo>
                <a:lnTo>
                  <a:pt x="657225" y="879475"/>
                </a:lnTo>
                <a:lnTo>
                  <a:pt x="638175" y="847725"/>
                </a:lnTo>
                <a:lnTo>
                  <a:pt x="638175" y="847725"/>
                </a:lnTo>
                <a:lnTo>
                  <a:pt x="606425" y="819150"/>
                </a:lnTo>
                <a:lnTo>
                  <a:pt x="593725" y="781050"/>
                </a:lnTo>
                <a:lnTo>
                  <a:pt x="546100" y="777875"/>
                </a:lnTo>
                <a:lnTo>
                  <a:pt x="523875" y="752475"/>
                </a:lnTo>
                <a:lnTo>
                  <a:pt x="508000" y="727075"/>
                </a:lnTo>
                <a:lnTo>
                  <a:pt x="469900" y="698500"/>
                </a:lnTo>
                <a:lnTo>
                  <a:pt x="466725" y="657225"/>
                </a:lnTo>
                <a:lnTo>
                  <a:pt x="466725" y="657225"/>
                </a:lnTo>
                <a:lnTo>
                  <a:pt x="466725" y="657225"/>
                </a:lnTo>
                <a:lnTo>
                  <a:pt x="428625" y="638175"/>
                </a:lnTo>
                <a:lnTo>
                  <a:pt x="428625" y="606425"/>
                </a:lnTo>
                <a:lnTo>
                  <a:pt x="428625" y="606425"/>
                </a:lnTo>
                <a:lnTo>
                  <a:pt x="403225" y="590550"/>
                </a:lnTo>
                <a:lnTo>
                  <a:pt x="390525" y="590550"/>
                </a:lnTo>
                <a:lnTo>
                  <a:pt x="384175" y="561975"/>
                </a:lnTo>
                <a:lnTo>
                  <a:pt x="358775" y="552450"/>
                </a:lnTo>
                <a:lnTo>
                  <a:pt x="358775" y="552450"/>
                </a:lnTo>
                <a:lnTo>
                  <a:pt x="346075" y="523875"/>
                </a:lnTo>
                <a:lnTo>
                  <a:pt x="342900" y="508000"/>
                </a:lnTo>
                <a:lnTo>
                  <a:pt x="320675" y="488950"/>
                </a:lnTo>
                <a:lnTo>
                  <a:pt x="317500" y="476250"/>
                </a:lnTo>
                <a:lnTo>
                  <a:pt x="317500" y="422275"/>
                </a:lnTo>
                <a:lnTo>
                  <a:pt x="317500" y="422275"/>
                </a:lnTo>
                <a:lnTo>
                  <a:pt x="317500" y="422275"/>
                </a:lnTo>
                <a:lnTo>
                  <a:pt x="317500" y="422275"/>
                </a:lnTo>
                <a:lnTo>
                  <a:pt x="288925" y="422275"/>
                </a:lnTo>
                <a:lnTo>
                  <a:pt x="288925" y="390525"/>
                </a:lnTo>
                <a:lnTo>
                  <a:pt x="269875" y="377825"/>
                </a:lnTo>
                <a:lnTo>
                  <a:pt x="263525" y="361950"/>
                </a:lnTo>
                <a:lnTo>
                  <a:pt x="247650" y="323850"/>
                </a:lnTo>
                <a:lnTo>
                  <a:pt x="241300" y="295275"/>
                </a:lnTo>
                <a:lnTo>
                  <a:pt x="222250" y="285750"/>
                </a:lnTo>
                <a:lnTo>
                  <a:pt x="209550" y="269875"/>
                </a:lnTo>
                <a:lnTo>
                  <a:pt x="209550" y="234950"/>
                </a:lnTo>
                <a:lnTo>
                  <a:pt x="193675" y="234950"/>
                </a:lnTo>
                <a:lnTo>
                  <a:pt x="165100" y="196850"/>
                </a:lnTo>
                <a:lnTo>
                  <a:pt x="165100" y="196850"/>
                </a:lnTo>
                <a:lnTo>
                  <a:pt x="149225" y="149225"/>
                </a:lnTo>
                <a:lnTo>
                  <a:pt x="130175" y="127000"/>
                </a:lnTo>
                <a:lnTo>
                  <a:pt x="107950" y="98425"/>
                </a:lnTo>
                <a:lnTo>
                  <a:pt x="107950" y="63500"/>
                </a:lnTo>
                <a:lnTo>
                  <a:pt x="107950" y="63500"/>
                </a:lnTo>
                <a:lnTo>
                  <a:pt x="107950" y="63500"/>
                </a:lnTo>
                <a:lnTo>
                  <a:pt x="79375" y="38100"/>
                </a:lnTo>
                <a:lnTo>
                  <a:pt x="69850" y="38100"/>
                </a:lnTo>
                <a:lnTo>
                  <a:pt x="47625" y="3175"/>
                </a:lnTo>
                <a:lnTo>
                  <a:pt x="38100" y="0"/>
                </a:lnTo>
                <a:lnTo>
                  <a:pt x="0" y="0"/>
                </a:lnTo>
              </a:path>
            </a:pathLst>
          </a:custGeom>
          <a:noFill/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1" name="Forme libre 100">
            <a:extLst>
              <a:ext uri="{FF2B5EF4-FFF2-40B4-BE49-F238E27FC236}">
                <a16:creationId xmlns:a16="http://schemas.microsoft.com/office/drawing/2014/main" xmlns="" id="{27EFB60F-C4A3-3B41-B14D-F04EFC71B657}"/>
              </a:ext>
            </a:extLst>
          </p:cNvPr>
          <p:cNvSpPr/>
          <p:nvPr/>
        </p:nvSpPr>
        <p:spPr>
          <a:xfrm>
            <a:off x="4763770" y="1552575"/>
            <a:ext cx="1819275" cy="1123950"/>
          </a:xfrm>
          <a:custGeom>
            <a:avLst/>
            <a:gdLst>
              <a:gd name="connsiteX0" fmla="*/ 1819275 w 1819275"/>
              <a:gd name="connsiteY0" fmla="*/ 1123950 h 1123950"/>
              <a:gd name="connsiteX1" fmla="*/ 1647825 w 1819275"/>
              <a:gd name="connsiteY1" fmla="*/ 1123950 h 1123950"/>
              <a:gd name="connsiteX2" fmla="*/ 1647825 w 1819275"/>
              <a:gd name="connsiteY2" fmla="*/ 1098550 h 1123950"/>
              <a:gd name="connsiteX3" fmla="*/ 1409700 w 1819275"/>
              <a:gd name="connsiteY3" fmla="*/ 1098550 h 1123950"/>
              <a:gd name="connsiteX4" fmla="*/ 1409700 w 1819275"/>
              <a:gd name="connsiteY4" fmla="*/ 1098550 h 1123950"/>
              <a:gd name="connsiteX5" fmla="*/ 1355725 w 1819275"/>
              <a:gd name="connsiteY5" fmla="*/ 1098550 h 1123950"/>
              <a:gd name="connsiteX6" fmla="*/ 1355725 w 1819275"/>
              <a:gd name="connsiteY6" fmla="*/ 1098550 h 1123950"/>
              <a:gd name="connsiteX7" fmla="*/ 1314450 w 1819275"/>
              <a:gd name="connsiteY7" fmla="*/ 1057275 h 1123950"/>
              <a:gd name="connsiteX8" fmla="*/ 1314450 w 1819275"/>
              <a:gd name="connsiteY8" fmla="*/ 1057275 h 1123950"/>
              <a:gd name="connsiteX9" fmla="*/ 1282700 w 1819275"/>
              <a:gd name="connsiteY9" fmla="*/ 1041400 h 1123950"/>
              <a:gd name="connsiteX10" fmla="*/ 1222375 w 1819275"/>
              <a:gd name="connsiteY10" fmla="*/ 1041400 h 1123950"/>
              <a:gd name="connsiteX11" fmla="*/ 1190625 w 1819275"/>
              <a:gd name="connsiteY11" fmla="*/ 1016000 h 1123950"/>
              <a:gd name="connsiteX12" fmla="*/ 1117600 w 1819275"/>
              <a:gd name="connsiteY12" fmla="*/ 1016000 h 1123950"/>
              <a:gd name="connsiteX13" fmla="*/ 1076325 w 1819275"/>
              <a:gd name="connsiteY13" fmla="*/ 993775 h 1123950"/>
              <a:gd name="connsiteX14" fmla="*/ 1044575 w 1819275"/>
              <a:gd name="connsiteY14" fmla="*/ 977900 h 1123950"/>
              <a:gd name="connsiteX15" fmla="*/ 1028700 w 1819275"/>
              <a:gd name="connsiteY15" fmla="*/ 974725 h 1123950"/>
              <a:gd name="connsiteX16" fmla="*/ 996950 w 1819275"/>
              <a:gd name="connsiteY16" fmla="*/ 968375 h 1123950"/>
              <a:gd name="connsiteX17" fmla="*/ 996950 w 1819275"/>
              <a:gd name="connsiteY17" fmla="*/ 968375 h 1123950"/>
              <a:gd name="connsiteX18" fmla="*/ 968375 w 1819275"/>
              <a:gd name="connsiteY18" fmla="*/ 936625 h 1123950"/>
              <a:gd name="connsiteX19" fmla="*/ 933450 w 1819275"/>
              <a:gd name="connsiteY19" fmla="*/ 904875 h 1123950"/>
              <a:gd name="connsiteX20" fmla="*/ 889000 w 1819275"/>
              <a:gd name="connsiteY20" fmla="*/ 904875 h 1123950"/>
              <a:gd name="connsiteX21" fmla="*/ 844550 w 1819275"/>
              <a:gd name="connsiteY21" fmla="*/ 860425 h 1123950"/>
              <a:gd name="connsiteX22" fmla="*/ 812800 w 1819275"/>
              <a:gd name="connsiteY22" fmla="*/ 860425 h 1123950"/>
              <a:gd name="connsiteX23" fmla="*/ 746125 w 1819275"/>
              <a:gd name="connsiteY23" fmla="*/ 828675 h 1123950"/>
              <a:gd name="connsiteX24" fmla="*/ 746125 w 1819275"/>
              <a:gd name="connsiteY24" fmla="*/ 828675 h 1123950"/>
              <a:gd name="connsiteX25" fmla="*/ 746125 w 1819275"/>
              <a:gd name="connsiteY25" fmla="*/ 828675 h 1123950"/>
              <a:gd name="connsiteX26" fmla="*/ 733425 w 1819275"/>
              <a:gd name="connsiteY26" fmla="*/ 803275 h 1123950"/>
              <a:gd name="connsiteX27" fmla="*/ 704850 w 1819275"/>
              <a:gd name="connsiteY27" fmla="*/ 803275 h 1123950"/>
              <a:gd name="connsiteX28" fmla="*/ 676275 w 1819275"/>
              <a:gd name="connsiteY28" fmla="*/ 774700 h 1123950"/>
              <a:gd name="connsiteX29" fmla="*/ 644525 w 1819275"/>
              <a:gd name="connsiteY29" fmla="*/ 755650 h 1123950"/>
              <a:gd name="connsiteX30" fmla="*/ 644525 w 1819275"/>
              <a:gd name="connsiteY30" fmla="*/ 755650 h 1123950"/>
              <a:gd name="connsiteX31" fmla="*/ 612775 w 1819275"/>
              <a:gd name="connsiteY31" fmla="*/ 704850 h 1123950"/>
              <a:gd name="connsiteX32" fmla="*/ 600075 w 1819275"/>
              <a:gd name="connsiteY32" fmla="*/ 679450 h 1123950"/>
              <a:gd name="connsiteX33" fmla="*/ 568325 w 1819275"/>
              <a:gd name="connsiteY33" fmla="*/ 644525 h 1123950"/>
              <a:gd name="connsiteX34" fmla="*/ 536575 w 1819275"/>
              <a:gd name="connsiteY34" fmla="*/ 647700 h 1123950"/>
              <a:gd name="connsiteX35" fmla="*/ 501650 w 1819275"/>
              <a:gd name="connsiteY35" fmla="*/ 606425 h 1123950"/>
              <a:gd name="connsiteX36" fmla="*/ 479425 w 1819275"/>
              <a:gd name="connsiteY36" fmla="*/ 565150 h 1123950"/>
              <a:gd name="connsiteX37" fmla="*/ 460375 w 1819275"/>
              <a:gd name="connsiteY37" fmla="*/ 530225 h 1123950"/>
              <a:gd name="connsiteX38" fmla="*/ 438150 w 1819275"/>
              <a:gd name="connsiteY38" fmla="*/ 479425 h 1123950"/>
              <a:gd name="connsiteX39" fmla="*/ 406400 w 1819275"/>
              <a:gd name="connsiteY39" fmla="*/ 447675 h 1123950"/>
              <a:gd name="connsiteX40" fmla="*/ 381000 w 1819275"/>
              <a:gd name="connsiteY40" fmla="*/ 409575 h 1123950"/>
              <a:gd name="connsiteX41" fmla="*/ 374650 w 1819275"/>
              <a:gd name="connsiteY41" fmla="*/ 381000 h 1123950"/>
              <a:gd name="connsiteX42" fmla="*/ 342900 w 1819275"/>
              <a:gd name="connsiteY42" fmla="*/ 352425 h 1123950"/>
              <a:gd name="connsiteX43" fmla="*/ 323850 w 1819275"/>
              <a:gd name="connsiteY43" fmla="*/ 307975 h 1123950"/>
              <a:gd name="connsiteX44" fmla="*/ 311150 w 1819275"/>
              <a:gd name="connsiteY44" fmla="*/ 279400 h 1123950"/>
              <a:gd name="connsiteX45" fmla="*/ 276225 w 1819275"/>
              <a:gd name="connsiteY45" fmla="*/ 244475 h 1123950"/>
              <a:gd name="connsiteX46" fmla="*/ 276225 w 1819275"/>
              <a:gd name="connsiteY46" fmla="*/ 244475 h 1123950"/>
              <a:gd name="connsiteX47" fmla="*/ 269875 w 1819275"/>
              <a:gd name="connsiteY47" fmla="*/ 206375 h 1123950"/>
              <a:gd name="connsiteX48" fmla="*/ 222250 w 1819275"/>
              <a:gd name="connsiteY48" fmla="*/ 165100 h 1123950"/>
              <a:gd name="connsiteX49" fmla="*/ 174625 w 1819275"/>
              <a:gd name="connsiteY49" fmla="*/ 133350 h 1123950"/>
              <a:gd name="connsiteX50" fmla="*/ 171450 w 1819275"/>
              <a:gd name="connsiteY50" fmla="*/ 104775 h 1123950"/>
              <a:gd name="connsiteX51" fmla="*/ 142875 w 1819275"/>
              <a:gd name="connsiteY51" fmla="*/ 95250 h 1123950"/>
              <a:gd name="connsiteX52" fmla="*/ 95250 w 1819275"/>
              <a:gd name="connsiteY52" fmla="*/ 57150 h 1123950"/>
              <a:gd name="connsiteX53" fmla="*/ 53975 w 1819275"/>
              <a:gd name="connsiteY53" fmla="*/ 0 h 1123950"/>
              <a:gd name="connsiteX54" fmla="*/ 0 w 1819275"/>
              <a:gd name="connsiteY54" fmla="*/ 3175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819275" h="1123950">
                <a:moveTo>
                  <a:pt x="1819275" y="1123950"/>
                </a:moveTo>
                <a:lnTo>
                  <a:pt x="1647825" y="1123950"/>
                </a:lnTo>
                <a:lnTo>
                  <a:pt x="1647825" y="1098550"/>
                </a:lnTo>
                <a:lnTo>
                  <a:pt x="1409700" y="1098550"/>
                </a:lnTo>
                <a:lnTo>
                  <a:pt x="1409700" y="1098550"/>
                </a:lnTo>
                <a:lnTo>
                  <a:pt x="1355725" y="1098550"/>
                </a:lnTo>
                <a:lnTo>
                  <a:pt x="1355725" y="1098550"/>
                </a:lnTo>
                <a:lnTo>
                  <a:pt x="1314450" y="1057275"/>
                </a:lnTo>
                <a:lnTo>
                  <a:pt x="1314450" y="1057275"/>
                </a:lnTo>
                <a:lnTo>
                  <a:pt x="1282700" y="1041400"/>
                </a:lnTo>
                <a:lnTo>
                  <a:pt x="1222375" y="1041400"/>
                </a:lnTo>
                <a:lnTo>
                  <a:pt x="1190625" y="1016000"/>
                </a:lnTo>
                <a:lnTo>
                  <a:pt x="1117600" y="1016000"/>
                </a:lnTo>
                <a:lnTo>
                  <a:pt x="1076325" y="993775"/>
                </a:lnTo>
                <a:lnTo>
                  <a:pt x="1044575" y="977900"/>
                </a:lnTo>
                <a:lnTo>
                  <a:pt x="1028700" y="974725"/>
                </a:lnTo>
                <a:lnTo>
                  <a:pt x="996950" y="968375"/>
                </a:lnTo>
                <a:lnTo>
                  <a:pt x="996950" y="968375"/>
                </a:lnTo>
                <a:lnTo>
                  <a:pt x="968375" y="936625"/>
                </a:lnTo>
                <a:lnTo>
                  <a:pt x="933450" y="904875"/>
                </a:lnTo>
                <a:lnTo>
                  <a:pt x="889000" y="904875"/>
                </a:lnTo>
                <a:lnTo>
                  <a:pt x="844550" y="860425"/>
                </a:lnTo>
                <a:lnTo>
                  <a:pt x="812800" y="860425"/>
                </a:lnTo>
                <a:lnTo>
                  <a:pt x="746125" y="828675"/>
                </a:lnTo>
                <a:lnTo>
                  <a:pt x="746125" y="828675"/>
                </a:lnTo>
                <a:lnTo>
                  <a:pt x="746125" y="828675"/>
                </a:lnTo>
                <a:lnTo>
                  <a:pt x="733425" y="803275"/>
                </a:lnTo>
                <a:lnTo>
                  <a:pt x="704850" y="803275"/>
                </a:lnTo>
                <a:lnTo>
                  <a:pt x="676275" y="774700"/>
                </a:lnTo>
                <a:lnTo>
                  <a:pt x="644525" y="755650"/>
                </a:lnTo>
                <a:lnTo>
                  <a:pt x="644525" y="755650"/>
                </a:lnTo>
                <a:lnTo>
                  <a:pt x="612775" y="704850"/>
                </a:lnTo>
                <a:lnTo>
                  <a:pt x="600075" y="679450"/>
                </a:lnTo>
                <a:lnTo>
                  <a:pt x="568325" y="644525"/>
                </a:lnTo>
                <a:lnTo>
                  <a:pt x="536575" y="647700"/>
                </a:lnTo>
                <a:lnTo>
                  <a:pt x="501650" y="606425"/>
                </a:lnTo>
                <a:lnTo>
                  <a:pt x="479425" y="565150"/>
                </a:lnTo>
                <a:lnTo>
                  <a:pt x="460375" y="530225"/>
                </a:lnTo>
                <a:lnTo>
                  <a:pt x="438150" y="479425"/>
                </a:lnTo>
                <a:lnTo>
                  <a:pt x="406400" y="447675"/>
                </a:lnTo>
                <a:lnTo>
                  <a:pt x="381000" y="409575"/>
                </a:lnTo>
                <a:lnTo>
                  <a:pt x="374650" y="381000"/>
                </a:lnTo>
                <a:lnTo>
                  <a:pt x="342900" y="352425"/>
                </a:lnTo>
                <a:lnTo>
                  <a:pt x="323850" y="307975"/>
                </a:lnTo>
                <a:lnTo>
                  <a:pt x="311150" y="279400"/>
                </a:lnTo>
                <a:lnTo>
                  <a:pt x="276225" y="244475"/>
                </a:lnTo>
                <a:lnTo>
                  <a:pt x="276225" y="244475"/>
                </a:lnTo>
                <a:lnTo>
                  <a:pt x="269875" y="206375"/>
                </a:lnTo>
                <a:lnTo>
                  <a:pt x="222250" y="165100"/>
                </a:lnTo>
                <a:lnTo>
                  <a:pt x="174625" y="133350"/>
                </a:lnTo>
                <a:lnTo>
                  <a:pt x="171450" y="104775"/>
                </a:lnTo>
                <a:lnTo>
                  <a:pt x="142875" y="95250"/>
                </a:lnTo>
                <a:lnTo>
                  <a:pt x="95250" y="57150"/>
                </a:lnTo>
                <a:lnTo>
                  <a:pt x="53975" y="0"/>
                </a:lnTo>
                <a:lnTo>
                  <a:pt x="0" y="3175"/>
                </a:lnTo>
              </a:path>
            </a:pathLst>
          </a:custGeom>
          <a:noFill/>
          <a:ln w="25400">
            <a:solidFill>
              <a:srgbClr val="A46DA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104" name="Tableau 103">
            <a:extLst>
              <a:ext uri="{FF2B5EF4-FFF2-40B4-BE49-F238E27FC236}">
                <a16:creationId xmlns:a16="http://schemas.microsoft.com/office/drawing/2014/main" xmlns="" id="{47D300D2-5C79-B44E-9013-2BB83B58EF3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719319" y="2990850"/>
          <a:ext cx="1920880" cy="182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6044">
                  <a:extLst>
                    <a:ext uri="{9D8B030D-6E8A-4147-A177-3AD203B41FA5}">
                      <a16:colId xmlns:a16="http://schemas.microsoft.com/office/drawing/2014/main" xmlns="" val="2400193953"/>
                    </a:ext>
                  </a:extLst>
                </a:gridCol>
                <a:gridCol w="96044">
                  <a:extLst>
                    <a:ext uri="{9D8B030D-6E8A-4147-A177-3AD203B41FA5}">
                      <a16:colId xmlns:a16="http://schemas.microsoft.com/office/drawing/2014/main" xmlns="" val="3825318778"/>
                    </a:ext>
                  </a:extLst>
                </a:gridCol>
                <a:gridCol w="96044">
                  <a:extLst>
                    <a:ext uri="{9D8B030D-6E8A-4147-A177-3AD203B41FA5}">
                      <a16:colId xmlns:a16="http://schemas.microsoft.com/office/drawing/2014/main" xmlns="" val="1137200243"/>
                    </a:ext>
                  </a:extLst>
                </a:gridCol>
                <a:gridCol w="96044">
                  <a:extLst>
                    <a:ext uri="{9D8B030D-6E8A-4147-A177-3AD203B41FA5}">
                      <a16:colId xmlns:a16="http://schemas.microsoft.com/office/drawing/2014/main" xmlns="" val="3787586535"/>
                    </a:ext>
                  </a:extLst>
                </a:gridCol>
                <a:gridCol w="96044">
                  <a:extLst>
                    <a:ext uri="{9D8B030D-6E8A-4147-A177-3AD203B41FA5}">
                      <a16:colId xmlns:a16="http://schemas.microsoft.com/office/drawing/2014/main" xmlns="" val="2238328641"/>
                    </a:ext>
                  </a:extLst>
                </a:gridCol>
                <a:gridCol w="96044">
                  <a:extLst>
                    <a:ext uri="{9D8B030D-6E8A-4147-A177-3AD203B41FA5}">
                      <a16:colId xmlns:a16="http://schemas.microsoft.com/office/drawing/2014/main" xmlns="" val="3878849601"/>
                    </a:ext>
                  </a:extLst>
                </a:gridCol>
                <a:gridCol w="96044">
                  <a:extLst>
                    <a:ext uri="{9D8B030D-6E8A-4147-A177-3AD203B41FA5}">
                      <a16:colId xmlns:a16="http://schemas.microsoft.com/office/drawing/2014/main" xmlns="" val="4010386402"/>
                    </a:ext>
                  </a:extLst>
                </a:gridCol>
                <a:gridCol w="96044">
                  <a:extLst>
                    <a:ext uri="{9D8B030D-6E8A-4147-A177-3AD203B41FA5}">
                      <a16:colId xmlns:a16="http://schemas.microsoft.com/office/drawing/2014/main" xmlns="" val="3581061956"/>
                    </a:ext>
                  </a:extLst>
                </a:gridCol>
                <a:gridCol w="96044">
                  <a:extLst>
                    <a:ext uri="{9D8B030D-6E8A-4147-A177-3AD203B41FA5}">
                      <a16:colId xmlns:a16="http://schemas.microsoft.com/office/drawing/2014/main" xmlns="" val="2397547381"/>
                    </a:ext>
                  </a:extLst>
                </a:gridCol>
                <a:gridCol w="96044">
                  <a:extLst>
                    <a:ext uri="{9D8B030D-6E8A-4147-A177-3AD203B41FA5}">
                      <a16:colId xmlns:a16="http://schemas.microsoft.com/office/drawing/2014/main" xmlns="" val="1016518589"/>
                    </a:ext>
                  </a:extLst>
                </a:gridCol>
                <a:gridCol w="96044">
                  <a:extLst>
                    <a:ext uri="{9D8B030D-6E8A-4147-A177-3AD203B41FA5}">
                      <a16:colId xmlns:a16="http://schemas.microsoft.com/office/drawing/2014/main" xmlns="" val="1427341429"/>
                    </a:ext>
                  </a:extLst>
                </a:gridCol>
                <a:gridCol w="96044">
                  <a:extLst>
                    <a:ext uri="{9D8B030D-6E8A-4147-A177-3AD203B41FA5}">
                      <a16:colId xmlns:a16="http://schemas.microsoft.com/office/drawing/2014/main" xmlns="" val="252981752"/>
                    </a:ext>
                  </a:extLst>
                </a:gridCol>
                <a:gridCol w="96044">
                  <a:extLst>
                    <a:ext uri="{9D8B030D-6E8A-4147-A177-3AD203B41FA5}">
                      <a16:colId xmlns:a16="http://schemas.microsoft.com/office/drawing/2014/main" xmlns="" val="1687632549"/>
                    </a:ext>
                  </a:extLst>
                </a:gridCol>
                <a:gridCol w="96044">
                  <a:extLst>
                    <a:ext uri="{9D8B030D-6E8A-4147-A177-3AD203B41FA5}">
                      <a16:colId xmlns:a16="http://schemas.microsoft.com/office/drawing/2014/main" xmlns="" val="4055830782"/>
                    </a:ext>
                  </a:extLst>
                </a:gridCol>
                <a:gridCol w="96044">
                  <a:extLst>
                    <a:ext uri="{9D8B030D-6E8A-4147-A177-3AD203B41FA5}">
                      <a16:colId xmlns:a16="http://schemas.microsoft.com/office/drawing/2014/main" xmlns="" val="3200423899"/>
                    </a:ext>
                  </a:extLst>
                </a:gridCol>
                <a:gridCol w="96044">
                  <a:extLst>
                    <a:ext uri="{9D8B030D-6E8A-4147-A177-3AD203B41FA5}">
                      <a16:colId xmlns:a16="http://schemas.microsoft.com/office/drawing/2014/main" xmlns="" val="1298075146"/>
                    </a:ext>
                  </a:extLst>
                </a:gridCol>
                <a:gridCol w="96044">
                  <a:extLst>
                    <a:ext uri="{9D8B030D-6E8A-4147-A177-3AD203B41FA5}">
                      <a16:colId xmlns:a16="http://schemas.microsoft.com/office/drawing/2014/main" xmlns="" val="103372845"/>
                    </a:ext>
                  </a:extLst>
                </a:gridCol>
                <a:gridCol w="96044">
                  <a:extLst>
                    <a:ext uri="{9D8B030D-6E8A-4147-A177-3AD203B41FA5}">
                      <a16:colId xmlns:a16="http://schemas.microsoft.com/office/drawing/2014/main" xmlns="" val="475116981"/>
                    </a:ext>
                  </a:extLst>
                </a:gridCol>
                <a:gridCol w="96044">
                  <a:extLst>
                    <a:ext uri="{9D8B030D-6E8A-4147-A177-3AD203B41FA5}">
                      <a16:colId xmlns:a16="http://schemas.microsoft.com/office/drawing/2014/main" xmlns="" val="3699518254"/>
                    </a:ext>
                  </a:extLst>
                </a:gridCol>
                <a:gridCol w="96044">
                  <a:extLst>
                    <a:ext uri="{9D8B030D-6E8A-4147-A177-3AD203B41FA5}">
                      <a16:colId xmlns:a16="http://schemas.microsoft.com/office/drawing/2014/main" xmlns="" val="2829662731"/>
                    </a:ext>
                  </a:extLst>
                </a:gridCol>
              </a:tblGrid>
              <a:tr h="79375"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273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250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240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217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179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140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113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75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54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43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33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3404025746"/>
                  </a:ext>
                </a:extLst>
              </a:tr>
              <a:tr h="79375"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chemeClr val="accent1"/>
                          </a:solidFill>
                        </a:rPr>
                        <a:t>141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chemeClr val="accent1"/>
                          </a:solidFill>
                        </a:rPr>
                        <a:t>135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chemeClr val="accent1"/>
                          </a:solidFill>
                        </a:rPr>
                        <a:t>114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chemeClr val="accent1"/>
                          </a:solidFill>
                        </a:rPr>
                        <a:t>93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chemeClr val="accent1"/>
                          </a:solidFill>
                        </a:rPr>
                        <a:t>73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chemeClr val="accent1"/>
                          </a:solidFill>
                        </a:rPr>
                        <a:t>59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chemeClr val="accent1"/>
                          </a:solidFill>
                        </a:rPr>
                        <a:t>44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chemeClr val="accent1"/>
                          </a:solidFill>
                        </a:rPr>
                        <a:t>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chemeClr val="accent1"/>
                          </a:solidFill>
                        </a:rPr>
                        <a:t>18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chemeClr val="accent1"/>
                          </a:solidFill>
                        </a:rPr>
                        <a:t>16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chemeClr val="accent1"/>
                          </a:solidFill>
                        </a:rPr>
                        <a:t>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chemeClr val="accent1"/>
                          </a:solidFill>
                        </a:rPr>
                        <a:t>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chemeClr val="accent1"/>
                          </a:solidFill>
                        </a:rPr>
                        <a:t>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chemeClr val="accent1"/>
                          </a:solidFill>
                        </a:rPr>
                        <a:t>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chemeClr val="accent1"/>
                          </a:solidFill>
                        </a:rPr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chemeClr val="accent1"/>
                          </a:solidFill>
                        </a:rPr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chemeClr val="accent1"/>
                          </a:solidFill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fr-FR" sz="600" kern="600" spc="-70" baseline="0" dirty="0">
                        <a:solidFill>
                          <a:schemeClr val="accent1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fr-FR" sz="600" kern="600" spc="-70" baseline="0" dirty="0">
                        <a:solidFill>
                          <a:schemeClr val="accent1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fr-FR" sz="600" kern="600" spc="-70" baseline="0" dirty="0">
                        <a:solidFill>
                          <a:schemeClr val="accent1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3633652837"/>
                  </a:ext>
                </a:extLst>
              </a:tr>
            </a:tbl>
          </a:graphicData>
        </a:graphic>
      </p:graphicFrame>
      <p:cxnSp>
        <p:nvCxnSpPr>
          <p:cNvPr id="179" name="Connecteur droit 178">
            <a:extLst>
              <a:ext uri="{FF2B5EF4-FFF2-40B4-BE49-F238E27FC236}">
                <a16:creationId xmlns:a16="http://schemas.microsoft.com/office/drawing/2014/main" xmlns="" id="{2C2019B7-8487-2441-AA80-100C6A2ACE1D}"/>
              </a:ext>
            </a:extLst>
          </p:cNvPr>
          <p:cNvCxnSpPr>
            <a:cxnSpLocks/>
          </p:cNvCxnSpPr>
          <p:nvPr/>
        </p:nvCxnSpPr>
        <p:spPr>
          <a:xfrm>
            <a:off x="7125687" y="2738993"/>
            <a:ext cx="1850386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0" name="Connecteur droit 179">
            <a:extLst>
              <a:ext uri="{FF2B5EF4-FFF2-40B4-BE49-F238E27FC236}">
                <a16:creationId xmlns:a16="http://schemas.microsoft.com/office/drawing/2014/main" xmlns="" id="{6EBDD7E5-C85F-BA48-B343-97387C812C27}"/>
              </a:ext>
            </a:extLst>
          </p:cNvPr>
          <p:cNvCxnSpPr/>
          <p:nvPr/>
        </p:nvCxnSpPr>
        <p:spPr>
          <a:xfrm>
            <a:off x="7250326" y="2738991"/>
            <a:ext cx="0" cy="46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1" name="Groupe 180">
            <a:extLst>
              <a:ext uri="{FF2B5EF4-FFF2-40B4-BE49-F238E27FC236}">
                <a16:creationId xmlns:a16="http://schemas.microsoft.com/office/drawing/2014/main" xmlns="" id="{DBE81520-6B52-A24A-9102-DAB5D6EE992F}"/>
              </a:ext>
            </a:extLst>
          </p:cNvPr>
          <p:cNvGrpSpPr/>
          <p:nvPr/>
        </p:nvGrpSpPr>
        <p:grpSpPr>
          <a:xfrm>
            <a:off x="7107183" y="1549401"/>
            <a:ext cx="59776" cy="1219199"/>
            <a:chOff x="5962675" y="2180929"/>
            <a:chExt cx="64631" cy="1219199"/>
          </a:xfrm>
          <a:effectLst/>
        </p:grpSpPr>
        <p:cxnSp>
          <p:nvCxnSpPr>
            <p:cNvPr id="182" name="Connecteur droit 181">
              <a:extLst>
                <a:ext uri="{FF2B5EF4-FFF2-40B4-BE49-F238E27FC236}">
                  <a16:creationId xmlns:a16="http://schemas.microsoft.com/office/drawing/2014/main" xmlns="" id="{69A8631F-AF8C-9544-AA6C-6096152441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23344" y="2180929"/>
              <a:ext cx="0" cy="1219199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Connecteur droit 182">
              <a:extLst>
                <a:ext uri="{FF2B5EF4-FFF2-40B4-BE49-F238E27FC236}">
                  <a16:creationId xmlns:a16="http://schemas.microsoft.com/office/drawing/2014/main" xmlns="" id="{558E4DB7-8F61-A04A-9079-973A08C57DD5}"/>
                </a:ext>
              </a:extLst>
            </p:cNvPr>
            <p:cNvCxnSpPr/>
            <p:nvPr/>
          </p:nvCxnSpPr>
          <p:spPr>
            <a:xfrm rot="5400000">
              <a:off x="5993221" y="2159876"/>
              <a:ext cx="0" cy="5400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Connecteur droit 183">
              <a:extLst>
                <a:ext uri="{FF2B5EF4-FFF2-40B4-BE49-F238E27FC236}">
                  <a16:creationId xmlns:a16="http://schemas.microsoft.com/office/drawing/2014/main" xmlns="" id="{0FE7F997-CBF6-4346-8BA2-17C7AEA00463}"/>
                </a:ext>
              </a:extLst>
            </p:cNvPr>
            <p:cNvCxnSpPr/>
            <p:nvPr/>
          </p:nvCxnSpPr>
          <p:spPr>
            <a:xfrm rot="5400000">
              <a:off x="5996764" y="2280599"/>
              <a:ext cx="0" cy="5400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Connecteur droit 184">
              <a:extLst>
                <a:ext uri="{FF2B5EF4-FFF2-40B4-BE49-F238E27FC236}">
                  <a16:creationId xmlns:a16="http://schemas.microsoft.com/office/drawing/2014/main" xmlns="" id="{068F0CBE-B70F-3B4F-B481-6CCCB6BBAC61}"/>
                </a:ext>
              </a:extLst>
            </p:cNvPr>
            <p:cNvCxnSpPr/>
            <p:nvPr/>
          </p:nvCxnSpPr>
          <p:spPr>
            <a:xfrm rot="5400000">
              <a:off x="6000306" y="2398147"/>
              <a:ext cx="0" cy="5400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Connecteur droit 185">
              <a:extLst>
                <a:ext uri="{FF2B5EF4-FFF2-40B4-BE49-F238E27FC236}">
                  <a16:creationId xmlns:a16="http://schemas.microsoft.com/office/drawing/2014/main" xmlns="" id="{CE6F6724-6105-9D47-AF3E-B498C7EEA357}"/>
                </a:ext>
              </a:extLst>
            </p:cNvPr>
            <p:cNvCxnSpPr/>
            <p:nvPr/>
          </p:nvCxnSpPr>
          <p:spPr>
            <a:xfrm rot="5400000">
              <a:off x="5993218" y="2514661"/>
              <a:ext cx="0" cy="5400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Connecteur droit 186">
              <a:extLst>
                <a:ext uri="{FF2B5EF4-FFF2-40B4-BE49-F238E27FC236}">
                  <a16:creationId xmlns:a16="http://schemas.microsoft.com/office/drawing/2014/main" xmlns="" id="{6D7F671A-385B-FD40-AFC9-2878E385FB13}"/>
                </a:ext>
              </a:extLst>
            </p:cNvPr>
            <p:cNvCxnSpPr/>
            <p:nvPr/>
          </p:nvCxnSpPr>
          <p:spPr>
            <a:xfrm rot="5400000">
              <a:off x="5996762" y="2632209"/>
              <a:ext cx="0" cy="5400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Connecteur droit 187">
              <a:extLst>
                <a:ext uri="{FF2B5EF4-FFF2-40B4-BE49-F238E27FC236}">
                  <a16:creationId xmlns:a16="http://schemas.microsoft.com/office/drawing/2014/main" xmlns="" id="{CC14184B-F876-6341-AF35-6F68D8C56CC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68528" y="2779933"/>
              <a:ext cx="54493" cy="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Connecteur droit 188">
              <a:extLst>
                <a:ext uri="{FF2B5EF4-FFF2-40B4-BE49-F238E27FC236}">
                  <a16:creationId xmlns:a16="http://schemas.microsoft.com/office/drawing/2014/main" xmlns="" id="{45152045-AE76-DC45-AF16-2C63E84332C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93219" y="2871587"/>
              <a:ext cx="0" cy="5400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Connecteur droit 189">
              <a:extLst>
                <a:ext uri="{FF2B5EF4-FFF2-40B4-BE49-F238E27FC236}">
                  <a16:creationId xmlns:a16="http://schemas.microsoft.com/office/drawing/2014/main" xmlns="" id="{F20BD9CD-4DFD-724A-85C7-369BA4DD3EBD}"/>
                </a:ext>
              </a:extLst>
            </p:cNvPr>
            <p:cNvCxnSpPr/>
            <p:nvPr/>
          </p:nvCxnSpPr>
          <p:spPr>
            <a:xfrm rot="5400000">
              <a:off x="5991447" y="2989135"/>
              <a:ext cx="0" cy="5400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Connecteur droit 190">
              <a:extLst>
                <a:ext uri="{FF2B5EF4-FFF2-40B4-BE49-F238E27FC236}">
                  <a16:creationId xmlns:a16="http://schemas.microsoft.com/office/drawing/2014/main" xmlns="" id="{9B35170E-4147-8244-B3E6-81AC225A50CF}"/>
                </a:ext>
              </a:extLst>
            </p:cNvPr>
            <p:cNvCxnSpPr/>
            <p:nvPr/>
          </p:nvCxnSpPr>
          <p:spPr>
            <a:xfrm rot="5400000">
              <a:off x="5989675" y="3106683"/>
              <a:ext cx="0" cy="5400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Connecteur droit 191">
              <a:extLst>
                <a:ext uri="{FF2B5EF4-FFF2-40B4-BE49-F238E27FC236}">
                  <a16:creationId xmlns:a16="http://schemas.microsoft.com/office/drawing/2014/main" xmlns="" id="{497C2807-9A9B-834B-B0F7-6FB270CBF6A4}"/>
                </a:ext>
              </a:extLst>
            </p:cNvPr>
            <p:cNvCxnSpPr/>
            <p:nvPr/>
          </p:nvCxnSpPr>
          <p:spPr>
            <a:xfrm rot="5400000">
              <a:off x="5998536" y="3225338"/>
              <a:ext cx="0" cy="5400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3" name="Connecteur droit 192">
            <a:extLst>
              <a:ext uri="{FF2B5EF4-FFF2-40B4-BE49-F238E27FC236}">
                <a16:creationId xmlns:a16="http://schemas.microsoft.com/office/drawing/2014/main" xmlns="" id="{F1F622D7-2F56-0A4E-BBC1-A6A79FBA1E8B}"/>
              </a:ext>
            </a:extLst>
          </p:cNvPr>
          <p:cNvCxnSpPr>
            <a:cxnSpLocks/>
          </p:cNvCxnSpPr>
          <p:nvPr/>
        </p:nvCxnSpPr>
        <p:spPr>
          <a:xfrm>
            <a:off x="7166976" y="2148405"/>
            <a:ext cx="180528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4" name="ZoneTexte 193">
            <a:extLst>
              <a:ext uri="{FF2B5EF4-FFF2-40B4-BE49-F238E27FC236}">
                <a16:creationId xmlns:a16="http://schemas.microsoft.com/office/drawing/2014/main" xmlns="" id="{94C6007C-8762-AF4E-9F51-BF9B23D7ED73}"/>
              </a:ext>
            </a:extLst>
          </p:cNvPr>
          <p:cNvSpPr txBox="1"/>
          <p:nvPr/>
        </p:nvSpPr>
        <p:spPr>
          <a:xfrm>
            <a:off x="7251252" y="2514170"/>
            <a:ext cx="703183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fr-FR" sz="700" dirty="0">
                <a:solidFill>
                  <a:srgbClr val="A46DAB"/>
                </a:solidFill>
              </a:rPr>
              <a:t>FTD/TPI (n=261)</a:t>
            </a:r>
          </a:p>
        </p:txBody>
      </p:sp>
      <p:sp>
        <p:nvSpPr>
          <p:cNvPr id="195" name="ZoneTexte 194">
            <a:extLst>
              <a:ext uri="{FF2B5EF4-FFF2-40B4-BE49-F238E27FC236}">
                <a16:creationId xmlns:a16="http://schemas.microsoft.com/office/drawing/2014/main" xmlns="" id="{71B3ED47-AA57-5841-8A03-412F1D9DAF77}"/>
              </a:ext>
            </a:extLst>
          </p:cNvPr>
          <p:cNvSpPr txBox="1"/>
          <p:nvPr/>
        </p:nvSpPr>
        <p:spPr>
          <a:xfrm>
            <a:off x="7251253" y="2605152"/>
            <a:ext cx="703182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fr-FR" sz="700" dirty="0">
                <a:solidFill>
                  <a:schemeClr val="accent1"/>
                </a:solidFill>
              </a:rPr>
              <a:t>Placebo (n=125)</a:t>
            </a:r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xmlns="" id="{31FEDCE8-0C86-E94A-A677-BE9D1A2CA5B9}"/>
              </a:ext>
            </a:extLst>
          </p:cNvPr>
          <p:cNvSpPr/>
          <p:nvPr/>
        </p:nvSpPr>
        <p:spPr>
          <a:xfrm>
            <a:off x="7194613" y="2551081"/>
            <a:ext cx="36000" cy="36000"/>
          </a:xfrm>
          <a:prstGeom prst="rect">
            <a:avLst/>
          </a:prstGeom>
          <a:solidFill>
            <a:srgbClr val="A46D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xmlns="" id="{047B4869-DE27-9E4B-B10D-5F485096F877}"/>
              </a:ext>
            </a:extLst>
          </p:cNvPr>
          <p:cNvSpPr/>
          <p:nvPr/>
        </p:nvSpPr>
        <p:spPr>
          <a:xfrm>
            <a:off x="7194613" y="2636806"/>
            <a:ext cx="36000" cy="36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A470AA"/>
                </a:solidFill>
              </a:ln>
              <a:solidFill>
                <a:srgbClr val="A470AA"/>
              </a:solidFill>
            </a:endParaRPr>
          </a:p>
        </p:txBody>
      </p:sp>
      <p:sp>
        <p:nvSpPr>
          <p:cNvPr id="198" name="ZoneTexte 197">
            <a:extLst>
              <a:ext uri="{FF2B5EF4-FFF2-40B4-BE49-F238E27FC236}">
                <a16:creationId xmlns:a16="http://schemas.microsoft.com/office/drawing/2014/main" xmlns="" id="{EA8957F5-7CF2-DA48-BC1B-E6290A7C91A2}"/>
              </a:ext>
            </a:extLst>
          </p:cNvPr>
          <p:cNvSpPr txBox="1"/>
          <p:nvPr/>
        </p:nvSpPr>
        <p:spPr>
          <a:xfrm>
            <a:off x="7141609" y="2782027"/>
            <a:ext cx="72000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0</a:t>
            </a:r>
          </a:p>
        </p:txBody>
      </p:sp>
      <p:sp>
        <p:nvSpPr>
          <p:cNvPr id="199" name="ZoneTexte 198">
            <a:extLst>
              <a:ext uri="{FF2B5EF4-FFF2-40B4-BE49-F238E27FC236}">
                <a16:creationId xmlns:a16="http://schemas.microsoft.com/office/drawing/2014/main" xmlns="" id="{CA0059FD-8F6C-F043-A2B3-FD74B056C581}"/>
              </a:ext>
            </a:extLst>
          </p:cNvPr>
          <p:cNvSpPr txBox="1"/>
          <p:nvPr/>
        </p:nvSpPr>
        <p:spPr>
          <a:xfrm>
            <a:off x="7232963" y="2782027"/>
            <a:ext cx="72000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200" name="ZoneTexte 199">
            <a:extLst>
              <a:ext uri="{FF2B5EF4-FFF2-40B4-BE49-F238E27FC236}">
                <a16:creationId xmlns:a16="http://schemas.microsoft.com/office/drawing/2014/main" xmlns="" id="{FA00B0CC-BD57-A34C-B2F6-74FC7D4DCCCD}"/>
              </a:ext>
            </a:extLst>
          </p:cNvPr>
          <p:cNvSpPr txBox="1"/>
          <p:nvPr/>
        </p:nvSpPr>
        <p:spPr>
          <a:xfrm>
            <a:off x="7326197" y="2782027"/>
            <a:ext cx="72000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201" name="ZoneTexte 200">
            <a:extLst>
              <a:ext uri="{FF2B5EF4-FFF2-40B4-BE49-F238E27FC236}">
                <a16:creationId xmlns:a16="http://schemas.microsoft.com/office/drawing/2014/main" xmlns="" id="{13C808C8-692C-4746-AEFC-2437238806E9}"/>
              </a:ext>
            </a:extLst>
          </p:cNvPr>
          <p:cNvSpPr txBox="1"/>
          <p:nvPr/>
        </p:nvSpPr>
        <p:spPr>
          <a:xfrm>
            <a:off x="7414749" y="2782027"/>
            <a:ext cx="72000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3</a:t>
            </a:r>
          </a:p>
        </p:txBody>
      </p:sp>
      <p:sp>
        <p:nvSpPr>
          <p:cNvPr id="202" name="ZoneTexte 201">
            <a:extLst>
              <a:ext uri="{FF2B5EF4-FFF2-40B4-BE49-F238E27FC236}">
                <a16:creationId xmlns:a16="http://schemas.microsoft.com/office/drawing/2014/main" xmlns="" id="{0C42BB39-9A2D-5641-B75C-8BB8E8590CAE}"/>
              </a:ext>
            </a:extLst>
          </p:cNvPr>
          <p:cNvSpPr txBox="1"/>
          <p:nvPr/>
        </p:nvSpPr>
        <p:spPr>
          <a:xfrm>
            <a:off x="7506129" y="2782027"/>
            <a:ext cx="72000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4</a:t>
            </a:r>
          </a:p>
        </p:txBody>
      </p:sp>
      <p:sp>
        <p:nvSpPr>
          <p:cNvPr id="203" name="ZoneTexte 202">
            <a:extLst>
              <a:ext uri="{FF2B5EF4-FFF2-40B4-BE49-F238E27FC236}">
                <a16:creationId xmlns:a16="http://schemas.microsoft.com/office/drawing/2014/main" xmlns="" id="{782D7CFD-9BF9-474C-BB98-10D30F78E1DF}"/>
              </a:ext>
            </a:extLst>
          </p:cNvPr>
          <p:cNvSpPr txBox="1"/>
          <p:nvPr/>
        </p:nvSpPr>
        <p:spPr>
          <a:xfrm>
            <a:off x="7599237" y="2782027"/>
            <a:ext cx="72000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5</a:t>
            </a:r>
          </a:p>
        </p:txBody>
      </p:sp>
      <p:sp>
        <p:nvSpPr>
          <p:cNvPr id="204" name="ZoneTexte 203">
            <a:extLst>
              <a:ext uri="{FF2B5EF4-FFF2-40B4-BE49-F238E27FC236}">
                <a16:creationId xmlns:a16="http://schemas.microsoft.com/office/drawing/2014/main" xmlns="" id="{84CD9169-D76E-A542-8E13-6447A5575F71}"/>
              </a:ext>
            </a:extLst>
          </p:cNvPr>
          <p:cNvSpPr txBox="1"/>
          <p:nvPr/>
        </p:nvSpPr>
        <p:spPr>
          <a:xfrm>
            <a:off x="7698398" y="2782027"/>
            <a:ext cx="72000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6</a:t>
            </a:r>
          </a:p>
        </p:txBody>
      </p:sp>
      <p:sp>
        <p:nvSpPr>
          <p:cNvPr id="205" name="ZoneTexte 204">
            <a:extLst>
              <a:ext uri="{FF2B5EF4-FFF2-40B4-BE49-F238E27FC236}">
                <a16:creationId xmlns:a16="http://schemas.microsoft.com/office/drawing/2014/main" xmlns="" id="{08BCE6E6-EBF4-A440-B299-52A48253E9C2}"/>
              </a:ext>
            </a:extLst>
          </p:cNvPr>
          <p:cNvSpPr txBox="1"/>
          <p:nvPr/>
        </p:nvSpPr>
        <p:spPr>
          <a:xfrm>
            <a:off x="7790175" y="2782027"/>
            <a:ext cx="72000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7</a:t>
            </a:r>
          </a:p>
        </p:txBody>
      </p:sp>
      <p:sp>
        <p:nvSpPr>
          <p:cNvPr id="206" name="ZoneTexte 205">
            <a:extLst>
              <a:ext uri="{FF2B5EF4-FFF2-40B4-BE49-F238E27FC236}">
                <a16:creationId xmlns:a16="http://schemas.microsoft.com/office/drawing/2014/main" xmlns="" id="{F90FD0A4-2F45-B446-B322-74D5344439AC}"/>
              </a:ext>
            </a:extLst>
          </p:cNvPr>
          <p:cNvSpPr txBox="1"/>
          <p:nvPr/>
        </p:nvSpPr>
        <p:spPr>
          <a:xfrm>
            <a:off x="7882263" y="2782027"/>
            <a:ext cx="72000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8</a:t>
            </a:r>
          </a:p>
        </p:txBody>
      </p:sp>
      <p:sp>
        <p:nvSpPr>
          <p:cNvPr id="207" name="ZoneTexte 206">
            <a:extLst>
              <a:ext uri="{FF2B5EF4-FFF2-40B4-BE49-F238E27FC236}">
                <a16:creationId xmlns:a16="http://schemas.microsoft.com/office/drawing/2014/main" xmlns="" id="{0FBADD38-2943-534F-8E61-3256854652CC}"/>
              </a:ext>
            </a:extLst>
          </p:cNvPr>
          <p:cNvSpPr txBox="1"/>
          <p:nvPr/>
        </p:nvSpPr>
        <p:spPr>
          <a:xfrm>
            <a:off x="7979580" y="2782027"/>
            <a:ext cx="72000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9</a:t>
            </a:r>
          </a:p>
        </p:txBody>
      </p:sp>
      <p:sp>
        <p:nvSpPr>
          <p:cNvPr id="208" name="ZoneTexte 207">
            <a:extLst>
              <a:ext uri="{FF2B5EF4-FFF2-40B4-BE49-F238E27FC236}">
                <a16:creationId xmlns:a16="http://schemas.microsoft.com/office/drawing/2014/main" xmlns="" id="{A29C00BF-FB2C-7045-8345-FD682EF6F0A4}"/>
              </a:ext>
            </a:extLst>
          </p:cNvPr>
          <p:cNvSpPr txBox="1"/>
          <p:nvPr/>
        </p:nvSpPr>
        <p:spPr>
          <a:xfrm>
            <a:off x="8050119" y="2782027"/>
            <a:ext cx="126715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10</a:t>
            </a:r>
          </a:p>
        </p:txBody>
      </p:sp>
      <p:sp>
        <p:nvSpPr>
          <p:cNvPr id="209" name="ZoneTexte 208">
            <a:extLst>
              <a:ext uri="{FF2B5EF4-FFF2-40B4-BE49-F238E27FC236}">
                <a16:creationId xmlns:a16="http://schemas.microsoft.com/office/drawing/2014/main" xmlns="" id="{BBEE22C7-4045-D54F-BAA1-2F07BB62468C}"/>
              </a:ext>
            </a:extLst>
          </p:cNvPr>
          <p:cNvSpPr txBox="1"/>
          <p:nvPr/>
        </p:nvSpPr>
        <p:spPr>
          <a:xfrm>
            <a:off x="8145295" y="2782027"/>
            <a:ext cx="126715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11</a:t>
            </a:r>
          </a:p>
        </p:txBody>
      </p:sp>
      <p:sp>
        <p:nvSpPr>
          <p:cNvPr id="210" name="ZoneTexte 209">
            <a:extLst>
              <a:ext uri="{FF2B5EF4-FFF2-40B4-BE49-F238E27FC236}">
                <a16:creationId xmlns:a16="http://schemas.microsoft.com/office/drawing/2014/main" xmlns="" id="{36404A1C-89F2-1341-ABA4-B1FBC964A7D6}"/>
              </a:ext>
            </a:extLst>
          </p:cNvPr>
          <p:cNvSpPr txBox="1"/>
          <p:nvPr/>
        </p:nvSpPr>
        <p:spPr>
          <a:xfrm>
            <a:off x="8244676" y="2782027"/>
            <a:ext cx="126715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12</a:t>
            </a:r>
          </a:p>
        </p:txBody>
      </p:sp>
      <p:sp>
        <p:nvSpPr>
          <p:cNvPr id="211" name="ZoneTexte 210">
            <a:extLst>
              <a:ext uri="{FF2B5EF4-FFF2-40B4-BE49-F238E27FC236}">
                <a16:creationId xmlns:a16="http://schemas.microsoft.com/office/drawing/2014/main" xmlns="" id="{DB8E1CBA-8E56-524A-A70D-4C5A50A8294D}"/>
              </a:ext>
            </a:extLst>
          </p:cNvPr>
          <p:cNvSpPr txBox="1"/>
          <p:nvPr/>
        </p:nvSpPr>
        <p:spPr>
          <a:xfrm>
            <a:off x="8336701" y="2782027"/>
            <a:ext cx="126715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13</a:t>
            </a:r>
          </a:p>
        </p:txBody>
      </p:sp>
      <p:sp>
        <p:nvSpPr>
          <p:cNvPr id="212" name="ZoneTexte 211">
            <a:extLst>
              <a:ext uri="{FF2B5EF4-FFF2-40B4-BE49-F238E27FC236}">
                <a16:creationId xmlns:a16="http://schemas.microsoft.com/office/drawing/2014/main" xmlns="" id="{FCB2A09C-2A1E-EF4D-A598-A3D6F87E9634}"/>
              </a:ext>
            </a:extLst>
          </p:cNvPr>
          <p:cNvSpPr txBox="1"/>
          <p:nvPr/>
        </p:nvSpPr>
        <p:spPr>
          <a:xfrm>
            <a:off x="8440350" y="2782027"/>
            <a:ext cx="126715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14</a:t>
            </a:r>
          </a:p>
        </p:txBody>
      </p:sp>
      <p:sp>
        <p:nvSpPr>
          <p:cNvPr id="213" name="ZoneTexte 212">
            <a:extLst>
              <a:ext uri="{FF2B5EF4-FFF2-40B4-BE49-F238E27FC236}">
                <a16:creationId xmlns:a16="http://schemas.microsoft.com/office/drawing/2014/main" xmlns="" id="{C47D1FF3-AFB4-934B-96B1-A4D3B378A435}"/>
              </a:ext>
            </a:extLst>
          </p:cNvPr>
          <p:cNvSpPr txBox="1"/>
          <p:nvPr/>
        </p:nvSpPr>
        <p:spPr>
          <a:xfrm>
            <a:off x="8522821" y="2782027"/>
            <a:ext cx="126715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15</a:t>
            </a:r>
          </a:p>
        </p:txBody>
      </p:sp>
      <p:sp>
        <p:nvSpPr>
          <p:cNvPr id="214" name="ZoneTexte 213">
            <a:extLst>
              <a:ext uri="{FF2B5EF4-FFF2-40B4-BE49-F238E27FC236}">
                <a16:creationId xmlns:a16="http://schemas.microsoft.com/office/drawing/2014/main" xmlns="" id="{54644989-15B8-4740-ABC2-98CA0F2D1534}"/>
              </a:ext>
            </a:extLst>
          </p:cNvPr>
          <p:cNvSpPr txBox="1"/>
          <p:nvPr/>
        </p:nvSpPr>
        <p:spPr>
          <a:xfrm>
            <a:off x="8621185" y="2782027"/>
            <a:ext cx="126715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16</a:t>
            </a:r>
          </a:p>
        </p:txBody>
      </p:sp>
      <p:sp>
        <p:nvSpPr>
          <p:cNvPr id="215" name="ZoneTexte 214">
            <a:extLst>
              <a:ext uri="{FF2B5EF4-FFF2-40B4-BE49-F238E27FC236}">
                <a16:creationId xmlns:a16="http://schemas.microsoft.com/office/drawing/2014/main" xmlns="" id="{BC0987A6-6B16-5A45-9125-8CE63864E318}"/>
              </a:ext>
            </a:extLst>
          </p:cNvPr>
          <p:cNvSpPr txBox="1"/>
          <p:nvPr/>
        </p:nvSpPr>
        <p:spPr>
          <a:xfrm>
            <a:off x="8713199" y="2782027"/>
            <a:ext cx="126715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17</a:t>
            </a:r>
          </a:p>
        </p:txBody>
      </p:sp>
      <p:sp>
        <p:nvSpPr>
          <p:cNvPr id="216" name="ZoneTexte 215">
            <a:extLst>
              <a:ext uri="{FF2B5EF4-FFF2-40B4-BE49-F238E27FC236}">
                <a16:creationId xmlns:a16="http://schemas.microsoft.com/office/drawing/2014/main" xmlns="" id="{E4A4EFC9-AC36-2C4F-A85C-E707B7AC1C62}"/>
              </a:ext>
            </a:extLst>
          </p:cNvPr>
          <p:cNvSpPr txBox="1"/>
          <p:nvPr/>
        </p:nvSpPr>
        <p:spPr>
          <a:xfrm>
            <a:off x="8817974" y="2782027"/>
            <a:ext cx="126715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18</a:t>
            </a:r>
          </a:p>
        </p:txBody>
      </p:sp>
      <p:sp>
        <p:nvSpPr>
          <p:cNvPr id="217" name="ZoneTexte 216">
            <a:extLst>
              <a:ext uri="{FF2B5EF4-FFF2-40B4-BE49-F238E27FC236}">
                <a16:creationId xmlns:a16="http://schemas.microsoft.com/office/drawing/2014/main" xmlns="" id="{12DF0ED5-9E4E-9B45-918A-D51781B4ED60}"/>
              </a:ext>
            </a:extLst>
          </p:cNvPr>
          <p:cNvSpPr txBox="1"/>
          <p:nvPr/>
        </p:nvSpPr>
        <p:spPr>
          <a:xfrm>
            <a:off x="8906727" y="2782027"/>
            <a:ext cx="126715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19</a:t>
            </a:r>
          </a:p>
        </p:txBody>
      </p:sp>
      <p:sp>
        <p:nvSpPr>
          <p:cNvPr id="218" name="ZoneTexte 217">
            <a:extLst>
              <a:ext uri="{FF2B5EF4-FFF2-40B4-BE49-F238E27FC236}">
                <a16:creationId xmlns:a16="http://schemas.microsoft.com/office/drawing/2014/main" xmlns="" id="{D2B5BD2A-33A5-5C49-B223-F60574622DF0}"/>
              </a:ext>
            </a:extLst>
          </p:cNvPr>
          <p:cNvSpPr txBox="1"/>
          <p:nvPr/>
        </p:nvSpPr>
        <p:spPr>
          <a:xfrm>
            <a:off x="7010552" y="2907363"/>
            <a:ext cx="516321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No. at </a:t>
            </a:r>
            <a:r>
              <a:rPr lang="fr-FR" sz="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risk</a:t>
            </a:r>
            <a:endParaRPr lang="fr-FR" sz="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9" name="ZoneTexte 218">
            <a:extLst>
              <a:ext uri="{FF2B5EF4-FFF2-40B4-BE49-F238E27FC236}">
                <a16:creationId xmlns:a16="http://schemas.microsoft.com/office/drawing/2014/main" xmlns="" id="{F79D6714-E347-DE44-AF31-71EDA5519FCE}"/>
              </a:ext>
            </a:extLst>
          </p:cNvPr>
          <p:cNvSpPr txBox="1"/>
          <p:nvPr/>
        </p:nvSpPr>
        <p:spPr>
          <a:xfrm>
            <a:off x="7439674" y="2810283"/>
            <a:ext cx="136585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Months</a:t>
            </a:r>
            <a:r>
              <a:rPr lang="fr-FR" sz="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FR" sz="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from</a:t>
            </a:r>
            <a:r>
              <a:rPr lang="fr-FR" sz="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randomisation</a:t>
            </a:r>
          </a:p>
        </p:txBody>
      </p:sp>
      <p:grpSp>
        <p:nvGrpSpPr>
          <p:cNvPr id="178" name="Groupe 177">
            <a:extLst>
              <a:ext uri="{FF2B5EF4-FFF2-40B4-BE49-F238E27FC236}">
                <a16:creationId xmlns:a16="http://schemas.microsoft.com/office/drawing/2014/main" xmlns="" id="{9452F8D7-B94D-7345-8ABD-C0E650E3BDF7}"/>
              </a:ext>
            </a:extLst>
          </p:cNvPr>
          <p:cNvGrpSpPr/>
          <p:nvPr/>
        </p:nvGrpSpPr>
        <p:grpSpPr>
          <a:xfrm>
            <a:off x="6854409" y="1501572"/>
            <a:ext cx="250645" cy="1285490"/>
            <a:chOff x="6794719" y="1501572"/>
            <a:chExt cx="250645" cy="1285490"/>
          </a:xfrm>
        </p:grpSpPr>
        <p:sp>
          <p:nvSpPr>
            <p:cNvPr id="220" name="ZoneTexte 219">
              <a:extLst>
                <a:ext uri="{FF2B5EF4-FFF2-40B4-BE49-F238E27FC236}">
                  <a16:creationId xmlns:a16="http://schemas.microsoft.com/office/drawing/2014/main" xmlns="" id="{BDCB6A52-0415-A547-9026-33396E56AD90}"/>
                </a:ext>
              </a:extLst>
            </p:cNvPr>
            <p:cNvSpPr txBox="1"/>
            <p:nvPr/>
          </p:nvSpPr>
          <p:spPr>
            <a:xfrm>
              <a:off x="6794719" y="1501572"/>
              <a:ext cx="250645" cy="107722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r"/>
              <a:r>
                <a:rPr lang="fr-FR" sz="700" dirty="0">
                  <a:solidFill>
                    <a:schemeClr val="bg1">
                      <a:lumMod val="50000"/>
                    </a:schemeClr>
                  </a:solidFill>
                </a:rPr>
                <a:t>100</a:t>
              </a:r>
            </a:p>
          </p:txBody>
        </p:sp>
        <p:sp>
          <p:nvSpPr>
            <p:cNvPr id="221" name="ZoneTexte 220">
              <a:extLst>
                <a:ext uri="{FF2B5EF4-FFF2-40B4-BE49-F238E27FC236}">
                  <a16:creationId xmlns:a16="http://schemas.microsoft.com/office/drawing/2014/main" xmlns="" id="{B3B89A12-5CB0-6A4E-AC2A-9D89098AE544}"/>
                </a:ext>
              </a:extLst>
            </p:cNvPr>
            <p:cNvSpPr txBox="1"/>
            <p:nvPr/>
          </p:nvSpPr>
          <p:spPr>
            <a:xfrm>
              <a:off x="6794719" y="1623888"/>
              <a:ext cx="250645" cy="107722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r"/>
              <a:r>
                <a:rPr lang="fr-FR" sz="700" dirty="0">
                  <a:solidFill>
                    <a:schemeClr val="bg1">
                      <a:lumMod val="50000"/>
                    </a:schemeClr>
                  </a:solidFill>
                </a:rPr>
                <a:t>90</a:t>
              </a:r>
            </a:p>
          </p:txBody>
        </p:sp>
        <p:sp>
          <p:nvSpPr>
            <p:cNvPr id="222" name="ZoneTexte 221">
              <a:extLst>
                <a:ext uri="{FF2B5EF4-FFF2-40B4-BE49-F238E27FC236}">
                  <a16:creationId xmlns:a16="http://schemas.microsoft.com/office/drawing/2014/main" xmlns="" id="{4353BDB1-1779-4144-BD78-DD6C753F51D6}"/>
                </a:ext>
              </a:extLst>
            </p:cNvPr>
            <p:cNvSpPr txBox="1"/>
            <p:nvPr/>
          </p:nvSpPr>
          <p:spPr>
            <a:xfrm>
              <a:off x="6794719" y="1739454"/>
              <a:ext cx="250645" cy="107722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r"/>
              <a:r>
                <a:rPr lang="fr-FR" sz="700" dirty="0">
                  <a:solidFill>
                    <a:schemeClr val="bg1">
                      <a:lumMod val="50000"/>
                    </a:schemeClr>
                  </a:solidFill>
                </a:rPr>
                <a:t>80</a:t>
              </a:r>
            </a:p>
          </p:txBody>
        </p:sp>
        <p:sp>
          <p:nvSpPr>
            <p:cNvPr id="223" name="ZoneTexte 222">
              <a:extLst>
                <a:ext uri="{FF2B5EF4-FFF2-40B4-BE49-F238E27FC236}">
                  <a16:creationId xmlns:a16="http://schemas.microsoft.com/office/drawing/2014/main" xmlns="" id="{10876EFB-254B-F14A-821E-6C131C63DDAC}"/>
                </a:ext>
              </a:extLst>
            </p:cNvPr>
            <p:cNvSpPr txBox="1"/>
            <p:nvPr/>
          </p:nvSpPr>
          <p:spPr>
            <a:xfrm>
              <a:off x="6794719" y="1859120"/>
              <a:ext cx="250645" cy="107722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r"/>
              <a:r>
                <a:rPr lang="fr-FR" sz="700" dirty="0">
                  <a:solidFill>
                    <a:schemeClr val="bg1">
                      <a:lumMod val="50000"/>
                    </a:schemeClr>
                  </a:solidFill>
                </a:rPr>
                <a:t>70</a:t>
              </a:r>
            </a:p>
          </p:txBody>
        </p:sp>
        <p:sp>
          <p:nvSpPr>
            <p:cNvPr id="224" name="ZoneTexte 223">
              <a:extLst>
                <a:ext uri="{FF2B5EF4-FFF2-40B4-BE49-F238E27FC236}">
                  <a16:creationId xmlns:a16="http://schemas.microsoft.com/office/drawing/2014/main" xmlns="" id="{B2C7EE5A-595D-6043-A0E7-F2D7C480D99D}"/>
                </a:ext>
              </a:extLst>
            </p:cNvPr>
            <p:cNvSpPr txBox="1"/>
            <p:nvPr/>
          </p:nvSpPr>
          <p:spPr>
            <a:xfrm>
              <a:off x="6794719" y="1974686"/>
              <a:ext cx="250645" cy="107722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r"/>
              <a:r>
                <a:rPr lang="fr-FR" sz="700" dirty="0">
                  <a:solidFill>
                    <a:schemeClr val="bg1">
                      <a:lumMod val="50000"/>
                    </a:schemeClr>
                  </a:solidFill>
                </a:rPr>
                <a:t>60</a:t>
              </a:r>
            </a:p>
          </p:txBody>
        </p:sp>
        <p:sp>
          <p:nvSpPr>
            <p:cNvPr id="225" name="ZoneTexte 224">
              <a:extLst>
                <a:ext uri="{FF2B5EF4-FFF2-40B4-BE49-F238E27FC236}">
                  <a16:creationId xmlns:a16="http://schemas.microsoft.com/office/drawing/2014/main" xmlns="" id="{4340463F-C5DF-6D4D-881E-C927F340EDDD}"/>
                </a:ext>
              </a:extLst>
            </p:cNvPr>
            <p:cNvSpPr txBox="1"/>
            <p:nvPr/>
          </p:nvSpPr>
          <p:spPr>
            <a:xfrm>
              <a:off x="6794719" y="2095681"/>
              <a:ext cx="250645" cy="107722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r"/>
              <a:r>
                <a:rPr lang="fr-FR" sz="700" dirty="0">
                  <a:solidFill>
                    <a:schemeClr val="bg1">
                      <a:lumMod val="50000"/>
                    </a:schemeClr>
                  </a:solidFill>
                </a:rPr>
                <a:t>50</a:t>
              </a:r>
            </a:p>
          </p:txBody>
        </p:sp>
        <p:sp>
          <p:nvSpPr>
            <p:cNvPr id="226" name="ZoneTexte 225">
              <a:extLst>
                <a:ext uri="{FF2B5EF4-FFF2-40B4-BE49-F238E27FC236}">
                  <a16:creationId xmlns:a16="http://schemas.microsoft.com/office/drawing/2014/main" xmlns="" id="{B65A10DF-44B6-F042-A540-E889994B310B}"/>
                </a:ext>
              </a:extLst>
            </p:cNvPr>
            <p:cNvSpPr txBox="1"/>
            <p:nvPr/>
          </p:nvSpPr>
          <p:spPr>
            <a:xfrm>
              <a:off x="6794719" y="2215348"/>
              <a:ext cx="250645" cy="107722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r"/>
              <a:r>
                <a:rPr lang="fr-FR" sz="700" dirty="0">
                  <a:solidFill>
                    <a:schemeClr val="bg1">
                      <a:lumMod val="50000"/>
                    </a:schemeClr>
                  </a:solidFill>
                </a:rPr>
                <a:t>40</a:t>
              </a:r>
            </a:p>
          </p:txBody>
        </p:sp>
        <p:sp>
          <p:nvSpPr>
            <p:cNvPr id="227" name="ZoneTexte 226">
              <a:extLst>
                <a:ext uri="{FF2B5EF4-FFF2-40B4-BE49-F238E27FC236}">
                  <a16:creationId xmlns:a16="http://schemas.microsoft.com/office/drawing/2014/main" xmlns="" id="{7A33BA4F-28DB-FE47-A2C1-7C62AF24BE58}"/>
                </a:ext>
              </a:extLst>
            </p:cNvPr>
            <p:cNvSpPr txBox="1"/>
            <p:nvPr/>
          </p:nvSpPr>
          <p:spPr>
            <a:xfrm>
              <a:off x="6794719" y="2332239"/>
              <a:ext cx="250645" cy="107722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r"/>
              <a:r>
                <a:rPr lang="fr-FR" sz="700" dirty="0">
                  <a:solidFill>
                    <a:schemeClr val="bg1">
                      <a:lumMod val="50000"/>
                    </a:schemeClr>
                  </a:solidFill>
                </a:rPr>
                <a:t>30</a:t>
              </a:r>
            </a:p>
          </p:txBody>
        </p:sp>
        <p:sp>
          <p:nvSpPr>
            <p:cNvPr id="228" name="ZoneTexte 227">
              <a:extLst>
                <a:ext uri="{FF2B5EF4-FFF2-40B4-BE49-F238E27FC236}">
                  <a16:creationId xmlns:a16="http://schemas.microsoft.com/office/drawing/2014/main" xmlns="" id="{C89C2EC3-BF4B-4845-A950-942F31103317}"/>
                </a:ext>
              </a:extLst>
            </p:cNvPr>
            <p:cNvSpPr txBox="1"/>
            <p:nvPr/>
          </p:nvSpPr>
          <p:spPr>
            <a:xfrm>
              <a:off x="6794719" y="2450055"/>
              <a:ext cx="250645" cy="107722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r"/>
              <a:r>
                <a:rPr lang="fr-FR" sz="700" dirty="0">
                  <a:solidFill>
                    <a:schemeClr val="bg1">
                      <a:lumMod val="50000"/>
                    </a:schemeClr>
                  </a:solidFill>
                </a:rPr>
                <a:t>20</a:t>
              </a:r>
            </a:p>
          </p:txBody>
        </p:sp>
        <p:sp>
          <p:nvSpPr>
            <p:cNvPr id="229" name="ZoneTexte 228">
              <a:extLst>
                <a:ext uri="{FF2B5EF4-FFF2-40B4-BE49-F238E27FC236}">
                  <a16:creationId xmlns:a16="http://schemas.microsoft.com/office/drawing/2014/main" xmlns="" id="{211A688B-5D67-514E-BDA1-703BF21D6505}"/>
                </a:ext>
              </a:extLst>
            </p:cNvPr>
            <p:cNvSpPr txBox="1"/>
            <p:nvPr/>
          </p:nvSpPr>
          <p:spPr>
            <a:xfrm>
              <a:off x="6794719" y="2564299"/>
              <a:ext cx="250645" cy="107722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r"/>
              <a:r>
                <a:rPr lang="fr-FR" sz="700" dirty="0">
                  <a:solidFill>
                    <a:schemeClr val="bg1">
                      <a:lumMod val="50000"/>
                    </a:schemeClr>
                  </a:solidFill>
                </a:rPr>
                <a:t>10</a:t>
              </a:r>
            </a:p>
          </p:txBody>
        </p:sp>
        <p:sp>
          <p:nvSpPr>
            <p:cNvPr id="230" name="ZoneTexte 229">
              <a:extLst>
                <a:ext uri="{FF2B5EF4-FFF2-40B4-BE49-F238E27FC236}">
                  <a16:creationId xmlns:a16="http://schemas.microsoft.com/office/drawing/2014/main" xmlns="" id="{3F87230E-3D8B-AC44-8787-A94A22317FB3}"/>
                </a:ext>
              </a:extLst>
            </p:cNvPr>
            <p:cNvSpPr txBox="1"/>
            <p:nvPr/>
          </p:nvSpPr>
          <p:spPr>
            <a:xfrm>
              <a:off x="6794719" y="2679340"/>
              <a:ext cx="250645" cy="107722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r"/>
              <a:r>
                <a:rPr lang="fr-FR" sz="700" dirty="0">
                  <a:solidFill>
                    <a:schemeClr val="bg1">
                      <a:lumMod val="50000"/>
                    </a:schemeClr>
                  </a:solidFill>
                </a:rPr>
                <a:t>0</a:t>
              </a:r>
            </a:p>
          </p:txBody>
        </p:sp>
      </p:grpSp>
      <p:cxnSp>
        <p:nvCxnSpPr>
          <p:cNvPr id="231" name="Connecteur droit 230">
            <a:extLst>
              <a:ext uri="{FF2B5EF4-FFF2-40B4-BE49-F238E27FC236}">
                <a16:creationId xmlns:a16="http://schemas.microsoft.com/office/drawing/2014/main" xmlns="" id="{675E224A-877C-1C48-8D84-6D451818A121}"/>
              </a:ext>
            </a:extLst>
          </p:cNvPr>
          <p:cNvCxnSpPr/>
          <p:nvPr/>
        </p:nvCxnSpPr>
        <p:spPr>
          <a:xfrm>
            <a:off x="7349069" y="2738991"/>
            <a:ext cx="0" cy="46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2" name="Connecteur droit 231">
            <a:extLst>
              <a:ext uri="{FF2B5EF4-FFF2-40B4-BE49-F238E27FC236}">
                <a16:creationId xmlns:a16="http://schemas.microsoft.com/office/drawing/2014/main" xmlns="" id="{1197A11D-F000-904D-8DAD-F545C5474585}"/>
              </a:ext>
            </a:extLst>
          </p:cNvPr>
          <p:cNvCxnSpPr/>
          <p:nvPr/>
        </p:nvCxnSpPr>
        <p:spPr>
          <a:xfrm>
            <a:off x="7443302" y="2738991"/>
            <a:ext cx="0" cy="46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3" name="Connecteur droit 232">
            <a:extLst>
              <a:ext uri="{FF2B5EF4-FFF2-40B4-BE49-F238E27FC236}">
                <a16:creationId xmlns:a16="http://schemas.microsoft.com/office/drawing/2014/main" xmlns="" id="{C2ADB49D-21C4-3B44-8C3D-719C2AE2FBC7}"/>
              </a:ext>
            </a:extLst>
          </p:cNvPr>
          <p:cNvCxnSpPr/>
          <p:nvPr/>
        </p:nvCxnSpPr>
        <p:spPr>
          <a:xfrm>
            <a:off x="7542868" y="2738991"/>
            <a:ext cx="0" cy="46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4" name="Connecteur droit 233">
            <a:extLst>
              <a:ext uri="{FF2B5EF4-FFF2-40B4-BE49-F238E27FC236}">
                <a16:creationId xmlns:a16="http://schemas.microsoft.com/office/drawing/2014/main" xmlns="" id="{9C9A35A2-3021-114C-A4A3-F4591CB4CD02}"/>
              </a:ext>
            </a:extLst>
          </p:cNvPr>
          <p:cNvCxnSpPr/>
          <p:nvPr/>
        </p:nvCxnSpPr>
        <p:spPr>
          <a:xfrm>
            <a:off x="7632909" y="2738991"/>
            <a:ext cx="0" cy="46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5" name="Connecteur droit 234">
            <a:extLst>
              <a:ext uri="{FF2B5EF4-FFF2-40B4-BE49-F238E27FC236}">
                <a16:creationId xmlns:a16="http://schemas.microsoft.com/office/drawing/2014/main" xmlns="" id="{9D29324C-F6BB-E04B-BE56-19DEF19FC028}"/>
              </a:ext>
            </a:extLst>
          </p:cNvPr>
          <p:cNvCxnSpPr/>
          <p:nvPr/>
        </p:nvCxnSpPr>
        <p:spPr>
          <a:xfrm>
            <a:off x="7730317" y="2738991"/>
            <a:ext cx="0" cy="46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6" name="Connecteur droit 235">
            <a:extLst>
              <a:ext uri="{FF2B5EF4-FFF2-40B4-BE49-F238E27FC236}">
                <a16:creationId xmlns:a16="http://schemas.microsoft.com/office/drawing/2014/main" xmlns="" id="{5ADA2CED-89DC-3341-A82B-5D752829F336}"/>
              </a:ext>
            </a:extLst>
          </p:cNvPr>
          <p:cNvCxnSpPr/>
          <p:nvPr/>
        </p:nvCxnSpPr>
        <p:spPr>
          <a:xfrm>
            <a:off x="7825885" y="2738991"/>
            <a:ext cx="0" cy="46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7" name="Connecteur droit 236">
            <a:extLst>
              <a:ext uri="{FF2B5EF4-FFF2-40B4-BE49-F238E27FC236}">
                <a16:creationId xmlns:a16="http://schemas.microsoft.com/office/drawing/2014/main" xmlns="" id="{81BF3675-6CC9-7541-9574-E933E9276E20}"/>
              </a:ext>
            </a:extLst>
          </p:cNvPr>
          <p:cNvCxnSpPr/>
          <p:nvPr/>
        </p:nvCxnSpPr>
        <p:spPr>
          <a:xfrm>
            <a:off x="7920118" y="2738991"/>
            <a:ext cx="0" cy="46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Connecteur droit 237">
            <a:extLst>
              <a:ext uri="{FF2B5EF4-FFF2-40B4-BE49-F238E27FC236}">
                <a16:creationId xmlns:a16="http://schemas.microsoft.com/office/drawing/2014/main" xmlns="" id="{DD7C5257-BECD-184F-9B4F-AD9270EF5EE2}"/>
              </a:ext>
            </a:extLst>
          </p:cNvPr>
          <p:cNvCxnSpPr/>
          <p:nvPr/>
        </p:nvCxnSpPr>
        <p:spPr>
          <a:xfrm>
            <a:off x="8016509" y="2738991"/>
            <a:ext cx="0" cy="46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9" name="Connecteur droit 238">
            <a:extLst>
              <a:ext uri="{FF2B5EF4-FFF2-40B4-BE49-F238E27FC236}">
                <a16:creationId xmlns:a16="http://schemas.microsoft.com/office/drawing/2014/main" xmlns="" id="{4A796FE9-1DF6-934A-BD5B-18A1C7EEA677}"/>
              </a:ext>
            </a:extLst>
          </p:cNvPr>
          <p:cNvCxnSpPr/>
          <p:nvPr/>
        </p:nvCxnSpPr>
        <p:spPr>
          <a:xfrm>
            <a:off x="8116075" y="2738991"/>
            <a:ext cx="0" cy="46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0" name="Connecteur droit 239">
            <a:extLst>
              <a:ext uri="{FF2B5EF4-FFF2-40B4-BE49-F238E27FC236}">
                <a16:creationId xmlns:a16="http://schemas.microsoft.com/office/drawing/2014/main" xmlns="" id="{879324A3-7E08-8C4B-8B52-E2E08288404E}"/>
              </a:ext>
            </a:extLst>
          </p:cNvPr>
          <p:cNvCxnSpPr/>
          <p:nvPr/>
        </p:nvCxnSpPr>
        <p:spPr>
          <a:xfrm>
            <a:off x="8206815" y="2738991"/>
            <a:ext cx="0" cy="46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1" name="Connecteur droit 240">
            <a:extLst>
              <a:ext uri="{FF2B5EF4-FFF2-40B4-BE49-F238E27FC236}">
                <a16:creationId xmlns:a16="http://schemas.microsoft.com/office/drawing/2014/main" xmlns="" id="{B50E32F3-E569-E140-9817-7AF080ED46EE}"/>
              </a:ext>
            </a:extLst>
          </p:cNvPr>
          <p:cNvCxnSpPr/>
          <p:nvPr/>
        </p:nvCxnSpPr>
        <p:spPr>
          <a:xfrm>
            <a:off x="8304223" y="2738991"/>
            <a:ext cx="0" cy="46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2" name="Connecteur droit 241">
            <a:extLst>
              <a:ext uri="{FF2B5EF4-FFF2-40B4-BE49-F238E27FC236}">
                <a16:creationId xmlns:a16="http://schemas.microsoft.com/office/drawing/2014/main" xmlns="" id="{6F8E692B-6A41-4B44-996D-3D4257304C48}"/>
              </a:ext>
            </a:extLst>
          </p:cNvPr>
          <p:cNvCxnSpPr/>
          <p:nvPr/>
        </p:nvCxnSpPr>
        <p:spPr>
          <a:xfrm>
            <a:off x="8397439" y="2738991"/>
            <a:ext cx="0" cy="46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3" name="Connecteur droit 242">
            <a:extLst>
              <a:ext uri="{FF2B5EF4-FFF2-40B4-BE49-F238E27FC236}">
                <a16:creationId xmlns:a16="http://schemas.microsoft.com/office/drawing/2014/main" xmlns="" id="{B5491AF0-5116-2044-9FCD-173C32FAD3DA}"/>
              </a:ext>
            </a:extLst>
          </p:cNvPr>
          <p:cNvCxnSpPr/>
          <p:nvPr/>
        </p:nvCxnSpPr>
        <p:spPr>
          <a:xfrm>
            <a:off x="8498022" y="2738991"/>
            <a:ext cx="0" cy="46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Connecteur droit 243">
            <a:extLst>
              <a:ext uri="{FF2B5EF4-FFF2-40B4-BE49-F238E27FC236}">
                <a16:creationId xmlns:a16="http://schemas.microsoft.com/office/drawing/2014/main" xmlns="" id="{D9D27F1B-D15E-694B-8A1D-A163B4F55EE9}"/>
              </a:ext>
            </a:extLst>
          </p:cNvPr>
          <p:cNvCxnSpPr/>
          <p:nvPr/>
        </p:nvCxnSpPr>
        <p:spPr>
          <a:xfrm>
            <a:off x="8589080" y="2738991"/>
            <a:ext cx="0" cy="46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5" name="Connecteur droit 244">
            <a:extLst>
              <a:ext uri="{FF2B5EF4-FFF2-40B4-BE49-F238E27FC236}">
                <a16:creationId xmlns:a16="http://schemas.microsoft.com/office/drawing/2014/main" xmlns="" id="{27AA2828-32B5-EF43-8823-605E47ED06E9}"/>
              </a:ext>
            </a:extLst>
          </p:cNvPr>
          <p:cNvCxnSpPr/>
          <p:nvPr/>
        </p:nvCxnSpPr>
        <p:spPr>
          <a:xfrm>
            <a:off x="8689663" y="2738991"/>
            <a:ext cx="0" cy="46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6" name="Connecteur droit 245">
            <a:extLst>
              <a:ext uri="{FF2B5EF4-FFF2-40B4-BE49-F238E27FC236}">
                <a16:creationId xmlns:a16="http://schemas.microsoft.com/office/drawing/2014/main" xmlns="" id="{E01DA43F-D5D9-0246-B931-1B10F672085D}"/>
              </a:ext>
            </a:extLst>
          </p:cNvPr>
          <p:cNvCxnSpPr/>
          <p:nvPr/>
        </p:nvCxnSpPr>
        <p:spPr>
          <a:xfrm>
            <a:off x="8776529" y="2738991"/>
            <a:ext cx="0" cy="46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7" name="Connecteur droit 246">
            <a:extLst>
              <a:ext uri="{FF2B5EF4-FFF2-40B4-BE49-F238E27FC236}">
                <a16:creationId xmlns:a16="http://schemas.microsoft.com/office/drawing/2014/main" xmlns="" id="{0A2E13A7-589F-1849-A203-E2BB1910E6C2}"/>
              </a:ext>
            </a:extLst>
          </p:cNvPr>
          <p:cNvCxnSpPr/>
          <p:nvPr/>
        </p:nvCxnSpPr>
        <p:spPr>
          <a:xfrm>
            <a:off x="8879270" y="2738991"/>
            <a:ext cx="0" cy="46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8" name="Connecteur droit 247">
            <a:extLst>
              <a:ext uri="{FF2B5EF4-FFF2-40B4-BE49-F238E27FC236}">
                <a16:creationId xmlns:a16="http://schemas.microsoft.com/office/drawing/2014/main" xmlns="" id="{04EEC93F-A2C2-3C44-A9B2-E67188686278}"/>
              </a:ext>
            </a:extLst>
          </p:cNvPr>
          <p:cNvCxnSpPr/>
          <p:nvPr/>
        </p:nvCxnSpPr>
        <p:spPr>
          <a:xfrm>
            <a:off x="8969311" y="2738991"/>
            <a:ext cx="0" cy="46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51" name="Tableau 250">
            <a:extLst>
              <a:ext uri="{FF2B5EF4-FFF2-40B4-BE49-F238E27FC236}">
                <a16:creationId xmlns:a16="http://schemas.microsoft.com/office/drawing/2014/main" xmlns="" id="{2417AE0B-9AB1-BC4C-B633-F934DB7C521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111712" y="2991600"/>
          <a:ext cx="1920880" cy="182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6044">
                  <a:extLst>
                    <a:ext uri="{9D8B030D-6E8A-4147-A177-3AD203B41FA5}">
                      <a16:colId xmlns:a16="http://schemas.microsoft.com/office/drawing/2014/main" xmlns="" val="2400193953"/>
                    </a:ext>
                  </a:extLst>
                </a:gridCol>
                <a:gridCol w="96044">
                  <a:extLst>
                    <a:ext uri="{9D8B030D-6E8A-4147-A177-3AD203B41FA5}">
                      <a16:colId xmlns:a16="http://schemas.microsoft.com/office/drawing/2014/main" xmlns="" val="3825318778"/>
                    </a:ext>
                  </a:extLst>
                </a:gridCol>
                <a:gridCol w="96044">
                  <a:extLst>
                    <a:ext uri="{9D8B030D-6E8A-4147-A177-3AD203B41FA5}">
                      <a16:colId xmlns:a16="http://schemas.microsoft.com/office/drawing/2014/main" xmlns="" val="1137200243"/>
                    </a:ext>
                  </a:extLst>
                </a:gridCol>
                <a:gridCol w="96044">
                  <a:extLst>
                    <a:ext uri="{9D8B030D-6E8A-4147-A177-3AD203B41FA5}">
                      <a16:colId xmlns:a16="http://schemas.microsoft.com/office/drawing/2014/main" xmlns="" val="3787586535"/>
                    </a:ext>
                  </a:extLst>
                </a:gridCol>
                <a:gridCol w="96044">
                  <a:extLst>
                    <a:ext uri="{9D8B030D-6E8A-4147-A177-3AD203B41FA5}">
                      <a16:colId xmlns:a16="http://schemas.microsoft.com/office/drawing/2014/main" xmlns="" val="2238328641"/>
                    </a:ext>
                  </a:extLst>
                </a:gridCol>
                <a:gridCol w="96044">
                  <a:extLst>
                    <a:ext uri="{9D8B030D-6E8A-4147-A177-3AD203B41FA5}">
                      <a16:colId xmlns:a16="http://schemas.microsoft.com/office/drawing/2014/main" xmlns="" val="3878849601"/>
                    </a:ext>
                  </a:extLst>
                </a:gridCol>
                <a:gridCol w="96044">
                  <a:extLst>
                    <a:ext uri="{9D8B030D-6E8A-4147-A177-3AD203B41FA5}">
                      <a16:colId xmlns:a16="http://schemas.microsoft.com/office/drawing/2014/main" xmlns="" val="4010386402"/>
                    </a:ext>
                  </a:extLst>
                </a:gridCol>
                <a:gridCol w="96044">
                  <a:extLst>
                    <a:ext uri="{9D8B030D-6E8A-4147-A177-3AD203B41FA5}">
                      <a16:colId xmlns:a16="http://schemas.microsoft.com/office/drawing/2014/main" xmlns="" val="3581061956"/>
                    </a:ext>
                  </a:extLst>
                </a:gridCol>
                <a:gridCol w="96044">
                  <a:extLst>
                    <a:ext uri="{9D8B030D-6E8A-4147-A177-3AD203B41FA5}">
                      <a16:colId xmlns:a16="http://schemas.microsoft.com/office/drawing/2014/main" xmlns="" val="2397547381"/>
                    </a:ext>
                  </a:extLst>
                </a:gridCol>
                <a:gridCol w="96044">
                  <a:extLst>
                    <a:ext uri="{9D8B030D-6E8A-4147-A177-3AD203B41FA5}">
                      <a16:colId xmlns:a16="http://schemas.microsoft.com/office/drawing/2014/main" xmlns="" val="1016518589"/>
                    </a:ext>
                  </a:extLst>
                </a:gridCol>
                <a:gridCol w="96044">
                  <a:extLst>
                    <a:ext uri="{9D8B030D-6E8A-4147-A177-3AD203B41FA5}">
                      <a16:colId xmlns:a16="http://schemas.microsoft.com/office/drawing/2014/main" xmlns="" val="1427341429"/>
                    </a:ext>
                  </a:extLst>
                </a:gridCol>
                <a:gridCol w="96044">
                  <a:extLst>
                    <a:ext uri="{9D8B030D-6E8A-4147-A177-3AD203B41FA5}">
                      <a16:colId xmlns:a16="http://schemas.microsoft.com/office/drawing/2014/main" xmlns="" val="252981752"/>
                    </a:ext>
                  </a:extLst>
                </a:gridCol>
                <a:gridCol w="96044">
                  <a:extLst>
                    <a:ext uri="{9D8B030D-6E8A-4147-A177-3AD203B41FA5}">
                      <a16:colId xmlns:a16="http://schemas.microsoft.com/office/drawing/2014/main" xmlns="" val="1687632549"/>
                    </a:ext>
                  </a:extLst>
                </a:gridCol>
                <a:gridCol w="96044">
                  <a:extLst>
                    <a:ext uri="{9D8B030D-6E8A-4147-A177-3AD203B41FA5}">
                      <a16:colId xmlns:a16="http://schemas.microsoft.com/office/drawing/2014/main" xmlns="" val="4055830782"/>
                    </a:ext>
                  </a:extLst>
                </a:gridCol>
                <a:gridCol w="96044">
                  <a:extLst>
                    <a:ext uri="{9D8B030D-6E8A-4147-A177-3AD203B41FA5}">
                      <a16:colId xmlns:a16="http://schemas.microsoft.com/office/drawing/2014/main" xmlns="" val="3200423899"/>
                    </a:ext>
                  </a:extLst>
                </a:gridCol>
                <a:gridCol w="96044">
                  <a:extLst>
                    <a:ext uri="{9D8B030D-6E8A-4147-A177-3AD203B41FA5}">
                      <a16:colId xmlns:a16="http://schemas.microsoft.com/office/drawing/2014/main" xmlns="" val="1298075146"/>
                    </a:ext>
                  </a:extLst>
                </a:gridCol>
                <a:gridCol w="96044">
                  <a:extLst>
                    <a:ext uri="{9D8B030D-6E8A-4147-A177-3AD203B41FA5}">
                      <a16:colId xmlns:a16="http://schemas.microsoft.com/office/drawing/2014/main" xmlns="" val="103372845"/>
                    </a:ext>
                  </a:extLst>
                </a:gridCol>
                <a:gridCol w="96044">
                  <a:extLst>
                    <a:ext uri="{9D8B030D-6E8A-4147-A177-3AD203B41FA5}">
                      <a16:colId xmlns:a16="http://schemas.microsoft.com/office/drawing/2014/main" xmlns="" val="475116981"/>
                    </a:ext>
                  </a:extLst>
                </a:gridCol>
                <a:gridCol w="96044">
                  <a:extLst>
                    <a:ext uri="{9D8B030D-6E8A-4147-A177-3AD203B41FA5}">
                      <a16:colId xmlns:a16="http://schemas.microsoft.com/office/drawing/2014/main" xmlns="" val="3699518254"/>
                    </a:ext>
                  </a:extLst>
                </a:gridCol>
                <a:gridCol w="96044">
                  <a:extLst>
                    <a:ext uri="{9D8B030D-6E8A-4147-A177-3AD203B41FA5}">
                      <a16:colId xmlns:a16="http://schemas.microsoft.com/office/drawing/2014/main" xmlns="" val="2829662731"/>
                    </a:ext>
                  </a:extLst>
                </a:gridCol>
              </a:tblGrid>
              <a:tr h="79375"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281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261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250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242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225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210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181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146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128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94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70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55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48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32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24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18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3404025746"/>
                  </a:ext>
                </a:extLst>
              </a:tr>
              <a:tr h="79375"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chemeClr val="accent1"/>
                          </a:solidFill>
                        </a:rPr>
                        <a:t>125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chemeClr val="accent1"/>
                          </a:solidFill>
                        </a:rPr>
                        <a:t>124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chemeClr val="accent1"/>
                          </a:solidFill>
                        </a:rPr>
                        <a:t>117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chemeClr val="accent1"/>
                          </a:solidFill>
                        </a:rPr>
                        <a:t>105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chemeClr val="accent1"/>
                          </a:solidFill>
                        </a:rPr>
                        <a:t>90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chemeClr val="accent1"/>
                          </a:solidFill>
                        </a:rPr>
                        <a:t>78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chemeClr val="accent1"/>
                          </a:solidFill>
                        </a:rPr>
                        <a:t>63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chemeClr val="accent1"/>
                          </a:solidFill>
                        </a:rPr>
                        <a:t>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chemeClr val="accent1"/>
                          </a:solidFill>
                        </a:rPr>
                        <a:t>36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chemeClr val="accent1"/>
                          </a:solidFill>
                        </a:rPr>
                        <a:t>31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chemeClr val="accent1"/>
                          </a:solidFill>
                        </a:rPr>
                        <a:t>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chemeClr val="accent1"/>
                          </a:solidFill>
                        </a:rPr>
                        <a:t>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chemeClr val="accent1"/>
                          </a:solidFill>
                        </a:rPr>
                        <a:t>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chemeClr val="accent1"/>
                          </a:solidFill>
                        </a:rPr>
                        <a:t>11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chemeClr val="accent1"/>
                          </a:solidFill>
                        </a:rPr>
                        <a:t>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chemeClr val="accent1"/>
                          </a:solidFill>
                        </a:rPr>
                        <a:t>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chemeClr val="accent1"/>
                          </a:solidFill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chemeClr val="accent1"/>
                          </a:solidFill>
                        </a:rPr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chemeClr val="accent1"/>
                          </a:solidFill>
                        </a:rPr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chemeClr val="accent1"/>
                          </a:solidFill>
                        </a:rPr>
                        <a:t>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3633652837"/>
                  </a:ext>
                </a:extLst>
              </a:tr>
            </a:tbl>
          </a:graphicData>
        </a:graphic>
      </p:graphicFrame>
      <p:sp>
        <p:nvSpPr>
          <p:cNvPr id="253" name="ZoneTexte 252">
            <a:extLst>
              <a:ext uri="{FF2B5EF4-FFF2-40B4-BE49-F238E27FC236}">
                <a16:creationId xmlns:a16="http://schemas.microsoft.com/office/drawing/2014/main" xmlns="" id="{F5C050CA-C22A-404E-9F89-21F81A2D01F6}"/>
              </a:ext>
            </a:extLst>
          </p:cNvPr>
          <p:cNvSpPr txBox="1"/>
          <p:nvPr/>
        </p:nvSpPr>
        <p:spPr>
          <a:xfrm rot="-5400000">
            <a:off x="6216362" y="2055118"/>
            <a:ext cx="136585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Event-free (%)</a:t>
            </a:r>
          </a:p>
        </p:txBody>
      </p:sp>
      <p:sp>
        <p:nvSpPr>
          <p:cNvPr id="252" name="Forme libre 251">
            <a:extLst>
              <a:ext uri="{FF2B5EF4-FFF2-40B4-BE49-F238E27FC236}">
                <a16:creationId xmlns:a16="http://schemas.microsoft.com/office/drawing/2014/main" xmlns="" id="{DCB6955A-185F-3F4D-8AC8-E0AB09AFDC55}"/>
              </a:ext>
            </a:extLst>
          </p:cNvPr>
          <p:cNvSpPr/>
          <p:nvPr/>
        </p:nvSpPr>
        <p:spPr>
          <a:xfrm>
            <a:off x="7178040" y="1558925"/>
            <a:ext cx="1752600" cy="1038225"/>
          </a:xfrm>
          <a:custGeom>
            <a:avLst/>
            <a:gdLst>
              <a:gd name="connsiteX0" fmla="*/ 1752600 w 1752600"/>
              <a:gd name="connsiteY0" fmla="*/ 1038225 h 1038225"/>
              <a:gd name="connsiteX1" fmla="*/ 1704975 w 1752600"/>
              <a:gd name="connsiteY1" fmla="*/ 1038225 h 1038225"/>
              <a:gd name="connsiteX2" fmla="*/ 1704975 w 1752600"/>
              <a:gd name="connsiteY2" fmla="*/ 958850 h 1038225"/>
              <a:gd name="connsiteX3" fmla="*/ 1339850 w 1752600"/>
              <a:gd name="connsiteY3" fmla="*/ 958850 h 1038225"/>
              <a:gd name="connsiteX4" fmla="*/ 1339850 w 1752600"/>
              <a:gd name="connsiteY4" fmla="*/ 958850 h 1038225"/>
              <a:gd name="connsiteX5" fmla="*/ 1339850 w 1752600"/>
              <a:gd name="connsiteY5" fmla="*/ 958850 h 1038225"/>
              <a:gd name="connsiteX6" fmla="*/ 1339850 w 1752600"/>
              <a:gd name="connsiteY6" fmla="*/ 933450 h 1038225"/>
              <a:gd name="connsiteX7" fmla="*/ 1289050 w 1752600"/>
              <a:gd name="connsiteY7" fmla="*/ 933450 h 1038225"/>
              <a:gd name="connsiteX8" fmla="*/ 1289050 w 1752600"/>
              <a:gd name="connsiteY8" fmla="*/ 904875 h 1038225"/>
              <a:gd name="connsiteX9" fmla="*/ 1225550 w 1752600"/>
              <a:gd name="connsiteY9" fmla="*/ 904875 h 1038225"/>
              <a:gd name="connsiteX10" fmla="*/ 1225550 w 1752600"/>
              <a:gd name="connsiteY10" fmla="*/ 904875 h 1038225"/>
              <a:gd name="connsiteX11" fmla="*/ 1225550 w 1752600"/>
              <a:gd name="connsiteY11" fmla="*/ 904875 h 1038225"/>
              <a:gd name="connsiteX12" fmla="*/ 1225550 w 1752600"/>
              <a:gd name="connsiteY12" fmla="*/ 876300 h 1038225"/>
              <a:gd name="connsiteX13" fmla="*/ 1104900 w 1752600"/>
              <a:gd name="connsiteY13" fmla="*/ 876300 h 1038225"/>
              <a:gd name="connsiteX14" fmla="*/ 1104900 w 1752600"/>
              <a:gd name="connsiteY14" fmla="*/ 876300 h 1038225"/>
              <a:gd name="connsiteX15" fmla="*/ 1038225 w 1752600"/>
              <a:gd name="connsiteY15" fmla="*/ 866775 h 1038225"/>
              <a:gd name="connsiteX16" fmla="*/ 1006475 w 1752600"/>
              <a:gd name="connsiteY16" fmla="*/ 850900 h 1038225"/>
              <a:gd name="connsiteX17" fmla="*/ 946150 w 1752600"/>
              <a:gd name="connsiteY17" fmla="*/ 850900 h 1038225"/>
              <a:gd name="connsiteX18" fmla="*/ 908050 w 1752600"/>
              <a:gd name="connsiteY18" fmla="*/ 835025 h 1038225"/>
              <a:gd name="connsiteX19" fmla="*/ 908050 w 1752600"/>
              <a:gd name="connsiteY19" fmla="*/ 835025 h 1038225"/>
              <a:gd name="connsiteX20" fmla="*/ 882650 w 1752600"/>
              <a:gd name="connsiteY20" fmla="*/ 790575 h 1038225"/>
              <a:gd name="connsiteX21" fmla="*/ 819150 w 1752600"/>
              <a:gd name="connsiteY21" fmla="*/ 790575 h 1038225"/>
              <a:gd name="connsiteX22" fmla="*/ 819150 w 1752600"/>
              <a:gd name="connsiteY22" fmla="*/ 790575 h 1038225"/>
              <a:gd name="connsiteX23" fmla="*/ 806450 w 1752600"/>
              <a:gd name="connsiteY23" fmla="*/ 762000 h 1038225"/>
              <a:gd name="connsiteX24" fmla="*/ 771525 w 1752600"/>
              <a:gd name="connsiteY24" fmla="*/ 752475 h 1038225"/>
              <a:gd name="connsiteX25" fmla="*/ 768350 w 1752600"/>
              <a:gd name="connsiteY25" fmla="*/ 739775 h 1038225"/>
              <a:gd name="connsiteX26" fmla="*/ 768350 w 1752600"/>
              <a:gd name="connsiteY26" fmla="*/ 739775 h 1038225"/>
              <a:gd name="connsiteX27" fmla="*/ 739775 w 1752600"/>
              <a:gd name="connsiteY27" fmla="*/ 720725 h 1038225"/>
              <a:gd name="connsiteX28" fmla="*/ 704850 w 1752600"/>
              <a:gd name="connsiteY28" fmla="*/ 720725 h 1038225"/>
              <a:gd name="connsiteX29" fmla="*/ 688975 w 1752600"/>
              <a:gd name="connsiteY29" fmla="*/ 695325 h 1038225"/>
              <a:gd name="connsiteX30" fmla="*/ 688975 w 1752600"/>
              <a:gd name="connsiteY30" fmla="*/ 666750 h 1038225"/>
              <a:gd name="connsiteX31" fmla="*/ 688975 w 1752600"/>
              <a:gd name="connsiteY31" fmla="*/ 666750 h 1038225"/>
              <a:gd name="connsiteX32" fmla="*/ 688975 w 1752600"/>
              <a:gd name="connsiteY32" fmla="*/ 666750 h 1038225"/>
              <a:gd name="connsiteX33" fmla="*/ 663575 w 1752600"/>
              <a:gd name="connsiteY33" fmla="*/ 654050 h 1038225"/>
              <a:gd name="connsiteX34" fmla="*/ 641350 w 1752600"/>
              <a:gd name="connsiteY34" fmla="*/ 628650 h 1038225"/>
              <a:gd name="connsiteX35" fmla="*/ 641350 w 1752600"/>
              <a:gd name="connsiteY35" fmla="*/ 587375 h 1038225"/>
              <a:gd name="connsiteX36" fmla="*/ 584200 w 1752600"/>
              <a:gd name="connsiteY36" fmla="*/ 587375 h 1038225"/>
              <a:gd name="connsiteX37" fmla="*/ 533400 w 1752600"/>
              <a:gd name="connsiteY37" fmla="*/ 488950 h 1038225"/>
              <a:gd name="connsiteX38" fmla="*/ 533400 w 1752600"/>
              <a:gd name="connsiteY38" fmla="*/ 488950 h 1038225"/>
              <a:gd name="connsiteX39" fmla="*/ 485775 w 1752600"/>
              <a:gd name="connsiteY39" fmla="*/ 454025 h 1038225"/>
              <a:gd name="connsiteX40" fmla="*/ 454025 w 1752600"/>
              <a:gd name="connsiteY40" fmla="*/ 454025 h 1038225"/>
              <a:gd name="connsiteX41" fmla="*/ 425450 w 1752600"/>
              <a:gd name="connsiteY41" fmla="*/ 425450 h 1038225"/>
              <a:gd name="connsiteX42" fmla="*/ 425450 w 1752600"/>
              <a:gd name="connsiteY42" fmla="*/ 409575 h 1038225"/>
              <a:gd name="connsiteX43" fmla="*/ 419100 w 1752600"/>
              <a:gd name="connsiteY43" fmla="*/ 377825 h 1038225"/>
              <a:gd name="connsiteX44" fmla="*/ 346075 w 1752600"/>
              <a:gd name="connsiteY44" fmla="*/ 295275 h 1038225"/>
              <a:gd name="connsiteX45" fmla="*/ 346075 w 1752600"/>
              <a:gd name="connsiteY45" fmla="*/ 295275 h 1038225"/>
              <a:gd name="connsiteX46" fmla="*/ 317500 w 1752600"/>
              <a:gd name="connsiteY46" fmla="*/ 263525 h 1038225"/>
              <a:gd name="connsiteX47" fmla="*/ 301625 w 1752600"/>
              <a:gd name="connsiteY47" fmla="*/ 263525 h 1038225"/>
              <a:gd name="connsiteX48" fmla="*/ 301625 w 1752600"/>
              <a:gd name="connsiteY48" fmla="*/ 215900 h 1038225"/>
              <a:gd name="connsiteX49" fmla="*/ 250825 w 1752600"/>
              <a:gd name="connsiteY49" fmla="*/ 155575 h 1038225"/>
              <a:gd name="connsiteX50" fmla="*/ 238125 w 1752600"/>
              <a:gd name="connsiteY50" fmla="*/ 155575 h 1038225"/>
              <a:gd name="connsiteX51" fmla="*/ 238125 w 1752600"/>
              <a:gd name="connsiteY51" fmla="*/ 155575 h 1038225"/>
              <a:gd name="connsiteX52" fmla="*/ 222250 w 1752600"/>
              <a:gd name="connsiteY52" fmla="*/ 139700 h 1038225"/>
              <a:gd name="connsiteX53" fmla="*/ 187325 w 1752600"/>
              <a:gd name="connsiteY53" fmla="*/ 98425 h 1038225"/>
              <a:gd name="connsiteX54" fmla="*/ 177800 w 1752600"/>
              <a:gd name="connsiteY54" fmla="*/ 66675 h 1038225"/>
              <a:gd name="connsiteX55" fmla="*/ 149225 w 1752600"/>
              <a:gd name="connsiteY55" fmla="*/ 66675 h 1038225"/>
              <a:gd name="connsiteX56" fmla="*/ 149225 w 1752600"/>
              <a:gd name="connsiteY56" fmla="*/ 66675 h 1038225"/>
              <a:gd name="connsiteX57" fmla="*/ 127000 w 1752600"/>
              <a:gd name="connsiteY57" fmla="*/ 41275 h 1038225"/>
              <a:gd name="connsiteX58" fmla="*/ 98425 w 1752600"/>
              <a:gd name="connsiteY58" fmla="*/ 38100 h 1038225"/>
              <a:gd name="connsiteX59" fmla="*/ 82550 w 1752600"/>
              <a:gd name="connsiteY59" fmla="*/ 0 h 1038225"/>
              <a:gd name="connsiteX60" fmla="*/ 0 w 1752600"/>
              <a:gd name="connsiteY60" fmla="*/ 0 h 1038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1752600" h="1038225">
                <a:moveTo>
                  <a:pt x="1752600" y="1038225"/>
                </a:moveTo>
                <a:lnTo>
                  <a:pt x="1704975" y="1038225"/>
                </a:lnTo>
                <a:lnTo>
                  <a:pt x="1704975" y="958850"/>
                </a:lnTo>
                <a:lnTo>
                  <a:pt x="1339850" y="958850"/>
                </a:lnTo>
                <a:lnTo>
                  <a:pt x="1339850" y="958850"/>
                </a:lnTo>
                <a:lnTo>
                  <a:pt x="1339850" y="958850"/>
                </a:lnTo>
                <a:lnTo>
                  <a:pt x="1339850" y="933450"/>
                </a:lnTo>
                <a:lnTo>
                  <a:pt x="1289050" y="933450"/>
                </a:lnTo>
                <a:lnTo>
                  <a:pt x="1289050" y="904875"/>
                </a:lnTo>
                <a:lnTo>
                  <a:pt x="1225550" y="904875"/>
                </a:lnTo>
                <a:lnTo>
                  <a:pt x="1225550" y="904875"/>
                </a:lnTo>
                <a:lnTo>
                  <a:pt x="1225550" y="904875"/>
                </a:lnTo>
                <a:lnTo>
                  <a:pt x="1225550" y="876300"/>
                </a:lnTo>
                <a:lnTo>
                  <a:pt x="1104900" y="876300"/>
                </a:lnTo>
                <a:lnTo>
                  <a:pt x="1104900" y="876300"/>
                </a:lnTo>
                <a:lnTo>
                  <a:pt x="1038225" y="866775"/>
                </a:lnTo>
                <a:lnTo>
                  <a:pt x="1006475" y="850900"/>
                </a:lnTo>
                <a:lnTo>
                  <a:pt x="946150" y="850900"/>
                </a:lnTo>
                <a:lnTo>
                  <a:pt x="908050" y="835025"/>
                </a:lnTo>
                <a:lnTo>
                  <a:pt x="908050" y="835025"/>
                </a:lnTo>
                <a:lnTo>
                  <a:pt x="882650" y="790575"/>
                </a:lnTo>
                <a:lnTo>
                  <a:pt x="819150" y="790575"/>
                </a:lnTo>
                <a:lnTo>
                  <a:pt x="819150" y="790575"/>
                </a:lnTo>
                <a:lnTo>
                  <a:pt x="806450" y="762000"/>
                </a:lnTo>
                <a:lnTo>
                  <a:pt x="771525" y="752475"/>
                </a:lnTo>
                <a:lnTo>
                  <a:pt x="768350" y="739775"/>
                </a:lnTo>
                <a:lnTo>
                  <a:pt x="768350" y="739775"/>
                </a:lnTo>
                <a:lnTo>
                  <a:pt x="739775" y="720725"/>
                </a:lnTo>
                <a:lnTo>
                  <a:pt x="704850" y="720725"/>
                </a:lnTo>
                <a:lnTo>
                  <a:pt x="688975" y="695325"/>
                </a:lnTo>
                <a:lnTo>
                  <a:pt x="688975" y="666750"/>
                </a:lnTo>
                <a:lnTo>
                  <a:pt x="688975" y="666750"/>
                </a:lnTo>
                <a:lnTo>
                  <a:pt x="688975" y="666750"/>
                </a:lnTo>
                <a:lnTo>
                  <a:pt x="663575" y="654050"/>
                </a:lnTo>
                <a:lnTo>
                  <a:pt x="641350" y="628650"/>
                </a:lnTo>
                <a:lnTo>
                  <a:pt x="641350" y="587375"/>
                </a:lnTo>
                <a:lnTo>
                  <a:pt x="584200" y="587375"/>
                </a:lnTo>
                <a:lnTo>
                  <a:pt x="533400" y="488950"/>
                </a:lnTo>
                <a:lnTo>
                  <a:pt x="533400" y="488950"/>
                </a:lnTo>
                <a:lnTo>
                  <a:pt x="485775" y="454025"/>
                </a:lnTo>
                <a:lnTo>
                  <a:pt x="454025" y="454025"/>
                </a:lnTo>
                <a:lnTo>
                  <a:pt x="425450" y="425450"/>
                </a:lnTo>
                <a:lnTo>
                  <a:pt x="425450" y="409575"/>
                </a:lnTo>
                <a:lnTo>
                  <a:pt x="419100" y="377825"/>
                </a:lnTo>
                <a:lnTo>
                  <a:pt x="346075" y="295275"/>
                </a:lnTo>
                <a:lnTo>
                  <a:pt x="346075" y="295275"/>
                </a:lnTo>
                <a:lnTo>
                  <a:pt x="317500" y="263525"/>
                </a:lnTo>
                <a:lnTo>
                  <a:pt x="301625" y="263525"/>
                </a:lnTo>
                <a:lnTo>
                  <a:pt x="301625" y="215900"/>
                </a:lnTo>
                <a:lnTo>
                  <a:pt x="250825" y="155575"/>
                </a:lnTo>
                <a:lnTo>
                  <a:pt x="238125" y="155575"/>
                </a:lnTo>
                <a:lnTo>
                  <a:pt x="238125" y="155575"/>
                </a:lnTo>
                <a:lnTo>
                  <a:pt x="222250" y="139700"/>
                </a:lnTo>
                <a:lnTo>
                  <a:pt x="187325" y="98425"/>
                </a:lnTo>
                <a:lnTo>
                  <a:pt x="177800" y="66675"/>
                </a:lnTo>
                <a:lnTo>
                  <a:pt x="149225" y="66675"/>
                </a:lnTo>
                <a:lnTo>
                  <a:pt x="149225" y="66675"/>
                </a:lnTo>
                <a:lnTo>
                  <a:pt x="127000" y="41275"/>
                </a:lnTo>
                <a:lnTo>
                  <a:pt x="98425" y="38100"/>
                </a:lnTo>
                <a:lnTo>
                  <a:pt x="82550" y="0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4" name="Forme libre 253">
            <a:extLst>
              <a:ext uri="{FF2B5EF4-FFF2-40B4-BE49-F238E27FC236}">
                <a16:creationId xmlns:a16="http://schemas.microsoft.com/office/drawing/2014/main" xmlns="" id="{39165D76-9B6C-2747-9300-BEA7FF079B1B}"/>
              </a:ext>
            </a:extLst>
          </p:cNvPr>
          <p:cNvSpPr/>
          <p:nvPr/>
        </p:nvSpPr>
        <p:spPr>
          <a:xfrm>
            <a:off x="7174865" y="1552575"/>
            <a:ext cx="1809750" cy="958850"/>
          </a:xfrm>
          <a:custGeom>
            <a:avLst/>
            <a:gdLst>
              <a:gd name="connsiteX0" fmla="*/ 1809750 w 1809750"/>
              <a:gd name="connsiteY0" fmla="*/ 958850 h 958850"/>
              <a:gd name="connsiteX1" fmla="*/ 1638300 w 1809750"/>
              <a:gd name="connsiteY1" fmla="*/ 958850 h 958850"/>
              <a:gd name="connsiteX2" fmla="*/ 1638300 w 1809750"/>
              <a:gd name="connsiteY2" fmla="*/ 923925 h 958850"/>
              <a:gd name="connsiteX3" fmla="*/ 1558925 w 1809750"/>
              <a:gd name="connsiteY3" fmla="*/ 923925 h 958850"/>
              <a:gd name="connsiteX4" fmla="*/ 1543050 w 1809750"/>
              <a:gd name="connsiteY4" fmla="*/ 908050 h 958850"/>
              <a:gd name="connsiteX5" fmla="*/ 1511300 w 1809750"/>
              <a:gd name="connsiteY5" fmla="*/ 908050 h 958850"/>
              <a:gd name="connsiteX6" fmla="*/ 1492250 w 1809750"/>
              <a:gd name="connsiteY6" fmla="*/ 889000 h 958850"/>
              <a:gd name="connsiteX7" fmla="*/ 1355725 w 1809750"/>
              <a:gd name="connsiteY7" fmla="*/ 889000 h 958850"/>
              <a:gd name="connsiteX8" fmla="*/ 1292225 w 1809750"/>
              <a:gd name="connsiteY8" fmla="*/ 825500 h 958850"/>
              <a:gd name="connsiteX9" fmla="*/ 1260475 w 1809750"/>
              <a:gd name="connsiteY9" fmla="*/ 825500 h 958850"/>
              <a:gd name="connsiteX10" fmla="*/ 1225550 w 1809750"/>
              <a:gd name="connsiteY10" fmla="*/ 796925 h 958850"/>
              <a:gd name="connsiteX11" fmla="*/ 1193800 w 1809750"/>
              <a:gd name="connsiteY11" fmla="*/ 796925 h 958850"/>
              <a:gd name="connsiteX12" fmla="*/ 1146175 w 1809750"/>
              <a:gd name="connsiteY12" fmla="*/ 752475 h 958850"/>
              <a:gd name="connsiteX13" fmla="*/ 1123950 w 1809750"/>
              <a:gd name="connsiteY13" fmla="*/ 723900 h 958850"/>
              <a:gd name="connsiteX14" fmla="*/ 1047750 w 1809750"/>
              <a:gd name="connsiteY14" fmla="*/ 723900 h 958850"/>
              <a:gd name="connsiteX15" fmla="*/ 1038225 w 1809750"/>
              <a:gd name="connsiteY15" fmla="*/ 692150 h 958850"/>
              <a:gd name="connsiteX16" fmla="*/ 1006475 w 1809750"/>
              <a:gd name="connsiteY16" fmla="*/ 692150 h 958850"/>
              <a:gd name="connsiteX17" fmla="*/ 981075 w 1809750"/>
              <a:gd name="connsiteY17" fmla="*/ 666750 h 958850"/>
              <a:gd name="connsiteX18" fmla="*/ 981075 w 1809750"/>
              <a:gd name="connsiteY18" fmla="*/ 666750 h 958850"/>
              <a:gd name="connsiteX19" fmla="*/ 942975 w 1809750"/>
              <a:gd name="connsiteY19" fmla="*/ 650875 h 958850"/>
              <a:gd name="connsiteX20" fmla="*/ 920750 w 1809750"/>
              <a:gd name="connsiteY20" fmla="*/ 619125 h 958850"/>
              <a:gd name="connsiteX21" fmla="*/ 892175 w 1809750"/>
              <a:gd name="connsiteY21" fmla="*/ 612775 h 958850"/>
              <a:gd name="connsiteX22" fmla="*/ 869950 w 1809750"/>
              <a:gd name="connsiteY22" fmla="*/ 596900 h 958850"/>
              <a:gd name="connsiteX23" fmla="*/ 869950 w 1809750"/>
              <a:gd name="connsiteY23" fmla="*/ 555625 h 958850"/>
              <a:gd name="connsiteX24" fmla="*/ 831850 w 1809750"/>
              <a:gd name="connsiteY24" fmla="*/ 555625 h 958850"/>
              <a:gd name="connsiteX25" fmla="*/ 831850 w 1809750"/>
              <a:gd name="connsiteY25" fmla="*/ 530225 h 958850"/>
              <a:gd name="connsiteX26" fmla="*/ 790575 w 1809750"/>
              <a:gd name="connsiteY26" fmla="*/ 530225 h 958850"/>
              <a:gd name="connsiteX27" fmla="*/ 777875 w 1809750"/>
              <a:gd name="connsiteY27" fmla="*/ 517525 h 958850"/>
              <a:gd name="connsiteX28" fmla="*/ 762000 w 1809750"/>
              <a:gd name="connsiteY28" fmla="*/ 501650 h 958850"/>
              <a:gd name="connsiteX29" fmla="*/ 739775 w 1809750"/>
              <a:gd name="connsiteY29" fmla="*/ 482600 h 958850"/>
              <a:gd name="connsiteX30" fmla="*/ 723900 w 1809750"/>
              <a:gd name="connsiteY30" fmla="*/ 463550 h 958850"/>
              <a:gd name="connsiteX31" fmla="*/ 692150 w 1809750"/>
              <a:gd name="connsiteY31" fmla="*/ 431800 h 958850"/>
              <a:gd name="connsiteX32" fmla="*/ 692150 w 1809750"/>
              <a:gd name="connsiteY32" fmla="*/ 431800 h 958850"/>
              <a:gd name="connsiteX33" fmla="*/ 631825 w 1809750"/>
              <a:gd name="connsiteY33" fmla="*/ 409575 h 958850"/>
              <a:gd name="connsiteX34" fmla="*/ 631825 w 1809750"/>
              <a:gd name="connsiteY34" fmla="*/ 377825 h 958850"/>
              <a:gd name="connsiteX35" fmla="*/ 593725 w 1809750"/>
              <a:gd name="connsiteY35" fmla="*/ 377825 h 958850"/>
              <a:gd name="connsiteX36" fmla="*/ 568325 w 1809750"/>
              <a:gd name="connsiteY36" fmla="*/ 336550 h 958850"/>
              <a:gd name="connsiteX37" fmla="*/ 539750 w 1809750"/>
              <a:gd name="connsiteY37" fmla="*/ 317500 h 958850"/>
              <a:gd name="connsiteX38" fmla="*/ 517525 w 1809750"/>
              <a:gd name="connsiteY38" fmla="*/ 285750 h 958850"/>
              <a:gd name="connsiteX39" fmla="*/ 517525 w 1809750"/>
              <a:gd name="connsiteY39" fmla="*/ 285750 h 958850"/>
              <a:gd name="connsiteX40" fmla="*/ 488950 w 1809750"/>
              <a:gd name="connsiteY40" fmla="*/ 234950 h 958850"/>
              <a:gd name="connsiteX41" fmla="*/ 460375 w 1809750"/>
              <a:gd name="connsiteY41" fmla="*/ 234950 h 958850"/>
              <a:gd name="connsiteX42" fmla="*/ 428625 w 1809750"/>
              <a:gd name="connsiteY42" fmla="*/ 190500 h 958850"/>
              <a:gd name="connsiteX43" fmla="*/ 428625 w 1809750"/>
              <a:gd name="connsiteY43" fmla="*/ 190500 h 958850"/>
              <a:gd name="connsiteX44" fmla="*/ 390525 w 1809750"/>
              <a:gd name="connsiteY44" fmla="*/ 158750 h 958850"/>
              <a:gd name="connsiteX45" fmla="*/ 358775 w 1809750"/>
              <a:gd name="connsiteY45" fmla="*/ 152400 h 958850"/>
              <a:gd name="connsiteX46" fmla="*/ 358775 w 1809750"/>
              <a:gd name="connsiteY46" fmla="*/ 152400 h 958850"/>
              <a:gd name="connsiteX47" fmla="*/ 323850 w 1809750"/>
              <a:gd name="connsiteY47" fmla="*/ 107950 h 958850"/>
              <a:gd name="connsiteX48" fmla="*/ 314325 w 1809750"/>
              <a:gd name="connsiteY48" fmla="*/ 92075 h 958850"/>
              <a:gd name="connsiteX49" fmla="*/ 263525 w 1809750"/>
              <a:gd name="connsiteY49" fmla="*/ 76200 h 958850"/>
              <a:gd name="connsiteX50" fmla="*/ 234950 w 1809750"/>
              <a:gd name="connsiteY50" fmla="*/ 69850 h 958850"/>
              <a:gd name="connsiteX51" fmla="*/ 187325 w 1809750"/>
              <a:gd name="connsiteY51" fmla="*/ 31750 h 958850"/>
              <a:gd name="connsiteX52" fmla="*/ 187325 w 1809750"/>
              <a:gd name="connsiteY52" fmla="*/ 31750 h 958850"/>
              <a:gd name="connsiteX53" fmla="*/ 187325 w 1809750"/>
              <a:gd name="connsiteY53" fmla="*/ 0 h 958850"/>
              <a:gd name="connsiteX54" fmla="*/ 0 w 1809750"/>
              <a:gd name="connsiteY54" fmla="*/ 3175 h 95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809750" h="958850">
                <a:moveTo>
                  <a:pt x="1809750" y="958850"/>
                </a:moveTo>
                <a:lnTo>
                  <a:pt x="1638300" y="958850"/>
                </a:lnTo>
                <a:lnTo>
                  <a:pt x="1638300" y="923925"/>
                </a:lnTo>
                <a:lnTo>
                  <a:pt x="1558925" y="923925"/>
                </a:lnTo>
                <a:lnTo>
                  <a:pt x="1543050" y="908050"/>
                </a:lnTo>
                <a:lnTo>
                  <a:pt x="1511300" y="908050"/>
                </a:lnTo>
                <a:lnTo>
                  <a:pt x="1492250" y="889000"/>
                </a:lnTo>
                <a:lnTo>
                  <a:pt x="1355725" y="889000"/>
                </a:lnTo>
                <a:lnTo>
                  <a:pt x="1292225" y="825500"/>
                </a:lnTo>
                <a:lnTo>
                  <a:pt x="1260475" y="825500"/>
                </a:lnTo>
                <a:lnTo>
                  <a:pt x="1225550" y="796925"/>
                </a:lnTo>
                <a:lnTo>
                  <a:pt x="1193800" y="796925"/>
                </a:lnTo>
                <a:lnTo>
                  <a:pt x="1146175" y="752475"/>
                </a:lnTo>
                <a:lnTo>
                  <a:pt x="1123950" y="723900"/>
                </a:lnTo>
                <a:lnTo>
                  <a:pt x="1047750" y="723900"/>
                </a:lnTo>
                <a:lnTo>
                  <a:pt x="1038225" y="692150"/>
                </a:lnTo>
                <a:lnTo>
                  <a:pt x="1006475" y="692150"/>
                </a:lnTo>
                <a:lnTo>
                  <a:pt x="981075" y="666750"/>
                </a:lnTo>
                <a:lnTo>
                  <a:pt x="981075" y="666750"/>
                </a:lnTo>
                <a:lnTo>
                  <a:pt x="942975" y="650875"/>
                </a:lnTo>
                <a:lnTo>
                  <a:pt x="920750" y="619125"/>
                </a:lnTo>
                <a:lnTo>
                  <a:pt x="892175" y="612775"/>
                </a:lnTo>
                <a:lnTo>
                  <a:pt x="869950" y="596900"/>
                </a:lnTo>
                <a:lnTo>
                  <a:pt x="869950" y="555625"/>
                </a:lnTo>
                <a:lnTo>
                  <a:pt x="831850" y="555625"/>
                </a:lnTo>
                <a:lnTo>
                  <a:pt x="831850" y="530225"/>
                </a:lnTo>
                <a:lnTo>
                  <a:pt x="790575" y="530225"/>
                </a:lnTo>
                <a:lnTo>
                  <a:pt x="777875" y="517525"/>
                </a:lnTo>
                <a:lnTo>
                  <a:pt x="762000" y="501650"/>
                </a:lnTo>
                <a:lnTo>
                  <a:pt x="739775" y="482600"/>
                </a:lnTo>
                <a:lnTo>
                  <a:pt x="723900" y="463550"/>
                </a:lnTo>
                <a:lnTo>
                  <a:pt x="692150" y="431800"/>
                </a:lnTo>
                <a:lnTo>
                  <a:pt x="692150" y="431800"/>
                </a:lnTo>
                <a:lnTo>
                  <a:pt x="631825" y="409575"/>
                </a:lnTo>
                <a:lnTo>
                  <a:pt x="631825" y="377825"/>
                </a:lnTo>
                <a:lnTo>
                  <a:pt x="593725" y="377825"/>
                </a:lnTo>
                <a:lnTo>
                  <a:pt x="568325" y="336550"/>
                </a:lnTo>
                <a:lnTo>
                  <a:pt x="539750" y="317500"/>
                </a:lnTo>
                <a:lnTo>
                  <a:pt x="517525" y="285750"/>
                </a:lnTo>
                <a:lnTo>
                  <a:pt x="517525" y="285750"/>
                </a:lnTo>
                <a:lnTo>
                  <a:pt x="488950" y="234950"/>
                </a:lnTo>
                <a:lnTo>
                  <a:pt x="460375" y="234950"/>
                </a:lnTo>
                <a:lnTo>
                  <a:pt x="428625" y="190500"/>
                </a:lnTo>
                <a:lnTo>
                  <a:pt x="428625" y="190500"/>
                </a:lnTo>
                <a:lnTo>
                  <a:pt x="390525" y="158750"/>
                </a:lnTo>
                <a:lnTo>
                  <a:pt x="358775" y="152400"/>
                </a:lnTo>
                <a:lnTo>
                  <a:pt x="358775" y="152400"/>
                </a:lnTo>
                <a:lnTo>
                  <a:pt x="323850" y="107950"/>
                </a:lnTo>
                <a:lnTo>
                  <a:pt x="314325" y="92075"/>
                </a:lnTo>
                <a:lnTo>
                  <a:pt x="263525" y="76200"/>
                </a:lnTo>
                <a:lnTo>
                  <a:pt x="234950" y="69850"/>
                </a:lnTo>
                <a:lnTo>
                  <a:pt x="187325" y="31750"/>
                </a:lnTo>
                <a:lnTo>
                  <a:pt x="187325" y="31750"/>
                </a:lnTo>
                <a:lnTo>
                  <a:pt x="187325" y="0"/>
                </a:lnTo>
                <a:lnTo>
                  <a:pt x="0" y="3175"/>
                </a:lnTo>
              </a:path>
            </a:pathLst>
          </a:custGeom>
          <a:noFill/>
          <a:ln w="25400">
            <a:solidFill>
              <a:srgbClr val="A46DA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56" name="Connecteur droit 255">
            <a:extLst>
              <a:ext uri="{FF2B5EF4-FFF2-40B4-BE49-F238E27FC236}">
                <a16:creationId xmlns:a16="http://schemas.microsoft.com/office/drawing/2014/main" xmlns="" id="{D2093982-618B-5540-829C-BC8BF2CD8DF1}"/>
              </a:ext>
            </a:extLst>
          </p:cNvPr>
          <p:cNvCxnSpPr>
            <a:cxnSpLocks/>
          </p:cNvCxnSpPr>
          <p:nvPr/>
        </p:nvCxnSpPr>
        <p:spPr>
          <a:xfrm>
            <a:off x="4733294" y="4602591"/>
            <a:ext cx="1850386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7" name="Connecteur droit 256">
            <a:extLst>
              <a:ext uri="{FF2B5EF4-FFF2-40B4-BE49-F238E27FC236}">
                <a16:creationId xmlns:a16="http://schemas.microsoft.com/office/drawing/2014/main" xmlns="" id="{487C2D36-7BC8-9E47-9F16-F52FEC2260EA}"/>
              </a:ext>
            </a:extLst>
          </p:cNvPr>
          <p:cNvCxnSpPr/>
          <p:nvPr/>
        </p:nvCxnSpPr>
        <p:spPr>
          <a:xfrm>
            <a:off x="4930958" y="4602589"/>
            <a:ext cx="0" cy="46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8" name="Groupe 257">
            <a:extLst>
              <a:ext uri="{FF2B5EF4-FFF2-40B4-BE49-F238E27FC236}">
                <a16:creationId xmlns:a16="http://schemas.microsoft.com/office/drawing/2014/main" xmlns="" id="{58D2430B-5798-1A49-A845-E83BB9F08789}"/>
              </a:ext>
            </a:extLst>
          </p:cNvPr>
          <p:cNvGrpSpPr/>
          <p:nvPr/>
        </p:nvGrpSpPr>
        <p:grpSpPr>
          <a:xfrm>
            <a:off x="4714790" y="3412999"/>
            <a:ext cx="59776" cy="1219199"/>
            <a:chOff x="5962675" y="2180929"/>
            <a:chExt cx="64631" cy="1219199"/>
          </a:xfrm>
          <a:effectLst/>
        </p:grpSpPr>
        <p:cxnSp>
          <p:nvCxnSpPr>
            <p:cNvPr id="259" name="Connecteur droit 258">
              <a:extLst>
                <a:ext uri="{FF2B5EF4-FFF2-40B4-BE49-F238E27FC236}">
                  <a16:creationId xmlns:a16="http://schemas.microsoft.com/office/drawing/2014/main" xmlns="" id="{6169F5FD-6190-2544-ACD3-1D6A99043F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23344" y="2180929"/>
              <a:ext cx="0" cy="1219199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Connecteur droit 259">
              <a:extLst>
                <a:ext uri="{FF2B5EF4-FFF2-40B4-BE49-F238E27FC236}">
                  <a16:creationId xmlns:a16="http://schemas.microsoft.com/office/drawing/2014/main" xmlns="" id="{13A0BD5E-DA3D-994E-AFF8-17DE7F8FC06F}"/>
                </a:ext>
              </a:extLst>
            </p:cNvPr>
            <p:cNvCxnSpPr/>
            <p:nvPr/>
          </p:nvCxnSpPr>
          <p:spPr>
            <a:xfrm rot="5400000">
              <a:off x="5993221" y="2159876"/>
              <a:ext cx="0" cy="5400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Connecteur droit 260">
              <a:extLst>
                <a:ext uri="{FF2B5EF4-FFF2-40B4-BE49-F238E27FC236}">
                  <a16:creationId xmlns:a16="http://schemas.microsoft.com/office/drawing/2014/main" xmlns="" id="{95A301E6-4949-7D4E-9B06-25563D76487A}"/>
                </a:ext>
              </a:extLst>
            </p:cNvPr>
            <p:cNvCxnSpPr/>
            <p:nvPr/>
          </p:nvCxnSpPr>
          <p:spPr>
            <a:xfrm rot="5400000">
              <a:off x="5996764" y="2280599"/>
              <a:ext cx="0" cy="5400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Connecteur droit 261">
              <a:extLst>
                <a:ext uri="{FF2B5EF4-FFF2-40B4-BE49-F238E27FC236}">
                  <a16:creationId xmlns:a16="http://schemas.microsoft.com/office/drawing/2014/main" xmlns="" id="{CE67A9F9-DA68-AB45-8802-FABC1BB29C4D}"/>
                </a:ext>
              </a:extLst>
            </p:cNvPr>
            <p:cNvCxnSpPr/>
            <p:nvPr/>
          </p:nvCxnSpPr>
          <p:spPr>
            <a:xfrm rot="5400000">
              <a:off x="6000306" y="2398147"/>
              <a:ext cx="0" cy="5400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Connecteur droit 262">
              <a:extLst>
                <a:ext uri="{FF2B5EF4-FFF2-40B4-BE49-F238E27FC236}">
                  <a16:creationId xmlns:a16="http://schemas.microsoft.com/office/drawing/2014/main" xmlns="" id="{30F69D85-A430-D541-9A18-645FFF720BFE}"/>
                </a:ext>
              </a:extLst>
            </p:cNvPr>
            <p:cNvCxnSpPr/>
            <p:nvPr/>
          </p:nvCxnSpPr>
          <p:spPr>
            <a:xfrm rot="5400000">
              <a:off x="5993218" y="2514661"/>
              <a:ext cx="0" cy="5400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Connecteur droit 263">
              <a:extLst>
                <a:ext uri="{FF2B5EF4-FFF2-40B4-BE49-F238E27FC236}">
                  <a16:creationId xmlns:a16="http://schemas.microsoft.com/office/drawing/2014/main" xmlns="" id="{71C5E286-054B-2C4D-B258-646AF5ED87EE}"/>
                </a:ext>
              </a:extLst>
            </p:cNvPr>
            <p:cNvCxnSpPr/>
            <p:nvPr/>
          </p:nvCxnSpPr>
          <p:spPr>
            <a:xfrm rot="5400000">
              <a:off x="5996762" y="2632209"/>
              <a:ext cx="0" cy="5400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Connecteur droit 264">
              <a:extLst>
                <a:ext uri="{FF2B5EF4-FFF2-40B4-BE49-F238E27FC236}">
                  <a16:creationId xmlns:a16="http://schemas.microsoft.com/office/drawing/2014/main" xmlns="" id="{FBA1FCDA-ED54-474D-94D5-1C7CBA6921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68528" y="2779933"/>
              <a:ext cx="54493" cy="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Connecteur droit 265">
              <a:extLst>
                <a:ext uri="{FF2B5EF4-FFF2-40B4-BE49-F238E27FC236}">
                  <a16:creationId xmlns:a16="http://schemas.microsoft.com/office/drawing/2014/main" xmlns="" id="{DF7922CF-EADC-D146-B619-4CCC10428AF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93219" y="2871587"/>
              <a:ext cx="0" cy="5400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Connecteur droit 266">
              <a:extLst>
                <a:ext uri="{FF2B5EF4-FFF2-40B4-BE49-F238E27FC236}">
                  <a16:creationId xmlns:a16="http://schemas.microsoft.com/office/drawing/2014/main" xmlns="" id="{0C845C6A-1835-D645-BA7A-03A58730CC61}"/>
                </a:ext>
              </a:extLst>
            </p:cNvPr>
            <p:cNvCxnSpPr/>
            <p:nvPr/>
          </p:nvCxnSpPr>
          <p:spPr>
            <a:xfrm rot="5400000">
              <a:off x="5991447" y="2989135"/>
              <a:ext cx="0" cy="5400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Connecteur droit 267">
              <a:extLst>
                <a:ext uri="{FF2B5EF4-FFF2-40B4-BE49-F238E27FC236}">
                  <a16:creationId xmlns:a16="http://schemas.microsoft.com/office/drawing/2014/main" xmlns="" id="{295576D2-36A9-994D-878B-11D7EF0EF2A0}"/>
                </a:ext>
              </a:extLst>
            </p:cNvPr>
            <p:cNvCxnSpPr/>
            <p:nvPr/>
          </p:nvCxnSpPr>
          <p:spPr>
            <a:xfrm rot="5400000">
              <a:off x="5989675" y="3106683"/>
              <a:ext cx="0" cy="5400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Connecteur droit 268">
              <a:extLst>
                <a:ext uri="{FF2B5EF4-FFF2-40B4-BE49-F238E27FC236}">
                  <a16:creationId xmlns:a16="http://schemas.microsoft.com/office/drawing/2014/main" xmlns="" id="{2EF6FC4F-1F8A-9444-9BEA-B870E73AB418}"/>
                </a:ext>
              </a:extLst>
            </p:cNvPr>
            <p:cNvCxnSpPr/>
            <p:nvPr/>
          </p:nvCxnSpPr>
          <p:spPr>
            <a:xfrm rot="5400000">
              <a:off x="5998536" y="3225338"/>
              <a:ext cx="0" cy="5400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0" name="Connecteur droit 269">
            <a:extLst>
              <a:ext uri="{FF2B5EF4-FFF2-40B4-BE49-F238E27FC236}">
                <a16:creationId xmlns:a16="http://schemas.microsoft.com/office/drawing/2014/main" xmlns="" id="{D38597EE-6E31-0E41-86B0-A3A2CAB634F6}"/>
              </a:ext>
            </a:extLst>
          </p:cNvPr>
          <p:cNvCxnSpPr>
            <a:cxnSpLocks/>
          </p:cNvCxnSpPr>
          <p:nvPr/>
        </p:nvCxnSpPr>
        <p:spPr>
          <a:xfrm>
            <a:off x="4774583" y="4012003"/>
            <a:ext cx="180528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1" name="ZoneTexte 270">
            <a:extLst>
              <a:ext uri="{FF2B5EF4-FFF2-40B4-BE49-F238E27FC236}">
                <a16:creationId xmlns:a16="http://schemas.microsoft.com/office/drawing/2014/main" xmlns="" id="{123DA375-3B62-8243-B158-C55BE9159977}"/>
              </a:ext>
            </a:extLst>
          </p:cNvPr>
          <p:cNvSpPr txBox="1"/>
          <p:nvPr/>
        </p:nvSpPr>
        <p:spPr>
          <a:xfrm>
            <a:off x="6011529" y="4050509"/>
            <a:ext cx="703183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fr-FR" sz="700" dirty="0">
                <a:solidFill>
                  <a:srgbClr val="A46DAB"/>
                </a:solidFill>
              </a:rPr>
              <a:t>FTD/TPI (n=273)</a:t>
            </a:r>
          </a:p>
        </p:txBody>
      </p:sp>
      <p:sp>
        <p:nvSpPr>
          <p:cNvPr id="272" name="ZoneTexte 271">
            <a:extLst>
              <a:ext uri="{FF2B5EF4-FFF2-40B4-BE49-F238E27FC236}">
                <a16:creationId xmlns:a16="http://schemas.microsoft.com/office/drawing/2014/main" xmlns="" id="{9F2F22CD-873A-0540-A40B-51AFE61E6F8D}"/>
              </a:ext>
            </a:extLst>
          </p:cNvPr>
          <p:cNvSpPr txBox="1"/>
          <p:nvPr/>
        </p:nvSpPr>
        <p:spPr>
          <a:xfrm>
            <a:off x="6011530" y="4141491"/>
            <a:ext cx="703182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fr-FR" sz="700" dirty="0">
                <a:solidFill>
                  <a:schemeClr val="accent1"/>
                </a:solidFill>
              </a:rPr>
              <a:t>Placebo (n=141)</a:t>
            </a:r>
          </a:p>
        </p:txBody>
      </p:sp>
      <p:sp>
        <p:nvSpPr>
          <p:cNvPr id="273" name="Rectangle 272">
            <a:extLst>
              <a:ext uri="{FF2B5EF4-FFF2-40B4-BE49-F238E27FC236}">
                <a16:creationId xmlns:a16="http://schemas.microsoft.com/office/drawing/2014/main" xmlns="" id="{DF4609EE-19E3-4641-AC32-6DD2AB37C78F}"/>
              </a:ext>
            </a:extLst>
          </p:cNvPr>
          <p:cNvSpPr/>
          <p:nvPr/>
        </p:nvSpPr>
        <p:spPr>
          <a:xfrm>
            <a:off x="5954890" y="4087420"/>
            <a:ext cx="36000" cy="36000"/>
          </a:xfrm>
          <a:prstGeom prst="rect">
            <a:avLst/>
          </a:prstGeom>
          <a:solidFill>
            <a:srgbClr val="A46D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4" name="Rectangle 273">
            <a:extLst>
              <a:ext uri="{FF2B5EF4-FFF2-40B4-BE49-F238E27FC236}">
                <a16:creationId xmlns:a16="http://schemas.microsoft.com/office/drawing/2014/main" xmlns="" id="{8582834A-73BC-FC4E-BEB3-C2B79DEB99FD}"/>
              </a:ext>
            </a:extLst>
          </p:cNvPr>
          <p:cNvSpPr/>
          <p:nvPr/>
        </p:nvSpPr>
        <p:spPr>
          <a:xfrm>
            <a:off x="5954890" y="4173145"/>
            <a:ext cx="36000" cy="36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A470AA"/>
                </a:solidFill>
              </a:ln>
              <a:solidFill>
                <a:srgbClr val="A470AA"/>
              </a:solidFill>
            </a:endParaRPr>
          </a:p>
        </p:txBody>
      </p:sp>
      <p:sp>
        <p:nvSpPr>
          <p:cNvPr id="275" name="ZoneTexte 274">
            <a:extLst>
              <a:ext uri="{FF2B5EF4-FFF2-40B4-BE49-F238E27FC236}">
                <a16:creationId xmlns:a16="http://schemas.microsoft.com/office/drawing/2014/main" xmlns="" id="{56ECE96D-97DC-E549-AF85-E4ECB638CC77}"/>
              </a:ext>
            </a:extLst>
          </p:cNvPr>
          <p:cNvSpPr txBox="1"/>
          <p:nvPr/>
        </p:nvSpPr>
        <p:spPr>
          <a:xfrm>
            <a:off x="4749216" y="4645625"/>
            <a:ext cx="72000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0</a:t>
            </a:r>
          </a:p>
        </p:txBody>
      </p:sp>
      <p:sp>
        <p:nvSpPr>
          <p:cNvPr id="276" name="ZoneTexte 275">
            <a:extLst>
              <a:ext uri="{FF2B5EF4-FFF2-40B4-BE49-F238E27FC236}">
                <a16:creationId xmlns:a16="http://schemas.microsoft.com/office/drawing/2014/main" xmlns="" id="{E05AF567-040A-D44C-92E0-C8E1CE635CA4}"/>
              </a:ext>
            </a:extLst>
          </p:cNvPr>
          <p:cNvSpPr txBox="1"/>
          <p:nvPr/>
        </p:nvSpPr>
        <p:spPr>
          <a:xfrm>
            <a:off x="4913595" y="4645625"/>
            <a:ext cx="72000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277" name="ZoneTexte 276">
            <a:extLst>
              <a:ext uri="{FF2B5EF4-FFF2-40B4-BE49-F238E27FC236}">
                <a16:creationId xmlns:a16="http://schemas.microsoft.com/office/drawing/2014/main" xmlns="" id="{DE53C3E2-EABE-D746-AE13-431CACFF1D13}"/>
              </a:ext>
            </a:extLst>
          </p:cNvPr>
          <p:cNvSpPr txBox="1"/>
          <p:nvPr/>
        </p:nvSpPr>
        <p:spPr>
          <a:xfrm>
            <a:off x="5070329" y="4645625"/>
            <a:ext cx="72000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278" name="ZoneTexte 277">
            <a:extLst>
              <a:ext uri="{FF2B5EF4-FFF2-40B4-BE49-F238E27FC236}">
                <a16:creationId xmlns:a16="http://schemas.microsoft.com/office/drawing/2014/main" xmlns="" id="{7A7CD560-2060-1A40-ACCB-6857C58F538B}"/>
              </a:ext>
            </a:extLst>
          </p:cNvPr>
          <p:cNvSpPr txBox="1"/>
          <p:nvPr/>
        </p:nvSpPr>
        <p:spPr>
          <a:xfrm>
            <a:off x="5231906" y="4645625"/>
            <a:ext cx="72000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3</a:t>
            </a:r>
          </a:p>
        </p:txBody>
      </p:sp>
      <p:sp>
        <p:nvSpPr>
          <p:cNvPr id="279" name="ZoneTexte 278">
            <a:extLst>
              <a:ext uri="{FF2B5EF4-FFF2-40B4-BE49-F238E27FC236}">
                <a16:creationId xmlns:a16="http://schemas.microsoft.com/office/drawing/2014/main" xmlns="" id="{8CFE087E-DED5-884A-8CCF-CE39E880281E}"/>
              </a:ext>
            </a:extLst>
          </p:cNvPr>
          <p:cNvSpPr txBox="1"/>
          <p:nvPr/>
        </p:nvSpPr>
        <p:spPr>
          <a:xfrm>
            <a:off x="5383611" y="4645625"/>
            <a:ext cx="72000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4</a:t>
            </a:r>
          </a:p>
        </p:txBody>
      </p:sp>
      <p:sp>
        <p:nvSpPr>
          <p:cNvPr id="280" name="ZoneTexte 279">
            <a:extLst>
              <a:ext uri="{FF2B5EF4-FFF2-40B4-BE49-F238E27FC236}">
                <a16:creationId xmlns:a16="http://schemas.microsoft.com/office/drawing/2014/main" xmlns="" id="{0E9F324F-86CC-954D-9C36-BA6FC24A6E6A}"/>
              </a:ext>
            </a:extLst>
          </p:cNvPr>
          <p:cNvSpPr txBox="1"/>
          <p:nvPr/>
        </p:nvSpPr>
        <p:spPr>
          <a:xfrm>
            <a:off x="5562444" y="4645625"/>
            <a:ext cx="72000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5</a:t>
            </a:r>
          </a:p>
        </p:txBody>
      </p:sp>
      <p:sp>
        <p:nvSpPr>
          <p:cNvPr id="281" name="ZoneTexte 280">
            <a:extLst>
              <a:ext uri="{FF2B5EF4-FFF2-40B4-BE49-F238E27FC236}">
                <a16:creationId xmlns:a16="http://schemas.microsoft.com/office/drawing/2014/main" xmlns="" id="{C87169E6-EDB1-9548-A406-99540A0CDB6F}"/>
              </a:ext>
            </a:extLst>
          </p:cNvPr>
          <p:cNvSpPr txBox="1"/>
          <p:nvPr/>
        </p:nvSpPr>
        <p:spPr>
          <a:xfrm>
            <a:off x="5728280" y="4645625"/>
            <a:ext cx="72000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6</a:t>
            </a:r>
          </a:p>
        </p:txBody>
      </p:sp>
      <p:sp>
        <p:nvSpPr>
          <p:cNvPr id="282" name="ZoneTexte 281">
            <a:extLst>
              <a:ext uri="{FF2B5EF4-FFF2-40B4-BE49-F238E27FC236}">
                <a16:creationId xmlns:a16="http://schemas.microsoft.com/office/drawing/2014/main" xmlns="" id="{733C7473-9362-E24C-98CE-A458560812DC}"/>
              </a:ext>
            </a:extLst>
          </p:cNvPr>
          <p:cNvSpPr txBox="1"/>
          <p:nvPr/>
        </p:nvSpPr>
        <p:spPr>
          <a:xfrm>
            <a:off x="5883557" y="4645625"/>
            <a:ext cx="72000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7</a:t>
            </a:r>
          </a:p>
        </p:txBody>
      </p:sp>
      <p:sp>
        <p:nvSpPr>
          <p:cNvPr id="283" name="ZoneTexte 282">
            <a:extLst>
              <a:ext uri="{FF2B5EF4-FFF2-40B4-BE49-F238E27FC236}">
                <a16:creationId xmlns:a16="http://schemas.microsoft.com/office/drawing/2014/main" xmlns="" id="{EDE2306F-196A-5F41-980F-35AF3E759121}"/>
              </a:ext>
            </a:extLst>
          </p:cNvPr>
          <p:cNvSpPr txBox="1"/>
          <p:nvPr/>
        </p:nvSpPr>
        <p:spPr>
          <a:xfrm>
            <a:off x="6045495" y="4645625"/>
            <a:ext cx="72000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8</a:t>
            </a:r>
          </a:p>
        </p:txBody>
      </p:sp>
      <p:sp>
        <p:nvSpPr>
          <p:cNvPr id="284" name="ZoneTexte 283">
            <a:extLst>
              <a:ext uri="{FF2B5EF4-FFF2-40B4-BE49-F238E27FC236}">
                <a16:creationId xmlns:a16="http://schemas.microsoft.com/office/drawing/2014/main" xmlns="" id="{9719A4D6-552A-6B44-8556-E6B98044A73D}"/>
              </a:ext>
            </a:extLst>
          </p:cNvPr>
          <p:cNvSpPr txBox="1"/>
          <p:nvPr/>
        </p:nvSpPr>
        <p:spPr>
          <a:xfrm>
            <a:off x="6212662" y="4645625"/>
            <a:ext cx="72000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9</a:t>
            </a:r>
          </a:p>
        </p:txBody>
      </p:sp>
      <p:sp>
        <p:nvSpPr>
          <p:cNvPr id="285" name="ZoneTexte 284">
            <a:extLst>
              <a:ext uri="{FF2B5EF4-FFF2-40B4-BE49-F238E27FC236}">
                <a16:creationId xmlns:a16="http://schemas.microsoft.com/office/drawing/2014/main" xmlns="" id="{46C51B0F-04CF-204D-B01B-A8D9251B4A91}"/>
              </a:ext>
            </a:extLst>
          </p:cNvPr>
          <p:cNvSpPr txBox="1"/>
          <p:nvPr/>
        </p:nvSpPr>
        <p:spPr>
          <a:xfrm>
            <a:off x="6349876" y="4645625"/>
            <a:ext cx="126715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10</a:t>
            </a:r>
          </a:p>
        </p:txBody>
      </p:sp>
      <p:sp>
        <p:nvSpPr>
          <p:cNvPr id="286" name="ZoneTexte 285">
            <a:extLst>
              <a:ext uri="{FF2B5EF4-FFF2-40B4-BE49-F238E27FC236}">
                <a16:creationId xmlns:a16="http://schemas.microsoft.com/office/drawing/2014/main" xmlns="" id="{88C71E59-B380-5946-845B-6BE523416665}"/>
              </a:ext>
            </a:extLst>
          </p:cNvPr>
          <p:cNvSpPr txBox="1"/>
          <p:nvPr/>
        </p:nvSpPr>
        <p:spPr>
          <a:xfrm>
            <a:off x="6514902" y="4645625"/>
            <a:ext cx="126715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11</a:t>
            </a:r>
          </a:p>
        </p:txBody>
      </p:sp>
      <p:sp>
        <p:nvSpPr>
          <p:cNvPr id="295" name="ZoneTexte 294">
            <a:extLst>
              <a:ext uri="{FF2B5EF4-FFF2-40B4-BE49-F238E27FC236}">
                <a16:creationId xmlns:a16="http://schemas.microsoft.com/office/drawing/2014/main" xmlns="" id="{6B298A79-18F0-9242-8ECB-8192C0405C89}"/>
              </a:ext>
            </a:extLst>
          </p:cNvPr>
          <p:cNvSpPr txBox="1"/>
          <p:nvPr/>
        </p:nvSpPr>
        <p:spPr>
          <a:xfrm>
            <a:off x="4618159" y="4770961"/>
            <a:ext cx="516321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No. at </a:t>
            </a:r>
            <a:r>
              <a:rPr lang="fr-FR" sz="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risk</a:t>
            </a:r>
            <a:endParaRPr lang="fr-FR" sz="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96" name="ZoneTexte 295">
            <a:extLst>
              <a:ext uri="{FF2B5EF4-FFF2-40B4-BE49-F238E27FC236}">
                <a16:creationId xmlns:a16="http://schemas.microsoft.com/office/drawing/2014/main" xmlns="" id="{5BC79620-290B-2E40-8743-80E3D9B416C6}"/>
              </a:ext>
            </a:extLst>
          </p:cNvPr>
          <p:cNvSpPr txBox="1"/>
          <p:nvPr/>
        </p:nvSpPr>
        <p:spPr>
          <a:xfrm>
            <a:off x="5047281" y="4673881"/>
            <a:ext cx="136585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Months</a:t>
            </a:r>
            <a:r>
              <a:rPr lang="fr-FR" sz="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FR" sz="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from</a:t>
            </a:r>
            <a:r>
              <a:rPr lang="fr-FR" sz="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randomisation</a:t>
            </a:r>
          </a:p>
        </p:txBody>
      </p:sp>
      <p:sp>
        <p:nvSpPr>
          <p:cNvPr id="297" name="ZoneTexte 296">
            <a:extLst>
              <a:ext uri="{FF2B5EF4-FFF2-40B4-BE49-F238E27FC236}">
                <a16:creationId xmlns:a16="http://schemas.microsoft.com/office/drawing/2014/main" xmlns="" id="{BA6CF892-BCD3-5948-86AA-500904EB92C2}"/>
              </a:ext>
            </a:extLst>
          </p:cNvPr>
          <p:cNvSpPr txBox="1"/>
          <p:nvPr/>
        </p:nvSpPr>
        <p:spPr>
          <a:xfrm>
            <a:off x="4437886" y="3365170"/>
            <a:ext cx="250645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100</a:t>
            </a:r>
          </a:p>
        </p:txBody>
      </p:sp>
      <p:sp>
        <p:nvSpPr>
          <p:cNvPr id="298" name="ZoneTexte 297">
            <a:extLst>
              <a:ext uri="{FF2B5EF4-FFF2-40B4-BE49-F238E27FC236}">
                <a16:creationId xmlns:a16="http://schemas.microsoft.com/office/drawing/2014/main" xmlns="" id="{8D1CCF83-C66C-2B4E-B578-2CA8176E1C67}"/>
              </a:ext>
            </a:extLst>
          </p:cNvPr>
          <p:cNvSpPr txBox="1"/>
          <p:nvPr/>
        </p:nvSpPr>
        <p:spPr>
          <a:xfrm>
            <a:off x="4437886" y="3487486"/>
            <a:ext cx="250645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90</a:t>
            </a:r>
          </a:p>
        </p:txBody>
      </p:sp>
      <p:sp>
        <p:nvSpPr>
          <p:cNvPr id="299" name="ZoneTexte 298">
            <a:extLst>
              <a:ext uri="{FF2B5EF4-FFF2-40B4-BE49-F238E27FC236}">
                <a16:creationId xmlns:a16="http://schemas.microsoft.com/office/drawing/2014/main" xmlns="" id="{D798DB18-63F6-A049-BCDD-71458F38E211}"/>
              </a:ext>
            </a:extLst>
          </p:cNvPr>
          <p:cNvSpPr txBox="1"/>
          <p:nvPr/>
        </p:nvSpPr>
        <p:spPr>
          <a:xfrm>
            <a:off x="4437886" y="3603052"/>
            <a:ext cx="250645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80</a:t>
            </a:r>
          </a:p>
        </p:txBody>
      </p:sp>
      <p:sp>
        <p:nvSpPr>
          <p:cNvPr id="300" name="ZoneTexte 299">
            <a:extLst>
              <a:ext uri="{FF2B5EF4-FFF2-40B4-BE49-F238E27FC236}">
                <a16:creationId xmlns:a16="http://schemas.microsoft.com/office/drawing/2014/main" xmlns="" id="{08FECF28-0038-CE43-A05F-49549E2F914B}"/>
              </a:ext>
            </a:extLst>
          </p:cNvPr>
          <p:cNvSpPr txBox="1"/>
          <p:nvPr/>
        </p:nvSpPr>
        <p:spPr>
          <a:xfrm>
            <a:off x="4437886" y="3722718"/>
            <a:ext cx="250645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70</a:t>
            </a:r>
          </a:p>
        </p:txBody>
      </p:sp>
      <p:sp>
        <p:nvSpPr>
          <p:cNvPr id="301" name="ZoneTexte 300">
            <a:extLst>
              <a:ext uri="{FF2B5EF4-FFF2-40B4-BE49-F238E27FC236}">
                <a16:creationId xmlns:a16="http://schemas.microsoft.com/office/drawing/2014/main" xmlns="" id="{6026E42F-04BE-8048-88A0-13E3A02AD15F}"/>
              </a:ext>
            </a:extLst>
          </p:cNvPr>
          <p:cNvSpPr txBox="1"/>
          <p:nvPr/>
        </p:nvSpPr>
        <p:spPr>
          <a:xfrm>
            <a:off x="4437886" y="3838284"/>
            <a:ext cx="250645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60</a:t>
            </a:r>
          </a:p>
        </p:txBody>
      </p:sp>
      <p:sp>
        <p:nvSpPr>
          <p:cNvPr id="302" name="ZoneTexte 301">
            <a:extLst>
              <a:ext uri="{FF2B5EF4-FFF2-40B4-BE49-F238E27FC236}">
                <a16:creationId xmlns:a16="http://schemas.microsoft.com/office/drawing/2014/main" xmlns="" id="{0DA29FFB-9594-7C4F-8B87-BC7BF22156C1}"/>
              </a:ext>
            </a:extLst>
          </p:cNvPr>
          <p:cNvSpPr txBox="1"/>
          <p:nvPr/>
        </p:nvSpPr>
        <p:spPr>
          <a:xfrm>
            <a:off x="4437886" y="3959279"/>
            <a:ext cx="250645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50</a:t>
            </a:r>
          </a:p>
        </p:txBody>
      </p:sp>
      <p:sp>
        <p:nvSpPr>
          <p:cNvPr id="303" name="ZoneTexte 302">
            <a:extLst>
              <a:ext uri="{FF2B5EF4-FFF2-40B4-BE49-F238E27FC236}">
                <a16:creationId xmlns:a16="http://schemas.microsoft.com/office/drawing/2014/main" xmlns="" id="{410402B1-A169-3248-BAA3-73217C2CC88F}"/>
              </a:ext>
            </a:extLst>
          </p:cNvPr>
          <p:cNvSpPr txBox="1"/>
          <p:nvPr/>
        </p:nvSpPr>
        <p:spPr>
          <a:xfrm>
            <a:off x="4437886" y="4078946"/>
            <a:ext cx="250645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40</a:t>
            </a:r>
          </a:p>
        </p:txBody>
      </p:sp>
      <p:sp>
        <p:nvSpPr>
          <p:cNvPr id="304" name="ZoneTexte 303">
            <a:extLst>
              <a:ext uri="{FF2B5EF4-FFF2-40B4-BE49-F238E27FC236}">
                <a16:creationId xmlns:a16="http://schemas.microsoft.com/office/drawing/2014/main" xmlns="" id="{762FC403-DCBE-5D46-926C-85E3B5F097D2}"/>
              </a:ext>
            </a:extLst>
          </p:cNvPr>
          <p:cNvSpPr txBox="1"/>
          <p:nvPr/>
        </p:nvSpPr>
        <p:spPr>
          <a:xfrm>
            <a:off x="4437886" y="4195837"/>
            <a:ext cx="250645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30</a:t>
            </a:r>
          </a:p>
        </p:txBody>
      </p:sp>
      <p:sp>
        <p:nvSpPr>
          <p:cNvPr id="305" name="ZoneTexte 304">
            <a:extLst>
              <a:ext uri="{FF2B5EF4-FFF2-40B4-BE49-F238E27FC236}">
                <a16:creationId xmlns:a16="http://schemas.microsoft.com/office/drawing/2014/main" xmlns="" id="{001F9A75-0B04-2849-B0B6-005FCD560B31}"/>
              </a:ext>
            </a:extLst>
          </p:cNvPr>
          <p:cNvSpPr txBox="1"/>
          <p:nvPr/>
        </p:nvSpPr>
        <p:spPr>
          <a:xfrm>
            <a:off x="4437886" y="4313653"/>
            <a:ext cx="250645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20</a:t>
            </a:r>
          </a:p>
        </p:txBody>
      </p:sp>
      <p:sp>
        <p:nvSpPr>
          <p:cNvPr id="306" name="ZoneTexte 305">
            <a:extLst>
              <a:ext uri="{FF2B5EF4-FFF2-40B4-BE49-F238E27FC236}">
                <a16:creationId xmlns:a16="http://schemas.microsoft.com/office/drawing/2014/main" xmlns="" id="{DA9126E9-7726-C549-B041-8B5B630D2FBF}"/>
              </a:ext>
            </a:extLst>
          </p:cNvPr>
          <p:cNvSpPr txBox="1"/>
          <p:nvPr/>
        </p:nvSpPr>
        <p:spPr>
          <a:xfrm>
            <a:off x="4437886" y="4427897"/>
            <a:ext cx="250645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10</a:t>
            </a:r>
          </a:p>
        </p:txBody>
      </p:sp>
      <p:sp>
        <p:nvSpPr>
          <p:cNvPr id="307" name="ZoneTexte 306">
            <a:extLst>
              <a:ext uri="{FF2B5EF4-FFF2-40B4-BE49-F238E27FC236}">
                <a16:creationId xmlns:a16="http://schemas.microsoft.com/office/drawing/2014/main" xmlns="" id="{6FCE010D-0FAD-D243-B90C-C5DFF714B1CD}"/>
              </a:ext>
            </a:extLst>
          </p:cNvPr>
          <p:cNvSpPr txBox="1"/>
          <p:nvPr/>
        </p:nvSpPr>
        <p:spPr>
          <a:xfrm>
            <a:off x="4437886" y="4542938"/>
            <a:ext cx="250645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0</a:t>
            </a:r>
          </a:p>
        </p:txBody>
      </p:sp>
      <p:cxnSp>
        <p:nvCxnSpPr>
          <p:cNvPr id="308" name="Connecteur droit 307">
            <a:extLst>
              <a:ext uri="{FF2B5EF4-FFF2-40B4-BE49-F238E27FC236}">
                <a16:creationId xmlns:a16="http://schemas.microsoft.com/office/drawing/2014/main" xmlns="" id="{3C1508C4-588B-5448-B35C-ED76B4A6FE1F}"/>
              </a:ext>
            </a:extLst>
          </p:cNvPr>
          <p:cNvCxnSpPr/>
          <p:nvPr/>
        </p:nvCxnSpPr>
        <p:spPr>
          <a:xfrm>
            <a:off x="5093201" y="4602589"/>
            <a:ext cx="0" cy="46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9" name="Connecteur droit 308">
            <a:extLst>
              <a:ext uri="{FF2B5EF4-FFF2-40B4-BE49-F238E27FC236}">
                <a16:creationId xmlns:a16="http://schemas.microsoft.com/office/drawing/2014/main" xmlns="" id="{09D47C2A-9C45-4543-A00C-EB8B8BE26C7C}"/>
              </a:ext>
            </a:extLst>
          </p:cNvPr>
          <p:cNvCxnSpPr/>
          <p:nvPr/>
        </p:nvCxnSpPr>
        <p:spPr>
          <a:xfrm>
            <a:off x="5260459" y="4602589"/>
            <a:ext cx="0" cy="46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0" name="Connecteur droit 309">
            <a:extLst>
              <a:ext uri="{FF2B5EF4-FFF2-40B4-BE49-F238E27FC236}">
                <a16:creationId xmlns:a16="http://schemas.microsoft.com/office/drawing/2014/main" xmlns="" id="{B7DA524D-A565-C24B-BDAC-BA43F5429FA5}"/>
              </a:ext>
            </a:extLst>
          </p:cNvPr>
          <p:cNvCxnSpPr/>
          <p:nvPr/>
        </p:nvCxnSpPr>
        <p:spPr>
          <a:xfrm>
            <a:off x="5420350" y="4602589"/>
            <a:ext cx="0" cy="46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1" name="Connecteur droit 310">
            <a:extLst>
              <a:ext uri="{FF2B5EF4-FFF2-40B4-BE49-F238E27FC236}">
                <a16:creationId xmlns:a16="http://schemas.microsoft.com/office/drawing/2014/main" xmlns="" id="{9C647C7E-D6EE-104D-96A9-3263F71BA80C}"/>
              </a:ext>
            </a:extLst>
          </p:cNvPr>
          <p:cNvCxnSpPr/>
          <p:nvPr/>
        </p:nvCxnSpPr>
        <p:spPr>
          <a:xfrm>
            <a:off x="5596116" y="4602589"/>
            <a:ext cx="0" cy="46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2" name="Connecteur droit 311">
            <a:extLst>
              <a:ext uri="{FF2B5EF4-FFF2-40B4-BE49-F238E27FC236}">
                <a16:creationId xmlns:a16="http://schemas.microsoft.com/office/drawing/2014/main" xmlns="" id="{099F9C96-FAD6-304C-9EEB-88029887006C}"/>
              </a:ext>
            </a:extLst>
          </p:cNvPr>
          <p:cNvCxnSpPr/>
          <p:nvPr/>
        </p:nvCxnSpPr>
        <p:spPr>
          <a:xfrm>
            <a:off x="5760199" y="4602589"/>
            <a:ext cx="0" cy="46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3" name="Connecteur droit 312">
            <a:extLst>
              <a:ext uri="{FF2B5EF4-FFF2-40B4-BE49-F238E27FC236}">
                <a16:creationId xmlns:a16="http://schemas.microsoft.com/office/drawing/2014/main" xmlns="" id="{9D3F92B5-3D2A-0842-A918-C69C1F7A3510}"/>
              </a:ext>
            </a:extLst>
          </p:cNvPr>
          <p:cNvCxnSpPr/>
          <p:nvPr/>
        </p:nvCxnSpPr>
        <p:spPr>
          <a:xfrm>
            <a:off x="5919267" y="4602589"/>
            <a:ext cx="0" cy="46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4" name="Connecteur droit 313">
            <a:extLst>
              <a:ext uri="{FF2B5EF4-FFF2-40B4-BE49-F238E27FC236}">
                <a16:creationId xmlns:a16="http://schemas.microsoft.com/office/drawing/2014/main" xmlns="" id="{CC1977A5-5872-AF4E-98AC-5DBD57A7124E}"/>
              </a:ext>
            </a:extLst>
          </p:cNvPr>
          <p:cNvCxnSpPr/>
          <p:nvPr/>
        </p:nvCxnSpPr>
        <p:spPr>
          <a:xfrm>
            <a:off x="6083350" y="4602589"/>
            <a:ext cx="0" cy="46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5" name="Connecteur droit 314">
            <a:extLst>
              <a:ext uri="{FF2B5EF4-FFF2-40B4-BE49-F238E27FC236}">
                <a16:creationId xmlns:a16="http://schemas.microsoft.com/office/drawing/2014/main" xmlns="" id="{08052652-5553-7140-B400-86B2AED7C142}"/>
              </a:ext>
            </a:extLst>
          </p:cNvPr>
          <p:cNvCxnSpPr/>
          <p:nvPr/>
        </p:nvCxnSpPr>
        <p:spPr>
          <a:xfrm>
            <a:off x="6249591" y="4602589"/>
            <a:ext cx="0" cy="46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6" name="Connecteur droit 315">
            <a:extLst>
              <a:ext uri="{FF2B5EF4-FFF2-40B4-BE49-F238E27FC236}">
                <a16:creationId xmlns:a16="http://schemas.microsoft.com/office/drawing/2014/main" xmlns="" id="{B08EE8F3-55FC-E847-98F9-94421B9F65A4}"/>
              </a:ext>
            </a:extLst>
          </p:cNvPr>
          <p:cNvCxnSpPr/>
          <p:nvPr/>
        </p:nvCxnSpPr>
        <p:spPr>
          <a:xfrm>
            <a:off x="6415832" y="4602589"/>
            <a:ext cx="0" cy="46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7" name="Connecteur droit 316">
            <a:extLst>
              <a:ext uri="{FF2B5EF4-FFF2-40B4-BE49-F238E27FC236}">
                <a16:creationId xmlns:a16="http://schemas.microsoft.com/office/drawing/2014/main" xmlns="" id="{7C20F463-B236-FF4D-8327-E3C210976213}"/>
              </a:ext>
            </a:extLst>
          </p:cNvPr>
          <p:cNvCxnSpPr/>
          <p:nvPr/>
        </p:nvCxnSpPr>
        <p:spPr>
          <a:xfrm>
            <a:off x="6576422" y="4602589"/>
            <a:ext cx="0" cy="46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28" name="Tableau 327">
            <a:extLst>
              <a:ext uri="{FF2B5EF4-FFF2-40B4-BE49-F238E27FC236}">
                <a16:creationId xmlns:a16="http://schemas.microsoft.com/office/drawing/2014/main" xmlns="" id="{F55FD556-6BAA-A040-838D-D8588752FB0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678045" y="4853904"/>
          <a:ext cx="1978020" cy="182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4835">
                  <a:extLst>
                    <a:ext uri="{9D8B030D-6E8A-4147-A177-3AD203B41FA5}">
                      <a16:colId xmlns:a16="http://schemas.microsoft.com/office/drawing/2014/main" xmlns="" val="2400193953"/>
                    </a:ext>
                  </a:extLst>
                </a:gridCol>
                <a:gridCol w="164835">
                  <a:extLst>
                    <a:ext uri="{9D8B030D-6E8A-4147-A177-3AD203B41FA5}">
                      <a16:colId xmlns:a16="http://schemas.microsoft.com/office/drawing/2014/main" xmlns="" val="3825318778"/>
                    </a:ext>
                  </a:extLst>
                </a:gridCol>
                <a:gridCol w="164835">
                  <a:extLst>
                    <a:ext uri="{9D8B030D-6E8A-4147-A177-3AD203B41FA5}">
                      <a16:colId xmlns:a16="http://schemas.microsoft.com/office/drawing/2014/main" xmlns="" val="1137200243"/>
                    </a:ext>
                  </a:extLst>
                </a:gridCol>
                <a:gridCol w="164835">
                  <a:extLst>
                    <a:ext uri="{9D8B030D-6E8A-4147-A177-3AD203B41FA5}">
                      <a16:colId xmlns:a16="http://schemas.microsoft.com/office/drawing/2014/main" xmlns="" val="3787586535"/>
                    </a:ext>
                  </a:extLst>
                </a:gridCol>
                <a:gridCol w="164835">
                  <a:extLst>
                    <a:ext uri="{9D8B030D-6E8A-4147-A177-3AD203B41FA5}">
                      <a16:colId xmlns:a16="http://schemas.microsoft.com/office/drawing/2014/main" xmlns="" val="2238328641"/>
                    </a:ext>
                  </a:extLst>
                </a:gridCol>
                <a:gridCol w="164835">
                  <a:extLst>
                    <a:ext uri="{9D8B030D-6E8A-4147-A177-3AD203B41FA5}">
                      <a16:colId xmlns:a16="http://schemas.microsoft.com/office/drawing/2014/main" xmlns="" val="3878849601"/>
                    </a:ext>
                  </a:extLst>
                </a:gridCol>
                <a:gridCol w="164835">
                  <a:extLst>
                    <a:ext uri="{9D8B030D-6E8A-4147-A177-3AD203B41FA5}">
                      <a16:colId xmlns:a16="http://schemas.microsoft.com/office/drawing/2014/main" xmlns="" val="4010386402"/>
                    </a:ext>
                  </a:extLst>
                </a:gridCol>
                <a:gridCol w="164835">
                  <a:extLst>
                    <a:ext uri="{9D8B030D-6E8A-4147-A177-3AD203B41FA5}">
                      <a16:colId xmlns:a16="http://schemas.microsoft.com/office/drawing/2014/main" xmlns="" val="3581061956"/>
                    </a:ext>
                  </a:extLst>
                </a:gridCol>
                <a:gridCol w="164835">
                  <a:extLst>
                    <a:ext uri="{9D8B030D-6E8A-4147-A177-3AD203B41FA5}">
                      <a16:colId xmlns:a16="http://schemas.microsoft.com/office/drawing/2014/main" xmlns="" val="2397547381"/>
                    </a:ext>
                  </a:extLst>
                </a:gridCol>
                <a:gridCol w="164835">
                  <a:extLst>
                    <a:ext uri="{9D8B030D-6E8A-4147-A177-3AD203B41FA5}">
                      <a16:colId xmlns:a16="http://schemas.microsoft.com/office/drawing/2014/main" xmlns="" val="1016518589"/>
                    </a:ext>
                  </a:extLst>
                </a:gridCol>
                <a:gridCol w="164835">
                  <a:extLst>
                    <a:ext uri="{9D8B030D-6E8A-4147-A177-3AD203B41FA5}">
                      <a16:colId xmlns:a16="http://schemas.microsoft.com/office/drawing/2014/main" xmlns="" val="1427341429"/>
                    </a:ext>
                  </a:extLst>
                </a:gridCol>
                <a:gridCol w="164835">
                  <a:extLst>
                    <a:ext uri="{9D8B030D-6E8A-4147-A177-3AD203B41FA5}">
                      <a16:colId xmlns:a16="http://schemas.microsoft.com/office/drawing/2014/main" xmlns="" val="252981752"/>
                    </a:ext>
                  </a:extLst>
                </a:gridCol>
              </a:tblGrid>
              <a:tr h="79375"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273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236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92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79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40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32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17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14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3404025746"/>
                  </a:ext>
                </a:extLst>
              </a:tr>
              <a:tr h="79375"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chemeClr val="accent1"/>
                          </a:solidFill>
                        </a:rPr>
                        <a:t>141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chemeClr val="accent1"/>
                          </a:solidFill>
                        </a:rPr>
                        <a:t>110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chemeClr val="accent1"/>
                          </a:solidFill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chemeClr val="accent1"/>
                          </a:solidFill>
                        </a:rPr>
                        <a:t>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chemeClr val="accent1"/>
                          </a:solidFill>
                        </a:rPr>
                        <a:t>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chemeClr val="accent1"/>
                          </a:solidFill>
                        </a:rPr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chemeClr val="accent1"/>
                          </a:solidFill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fr-FR" sz="600" kern="600" spc="-70" baseline="0" dirty="0">
                        <a:solidFill>
                          <a:schemeClr val="accent1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fr-FR" sz="600" kern="600" spc="-70" baseline="0" dirty="0">
                        <a:solidFill>
                          <a:schemeClr val="accent1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fr-FR" sz="600" kern="600" spc="-70" baseline="0" dirty="0">
                        <a:solidFill>
                          <a:schemeClr val="accent1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fr-FR" sz="600" kern="600" spc="-70" baseline="0" dirty="0">
                        <a:solidFill>
                          <a:schemeClr val="accent1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fr-FR" sz="600" kern="600" spc="-70" baseline="0" dirty="0">
                        <a:solidFill>
                          <a:schemeClr val="accent1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3633652837"/>
                  </a:ext>
                </a:extLst>
              </a:tr>
            </a:tbl>
          </a:graphicData>
        </a:graphic>
      </p:graphicFrame>
      <p:cxnSp>
        <p:nvCxnSpPr>
          <p:cNvPr id="329" name="Connecteur droit 328">
            <a:extLst>
              <a:ext uri="{FF2B5EF4-FFF2-40B4-BE49-F238E27FC236}">
                <a16:creationId xmlns:a16="http://schemas.microsoft.com/office/drawing/2014/main" xmlns="" id="{A7A5213E-2A74-1F49-A4B1-6721F1B6D85B}"/>
              </a:ext>
            </a:extLst>
          </p:cNvPr>
          <p:cNvCxnSpPr>
            <a:cxnSpLocks/>
          </p:cNvCxnSpPr>
          <p:nvPr/>
        </p:nvCxnSpPr>
        <p:spPr>
          <a:xfrm>
            <a:off x="7125687" y="4602591"/>
            <a:ext cx="1850386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0" name="Connecteur droit 329">
            <a:extLst>
              <a:ext uri="{FF2B5EF4-FFF2-40B4-BE49-F238E27FC236}">
                <a16:creationId xmlns:a16="http://schemas.microsoft.com/office/drawing/2014/main" xmlns="" id="{813FC985-4BF8-5D45-BED6-120DCA1AF4E6}"/>
              </a:ext>
            </a:extLst>
          </p:cNvPr>
          <p:cNvCxnSpPr/>
          <p:nvPr/>
        </p:nvCxnSpPr>
        <p:spPr>
          <a:xfrm>
            <a:off x="7266201" y="4602589"/>
            <a:ext cx="0" cy="46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31" name="Groupe 330">
            <a:extLst>
              <a:ext uri="{FF2B5EF4-FFF2-40B4-BE49-F238E27FC236}">
                <a16:creationId xmlns:a16="http://schemas.microsoft.com/office/drawing/2014/main" xmlns="" id="{4C84F405-A114-2044-8AD9-6F4D964C99E4}"/>
              </a:ext>
            </a:extLst>
          </p:cNvPr>
          <p:cNvGrpSpPr/>
          <p:nvPr/>
        </p:nvGrpSpPr>
        <p:grpSpPr>
          <a:xfrm>
            <a:off x="7107183" y="3412999"/>
            <a:ext cx="59776" cy="1219199"/>
            <a:chOff x="5962675" y="2180929"/>
            <a:chExt cx="64631" cy="1219199"/>
          </a:xfrm>
          <a:effectLst/>
        </p:grpSpPr>
        <p:cxnSp>
          <p:nvCxnSpPr>
            <p:cNvPr id="332" name="Connecteur droit 331">
              <a:extLst>
                <a:ext uri="{FF2B5EF4-FFF2-40B4-BE49-F238E27FC236}">
                  <a16:creationId xmlns:a16="http://schemas.microsoft.com/office/drawing/2014/main" xmlns="" id="{94CBA977-372C-6541-A7A0-FAD8F3F6B4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23344" y="2180929"/>
              <a:ext cx="0" cy="1219199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Connecteur droit 332">
              <a:extLst>
                <a:ext uri="{FF2B5EF4-FFF2-40B4-BE49-F238E27FC236}">
                  <a16:creationId xmlns:a16="http://schemas.microsoft.com/office/drawing/2014/main" xmlns="" id="{AEB45DC7-ED2F-8447-A6BB-AA57298E6BD0}"/>
                </a:ext>
              </a:extLst>
            </p:cNvPr>
            <p:cNvCxnSpPr/>
            <p:nvPr/>
          </p:nvCxnSpPr>
          <p:spPr>
            <a:xfrm rot="5400000">
              <a:off x="5993221" y="2159876"/>
              <a:ext cx="0" cy="5400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Connecteur droit 333">
              <a:extLst>
                <a:ext uri="{FF2B5EF4-FFF2-40B4-BE49-F238E27FC236}">
                  <a16:creationId xmlns:a16="http://schemas.microsoft.com/office/drawing/2014/main" xmlns="" id="{4BB9CBC4-2D7E-5344-912C-EE7044FE1C06}"/>
                </a:ext>
              </a:extLst>
            </p:cNvPr>
            <p:cNvCxnSpPr/>
            <p:nvPr/>
          </p:nvCxnSpPr>
          <p:spPr>
            <a:xfrm rot="5400000">
              <a:off x="5996764" y="2280599"/>
              <a:ext cx="0" cy="5400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Connecteur droit 334">
              <a:extLst>
                <a:ext uri="{FF2B5EF4-FFF2-40B4-BE49-F238E27FC236}">
                  <a16:creationId xmlns:a16="http://schemas.microsoft.com/office/drawing/2014/main" xmlns="" id="{5F9A5916-9450-9D4E-8956-4A2E74682B6A}"/>
                </a:ext>
              </a:extLst>
            </p:cNvPr>
            <p:cNvCxnSpPr/>
            <p:nvPr/>
          </p:nvCxnSpPr>
          <p:spPr>
            <a:xfrm rot="5400000">
              <a:off x="6000306" y="2398147"/>
              <a:ext cx="0" cy="5400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Connecteur droit 335">
              <a:extLst>
                <a:ext uri="{FF2B5EF4-FFF2-40B4-BE49-F238E27FC236}">
                  <a16:creationId xmlns:a16="http://schemas.microsoft.com/office/drawing/2014/main" xmlns="" id="{117DF4C4-10A9-C24D-853E-D34E4683F02E}"/>
                </a:ext>
              </a:extLst>
            </p:cNvPr>
            <p:cNvCxnSpPr/>
            <p:nvPr/>
          </p:nvCxnSpPr>
          <p:spPr>
            <a:xfrm rot="5400000">
              <a:off x="5993218" y="2514661"/>
              <a:ext cx="0" cy="5400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Connecteur droit 336">
              <a:extLst>
                <a:ext uri="{FF2B5EF4-FFF2-40B4-BE49-F238E27FC236}">
                  <a16:creationId xmlns:a16="http://schemas.microsoft.com/office/drawing/2014/main" xmlns="" id="{00BAA1D8-4145-5349-99F7-9533E618C32A}"/>
                </a:ext>
              </a:extLst>
            </p:cNvPr>
            <p:cNvCxnSpPr/>
            <p:nvPr/>
          </p:nvCxnSpPr>
          <p:spPr>
            <a:xfrm rot="5400000">
              <a:off x="5996762" y="2632209"/>
              <a:ext cx="0" cy="5400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Connecteur droit 337">
              <a:extLst>
                <a:ext uri="{FF2B5EF4-FFF2-40B4-BE49-F238E27FC236}">
                  <a16:creationId xmlns:a16="http://schemas.microsoft.com/office/drawing/2014/main" xmlns="" id="{322B8EDE-BB39-684B-92ED-C92C6EAD742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68528" y="2779933"/>
              <a:ext cx="54493" cy="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Connecteur droit 338">
              <a:extLst>
                <a:ext uri="{FF2B5EF4-FFF2-40B4-BE49-F238E27FC236}">
                  <a16:creationId xmlns:a16="http://schemas.microsoft.com/office/drawing/2014/main" xmlns="" id="{09CBACB4-8534-494F-9C6B-1F50537BB8D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93219" y="2871587"/>
              <a:ext cx="0" cy="5400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Connecteur droit 339">
              <a:extLst>
                <a:ext uri="{FF2B5EF4-FFF2-40B4-BE49-F238E27FC236}">
                  <a16:creationId xmlns:a16="http://schemas.microsoft.com/office/drawing/2014/main" xmlns="" id="{F230CF79-BE71-C04E-A285-72C8239EF0EF}"/>
                </a:ext>
              </a:extLst>
            </p:cNvPr>
            <p:cNvCxnSpPr/>
            <p:nvPr/>
          </p:nvCxnSpPr>
          <p:spPr>
            <a:xfrm rot="5400000">
              <a:off x="5991447" y="2989135"/>
              <a:ext cx="0" cy="5400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Connecteur droit 340">
              <a:extLst>
                <a:ext uri="{FF2B5EF4-FFF2-40B4-BE49-F238E27FC236}">
                  <a16:creationId xmlns:a16="http://schemas.microsoft.com/office/drawing/2014/main" xmlns="" id="{101E9A09-5FC3-B24D-9701-4DA168C54556}"/>
                </a:ext>
              </a:extLst>
            </p:cNvPr>
            <p:cNvCxnSpPr/>
            <p:nvPr/>
          </p:nvCxnSpPr>
          <p:spPr>
            <a:xfrm rot="5400000">
              <a:off x="5989675" y="3106683"/>
              <a:ext cx="0" cy="5400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Connecteur droit 341">
              <a:extLst>
                <a:ext uri="{FF2B5EF4-FFF2-40B4-BE49-F238E27FC236}">
                  <a16:creationId xmlns:a16="http://schemas.microsoft.com/office/drawing/2014/main" xmlns="" id="{1062222D-B099-5242-A594-40CC8C0CDD61}"/>
                </a:ext>
              </a:extLst>
            </p:cNvPr>
            <p:cNvCxnSpPr/>
            <p:nvPr/>
          </p:nvCxnSpPr>
          <p:spPr>
            <a:xfrm rot="5400000">
              <a:off x="5998536" y="3225338"/>
              <a:ext cx="0" cy="5400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3" name="Connecteur droit 342">
            <a:extLst>
              <a:ext uri="{FF2B5EF4-FFF2-40B4-BE49-F238E27FC236}">
                <a16:creationId xmlns:a16="http://schemas.microsoft.com/office/drawing/2014/main" xmlns="" id="{72CB8F82-5E2E-3E43-BD2E-6BA5993C5F72}"/>
              </a:ext>
            </a:extLst>
          </p:cNvPr>
          <p:cNvCxnSpPr>
            <a:cxnSpLocks/>
          </p:cNvCxnSpPr>
          <p:nvPr/>
        </p:nvCxnSpPr>
        <p:spPr>
          <a:xfrm>
            <a:off x="7166976" y="4012003"/>
            <a:ext cx="180528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4" name="ZoneTexte 343">
            <a:extLst>
              <a:ext uri="{FF2B5EF4-FFF2-40B4-BE49-F238E27FC236}">
                <a16:creationId xmlns:a16="http://schemas.microsoft.com/office/drawing/2014/main" xmlns="" id="{47FD50F3-1512-B644-A596-CDB002B21424}"/>
              </a:ext>
            </a:extLst>
          </p:cNvPr>
          <p:cNvSpPr txBox="1"/>
          <p:nvPr/>
        </p:nvSpPr>
        <p:spPr>
          <a:xfrm>
            <a:off x="8403922" y="4050509"/>
            <a:ext cx="703183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fr-FR" sz="700" dirty="0">
                <a:solidFill>
                  <a:srgbClr val="A46DAB"/>
                </a:solidFill>
              </a:rPr>
              <a:t>FTD/TPI (n=261)</a:t>
            </a:r>
          </a:p>
        </p:txBody>
      </p:sp>
      <p:sp>
        <p:nvSpPr>
          <p:cNvPr id="345" name="ZoneTexte 344">
            <a:extLst>
              <a:ext uri="{FF2B5EF4-FFF2-40B4-BE49-F238E27FC236}">
                <a16:creationId xmlns:a16="http://schemas.microsoft.com/office/drawing/2014/main" xmlns="" id="{7362C006-7EEF-9F42-B8EF-43A00A3C8A75}"/>
              </a:ext>
            </a:extLst>
          </p:cNvPr>
          <p:cNvSpPr txBox="1"/>
          <p:nvPr/>
        </p:nvSpPr>
        <p:spPr>
          <a:xfrm>
            <a:off x="8403923" y="4141491"/>
            <a:ext cx="703182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fr-FR" sz="700" dirty="0">
                <a:solidFill>
                  <a:schemeClr val="accent1"/>
                </a:solidFill>
              </a:rPr>
              <a:t>Placebo (n=125)</a:t>
            </a:r>
          </a:p>
        </p:txBody>
      </p:sp>
      <p:sp>
        <p:nvSpPr>
          <p:cNvPr id="346" name="Rectangle 345">
            <a:extLst>
              <a:ext uri="{FF2B5EF4-FFF2-40B4-BE49-F238E27FC236}">
                <a16:creationId xmlns:a16="http://schemas.microsoft.com/office/drawing/2014/main" xmlns="" id="{A18094A3-732F-1B41-8E4C-C7435AE9053D}"/>
              </a:ext>
            </a:extLst>
          </p:cNvPr>
          <p:cNvSpPr/>
          <p:nvPr/>
        </p:nvSpPr>
        <p:spPr>
          <a:xfrm>
            <a:off x="8347283" y="4087420"/>
            <a:ext cx="36000" cy="36000"/>
          </a:xfrm>
          <a:prstGeom prst="rect">
            <a:avLst/>
          </a:prstGeom>
          <a:solidFill>
            <a:srgbClr val="A46D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7" name="Rectangle 346">
            <a:extLst>
              <a:ext uri="{FF2B5EF4-FFF2-40B4-BE49-F238E27FC236}">
                <a16:creationId xmlns:a16="http://schemas.microsoft.com/office/drawing/2014/main" xmlns="" id="{BC5E9916-4E25-EF42-B25E-D3320C38F22A}"/>
              </a:ext>
            </a:extLst>
          </p:cNvPr>
          <p:cNvSpPr/>
          <p:nvPr/>
        </p:nvSpPr>
        <p:spPr>
          <a:xfrm>
            <a:off x="8347283" y="4173145"/>
            <a:ext cx="36000" cy="36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A470AA"/>
                </a:solidFill>
              </a:ln>
              <a:solidFill>
                <a:srgbClr val="A470AA"/>
              </a:solidFill>
            </a:endParaRPr>
          </a:p>
        </p:txBody>
      </p:sp>
      <p:sp>
        <p:nvSpPr>
          <p:cNvPr id="348" name="ZoneTexte 347">
            <a:extLst>
              <a:ext uri="{FF2B5EF4-FFF2-40B4-BE49-F238E27FC236}">
                <a16:creationId xmlns:a16="http://schemas.microsoft.com/office/drawing/2014/main" xmlns="" id="{269F3B6D-562F-B54A-939F-65B9C2665B41}"/>
              </a:ext>
            </a:extLst>
          </p:cNvPr>
          <p:cNvSpPr txBox="1"/>
          <p:nvPr/>
        </p:nvSpPr>
        <p:spPr>
          <a:xfrm>
            <a:off x="7141609" y="4645625"/>
            <a:ext cx="72000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0</a:t>
            </a:r>
          </a:p>
        </p:txBody>
      </p:sp>
      <p:sp>
        <p:nvSpPr>
          <p:cNvPr id="349" name="ZoneTexte 348">
            <a:extLst>
              <a:ext uri="{FF2B5EF4-FFF2-40B4-BE49-F238E27FC236}">
                <a16:creationId xmlns:a16="http://schemas.microsoft.com/office/drawing/2014/main" xmlns="" id="{44B74D6C-61D8-7443-A343-6EC49189A42C}"/>
              </a:ext>
            </a:extLst>
          </p:cNvPr>
          <p:cNvSpPr txBox="1"/>
          <p:nvPr/>
        </p:nvSpPr>
        <p:spPr>
          <a:xfrm>
            <a:off x="7248838" y="4645625"/>
            <a:ext cx="72000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350" name="ZoneTexte 349">
            <a:extLst>
              <a:ext uri="{FF2B5EF4-FFF2-40B4-BE49-F238E27FC236}">
                <a16:creationId xmlns:a16="http://schemas.microsoft.com/office/drawing/2014/main" xmlns="" id="{52C5BF23-0AC2-4549-9A88-6BA13B3164E3}"/>
              </a:ext>
            </a:extLst>
          </p:cNvPr>
          <p:cNvSpPr txBox="1"/>
          <p:nvPr/>
        </p:nvSpPr>
        <p:spPr>
          <a:xfrm>
            <a:off x="7351597" y="4645625"/>
            <a:ext cx="72000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351" name="ZoneTexte 350">
            <a:extLst>
              <a:ext uri="{FF2B5EF4-FFF2-40B4-BE49-F238E27FC236}">
                <a16:creationId xmlns:a16="http://schemas.microsoft.com/office/drawing/2014/main" xmlns="" id="{CD28321C-1E0E-4D41-8812-55DA2C5A5806}"/>
              </a:ext>
            </a:extLst>
          </p:cNvPr>
          <p:cNvSpPr txBox="1"/>
          <p:nvPr/>
        </p:nvSpPr>
        <p:spPr>
          <a:xfrm>
            <a:off x="7456024" y="4645625"/>
            <a:ext cx="72000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3</a:t>
            </a:r>
          </a:p>
        </p:txBody>
      </p:sp>
      <p:sp>
        <p:nvSpPr>
          <p:cNvPr id="352" name="ZoneTexte 351">
            <a:extLst>
              <a:ext uri="{FF2B5EF4-FFF2-40B4-BE49-F238E27FC236}">
                <a16:creationId xmlns:a16="http://schemas.microsoft.com/office/drawing/2014/main" xmlns="" id="{6203D663-F51E-654F-9643-076013302996}"/>
              </a:ext>
            </a:extLst>
          </p:cNvPr>
          <p:cNvSpPr txBox="1"/>
          <p:nvPr/>
        </p:nvSpPr>
        <p:spPr>
          <a:xfrm>
            <a:off x="7547404" y="4645625"/>
            <a:ext cx="72000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4</a:t>
            </a:r>
          </a:p>
        </p:txBody>
      </p:sp>
      <p:sp>
        <p:nvSpPr>
          <p:cNvPr id="353" name="ZoneTexte 352">
            <a:extLst>
              <a:ext uri="{FF2B5EF4-FFF2-40B4-BE49-F238E27FC236}">
                <a16:creationId xmlns:a16="http://schemas.microsoft.com/office/drawing/2014/main" xmlns="" id="{8E57BBD0-3B5A-694A-979D-A954F5B0D11E}"/>
              </a:ext>
            </a:extLst>
          </p:cNvPr>
          <p:cNvSpPr txBox="1"/>
          <p:nvPr/>
        </p:nvSpPr>
        <p:spPr>
          <a:xfrm>
            <a:off x="7659562" y="4645625"/>
            <a:ext cx="72000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5</a:t>
            </a:r>
          </a:p>
        </p:txBody>
      </p:sp>
      <p:sp>
        <p:nvSpPr>
          <p:cNvPr id="354" name="ZoneTexte 353">
            <a:extLst>
              <a:ext uri="{FF2B5EF4-FFF2-40B4-BE49-F238E27FC236}">
                <a16:creationId xmlns:a16="http://schemas.microsoft.com/office/drawing/2014/main" xmlns="" id="{C0E8C385-C7F2-924C-B528-54143B4209FA}"/>
              </a:ext>
            </a:extLst>
          </p:cNvPr>
          <p:cNvSpPr txBox="1"/>
          <p:nvPr/>
        </p:nvSpPr>
        <p:spPr>
          <a:xfrm>
            <a:off x="7771423" y="4645625"/>
            <a:ext cx="72000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6</a:t>
            </a:r>
          </a:p>
        </p:txBody>
      </p:sp>
      <p:sp>
        <p:nvSpPr>
          <p:cNvPr id="355" name="ZoneTexte 354">
            <a:extLst>
              <a:ext uri="{FF2B5EF4-FFF2-40B4-BE49-F238E27FC236}">
                <a16:creationId xmlns:a16="http://schemas.microsoft.com/office/drawing/2014/main" xmlns="" id="{37BD93A1-A187-CA44-851F-E094DBFF9692}"/>
              </a:ext>
            </a:extLst>
          </p:cNvPr>
          <p:cNvSpPr txBox="1"/>
          <p:nvPr/>
        </p:nvSpPr>
        <p:spPr>
          <a:xfrm>
            <a:off x="7875900" y="4645625"/>
            <a:ext cx="72000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7</a:t>
            </a:r>
          </a:p>
        </p:txBody>
      </p:sp>
      <p:sp>
        <p:nvSpPr>
          <p:cNvPr id="356" name="ZoneTexte 355">
            <a:extLst>
              <a:ext uri="{FF2B5EF4-FFF2-40B4-BE49-F238E27FC236}">
                <a16:creationId xmlns:a16="http://schemas.microsoft.com/office/drawing/2014/main" xmlns="" id="{83A928D3-16A7-AC42-B4FE-503FF6AC6E30}"/>
              </a:ext>
            </a:extLst>
          </p:cNvPr>
          <p:cNvSpPr txBox="1"/>
          <p:nvPr/>
        </p:nvSpPr>
        <p:spPr>
          <a:xfrm>
            <a:off x="7974338" y="4645625"/>
            <a:ext cx="72000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8</a:t>
            </a:r>
          </a:p>
        </p:txBody>
      </p:sp>
      <p:sp>
        <p:nvSpPr>
          <p:cNvPr id="357" name="ZoneTexte 356">
            <a:extLst>
              <a:ext uri="{FF2B5EF4-FFF2-40B4-BE49-F238E27FC236}">
                <a16:creationId xmlns:a16="http://schemas.microsoft.com/office/drawing/2014/main" xmlns="" id="{3D9AA61E-D74E-F249-899F-C389E95F73D6}"/>
              </a:ext>
            </a:extLst>
          </p:cNvPr>
          <p:cNvSpPr txBox="1"/>
          <p:nvPr/>
        </p:nvSpPr>
        <p:spPr>
          <a:xfrm>
            <a:off x="8084355" y="4645625"/>
            <a:ext cx="72000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9</a:t>
            </a:r>
          </a:p>
        </p:txBody>
      </p:sp>
      <p:sp>
        <p:nvSpPr>
          <p:cNvPr id="358" name="ZoneTexte 357">
            <a:extLst>
              <a:ext uri="{FF2B5EF4-FFF2-40B4-BE49-F238E27FC236}">
                <a16:creationId xmlns:a16="http://schemas.microsoft.com/office/drawing/2014/main" xmlns="" id="{18CDC586-4AFA-A048-AF17-681EF454EB3A}"/>
              </a:ext>
            </a:extLst>
          </p:cNvPr>
          <p:cNvSpPr txBox="1"/>
          <p:nvPr/>
        </p:nvSpPr>
        <p:spPr>
          <a:xfrm>
            <a:off x="8164419" y="4645625"/>
            <a:ext cx="126715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10</a:t>
            </a:r>
          </a:p>
        </p:txBody>
      </p:sp>
      <p:sp>
        <p:nvSpPr>
          <p:cNvPr id="359" name="ZoneTexte 358">
            <a:extLst>
              <a:ext uri="{FF2B5EF4-FFF2-40B4-BE49-F238E27FC236}">
                <a16:creationId xmlns:a16="http://schemas.microsoft.com/office/drawing/2014/main" xmlns="" id="{F549437C-1882-854E-A527-C1C57EFC04D2}"/>
              </a:ext>
            </a:extLst>
          </p:cNvPr>
          <p:cNvSpPr txBox="1"/>
          <p:nvPr/>
        </p:nvSpPr>
        <p:spPr>
          <a:xfrm>
            <a:off x="8269120" y="4645625"/>
            <a:ext cx="126715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11</a:t>
            </a:r>
          </a:p>
        </p:txBody>
      </p:sp>
      <p:sp>
        <p:nvSpPr>
          <p:cNvPr id="360" name="ZoneTexte 359">
            <a:extLst>
              <a:ext uri="{FF2B5EF4-FFF2-40B4-BE49-F238E27FC236}">
                <a16:creationId xmlns:a16="http://schemas.microsoft.com/office/drawing/2014/main" xmlns="" id="{DAD4B1C3-5322-6D45-84F1-5D7A6CC1FAA5}"/>
              </a:ext>
            </a:extLst>
          </p:cNvPr>
          <p:cNvSpPr txBox="1"/>
          <p:nvPr/>
        </p:nvSpPr>
        <p:spPr>
          <a:xfrm>
            <a:off x="8378026" y="4645625"/>
            <a:ext cx="126715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12</a:t>
            </a:r>
          </a:p>
        </p:txBody>
      </p:sp>
      <p:sp>
        <p:nvSpPr>
          <p:cNvPr id="361" name="ZoneTexte 360">
            <a:extLst>
              <a:ext uri="{FF2B5EF4-FFF2-40B4-BE49-F238E27FC236}">
                <a16:creationId xmlns:a16="http://schemas.microsoft.com/office/drawing/2014/main" xmlns="" id="{716A985D-1A54-354E-99C6-2DB3A76E71C9}"/>
              </a:ext>
            </a:extLst>
          </p:cNvPr>
          <p:cNvSpPr txBox="1"/>
          <p:nvPr/>
        </p:nvSpPr>
        <p:spPr>
          <a:xfrm>
            <a:off x="8485926" y="4645625"/>
            <a:ext cx="126715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13</a:t>
            </a:r>
          </a:p>
        </p:txBody>
      </p:sp>
      <p:sp>
        <p:nvSpPr>
          <p:cNvPr id="362" name="ZoneTexte 361">
            <a:extLst>
              <a:ext uri="{FF2B5EF4-FFF2-40B4-BE49-F238E27FC236}">
                <a16:creationId xmlns:a16="http://schemas.microsoft.com/office/drawing/2014/main" xmlns="" id="{D14A1E94-35D4-8842-AAB6-0FCE4FD20F4F}"/>
              </a:ext>
            </a:extLst>
          </p:cNvPr>
          <p:cNvSpPr txBox="1"/>
          <p:nvPr/>
        </p:nvSpPr>
        <p:spPr>
          <a:xfrm>
            <a:off x="8599100" y="4645625"/>
            <a:ext cx="126715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14</a:t>
            </a:r>
          </a:p>
        </p:txBody>
      </p:sp>
      <p:sp>
        <p:nvSpPr>
          <p:cNvPr id="363" name="ZoneTexte 362">
            <a:extLst>
              <a:ext uri="{FF2B5EF4-FFF2-40B4-BE49-F238E27FC236}">
                <a16:creationId xmlns:a16="http://schemas.microsoft.com/office/drawing/2014/main" xmlns="" id="{4844B9CA-DEF6-134D-89A8-F1C10C5F2456}"/>
              </a:ext>
            </a:extLst>
          </p:cNvPr>
          <p:cNvSpPr txBox="1"/>
          <p:nvPr/>
        </p:nvSpPr>
        <p:spPr>
          <a:xfrm>
            <a:off x="8691096" y="4645625"/>
            <a:ext cx="126715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15</a:t>
            </a:r>
          </a:p>
        </p:txBody>
      </p:sp>
      <p:sp>
        <p:nvSpPr>
          <p:cNvPr id="364" name="ZoneTexte 363">
            <a:extLst>
              <a:ext uri="{FF2B5EF4-FFF2-40B4-BE49-F238E27FC236}">
                <a16:creationId xmlns:a16="http://schemas.microsoft.com/office/drawing/2014/main" xmlns="" id="{1303E325-E054-FE4F-99F9-A9C934B875D9}"/>
              </a:ext>
            </a:extLst>
          </p:cNvPr>
          <p:cNvSpPr txBox="1"/>
          <p:nvPr/>
        </p:nvSpPr>
        <p:spPr>
          <a:xfrm>
            <a:off x="8798985" y="4645625"/>
            <a:ext cx="126715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16</a:t>
            </a:r>
          </a:p>
        </p:txBody>
      </p:sp>
      <p:sp>
        <p:nvSpPr>
          <p:cNvPr id="365" name="ZoneTexte 364">
            <a:extLst>
              <a:ext uri="{FF2B5EF4-FFF2-40B4-BE49-F238E27FC236}">
                <a16:creationId xmlns:a16="http://schemas.microsoft.com/office/drawing/2014/main" xmlns="" id="{B689006E-68A6-964F-B408-4D3EDAC1CD11}"/>
              </a:ext>
            </a:extLst>
          </p:cNvPr>
          <p:cNvSpPr txBox="1"/>
          <p:nvPr/>
        </p:nvSpPr>
        <p:spPr>
          <a:xfrm>
            <a:off x="8916399" y="4645625"/>
            <a:ext cx="126715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17</a:t>
            </a:r>
          </a:p>
        </p:txBody>
      </p:sp>
      <p:sp>
        <p:nvSpPr>
          <p:cNvPr id="368" name="ZoneTexte 367">
            <a:extLst>
              <a:ext uri="{FF2B5EF4-FFF2-40B4-BE49-F238E27FC236}">
                <a16:creationId xmlns:a16="http://schemas.microsoft.com/office/drawing/2014/main" xmlns="" id="{91B0BE1C-5CCE-724E-9207-FB1E6CC0276C}"/>
              </a:ext>
            </a:extLst>
          </p:cNvPr>
          <p:cNvSpPr txBox="1"/>
          <p:nvPr/>
        </p:nvSpPr>
        <p:spPr>
          <a:xfrm>
            <a:off x="7010552" y="4770961"/>
            <a:ext cx="516321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No. at </a:t>
            </a:r>
            <a:r>
              <a:rPr lang="fr-FR" sz="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risk</a:t>
            </a:r>
            <a:endParaRPr lang="fr-FR" sz="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69" name="ZoneTexte 368">
            <a:extLst>
              <a:ext uri="{FF2B5EF4-FFF2-40B4-BE49-F238E27FC236}">
                <a16:creationId xmlns:a16="http://schemas.microsoft.com/office/drawing/2014/main" xmlns="" id="{EA0DADAE-38F7-C74B-B4DD-5798D479BB2D}"/>
              </a:ext>
            </a:extLst>
          </p:cNvPr>
          <p:cNvSpPr txBox="1"/>
          <p:nvPr/>
        </p:nvSpPr>
        <p:spPr>
          <a:xfrm>
            <a:off x="7439674" y="4673881"/>
            <a:ext cx="136585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Months</a:t>
            </a:r>
            <a:r>
              <a:rPr lang="fr-FR" sz="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FR" sz="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from</a:t>
            </a:r>
            <a:r>
              <a:rPr lang="fr-FR" sz="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randomisation</a:t>
            </a:r>
          </a:p>
        </p:txBody>
      </p:sp>
      <p:grpSp>
        <p:nvGrpSpPr>
          <p:cNvPr id="370" name="Groupe 369">
            <a:extLst>
              <a:ext uri="{FF2B5EF4-FFF2-40B4-BE49-F238E27FC236}">
                <a16:creationId xmlns:a16="http://schemas.microsoft.com/office/drawing/2014/main" xmlns="" id="{5B7793D1-F481-794D-90D6-4CC8D8DD70D7}"/>
              </a:ext>
            </a:extLst>
          </p:cNvPr>
          <p:cNvGrpSpPr/>
          <p:nvPr/>
        </p:nvGrpSpPr>
        <p:grpSpPr>
          <a:xfrm>
            <a:off x="6854409" y="3365170"/>
            <a:ext cx="250645" cy="1285490"/>
            <a:chOff x="6794719" y="1501572"/>
            <a:chExt cx="250645" cy="1285490"/>
          </a:xfrm>
        </p:grpSpPr>
        <p:sp>
          <p:nvSpPr>
            <p:cNvPr id="371" name="ZoneTexte 370">
              <a:extLst>
                <a:ext uri="{FF2B5EF4-FFF2-40B4-BE49-F238E27FC236}">
                  <a16:creationId xmlns:a16="http://schemas.microsoft.com/office/drawing/2014/main" xmlns="" id="{BB22154B-73D4-5B4B-86FD-349121F8B64D}"/>
                </a:ext>
              </a:extLst>
            </p:cNvPr>
            <p:cNvSpPr txBox="1"/>
            <p:nvPr/>
          </p:nvSpPr>
          <p:spPr>
            <a:xfrm>
              <a:off x="6794719" y="1501572"/>
              <a:ext cx="250645" cy="107722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r"/>
              <a:r>
                <a:rPr lang="fr-FR" sz="700" dirty="0">
                  <a:solidFill>
                    <a:schemeClr val="bg1">
                      <a:lumMod val="50000"/>
                    </a:schemeClr>
                  </a:solidFill>
                </a:rPr>
                <a:t>100</a:t>
              </a:r>
            </a:p>
          </p:txBody>
        </p:sp>
        <p:sp>
          <p:nvSpPr>
            <p:cNvPr id="372" name="ZoneTexte 371">
              <a:extLst>
                <a:ext uri="{FF2B5EF4-FFF2-40B4-BE49-F238E27FC236}">
                  <a16:creationId xmlns:a16="http://schemas.microsoft.com/office/drawing/2014/main" xmlns="" id="{347E6894-F853-EA49-9BC9-E4BCD2684CE7}"/>
                </a:ext>
              </a:extLst>
            </p:cNvPr>
            <p:cNvSpPr txBox="1"/>
            <p:nvPr/>
          </p:nvSpPr>
          <p:spPr>
            <a:xfrm>
              <a:off x="6794719" y="1623888"/>
              <a:ext cx="250645" cy="107722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r"/>
              <a:r>
                <a:rPr lang="fr-FR" sz="700" dirty="0">
                  <a:solidFill>
                    <a:schemeClr val="bg1">
                      <a:lumMod val="50000"/>
                    </a:schemeClr>
                  </a:solidFill>
                </a:rPr>
                <a:t>90</a:t>
              </a:r>
            </a:p>
          </p:txBody>
        </p:sp>
        <p:sp>
          <p:nvSpPr>
            <p:cNvPr id="373" name="ZoneTexte 372">
              <a:extLst>
                <a:ext uri="{FF2B5EF4-FFF2-40B4-BE49-F238E27FC236}">
                  <a16:creationId xmlns:a16="http://schemas.microsoft.com/office/drawing/2014/main" xmlns="" id="{01B088D0-97AA-7F42-8EAA-6C865013AEAB}"/>
                </a:ext>
              </a:extLst>
            </p:cNvPr>
            <p:cNvSpPr txBox="1"/>
            <p:nvPr/>
          </p:nvSpPr>
          <p:spPr>
            <a:xfrm>
              <a:off x="6794719" y="1739454"/>
              <a:ext cx="250645" cy="107722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r"/>
              <a:r>
                <a:rPr lang="fr-FR" sz="700" dirty="0">
                  <a:solidFill>
                    <a:schemeClr val="bg1">
                      <a:lumMod val="50000"/>
                    </a:schemeClr>
                  </a:solidFill>
                </a:rPr>
                <a:t>80</a:t>
              </a:r>
            </a:p>
          </p:txBody>
        </p:sp>
        <p:sp>
          <p:nvSpPr>
            <p:cNvPr id="374" name="ZoneTexte 373">
              <a:extLst>
                <a:ext uri="{FF2B5EF4-FFF2-40B4-BE49-F238E27FC236}">
                  <a16:creationId xmlns:a16="http://schemas.microsoft.com/office/drawing/2014/main" xmlns="" id="{1537D2FA-DE86-EA4F-B01E-93F9A841AEED}"/>
                </a:ext>
              </a:extLst>
            </p:cNvPr>
            <p:cNvSpPr txBox="1"/>
            <p:nvPr/>
          </p:nvSpPr>
          <p:spPr>
            <a:xfrm>
              <a:off x="6794719" y="1859120"/>
              <a:ext cx="250645" cy="107722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r"/>
              <a:r>
                <a:rPr lang="fr-FR" sz="700" dirty="0">
                  <a:solidFill>
                    <a:schemeClr val="bg1">
                      <a:lumMod val="50000"/>
                    </a:schemeClr>
                  </a:solidFill>
                </a:rPr>
                <a:t>70</a:t>
              </a:r>
            </a:p>
          </p:txBody>
        </p:sp>
        <p:sp>
          <p:nvSpPr>
            <p:cNvPr id="375" name="ZoneTexte 374">
              <a:extLst>
                <a:ext uri="{FF2B5EF4-FFF2-40B4-BE49-F238E27FC236}">
                  <a16:creationId xmlns:a16="http://schemas.microsoft.com/office/drawing/2014/main" xmlns="" id="{57C384DD-A66A-0245-A5D3-D7625A852E91}"/>
                </a:ext>
              </a:extLst>
            </p:cNvPr>
            <p:cNvSpPr txBox="1"/>
            <p:nvPr/>
          </p:nvSpPr>
          <p:spPr>
            <a:xfrm>
              <a:off x="6794719" y="1974686"/>
              <a:ext cx="250645" cy="107722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r"/>
              <a:r>
                <a:rPr lang="fr-FR" sz="700" dirty="0">
                  <a:solidFill>
                    <a:schemeClr val="bg1">
                      <a:lumMod val="50000"/>
                    </a:schemeClr>
                  </a:solidFill>
                </a:rPr>
                <a:t>60</a:t>
              </a:r>
            </a:p>
          </p:txBody>
        </p:sp>
        <p:sp>
          <p:nvSpPr>
            <p:cNvPr id="376" name="ZoneTexte 375">
              <a:extLst>
                <a:ext uri="{FF2B5EF4-FFF2-40B4-BE49-F238E27FC236}">
                  <a16:creationId xmlns:a16="http://schemas.microsoft.com/office/drawing/2014/main" xmlns="" id="{09EE41BC-EBA2-554D-9B31-895934474B2D}"/>
                </a:ext>
              </a:extLst>
            </p:cNvPr>
            <p:cNvSpPr txBox="1"/>
            <p:nvPr/>
          </p:nvSpPr>
          <p:spPr>
            <a:xfrm>
              <a:off x="6794719" y="2095681"/>
              <a:ext cx="250645" cy="107722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r"/>
              <a:r>
                <a:rPr lang="fr-FR" sz="700" dirty="0">
                  <a:solidFill>
                    <a:schemeClr val="bg1">
                      <a:lumMod val="50000"/>
                    </a:schemeClr>
                  </a:solidFill>
                </a:rPr>
                <a:t>50</a:t>
              </a:r>
            </a:p>
          </p:txBody>
        </p:sp>
        <p:sp>
          <p:nvSpPr>
            <p:cNvPr id="377" name="ZoneTexte 376">
              <a:extLst>
                <a:ext uri="{FF2B5EF4-FFF2-40B4-BE49-F238E27FC236}">
                  <a16:creationId xmlns:a16="http://schemas.microsoft.com/office/drawing/2014/main" xmlns="" id="{C573D998-8DAC-4F4F-AE85-D14DB04CCA3C}"/>
                </a:ext>
              </a:extLst>
            </p:cNvPr>
            <p:cNvSpPr txBox="1"/>
            <p:nvPr/>
          </p:nvSpPr>
          <p:spPr>
            <a:xfrm>
              <a:off x="6794719" y="2215348"/>
              <a:ext cx="250645" cy="107722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r"/>
              <a:r>
                <a:rPr lang="fr-FR" sz="700" dirty="0">
                  <a:solidFill>
                    <a:schemeClr val="bg1">
                      <a:lumMod val="50000"/>
                    </a:schemeClr>
                  </a:solidFill>
                </a:rPr>
                <a:t>40</a:t>
              </a:r>
            </a:p>
          </p:txBody>
        </p:sp>
        <p:sp>
          <p:nvSpPr>
            <p:cNvPr id="378" name="ZoneTexte 377">
              <a:extLst>
                <a:ext uri="{FF2B5EF4-FFF2-40B4-BE49-F238E27FC236}">
                  <a16:creationId xmlns:a16="http://schemas.microsoft.com/office/drawing/2014/main" xmlns="" id="{38EC8996-79B6-D447-B716-CF4E4BFEC6C0}"/>
                </a:ext>
              </a:extLst>
            </p:cNvPr>
            <p:cNvSpPr txBox="1"/>
            <p:nvPr/>
          </p:nvSpPr>
          <p:spPr>
            <a:xfrm>
              <a:off x="6794719" y="2332239"/>
              <a:ext cx="250645" cy="107722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r"/>
              <a:r>
                <a:rPr lang="fr-FR" sz="700" dirty="0">
                  <a:solidFill>
                    <a:schemeClr val="bg1">
                      <a:lumMod val="50000"/>
                    </a:schemeClr>
                  </a:solidFill>
                </a:rPr>
                <a:t>30</a:t>
              </a:r>
            </a:p>
          </p:txBody>
        </p:sp>
        <p:sp>
          <p:nvSpPr>
            <p:cNvPr id="379" name="ZoneTexte 378">
              <a:extLst>
                <a:ext uri="{FF2B5EF4-FFF2-40B4-BE49-F238E27FC236}">
                  <a16:creationId xmlns:a16="http://schemas.microsoft.com/office/drawing/2014/main" xmlns="" id="{D1D16FF0-4CBF-8145-8AFB-DB9D9B75BE60}"/>
                </a:ext>
              </a:extLst>
            </p:cNvPr>
            <p:cNvSpPr txBox="1"/>
            <p:nvPr/>
          </p:nvSpPr>
          <p:spPr>
            <a:xfrm>
              <a:off x="6794719" y="2450055"/>
              <a:ext cx="250645" cy="107722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r"/>
              <a:r>
                <a:rPr lang="fr-FR" sz="700" dirty="0">
                  <a:solidFill>
                    <a:schemeClr val="bg1">
                      <a:lumMod val="50000"/>
                    </a:schemeClr>
                  </a:solidFill>
                </a:rPr>
                <a:t>20</a:t>
              </a:r>
            </a:p>
          </p:txBody>
        </p:sp>
        <p:sp>
          <p:nvSpPr>
            <p:cNvPr id="380" name="ZoneTexte 379">
              <a:extLst>
                <a:ext uri="{FF2B5EF4-FFF2-40B4-BE49-F238E27FC236}">
                  <a16:creationId xmlns:a16="http://schemas.microsoft.com/office/drawing/2014/main" xmlns="" id="{B78F47FC-E6F5-D643-9855-D0F35A79AFAB}"/>
                </a:ext>
              </a:extLst>
            </p:cNvPr>
            <p:cNvSpPr txBox="1"/>
            <p:nvPr/>
          </p:nvSpPr>
          <p:spPr>
            <a:xfrm>
              <a:off x="6794719" y="2564299"/>
              <a:ext cx="250645" cy="107722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r"/>
              <a:r>
                <a:rPr lang="fr-FR" sz="700" dirty="0">
                  <a:solidFill>
                    <a:schemeClr val="bg1">
                      <a:lumMod val="50000"/>
                    </a:schemeClr>
                  </a:solidFill>
                </a:rPr>
                <a:t>10</a:t>
              </a:r>
            </a:p>
          </p:txBody>
        </p:sp>
        <p:sp>
          <p:nvSpPr>
            <p:cNvPr id="381" name="ZoneTexte 380">
              <a:extLst>
                <a:ext uri="{FF2B5EF4-FFF2-40B4-BE49-F238E27FC236}">
                  <a16:creationId xmlns:a16="http://schemas.microsoft.com/office/drawing/2014/main" xmlns="" id="{E9B32002-7DE7-DC4E-A530-CC129F9C4DB3}"/>
                </a:ext>
              </a:extLst>
            </p:cNvPr>
            <p:cNvSpPr txBox="1"/>
            <p:nvPr/>
          </p:nvSpPr>
          <p:spPr>
            <a:xfrm>
              <a:off x="6794719" y="2679340"/>
              <a:ext cx="250645" cy="107722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r"/>
              <a:r>
                <a:rPr lang="fr-FR" sz="700" dirty="0">
                  <a:solidFill>
                    <a:schemeClr val="bg1">
                      <a:lumMod val="50000"/>
                    </a:schemeClr>
                  </a:solidFill>
                </a:rPr>
                <a:t>0</a:t>
              </a:r>
            </a:p>
          </p:txBody>
        </p:sp>
      </p:grpSp>
      <p:cxnSp>
        <p:nvCxnSpPr>
          <p:cNvPr id="382" name="Connecteur droit 381">
            <a:extLst>
              <a:ext uri="{FF2B5EF4-FFF2-40B4-BE49-F238E27FC236}">
                <a16:creationId xmlns:a16="http://schemas.microsoft.com/office/drawing/2014/main" xmlns="" id="{5F2A8F92-66B6-8B4E-A5F8-620B17D42899}"/>
              </a:ext>
            </a:extLst>
          </p:cNvPr>
          <p:cNvCxnSpPr/>
          <p:nvPr/>
        </p:nvCxnSpPr>
        <p:spPr>
          <a:xfrm>
            <a:off x="7374469" y="4602589"/>
            <a:ext cx="0" cy="46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3" name="Connecteur droit 382">
            <a:extLst>
              <a:ext uri="{FF2B5EF4-FFF2-40B4-BE49-F238E27FC236}">
                <a16:creationId xmlns:a16="http://schemas.microsoft.com/office/drawing/2014/main" xmlns="" id="{1C24BB83-DBA6-9443-861B-5189C5B8A775}"/>
              </a:ext>
            </a:extLst>
          </p:cNvPr>
          <p:cNvCxnSpPr/>
          <p:nvPr/>
        </p:nvCxnSpPr>
        <p:spPr>
          <a:xfrm>
            <a:off x="7484577" y="4602589"/>
            <a:ext cx="0" cy="46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4" name="Connecteur droit 383">
            <a:extLst>
              <a:ext uri="{FF2B5EF4-FFF2-40B4-BE49-F238E27FC236}">
                <a16:creationId xmlns:a16="http://schemas.microsoft.com/office/drawing/2014/main" xmlns="" id="{223D3A82-E126-8E43-86AB-98608A09B789}"/>
              </a:ext>
            </a:extLst>
          </p:cNvPr>
          <p:cNvCxnSpPr/>
          <p:nvPr/>
        </p:nvCxnSpPr>
        <p:spPr>
          <a:xfrm>
            <a:off x="7584143" y="4602589"/>
            <a:ext cx="0" cy="46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5" name="Connecteur droit 384">
            <a:extLst>
              <a:ext uri="{FF2B5EF4-FFF2-40B4-BE49-F238E27FC236}">
                <a16:creationId xmlns:a16="http://schemas.microsoft.com/office/drawing/2014/main" xmlns="" id="{F02EDFC6-9163-934B-93CC-6092EAC12343}"/>
              </a:ext>
            </a:extLst>
          </p:cNvPr>
          <p:cNvCxnSpPr/>
          <p:nvPr/>
        </p:nvCxnSpPr>
        <p:spPr>
          <a:xfrm>
            <a:off x="7693234" y="4602589"/>
            <a:ext cx="0" cy="46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6" name="Connecteur droit 385">
            <a:extLst>
              <a:ext uri="{FF2B5EF4-FFF2-40B4-BE49-F238E27FC236}">
                <a16:creationId xmlns:a16="http://schemas.microsoft.com/office/drawing/2014/main" xmlns="" id="{411E878A-A5C6-6049-B3A0-FD5E0A286254}"/>
              </a:ext>
            </a:extLst>
          </p:cNvPr>
          <p:cNvCxnSpPr/>
          <p:nvPr/>
        </p:nvCxnSpPr>
        <p:spPr>
          <a:xfrm>
            <a:off x="7803342" y="4602589"/>
            <a:ext cx="0" cy="46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7" name="Connecteur droit 386">
            <a:extLst>
              <a:ext uri="{FF2B5EF4-FFF2-40B4-BE49-F238E27FC236}">
                <a16:creationId xmlns:a16="http://schemas.microsoft.com/office/drawing/2014/main" xmlns="" id="{12DB0BEA-0937-0347-AAE5-3D9CD555541A}"/>
              </a:ext>
            </a:extLst>
          </p:cNvPr>
          <p:cNvCxnSpPr/>
          <p:nvPr/>
        </p:nvCxnSpPr>
        <p:spPr>
          <a:xfrm>
            <a:off x="7911610" y="4602589"/>
            <a:ext cx="0" cy="46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8" name="Connecteur droit 387">
            <a:extLst>
              <a:ext uri="{FF2B5EF4-FFF2-40B4-BE49-F238E27FC236}">
                <a16:creationId xmlns:a16="http://schemas.microsoft.com/office/drawing/2014/main" xmlns="" id="{0E128C1E-F341-4E4E-8D63-1286C9082DBF}"/>
              </a:ext>
            </a:extLst>
          </p:cNvPr>
          <p:cNvCxnSpPr/>
          <p:nvPr/>
        </p:nvCxnSpPr>
        <p:spPr>
          <a:xfrm>
            <a:off x="8012193" y="4602589"/>
            <a:ext cx="0" cy="46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9" name="Connecteur droit 388">
            <a:extLst>
              <a:ext uri="{FF2B5EF4-FFF2-40B4-BE49-F238E27FC236}">
                <a16:creationId xmlns:a16="http://schemas.microsoft.com/office/drawing/2014/main" xmlns="" id="{9F292A9F-1F38-BC40-B603-1B4815A1FDD4}"/>
              </a:ext>
            </a:extLst>
          </p:cNvPr>
          <p:cNvCxnSpPr/>
          <p:nvPr/>
        </p:nvCxnSpPr>
        <p:spPr>
          <a:xfrm>
            <a:off x="8121284" y="4602589"/>
            <a:ext cx="0" cy="46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0" name="Connecteur droit 389">
            <a:extLst>
              <a:ext uri="{FF2B5EF4-FFF2-40B4-BE49-F238E27FC236}">
                <a16:creationId xmlns:a16="http://schemas.microsoft.com/office/drawing/2014/main" xmlns="" id="{799BA285-8757-D74B-AB80-AA64E693C62E}"/>
              </a:ext>
            </a:extLst>
          </p:cNvPr>
          <p:cNvCxnSpPr/>
          <p:nvPr/>
        </p:nvCxnSpPr>
        <p:spPr>
          <a:xfrm>
            <a:off x="8230375" y="4602589"/>
            <a:ext cx="0" cy="46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1" name="Connecteur droit 390">
            <a:extLst>
              <a:ext uri="{FF2B5EF4-FFF2-40B4-BE49-F238E27FC236}">
                <a16:creationId xmlns:a16="http://schemas.microsoft.com/office/drawing/2014/main" xmlns="" id="{18EB0D7D-A035-C44C-A6FC-8E1C9FD0FF46}"/>
              </a:ext>
            </a:extLst>
          </p:cNvPr>
          <p:cNvCxnSpPr/>
          <p:nvPr/>
        </p:nvCxnSpPr>
        <p:spPr>
          <a:xfrm>
            <a:off x="8330640" y="4602589"/>
            <a:ext cx="0" cy="46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2" name="Connecteur droit 391">
            <a:extLst>
              <a:ext uri="{FF2B5EF4-FFF2-40B4-BE49-F238E27FC236}">
                <a16:creationId xmlns:a16="http://schemas.microsoft.com/office/drawing/2014/main" xmlns="" id="{75D48AB6-4C3D-3B45-B070-6484A9E02617}"/>
              </a:ext>
            </a:extLst>
          </p:cNvPr>
          <p:cNvCxnSpPr/>
          <p:nvPr/>
        </p:nvCxnSpPr>
        <p:spPr>
          <a:xfrm>
            <a:off x="8437573" y="4602589"/>
            <a:ext cx="0" cy="46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3" name="Connecteur droit 392">
            <a:extLst>
              <a:ext uri="{FF2B5EF4-FFF2-40B4-BE49-F238E27FC236}">
                <a16:creationId xmlns:a16="http://schemas.microsoft.com/office/drawing/2014/main" xmlns="" id="{7783D8EE-5E83-7649-A276-36923A9B2FFA}"/>
              </a:ext>
            </a:extLst>
          </p:cNvPr>
          <p:cNvCxnSpPr/>
          <p:nvPr/>
        </p:nvCxnSpPr>
        <p:spPr>
          <a:xfrm>
            <a:off x="8546664" y="4602589"/>
            <a:ext cx="0" cy="46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4" name="Connecteur droit 393">
            <a:extLst>
              <a:ext uri="{FF2B5EF4-FFF2-40B4-BE49-F238E27FC236}">
                <a16:creationId xmlns:a16="http://schemas.microsoft.com/office/drawing/2014/main" xmlns="" id="{1BEF0B0A-F2A6-2E4C-A0B6-D62737ACB9EA}"/>
              </a:ext>
            </a:extLst>
          </p:cNvPr>
          <p:cNvCxnSpPr/>
          <p:nvPr/>
        </p:nvCxnSpPr>
        <p:spPr>
          <a:xfrm>
            <a:off x="8656772" y="4602589"/>
            <a:ext cx="0" cy="46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5" name="Connecteur droit 394">
            <a:extLst>
              <a:ext uri="{FF2B5EF4-FFF2-40B4-BE49-F238E27FC236}">
                <a16:creationId xmlns:a16="http://schemas.microsoft.com/office/drawing/2014/main" xmlns="" id="{225E2307-DFD5-7C4F-908D-BC23990589D8}"/>
              </a:ext>
            </a:extLst>
          </p:cNvPr>
          <p:cNvCxnSpPr/>
          <p:nvPr/>
        </p:nvCxnSpPr>
        <p:spPr>
          <a:xfrm>
            <a:off x="8757355" y="4602589"/>
            <a:ext cx="0" cy="46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6" name="Connecteur droit 395">
            <a:extLst>
              <a:ext uri="{FF2B5EF4-FFF2-40B4-BE49-F238E27FC236}">
                <a16:creationId xmlns:a16="http://schemas.microsoft.com/office/drawing/2014/main" xmlns="" id="{C0AE37BF-2E98-484D-95DF-D1BA2506233F}"/>
              </a:ext>
            </a:extLst>
          </p:cNvPr>
          <p:cNvCxnSpPr/>
          <p:nvPr/>
        </p:nvCxnSpPr>
        <p:spPr>
          <a:xfrm>
            <a:off x="8867463" y="4602589"/>
            <a:ext cx="0" cy="46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7" name="Connecteur droit 396">
            <a:extLst>
              <a:ext uri="{FF2B5EF4-FFF2-40B4-BE49-F238E27FC236}">
                <a16:creationId xmlns:a16="http://schemas.microsoft.com/office/drawing/2014/main" xmlns="" id="{56890EFD-47A9-0D44-9649-83A6BA1EA851}"/>
              </a:ext>
            </a:extLst>
          </p:cNvPr>
          <p:cNvCxnSpPr/>
          <p:nvPr/>
        </p:nvCxnSpPr>
        <p:spPr>
          <a:xfrm>
            <a:off x="8979729" y="4602589"/>
            <a:ext cx="0" cy="46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00" name="Tableau 399">
            <a:extLst>
              <a:ext uri="{FF2B5EF4-FFF2-40B4-BE49-F238E27FC236}">
                <a16:creationId xmlns:a16="http://schemas.microsoft.com/office/drawing/2014/main" xmlns="" id="{E8E9D01F-A689-834D-9BEF-D1001509646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105362" y="4853904"/>
          <a:ext cx="1926882" cy="182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7049">
                  <a:extLst>
                    <a:ext uri="{9D8B030D-6E8A-4147-A177-3AD203B41FA5}">
                      <a16:colId xmlns:a16="http://schemas.microsoft.com/office/drawing/2014/main" xmlns="" val="2400193953"/>
                    </a:ext>
                  </a:extLst>
                </a:gridCol>
                <a:gridCol w="107049">
                  <a:extLst>
                    <a:ext uri="{9D8B030D-6E8A-4147-A177-3AD203B41FA5}">
                      <a16:colId xmlns:a16="http://schemas.microsoft.com/office/drawing/2014/main" xmlns="" val="3825318778"/>
                    </a:ext>
                  </a:extLst>
                </a:gridCol>
                <a:gridCol w="107049">
                  <a:extLst>
                    <a:ext uri="{9D8B030D-6E8A-4147-A177-3AD203B41FA5}">
                      <a16:colId xmlns:a16="http://schemas.microsoft.com/office/drawing/2014/main" xmlns="" val="1137200243"/>
                    </a:ext>
                  </a:extLst>
                </a:gridCol>
                <a:gridCol w="107049">
                  <a:extLst>
                    <a:ext uri="{9D8B030D-6E8A-4147-A177-3AD203B41FA5}">
                      <a16:colId xmlns:a16="http://schemas.microsoft.com/office/drawing/2014/main" xmlns="" val="3787586535"/>
                    </a:ext>
                  </a:extLst>
                </a:gridCol>
                <a:gridCol w="107049">
                  <a:extLst>
                    <a:ext uri="{9D8B030D-6E8A-4147-A177-3AD203B41FA5}">
                      <a16:colId xmlns:a16="http://schemas.microsoft.com/office/drawing/2014/main" xmlns="" val="2238328641"/>
                    </a:ext>
                  </a:extLst>
                </a:gridCol>
                <a:gridCol w="107049">
                  <a:extLst>
                    <a:ext uri="{9D8B030D-6E8A-4147-A177-3AD203B41FA5}">
                      <a16:colId xmlns:a16="http://schemas.microsoft.com/office/drawing/2014/main" xmlns="" val="3878849601"/>
                    </a:ext>
                  </a:extLst>
                </a:gridCol>
                <a:gridCol w="107049">
                  <a:extLst>
                    <a:ext uri="{9D8B030D-6E8A-4147-A177-3AD203B41FA5}">
                      <a16:colId xmlns:a16="http://schemas.microsoft.com/office/drawing/2014/main" xmlns="" val="4010386402"/>
                    </a:ext>
                  </a:extLst>
                </a:gridCol>
                <a:gridCol w="107049">
                  <a:extLst>
                    <a:ext uri="{9D8B030D-6E8A-4147-A177-3AD203B41FA5}">
                      <a16:colId xmlns:a16="http://schemas.microsoft.com/office/drawing/2014/main" xmlns="" val="3581061956"/>
                    </a:ext>
                  </a:extLst>
                </a:gridCol>
                <a:gridCol w="107049">
                  <a:extLst>
                    <a:ext uri="{9D8B030D-6E8A-4147-A177-3AD203B41FA5}">
                      <a16:colId xmlns:a16="http://schemas.microsoft.com/office/drawing/2014/main" xmlns="" val="2397547381"/>
                    </a:ext>
                  </a:extLst>
                </a:gridCol>
                <a:gridCol w="107049">
                  <a:extLst>
                    <a:ext uri="{9D8B030D-6E8A-4147-A177-3AD203B41FA5}">
                      <a16:colId xmlns:a16="http://schemas.microsoft.com/office/drawing/2014/main" xmlns="" val="1016518589"/>
                    </a:ext>
                  </a:extLst>
                </a:gridCol>
                <a:gridCol w="107049">
                  <a:extLst>
                    <a:ext uri="{9D8B030D-6E8A-4147-A177-3AD203B41FA5}">
                      <a16:colId xmlns:a16="http://schemas.microsoft.com/office/drawing/2014/main" xmlns="" val="1427341429"/>
                    </a:ext>
                  </a:extLst>
                </a:gridCol>
                <a:gridCol w="107049">
                  <a:extLst>
                    <a:ext uri="{9D8B030D-6E8A-4147-A177-3AD203B41FA5}">
                      <a16:colId xmlns:a16="http://schemas.microsoft.com/office/drawing/2014/main" xmlns="" val="252981752"/>
                    </a:ext>
                  </a:extLst>
                </a:gridCol>
                <a:gridCol w="107049">
                  <a:extLst>
                    <a:ext uri="{9D8B030D-6E8A-4147-A177-3AD203B41FA5}">
                      <a16:colId xmlns:a16="http://schemas.microsoft.com/office/drawing/2014/main" xmlns="" val="1687632549"/>
                    </a:ext>
                  </a:extLst>
                </a:gridCol>
                <a:gridCol w="107049">
                  <a:extLst>
                    <a:ext uri="{9D8B030D-6E8A-4147-A177-3AD203B41FA5}">
                      <a16:colId xmlns:a16="http://schemas.microsoft.com/office/drawing/2014/main" xmlns="" val="4055830782"/>
                    </a:ext>
                  </a:extLst>
                </a:gridCol>
                <a:gridCol w="107049">
                  <a:extLst>
                    <a:ext uri="{9D8B030D-6E8A-4147-A177-3AD203B41FA5}">
                      <a16:colId xmlns:a16="http://schemas.microsoft.com/office/drawing/2014/main" xmlns="" val="3200423899"/>
                    </a:ext>
                  </a:extLst>
                </a:gridCol>
                <a:gridCol w="107049">
                  <a:extLst>
                    <a:ext uri="{9D8B030D-6E8A-4147-A177-3AD203B41FA5}">
                      <a16:colId xmlns:a16="http://schemas.microsoft.com/office/drawing/2014/main" xmlns="" val="1298075146"/>
                    </a:ext>
                  </a:extLst>
                </a:gridCol>
                <a:gridCol w="107049">
                  <a:extLst>
                    <a:ext uri="{9D8B030D-6E8A-4147-A177-3AD203B41FA5}">
                      <a16:colId xmlns:a16="http://schemas.microsoft.com/office/drawing/2014/main" xmlns="" val="103372845"/>
                    </a:ext>
                  </a:extLst>
                </a:gridCol>
                <a:gridCol w="107049">
                  <a:extLst>
                    <a:ext uri="{9D8B030D-6E8A-4147-A177-3AD203B41FA5}">
                      <a16:colId xmlns:a16="http://schemas.microsoft.com/office/drawing/2014/main" xmlns="" val="475116981"/>
                    </a:ext>
                  </a:extLst>
                </a:gridCol>
              </a:tblGrid>
              <a:tr h="79375"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281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252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146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126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81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75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49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36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24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18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11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3404025746"/>
                  </a:ext>
                </a:extLst>
              </a:tr>
              <a:tr h="79375"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chemeClr val="accent1"/>
                          </a:solidFill>
                        </a:rPr>
                        <a:t>125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chemeClr val="accent1"/>
                          </a:solidFill>
                        </a:rPr>
                        <a:t>117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chemeClr val="accent1"/>
                          </a:solidFill>
                        </a:rPr>
                        <a:t>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chemeClr val="accent1"/>
                          </a:solidFill>
                        </a:rPr>
                        <a:t>17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chemeClr val="accent1"/>
                          </a:solidFill>
                        </a:rPr>
                        <a:t>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chemeClr val="accent1"/>
                          </a:solidFill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chemeClr val="accent1"/>
                          </a:solidFill>
                        </a:rPr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chemeClr val="accent1"/>
                          </a:solidFill>
                        </a:rPr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chemeClr val="accent1"/>
                          </a:solidFill>
                        </a:rPr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chemeClr val="accent1"/>
                          </a:solidFill>
                        </a:rPr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chemeClr val="accent1"/>
                          </a:solidFill>
                        </a:rPr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chemeClr val="accent1"/>
                          </a:solidFill>
                        </a:rPr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chemeClr val="accent1"/>
                          </a:solidFill>
                        </a:rPr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chemeClr val="accent1"/>
                          </a:solidFill>
                        </a:rPr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chemeClr val="accent1"/>
                          </a:solidFill>
                        </a:rPr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chemeClr val="accent1"/>
                          </a:solidFill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fr-FR" sz="600" kern="600" spc="-70" baseline="0" dirty="0">
                        <a:solidFill>
                          <a:schemeClr val="accent1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fr-FR" sz="600" kern="600" spc="-70" baseline="0" dirty="0">
                        <a:solidFill>
                          <a:schemeClr val="accent1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3633652837"/>
                  </a:ext>
                </a:extLst>
              </a:tr>
            </a:tbl>
          </a:graphicData>
        </a:graphic>
      </p:graphicFrame>
      <p:sp>
        <p:nvSpPr>
          <p:cNvPr id="2049" name="Forme libre 2048">
            <a:extLst>
              <a:ext uri="{FF2B5EF4-FFF2-40B4-BE49-F238E27FC236}">
                <a16:creationId xmlns:a16="http://schemas.microsoft.com/office/drawing/2014/main" xmlns="" id="{E9C2C60B-16FF-7148-AEF9-9666FECF8747}"/>
              </a:ext>
            </a:extLst>
          </p:cNvPr>
          <p:cNvSpPr/>
          <p:nvPr/>
        </p:nvSpPr>
        <p:spPr>
          <a:xfrm>
            <a:off x="4811395" y="3425054"/>
            <a:ext cx="869950" cy="1177925"/>
          </a:xfrm>
          <a:custGeom>
            <a:avLst/>
            <a:gdLst>
              <a:gd name="connsiteX0" fmla="*/ 869950 w 869950"/>
              <a:gd name="connsiteY0" fmla="*/ 1177925 h 1177925"/>
              <a:gd name="connsiteX1" fmla="*/ 838200 w 869950"/>
              <a:gd name="connsiteY1" fmla="*/ 1158875 h 1177925"/>
              <a:gd name="connsiteX2" fmla="*/ 771525 w 869950"/>
              <a:gd name="connsiteY2" fmla="*/ 1158875 h 1177925"/>
              <a:gd name="connsiteX3" fmla="*/ 771525 w 869950"/>
              <a:gd name="connsiteY3" fmla="*/ 1158875 h 1177925"/>
              <a:gd name="connsiteX4" fmla="*/ 771525 w 869950"/>
              <a:gd name="connsiteY4" fmla="*/ 1158875 h 1177925"/>
              <a:gd name="connsiteX5" fmla="*/ 771525 w 869950"/>
              <a:gd name="connsiteY5" fmla="*/ 1158875 h 1177925"/>
              <a:gd name="connsiteX6" fmla="*/ 742950 w 869950"/>
              <a:gd name="connsiteY6" fmla="*/ 1143000 h 1177925"/>
              <a:gd name="connsiteX7" fmla="*/ 682625 w 869950"/>
              <a:gd name="connsiteY7" fmla="*/ 1143000 h 1177925"/>
              <a:gd name="connsiteX8" fmla="*/ 644525 w 869950"/>
              <a:gd name="connsiteY8" fmla="*/ 1133475 h 1177925"/>
              <a:gd name="connsiteX9" fmla="*/ 606425 w 869950"/>
              <a:gd name="connsiteY9" fmla="*/ 1133475 h 1177925"/>
              <a:gd name="connsiteX10" fmla="*/ 581025 w 869950"/>
              <a:gd name="connsiteY10" fmla="*/ 1114425 h 1177925"/>
              <a:gd name="connsiteX11" fmla="*/ 558800 w 869950"/>
              <a:gd name="connsiteY11" fmla="*/ 1069975 h 1177925"/>
              <a:gd name="connsiteX12" fmla="*/ 501650 w 869950"/>
              <a:gd name="connsiteY12" fmla="*/ 1069975 h 1177925"/>
              <a:gd name="connsiteX13" fmla="*/ 469900 w 869950"/>
              <a:gd name="connsiteY13" fmla="*/ 1060450 h 1177925"/>
              <a:gd name="connsiteX14" fmla="*/ 454025 w 869950"/>
              <a:gd name="connsiteY14" fmla="*/ 1041400 h 1177925"/>
              <a:gd name="connsiteX15" fmla="*/ 454025 w 869950"/>
              <a:gd name="connsiteY15" fmla="*/ 1041400 h 1177925"/>
              <a:gd name="connsiteX16" fmla="*/ 428625 w 869950"/>
              <a:gd name="connsiteY16" fmla="*/ 1025525 h 1177925"/>
              <a:gd name="connsiteX17" fmla="*/ 393700 w 869950"/>
              <a:gd name="connsiteY17" fmla="*/ 1028700 h 1177925"/>
              <a:gd name="connsiteX18" fmla="*/ 349250 w 869950"/>
              <a:gd name="connsiteY18" fmla="*/ 1000125 h 1177925"/>
              <a:gd name="connsiteX19" fmla="*/ 314325 w 869950"/>
              <a:gd name="connsiteY19" fmla="*/ 1009650 h 1177925"/>
              <a:gd name="connsiteX20" fmla="*/ 269875 w 869950"/>
              <a:gd name="connsiteY20" fmla="*/ 962025 h 1177925"/>
              <a:gd name="connsiteX21" fmla="*/ 269875 w 869950"/>
              <a:gd name="connsiteY21" fmla="*/ 885825 h 1177925"/>
              <a:gd name="connsiteX22" fmla="*/ 260350 w 869950"/>
              <a:gd name="connsiteY22" fmla="*/ 758825 h 1177925"/>
              <a:gd name="connsiteX23" fmla="*/ 244475 w 869950"/>
              <a:gd name="connsiteY23" fmla="*/ 711200 h 1177925"/>
              <a:gd name="connsiteX24" fmla="*/ 244475 w 869950"/>
              <a:gd name="connsiteY24" fmla="*/ 663575 h 1177925"/>
              <a:gd name="connsiteX25" fmla="*/ 231775 w 869950"/>
              <a:gd name="connsiteY25" fmla="*/ 644525 h 1177925"/>
              <a:gd name="connsiteX26" fmla="*/ 231775 w 869950"/>
              <a:gd name="connsiteY26" fmla="*/ 488950 h 1177925"/>
              <a:gd name="connsiteX27" fmla="*/ 222250 w 869950"/>
              <a:gd name="connsiteY27" fmla="*/ 377825 h 1177925"/>
              <a:gd name="connsiteX28" fmla="*/ 196850 w 869950"/>
              <a:gd name="connsiteY28" fmla="*/ 352425 h 1177925"/>
              <a:gd name="connsiteX29" fmla="*/ 196850 w 869950"/>
              <a:gd name="connsiteY29" fmla="*/ 352425 h 1177925"/>
              <a:gd name="connsiteX30" fmla="*/ 177800 w 869950"/>
              <a:gd name="connsiteY30" fmla="*/ 292100 h 1177925"/>
              <a:gd name="connsiteX31" fmla="*/ 158750 w 869950"/>
              <a:gd name="connsiteY31" fmla="*/ 276225 h 1177925"/>
              <a:gd name="connsiteX32" fmla="*/ 158750 w 869950"/>
              <a:gd name="connsiteY32" fmla="*/ 254000 h 1177925"/>
              <a:gd name="connsiteX33" fmla="*/ 158750 w 869950"/>
              <a:gd name="connsiteY33" fmla="*/ 254000 h 1177925"/>
              <a:gd name="connsiteX34" fmla="*/ 127000 w 869950"/>
              <a:gd name="connsiteY34" fmla="*/ 206375 h 1177925"/>
              <a:gd name="connsiteX35" fmla="*/ 117475 w 869950"/>
              <a:gd name="connsiteY35" fmla="*/ 168275 h 1177925"/>
              <a:gd name="connsiteX36" fmla="*/ 92075 w 869950"/>
              <a:gd name="connsiteY36" fmla="*/ 158750 h 1177925"/>
              <a:gd name="connsiteX37" fmla="*/ 79375 w 869950"/>
              <a:gd name="connsiteY37" fmla="*/ 117475 h 1177925"/>
              <a:gd name="connsiteX38" fmla="*/ 50800 w 869950"/>
              <a:gd name="connsiteY38" fmla="*/ 85725 h 1177925"/>
              <a:gd name="connsiteX39" fmla="*/ 50800 w 869950"/>
              <a:gd name="connsiteY39" fmla="*/ 85725 h 1177925"/>
              <a:gd name="connsiteX40" fmla="*/ 38100 w 869950"/>
              <a:gd name="connsiteY40" fmla="*/ 28575 h 1177925"/>
              <a:gd name="connsiteX41" fmla="*/ 0 w 869950"/>
              <a:gd name="connsiteY41" fmla="*/ 0 h 1177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869950" h="1177925">
                <a:moveTo>
                  <a:pt x="869950" y="1177925"/>
                </a:moveTo>
                <a:lnTo>
                  <a:pt x="838200" y="1158875"/>
                </a:lnTo>
                <a:lnTo>
                  <a:pt x="771525" y="1158875"/>
                </a:lnTo>
                <a:lnTo>
                  <a:pt x="771525" y="1158875"/>
                </a:lnTo>
                <a:lnTo>
                  <a:pt x="771525" y="1158875"/>
                </a:lnTo>
                <a:lnTo>
                  <a:pt x="771525" y="1158875"/>
                </a:lnTo>
                <a:lnTo>
                  <a:pt x="742950" y="1143000"/>
                </a:lnTo>
                <a:lnTo>
                  <a:pt x="682625" y="1143000"/>
                </a:lnTo>
                <a:lnTo>
                  <a:pt x="644525" y="1133475"/>
                </a:lnTo>
                <a:lnTo>
                  <a:pt x="606425" y="1133475"/>
                </a:lnTo>
                <a:lnTo>
                  <a:pt x="581025" y="1114425"/>
                </a:lnTo>
                <a:lnTo>
                  <a:pt x="558800" y="1069975"/>
                </a:lnTo>
                <a:lnTo>
                  <a:pt x="501650" y="1069975"/>
                </a:lnTo>
                <a:lnTo>
                  <a:pt x="469900" y="1060450"/>
                </a:lnTo>
                <a:lnTo>
                  <a:pt x="454025" y="1041400"/>
                </a:lnTo>
                <a:lnTo>
                  <a:pt x="454025" y="1041400"/>
                </a:lnTo>
                <a:lnTo>
                  <a:pt x="428625" y="1025525"/>
                </a:lnTo>
                <a:lnTo>
                  <a:pt x="393700" y="1028700"/>
                </a:lnTo>
                <a:lnTo>
                  <a:pt x="349250" y="1000125"/>
                </a:lnTo>
                <a:lnTo>
                  <a:pt x="314325" y="1009650"/>
                </a:lnTo>
                <a:lnTo>
                  <a:pt x="269875" y="962025"/>
                </a:lnTo>
                <a:lnTo>
                  <a:pt x="269875" y="885825"/>
                </a:lnTo>
                <a:lnTo>
                  <a:pt x="260350" y="758825"/>
                </a:lnTo>
                <a:lnTo>
                  <a:pt x="244475" y="711200"/>
                </a:lnTo>
                <a:lnTo>
                  <a:pt x="244475" y="663575"/>
                </a:lnTo>
                <a:lnTo>
                  <a:pt x="231775" y="644525"/>
                </a:lnTo>
                <a:lnTo>
                  <a:pt x="231775" y="488950"/>
                </a:lnTo>
                <a:lnTo>
                  <a:pt x="222250" y="377825"/>
                </a:lnTo>
                <a:lnTo>
                  <a:pt x="196850" y="352425"/>
                </a:lnTo>
                <a:lnTo>
                  <a:pt x="196850" y="352425"/>
                </a:lnTo>
                <a:lnTo>
                  <a:pt x="177800" y="292100"/>
                </a:lnTo>
                <a:lnTo>
                  <a:pt x="158750" y="276225"/>
                </a:lnTo>
                <a:lnTo>
                  <a:pt x="158750" y="254000"/>
                </a:lnTo>
                <a:lnTo>
                  <a:pt x="158750" y="254000"/>
                </a:lnTo>
                <a:lnTo>
                  <a:pt x="127000" y="206375"/>
                </a:lnTo>
                <a:lnTo>
                  <a:pt x="117475" y="168275"/>
                </a:lnTo>
                <a:lnTo>
                  <a:pt x="92075" y="158750"/>
                </a:lnTo>
                <a:lnTo>
                  <a:pt x="79375" y="117475"/>
                </a:lnTo>
                <a:lnTo>
                  <a:pt x="50800" y="85725"/>
                </a:lnTo>
                <a:lnTo>
                  <a:pt x="50800" y="85725"/>
                </a:lnTo>
                <a:lnTo>
                  <a:pt x="38100" y="28575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50" name="Forme libre 2049">
            <a:extLst>
              <a:ext uri="{FF2B5EF4-FFF2-40B4-BE49-F238E27FC236}">
                <a16:creationId xmlns:a16="http://schemas.microsoft.com/office/drawing/2014/main" xmlns="" id="{2A00032D-7EA8-3C4A-B330-8F0A4BBF9DEF}"/>
              </a:ext>
            </a:extLst>
          </p:cNvPr>
          <p:cNvSpPr/>
          <p:nvPr/>
        </p:nvSpPr>
        <p:spPr>
          <a:xfrm>
            <a:off x="4770120" y="3418704"/>
            <a:ext cx="1793875" cy="1174750"/>
          </a:xfrm>
          <a:custGeom>
            <a:avLst/>
            <a:gdLst>
              <a:gd name="connsiteX0" fmla="*/ 1793875 w 1793875"/>
              <a:gd name="connsiteY0" fmla="*/ 1174750 h 1174750"/>
              <a:gd name="connsiteX1" fmla="*/ 1730375 w 1793875"/>
              <a:gd name="connsiteY1" fmla="*/ 1174750 h 1174750"/>
              <a:gd name="connsiteX2" fmla="*/ 1730375 w 1793875"/>
              <a:gd name="connsiteY2" fmla="*/ 1174750 h 1174750"/>
              <a:gd name="connsiteX3" fmla="*/ 1654175 w 1793875"/>
              <a:gd name="connsiteY3" fmla="*/ 1168400 h 1174750"/>
              <a:gd name="connsiteX4" fmla="*/ 1619250 w 1793875"/>
              <a:gd name="connsiteY4" fmla="*/ 1155700 h 1174750"/>
              <a:gd name="connsiteX5" fmla="*/ 1533525 w 1793875"/>
              <a:gd name="connsiteY5" fmla="*/ 1155700 h 1174750"/>
              <a:gd name="connsiteX6" fmla="*/ 1533525 w 1793875"/>
              <a:gd name="connsiteY6" fmla="*/ 1155700 h 1174750"/>
              <a:gd name="connsiteX7" fmla="*/ 1260475 w 1793875"/>
              <a:gd name="connsiteY7" fmla="*/ 1149350 h 1174750"/>
              <a:gd name="connsiteX8" fmla="*/ 1247775 w 1793875"/>
              <a:gd name="connsiteY8" fmla="*/ 1130300 h 1174750"/>
              <a:gd name="connsiteX9" fmla="*/ 1212850 w 1793875"/>
              <a:gd name="connsiteY9" fmla="*/ 1136650 h 1174750"/>
              <a:gd name="connsiteX10" fmla="*/ 1190625 w 1793875"/>
              <a:gd name="connsiteY10" fmla="*/ 1123950 h 1174750"/>
              <a:gd name="connsiteX11" fmla="*/ 1165225 w 1793875"/>
              <a:gd name="connsiteY11" fmla="*/ 1111250 h 1174750"/>
              <a:gd name="connsiteX12" fmla="*/ 1006475 w 1793875"/>
              <a:gd name="connsiteY12" fmla="*/ 1111250 h 1174750"/>
              <a:gd name="connsiteX13" fmla="*/ 984250 w 1793875"/>
              <a:gd name="connsiteY13" fmla="*/ 1095375 h 1174750"/>
              <a:gd name="connsiteX14" fmla="*/ 946150 w 1793875"/>
              <a:gd name="connsiteY14" fmla="*/ 1098550 h 1174750"/>
              <a:gd name="connsiteX15" fmla="*/ 939800 w 1793875"/>
              <a:gd name="connsiteY15" fmla="*/ 1079500 h 1174750"/>
              <a:gd name="connsiteX16" fmla="*/ 920750 w 1793875"/>
              <a:gd name="connsiteY16" fmla="*/ 1069975 h 1174750"/>
              <a:gd name="connsiteX17" fmla="*/ 904875 w 1793875"/>
              <a:gd name="connsiteY17" fmla="*/ 1057275 h 1174750"/>
              <a:gd name="connsiteX18" fmla="*/ 860425 w 1793875"/>
              <a:gd name="connsiteY18" fmla="*/ 1022350 h 1174750"/>
              <a:gd name="connsiteX19" fmla="*/ 762000 w 1793875"/>
              <a:gd name="connsiteY19" fmla="*/ 1022350 h 1174750"/>
              <a:gd name="connsiteX20" fmla="*/ 762000 w 1793875"/>
              <a:gd name="connsiteY20" fmla="*/ 1022350 h 1174750"/>
              <a:gd name="connsiteX21" fmla="*/ 711200 w 1793875"/>
              <a:gd name="connsiteY21" fmla="*/ 1009650 h 1174750"/>
              <a:gd name="connsiteX22" fmla="*/ 676275 w 1793875"/>
              <a:gd name="connsiteY22" fmla="*/ 990600 h 1174750"/>
              <a:gd name="connsiteX23" fmla="*/ 635000 w 1793875"/>
              <a:gd name="connsiteY23" fmla="*/ 977900 h 1174750"/>
              <a:gd name="connsiteX24" fmla="*/ 625475 w 1793875"/>
              <a:gd name="connsiteY24" fmla="*/ 927100 h 1174750"/>
              <a:gd name="connsiteX25" fmla="*/ 603250 w 1793875"/>
              <a:gd name="connsiteY25" fmla="*/ 895350 h 1174750"/>
              <a:gd name="connsiteX26" fmla="*/ 568325 w 1793875"/>
              <a:gd name="connsiteY26" fmla="*/ 847725 h 1174750"/>
              <a:gd name="connsiteX27" fmla="*/ 520700 w 1793875"/>
              <a:gd name="connsiteY27" fmla="*/ 825500 h 1174750"/>
              <a:gd name="connsiteX28" fmla="*/ 479425 w 1793875"/>
              <a:gd name="connsiteY28" fmla="*/ 815975 h 1174750"/>
              <a:gd name="connsiteX29" fmla="*/ 444500 w 1793875"/>
              <a:gd name="connsiteY29" fmla="*/ 812800 h 1174750"/>
              <a:gd name="connsiteX30" fmla="*/ 403225 w 1793875"/>
              <a:gd name="connsiteY30" fmla="*/ 809625 h 1174750"/>
              <a:gd name="connsiteX31" fmla="*/ 352425 w 1793875"/>
              <a:gd name="connsiteY31" fmla="*/ 787400 h 1174750"/>
              <a:gd name="connsiteX32" fmla="*/ 330200 w 1793875"/>
              <a:gd name="connsiteY32" fmla="*/ 771525 h 1174750"/>
              <a:gd name="connsiteX33" fmla="*/ 311150 w 1793875"/>
              <a:gd name="connsiteY33" fmla="*/ 688975 h 1174750"/>
              <a:gd name="connsiteX34" fmla="*/ 304800 w 1793875"/>
              <a:gd name="connsiteY34" fmla="*/ 577850 h 1174750"/>
              <a:gd name="connsiteX35" fmla="*/ 298450 w 1793875"/>
              <a:gd name="connsiteY35" fmla="*/ 488950 h 1174750"/>
              <a:gd name="connsiteX36" fmla="*/ 285750 w 1793875"/>
              <a:gd name="connsiteY36" fmla="*/ 393700 h 1174750"/>
              <a:gd name="connsiteX37" fmla="*/ 273050 w 1793875"/>
              <a:gd name="connsiteY37" fmla="*/ 342900 h 1174750"/>
              <a:gd name="connsiteX38" fmla="*/ 269875 w 1793875"/>
              <a:gd name="connsiteY38" fmla="*/ 279400 h 1174750"/>
              <a:gd name="connsiteX39" fmla="*/ 222250 w 1793875"/>
              <a:gd name="connsiteY39" fmla="*/ 209550 h 1174750"/>
              <a:gd name="connsiteX40" fmla="*/ 180975 w 1793875"/>
              <a:gd name="connsiteY40" fmla="*/ 130175 h 1174750"/>
              <a:gd name="connsiteX41" fmla="*/ 139700 w 1793875"/>
              <a:gd name="connsiteY41" fmla="*/ 73025 h 1174750"/>
              <a:gd name="connsiteX42" fmla="*/ 107950 w 1793875"/>
              <a:gd name="connsiteY42" fmla="*/ 53975 h 1174750"/>
              <a:gd name="connsiteX43" fmla="*/ 66675 w 1793875"/>
              <a:gd name="connsiteY43" fmla="*/ 12700 h 1174750"/>
              <a:gd name="connsiteX44" fmla="*/ 0 w 1793875"/>
              <a:gd name="connsiteY44" fmla="*/ 0 h 1174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793875" h="1174750">
                <a:moveTo>
                  <a:pt x="1793875" y="1174750"/>
                </a:moveTo>
                <a:lnTo>
                  <a:pt x="1730375" y="1174750"/>
                </a:lnTo>
                <a:lnTo>
                  <a:pt x="1730375" y="1174750"/>
                </a:lnTo>
                <a:lnTo>
                  <a:pt x="1654175" y="1168400"/>
                </a:lnTo>
                <a:lnTo>
                  <a:pt x="1619250" y="1155700"/>
                </a:lnTo>
                <a:lnTo>
                  <a:pt x="1533525" y="1155700"/>
                </a:lnTo>
                <a:lnTo>
                  <a:pt x="1533525" y="1155700"/>
                </a:lnTo>
                <a:lnTo>
                  <a:pt x="1260475" y="1149350"/>
                </a:lnTo>
                <a:lnTo>
                  <a:pt x="1247775" y="1130300"/>
                </a:lnTo>
                <a:lnTo>
                  <a:pt x="1212850" y="1136650"/>
                </a:lnTo>
                <a:lnTo>
                  <a:pt x="1190625" y="1123950"/>
                </a:lnTo>
                <a:lnTo>
                  <a:pt x="1165225" y="1111250"/>
                </a:lnTo>
                <a:lnTo>
                  <a:pt x="1006475" y="1111250"/>
                </a:lnTo>
                <a:lnTo>
                  <a:pt x="984250" y="1095375"/>
                </a:lnTo>
                <a:lnTo>
                  <a:pt x="946150" y="1098550"/>
                </a:lnTo>
                <a:lnTo>
                  <a:pt x="939800" y="1079500"/>
                </a:lnTo>
                <a:lnTo>
                  <a:pt x="920750" y="1069975"/>
                </a:lnTo>
                <a:lnTo>
                  <a:pt x="904875" y="1057275"/>
                </a:lnTo>
                <a:lnTo>
                  <a:pt x="860425" y="1022350"/>
                </a:lnTo>
                <a:lnTo>
                  <a:pt x="762000" y="1022350"/>
                </a:lnTo>
                <a:lnTo>
                  <a:pt x="762000" y="1022350"/>
                </a:lnTo>
                <a:lnTo>
                  <a:pt x="711200" y="1009650"/>
                </a:lnTo>
                <a:lnTo>
                  <a:pt x="676275" y="990600"/>
                </a:lnTo>
                <a:lnTo>
                  <a:pt x="635000" y="977900"/>
                </a:lnTo>
                <a:lnTo>
                  <a:pt x="625475" y="927100"/>
                </a:lnTo>
                <a:lnTo>
                  <a:pt x="603250" y="895350"/>
                </a:lnTo>
                <a:lnTo>
                  <a:pt x="568325" y="847725"/>
                </a:lnTo>
                <a:lnTo>
                  <a:pt x="520700" y="825500"/>
                </a:lnTo>
                <a:lnTo>
                  <a:pt x="479425" y="815975"/>
                </a:lnTo>
                <a:lnTo>
                  <a:pt x="444500" y="812800"/>
                </a:lnTo>
                <a:lnTo>
                  <a:pt x="403225" y="809625"/>
                </a:lnTo>
                <a:lnTo>
                  <a:pt x="352425" y="787400"/>
                </a:lnTo>
                <a:lnTo>
                  <a:pt x="330200" y="771525"/>
                </a:lnTo>
                <a:lnTo>
                  <a:pt x="311150" y="688975"/>
                </a:lnTo>
                <a:lnTo>
                  <a:pt x="304800" y="577850"/>
                </a:lnTo>
                <a:lnTo>
                  <a:pt x="298450" y="488950"/>
                </a:lnTo>
                <a:lnTo>
                  <a:pt x="285750" y="393700"/>
                </a:lnTo>
                <a:lnTo>
                  <a:pt x="273050" y="342900"/>
                </a:lnTo>
                <a:lnTo>
                  <a:pt x="269875" y="279400"/>
                </a:lnTo>
                <a:lnTo>
                  <a:pt x="222250" y="209550"/>
                </a:lnTo>
                <a:lnTo>
                  <a:pt x="180975" y="130175"/>
                </a:lnTo>
                <a:lnTo>
                  <a:pt x="139700" y="73025"/>
                </a:lnTo>
                <a:lnTo>
                  <a:pt x="107950" y="53975"/>
                </a:lnTo>
                <a:lnTo>
                  <a:pt x="66675" y="12700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A46DA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7" name="ZoneTexte 406">
            <a:extLst>
              <a:ext uri="{FF2B5EF4-FFF2-40B4-BE49-F238E27FC236}">
                <a16:creationId xmlns:a16="http://schemas.microsoft.com/office/drawing/2014/main" xmlns="" id="{34427410-071D-CE4C-A20E-D757BD127999}"/>
              </a:ext>
            </a:extLst>
          </p:cNvPr>
          <p:cNvSpPr txBox="1"/>
          <p:nvPr/>
        </p:nvSpPr>
        <p:spPr>
          <a:xfrm rot="-5400000">
            <a:off x="6216362" y="3917593"/>
            <a:ext cx="136585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Event-free (%)</a:t>
            </a:r>
          </a:p>
        </p:txBody>
      </p:sp>
      <p:sp>
        <p:nvSpPr>
          <p:cNvPr id="2052" name="Forme libre 2051">
            <a:extLst>
              <a:ext uri="{FF2B5EF4-FFF2-40B4-BE49-F238E27FC236}">
                <a16:creationId xmlns:a16="http://schemas.microsoft.com/office/drawing/2014/main" xmlns="" id="{D67DC360-6991-584D-81B2-DC875E53FAE0}"/>
              </a:ext>
            </a:extLst>
          </p:cNvPr>
          <p:cNvSpPr/>
          <p:nvPr/>
        </p:nvSpPr>
        <p:spPr>
          <a:xfrm>
            <a:off x="7162165" y="3425054"/>
            <a:ext cx="1603375" cy="1171575"/>
          </a:xfrm>
          <a:custGeom>
            <a:avLst/>
            <a:gdLst>
              <a:gd name="connsiteX0" fmla="*/ 1603375 w 1603375"/>
              <a:gd name="connsiteY0" fmla="*/ 1171575 h 1171575"/>
              <a:gd name="connsiteX1" fmla="*/ 1171575 w 1603375"/>
              <a:gd name="connsiteY1" fmla="*/ 1171575 h 1171575"/>
              <a:gd name="connsiteX2" fmla="*/ 1139825 w 1603375"/>
              <a:gd name="connsiteY2" fmla="*/ 1162050 h 1171575"/>
              <a:gd name="connsiteX3" fmla="*/ 619125 w 1603375"/>
              <a:gd name="connsiteY3" fmla="*/ 1162050 h 1171575"/>
              <a:gd name="connsiteX4" fmla="*/ 587375 w 1603375"/>
              <a:gd name="connsiteY4" fmla="*/ 1158875 h 1171575"/>
              <a:gd name="connsiteX5" fmla="*/ 555625 w 1603375"/>
              <a:gd name="connsiteY5" fmla="*/ 1146175 h 1171575"/>
              <a:gd name="connsiteX6" fmla="*/ 555625 w 1603375"/>
              <a:gd name="connsiteY6" fmla="*/ 1146175 h 1171575"/>
              <a:gd name="connsiteX7" fmla="*/ 555625 w 1603375"/>
              <a:gd name="connsiteY7" fmla="*/ 1146175 h 1171575"/>
              <a:gd name="connsiteX8" fmla="*/ 555625 w 1603375"/>
              <a:gd name="connsiteY8" fmla="*/ 1146175 h 1171575"/>
              <a:gd name="connsiteX9" fmla="*/ 555625 w 1603375"/>
              <a:gd name="connsiteY9" fmla="*/ 1146175 h 1171575"/>
              <a:gd name="connsiteX10" fmla="*/ 555625 w 1603375"/>
              <a:gd name="connsiteY10" fmla="*/ 1146175 h 1171575"/>
              <a:gd name="connsiteX11" fmla="*/ 533400 w 1603375"/>
              <a:gd name="connsiteY11" fmla="*/ 1127125 h 1171575"/>
              <a:gd name="connsiteX12" fmla="*/ 454025 w 1603375"/>
              <a:gd name="connsiteY12" fmla="*/ 1127125 h 1171575"/>
              <a:gd name="connsiteX13" fmla="*/ 428625 w 1603375"/>
              <a:gd name="connsiteY13" fmla="*/ 1108075 h 1171575"/>
              <a:gd name="connsiteX14" fmla="*/ 396875 w 1603375"/>
              <a:gd name="connsiteY14" fmla="*/ 1082675 h 1171575"/>
              <a:gd name="connsiteX15" fmla="*/ 396875 w 1603375"/>
              <a:gd name="connsiteY15" fmla="*/ 1054100 h 1171575"/>
              <a:gd name="connsiteX16" fmla="*/ 358775 w 1603375"/>
              <a:gd name="connsiteY16" fmla="*/ 1031875 h 1171575"/>
              <a:gd name="connsiteX17" fmla="*/ 352425 w 1603375"/>
              <a:gd name="connsiteY17" fmla="*/ 1022350 h 1171575"/>
              <a:gd name="connsiteX18" fmla="*/ 314325 w 1603375"/>
              <a:gd name="connsiteY18" fmla="*/ 1019175 h 1171575"/>
              <a:gd name="connsiteX19" fmla="*/ 292100 w 1603375"/>
              <a:gd name="connsiteY19" fmla="*/ 1003300 h 1171575"/>
              <a:gd name="connsiteX20" fmla="*/ 260350 w 1603375"/>
              <a:gd name="connsiteY20" fmla="*/ 1003300 h 1171575"/>
              <a:gd name="connsiteX21" fmla="*/ 231775 w 1603375"/>
              <a:gd name="connsiteY21" fmla="*/ 955675 h 1171575"/>
              <a:gd name="connsiteX22" fmla="*/ 219075 w 1603375"/>
              <a:gd name="connsiteY22" fmla="*/ 914400 h 1171575"/>
              <a:gd name="connsiteX23" fmla="*/ 206375 w 1603375"/>
              <a:gd name="connsiteY23" fmla="*/ 873125 h 1171575"/>
              <a:gd name="connsiteX24" fmla="*/ 203200 w 1603375"/>
              <a:gd name="connsiteY24" fmla="*/ 806450 h 1171575"/>
              <a:gd name="connsiteX25" fmla="*/ 200025 w 1603375"/>
              <a:gd name="connsiteY25" fmla="*/ 676275 h 1171575"/>
              <a:gd name="connsiteX26" fmla="*/ 190500 w 1603375"/>
              <a:gd name="connsiteY26" fmla="*/ 533400 h 1171575"/>
              <a:gd name="connsiteX27" fmla="*/ 187325 w 1603375"/>
              <a:gd name="connsiteY27" fmla="*/ 466725 h 1171575"/>
              <a:gd name="connsiteX28" fmla="*/ 177800 w 1603375"/>
              <a:gd name="connsiteY28" fmla="*/ 317500 h 1171575"/>
              <a:gd name="connsiteX29" fmla="*/ 165100 w 1603375"/>
              <a:gd name="connsiteY29" fmla="*/ 263525 h 1171575"/>
              <a:gd name="connsiteX30" fmla="*/ 161925 w 1603375"/>
              <a:gd name="connsiteY30" fmla="*/ 196850 h 1171575"/>
              <a:gd name="connsiteX31" fmla="*/ 149225 w 1603375"/>
              <a:gd name="connsiteY31" fmla="*/ 149225 h 1171575"/>
              <a:gd name="connsiteX32" fmla="*/ 127000 w 1603375"/>
              <a:gd name="connsiteY32" fmla="*/ 117475 h 1171575"/>
              <a:gd name="connsiteX33" fmla="*/ 101600 w 1603375"/>
              <a:gd name="connsiteY33" fmla="*/ 57150 h 1171575"/>
              <a:gd name="connsiteX34" fmla="*/ 69850 w 1603375"/>
              <a:gd name="connsiteY34" fmla="*/ 0 h 1171575"/>
              <a:gd name="connsiteX35" fmla="*/ 0 w 1603375"/>
              <a:gd name="connsiteY35" fmla="*/ 0 h 117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603375" h="1171575">
                <a:moveTo>
                  <a:pt x="1603375" y="1171575"/>
                </a:moveTo>
                <a:lnTo>
                  <a:pt x="1171575" y="1171575"/>
                </a:lnTo>
                <a:lnTo>
                  <a:pt x="1139825" y="1162050"/>
                </a:lnTo>
                <a:lnTo>
                  <a:pt x="619125" y="1162050"/>
                </a:lnTo>
                <a:lnTo>
                  <a:pt x="587375" y="1158875"/>
                </a:lnTo>
                <a:lnTo>
                  <a:pt x="555625" y="1146175"/>
                </a:lnTo>
                <a:lnTo>
                  <a:pt x="555625" y="1146175"/>
                </a:lnTo>
                <a:lnTo>
                  <a:pt x="555625" y="1146175"/>
                </a:lnTo>
                <a:lnTo>
                  <a:pt x="555625" y="1146175"/>
                </a:lnTo>
                <a:lnTo>
                  <a:pt x="555625" y="1146175"/>
                </a:lnTo>
                <a:lnTo>
                  <a:pt x="555625" y="1146175"/>
                </a:lnTo>
                <a:lnTo>
                  <a:pt x="533400" y="1127125"/>
                </a:lnTo>
                <a:lnTo>
                  <a:pt x="454025" y="1127125"/>
                </a:lnTo>
                <a:lnTo>
                  <a:pt x="428625" y="1108075"/>
                </a:lnTo>
                <a:lnTo>
                  <a:pt x="396875" y="1082675"/>
                </a:lnTo>
                <a:lnTo>
                  <a:pt x="396875" y="1054100"/>
                </a:lnTo>
                <a:lnTo>
                  <a:pt x="358775" y="1031875"/>
                </a:lnTo>
                <a:lnTo>
                  <a:pt x="352425" y="1022350"/>
                </a:lnTo>
                <a:lnTo>
                  <a:pt x="314325" y="1019175"/>
                </a:lnTo>
                <a:lnTo>
                  <a:pt x="292100" y="1003300"/>
                </a:lnTo>
                <a:lnTo>
                  <a:pt x="260350" y="1003300"/>
                </a:lnTo>
                <a:lnTo>
                  <a:pt x="231775" y="955675"/>
                </a:lnTo>
                <a:lnTo>
                  <a:pt x="219075" y="914400"/>
                </a:lnTo>
                <a:lnTo>
                  <a:pt x="206375" y="873125"/>
                </a:lnTo>
                <a:lnTo>
                  <a:pt x="203200" y="806450"/>
                </a:lnTo>
                <a:cubicBezTo>
                  <a:pt x="202142" y="763058"/>
                  <a:pt x="201083" y="719667"/>
                  <a:pt x="200025" y="676275"/>
                </a:cubicBezTo>
                <a:lnTo>
                  <a:pt x="190500" y="533400"/>
                </a:lnTo>
                <a:lnTo>
                  <a:pt x="187325" y="466725"/>
                </a:lnTo>
                <a:lnTo>
                  <a:pt x="177800" y="317500"/>
                </a:lnTo>
                <a:lnTo>
                  <a:pt x="165100" y="263525"/>
                </a:lnTo>
                <a:lnTo>
                  <a:pt x="161925" y="196850"/>
                </a:lnTo>
                <a:lnTo>
                  <a:pt x="149225" y="149225"/>
                </a:lnTo>
                <a:lnTo>
                  <a:pt x="127000" y="117475"/>
                </a:lnTo>
                <a:lnTo>
                  <a:pt x="101600" y="57150"/>
                </a:lnTo>
                <a:lnTo>
                  <a:pt x="69850" y="0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53" name="Forme libre 2052">
            <a:extLst>
              <a:ext uri="{FF2B5EF4-FFF2-40B4-BE49-F238E27FC236}">
                <a16:creationId xmlns:a16="http://schemas.microsoft.com/office/drawing/2014/main" xmlns="" id="{FB12D662-D8F9-9A46-AD54-40D444FF2E7C}"/>
              </a:ext>
            </a:extLst>
          </p:cNvPr>
          <p:cNvSpPr/>
          <p:nvPr/>
        </p:nvSpPr>
        <p:spPr>
          <a:xfrm>
            <a:off x="7162165" y="3425054"/>
            <a:ext cx="1787525" cy="1152525"/>
          </a:xfrm>
          <a:custGeom>
            <a:avLst/>
            <a:gdLst>
              <a:gd name="connsiteX0" fmla="*/ 1787525 w 1787525"/>
              <a:gd name="connsiteY0" fmla="*/ 1152525 h 1152525"/>
              <a:gd name="connsiteX1" fmla="*/ 1597025 w 1787525"/>
              <a:gd name="connsiteY1" fmla="*/ 1152525 h 1152525"/>
              <a:gd name="connsiteX2" fmla="*/ 1590675 w 1787525"/>
              <a:gd name="connsiteY2" fmla="*/ 1133475 h 1152525"/>
              <a:gd name="connsiteX3" fmla="*/ 1374775 w 1787525"/>
              <a:gd name="connsiteY3" fmla="*/ 1133475 h 1152525"/>
              <a:gd name="connsiteX4" fmla="*/ 1358900 w 1787525"/>
              <a:gd name="connsiteY4" fmla="*/ 1114425 h 1152525"/>
              <a:gd name="connsiteX5" fmla="*/ 1206500 w 1787525"/>
              <a:gd name="connsiteY5" fmla="*/ 1114425 h 1152525"/>
              <a:gd name="connsiteX6" fmla="*/ 1187450 w 1787525"/>
              <a:gd name="connsiteY6" fmla="*/ 1108075 h 1152525"/>
              <a:gd name="connsiteX7" fmla="*/ 1174750 w 1787525"/>
              <a:gd name="connsiteY7" fmla="*/ 1082675 h 1152525"/>
              <a:gd name="connsiteX8" fmla="*/ 1174750 w 1787525"/>
              <a:gd name="connsiteY8" fmla="*/ 1082675 h 1152525"/>
              <a:gd name="connsiteX9" fmla="*/ 1098550 w 1787525"/>
              <a:gd name="connsiteY9" fmla="*/ 1054100 h 1152525"/>
              <a:gd name="connsiteX10" fmla="*/ 1006475 w 1787525"/>
              <a:gd name="connsiteY10" fmla="*/ 1054100 h 1152525"/>
              <a:gd name="connsiteX11" fmla="*/ 958850 w 1787525"/>
              <a:gd name="connsiteY11" fmla="*/ 1035050 h 1152525"/>
              <a:gd name="connsiteX12" fmla="*/ 825500 w 1787525"/>
              <a:gd name="connsiteY12" fmla="*/ 1035050 h 1152525"/>
              <a:gd name="connsiteX13" fmla="*/ 758825 w 1787525"/>
              <a:gd name="connsiteY13" fmla="*/ 977900 h 1152525"/>
              <a:gd name="connsiteX14" fmla="*/ 739775 w 1787525"/>
              <a:gd name="connsiteY14" fmla="*/ 962025 h 1152525"/>
              <a:gd name="connsiteX15" fmla="*/ 698500 w 1787525"/>
              <a:gd name="connsiteY15" fmla="*/ 965200 h 1152525"/>
              <a:gd name="connsiteX16" fmla="*/ 676275 w 1787525"/>
              <a:gd name="connsiteY16" fmla="*/ 933450 h 1152525"/>
              <a:gd name="connsiteX17" fmla="*/ 638175 w 1787525"/>
              <a:gd name="connsiteY17" fmla="*/ 917575 h 1152525"/>
              <a:gd name="connsiteX18" fmla="*/ 596900 w 1787525"/>
              <a:gd name="connsiteY18" fmla="*/ 879475 h 1152525"/>
              <a:gd name="connsiteX19" fmla="*/ 581025 w 1787525"/>
              <a:gd name="connsiteY19" fmla="*/ 850900 h 1152525"/>
              <a:gd name="connsiteX20" fmla="*/ 571500 w 1787525"/>
              <a:gd name="connsiteY20" fmla="*/ 806450 h 1152525"/>
              <a:gd name="connsiteX21" fmla="*/ 454025 w 1787525"/>
              <a:gd name="connsiteY21" fmla="*/ 806450 h 1152525"/>
              <a:gd name="connsiteX22" fmla="*/ 438150 w 1787525"/>
              <a:gd name="connsiteY22" fmla="*/ 784225 h 1152525"/>
              <a:gd name="connsiteX23" fmla="*/ 415925 w 1787525"/>
              <a:gd name="connsiteY23" fmla="*/ 736600 h 1152525"/>
              <a:gd name="connsiteX24" fmla="*/ 403225 w 1787525"/>
              <a:gd name="connsiteY24" fmla="*/ 704850 h 1152525"/>
              <a:gd name="connsiteX25" fmla="*/ 393700 w 1787525"/>
              <a:gd name="connsiteY25" fmla="*/ 647700 h 1152525"/>
              <a:gd name="connsiteX26" fmla="*/ 374650 w 1787525"/>
              <a:gd name="connsiteY26" fmla="*/ 625475 h 1152525"/>
              <a:gd name="connsiteX27" fmla="*/ 333375 w 1787525"/>
              <a:gd name="connsiteY27" fmla="*/ 581025 h 1152525"/>
              <a:gd name="connsiteX28" fmla="*/ 288925 w 1787525"/>
              <a:gd name="connsiteY28" fmla="*/ 581025 h 1152525"/>
              <a:gd name="connsiteX29" fmla="*/ 254000 w 1787525"/>
              <a:gd name="connsiteY29" fmla="*/ 549275 h 1152525"/>
              <a:gd name="connsiteX30" fmla="*/ 228600 w 1787525"/>
              <a:gd name="connsiteY30" fmla="*/ 533400 h 1152525"/>
              <a:gd name="connsiteX31" fmla="*/ 215900 w 1787525"/>
              <a:gd name="connsiteY31" fmla="*/ 466725 h 1152525"/>
              <a:gd name="connsiteX32" fmla="*/ 206375 w 1787525"/>
              <a:gd name="connsiteY32" fmla="*/ 403225 h 1152525"/>
              <a:gd name="connsiteX33" fmla="*/ 203200 w 1787525"/>
              <a:gd name="connsiteY33" fmla="*/ 301625 h 1152525"/>
              <a:gd name="connsiteX34" fmla="*/ 196850 w 1787525"/>
              <a:gd name="connsiteY34" fmla="*/ 244475 h 1152525"/>
              <a:gd name="connsiteX35" fmla="*/ 184150 w 1787525"/>
              <a:gd name="connsiteY35" fmla="*/ 174625 h 1152525"/>
              <a:gd name="connsiteX36" fmla="*/ 187325 w 1787525"/>
              <a:gd name="connsiteY36" fmla="*/ 114300 h 1152525"/>
              <a:gd name="connsiteX37" fmla="*/ 161925 w 1787525"/>
              <a:gd name="connsiteY37" fmla="*/ 73025 h 1152525"/>
              <a:gd name="connsiteX38" fmla="*/ 146050 w 1787525"/>
              <a:gd name="connsiteY38" fmla="*/ 53975 h 1152525"/>
              <a:gd name="connsiteX39" fmla="*/ 127000 w 1787525"/>
              <a:gd name="connsiteY39" fmla="*/ 12700 h 1152525"/>
              <a:gd name="connsiteX40" fmla="*/ 60325 w 1787525"/>
              <a:gd name="connsiteY40" fmla="*/ 19050 h 1152525"/>
              <a:gd name="connsiteX41" fmla="*/ 60325 w 1787525"/>
              <a:gd name="connsiteY41" fmla="*/ 19050 h 1152525"/>
              <a:gd name="connsiteX42" fmla="*/ 60325 w 1787525"/>
              <a:gd name="connsiteY42" fmla="*/ 19050 h 1152525"/>
              <a:gd name="connsiteX43" fmla="*/ 60325 w 1787525"/>
              <a:gd name="connsiteY43" fmla="*/ 19050 h 1152525"/>
              <a:gd name="connsiteX44" fmla="*/ 60325 w 1787525"/>
              <a:gd name="connsiteY44" fmla="*/ 19050 h 1152525"/>
              <a:gd name="connsiteX45" fmla="*/ 34925 w 1787525"/>
              <a:gd name="connsiteY45" fmla="*/ 0 h 1152525"/>
              <a:gd name="connsiteX46" fmla="*/ 0 w 1787525"/>
              <a:gd name="connsiteY46" fmla="*/ 0 h 115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787525" h="1152525">
                <a:moveTo>
                  <a:pt x="1787525" y="1152525"/>
                </a:moveTo>
                <a:lnTo>
                  <a:pt x="1597025" y="1152525"/>
                </a:lnTo>
                <a:lnTo>
                  <a:pt x="1590675" y="1133475"/>
                </a:lnTo>
                <a:lnTo>
                  <a:pt x="1374775" y="1133475"/>
                </a:lnTo>
                <a:lnTo>
                  <a:pt x="1358900" y="1114425"/>
                </a:lnTo>
                <a:lnTo>
                  <a:pt x="1206500" y="1114425"/>
                </a:lnTo>
                <a:lnTo>
                  <a:pt x="1187450" y="1108075"/>
                </a:lnTo>
                <a:lnTo>
                  <a:pt x="1174750" y="1082675"/>
                </a:lnTo>
                <a:lnTo>
                  <a:pt x="1174750" y="1082675"/>
                </a:lnTo>
                <a:lnTo>
                  <a:pt x="1098550" y="1054100"/>
                </a:lnTo>
                <a:lnTo>
                  <a:pt x="1006475" y="1054100"/>
                </a:lnTo>
                <a:lnTo>
                  <a:pt x="958850" y="1035050"/>
                </a:lnTo>
                <a:lnTo>
                  <a:pt x="825500" y="1035050"/>
                </a:lnTo>
                <a:lnTo>
                  <a:pt x="758825" y="977900"/>
                </a:lnTo>
                <a:lnTo>
                  <a:pt x="739775" y="962025"/>
                </a:lnTo>
                <a:lnTo>
                  <a:pt x="698500" y="965200"/>
                </a:lnTo>
                <a:lnTo>
                  <a:pt x="676275" y="933450"/>
                </a:lnTo>
                <a:lnTo>
                  <a:pt x="638175" y="917575"/>
                </a:lnTo>
                <a:lnTo>
                  <a:pt x="596900" y="879475"/>
                </a:lnTo>
                <a:lnTo>
                  <a:pt x="581025" y="850900"/>
                </a:lnTo>
                <a:lnTo>
                  <a:pt x="571500" y="806450"/>
                </a:lnTo>
                <a:lnTo>
                  <a:pt x="454025" y="806450"/>
                </a:lnTo>
                <a:lnTo>
                  <a:pt x="438150" y="784225"/>
                </a:lnTo>
                <a:lnTo>
                  <a:pt x="415925" y="736600"/>
                </a:lnTo>
                <a:lnTo>
                  <a:pt x="403225" y="704850"/>
                </a:lnTo>
                <a:lnTo>
                  <a:pt x="393700" y="647700"/>
                </a:lnTo>
                <a:lnTo>
                  <a:pt x="374650" y="625475"/>
                </a:lnTo>
                <a:lnTo>
                  <a:pt x="333375" y="581025"/>
                </a:lnTo>
                <a:lnTo>
                  <a:pt x="288925" y="581025"/>
                </a:lnTo>
                <a:lnTo>
                  <a:pt x="254000" y="549275"/>
                </a:lnTo>
                <a:lnTo>
                  <a:pt x="228600" y="533400"/>
                </a:lnTo>
                <a:lnTo>
                  <a:pt x="215900" y="466725"/>
                </a:lnTo>
                <a:lnTo>
                  <a:pt x="206375" y="403225"/>
                </a:lnTo>
                <a:cubicBezTo>
                  <a:pt x="205317" y="369358"/>
                  <a:pt x="204258" y="335492"/>
                  <a:pt x="203200" y="301625"/>
                </a:cubicBezTo>
                <a:lnTo>
                  <a:pt x="196850" y="244475"/>
                </a:lnTo>
                <a:lnTo>
                  <a:pt x="184150" y="174625"/>
                </a:lnTo>
                <a:lnTo>
                  <a:pt x="187325" y="114300"/>
                </a:lnTo>
                <a:lnTo>
                  <a:pt x="161925" y="73025"/>
                </a:lnTo>
                <a:lnTo>
                  <a:pt x="146050" y="53975"/>
                </a:lnTo>
                <a:lnTo>
                  <a:pt x="127000" y="12700"/>
                </a:lnTo>
                <a:lnTo>
                  <a:pt x="60325" y="19050"/>
                </a:lnTo>
                <a:lnTo>
                  <a:pt x="60325" y="19050"/>
                </a:lnTo>
                <a:lnTo>
                  <a:pt x="60325" y="19050"/>
                </a:lnTo>
                <a:lnTo>
                  <a:pt x="60325" y="19050"/>
                </a:lnTo>
                <a:lnTo>
                  <a:pt x="60325" y="19050"/>
                </a:lnTo>
                <a:lnTo>
                  <a:pt x="34925" y="0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A46DA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413" name="Tableau 412">
            <a:extLst>
              <a:ext uri="{FF2B5EF4-FFF2-40B4-BE49-F238E27FC236}">
                <a16:creationId xmlns:a16="http://schemas.microsoft.com/office/drawing/2014/main" xmlns="" id="{290EC15E-F879-FE41-9E72-A59A568EA90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617672" y="3345034"/>
          <a:ext cx="1399032" cy="382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387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6492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30233">
                  <a:extLst>
                    <a:ext uri="{9D8B030D-6E8A-4147-A177-3AD203B41FA5}">
                      <a16:colId xmlns:a16="http://schemas.microsoft.com/office/drawing/2014/main" xmlns="" val="1643845531"/>
                    </a:ext>
                  </a:extLst>
                </a:gridCol>
              </a:tblGrid>
              <a:tr h="104185">
                <a:tc>
                  <a:txBody>
                    <a:bodyPr/>
                    <a:lstStyle/>
                    <a:p>
                      <a:endParaRPr lang="fr-FR" sz="600" dirty="0"/>
                    </a:p>
                  </a:txBody>
                  <a:tcPr marL="18000" marR="18000" marT="18000" marB="18000"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dirty="0" err="1"/>
                        <a:t>mOS</a:t>
                      </a:r>
                      <a:r>
                        <a:rPr lang="fr-FR" sz="600" dirty="0"/>
                        <a:t>, </a:t>
                      </a:r>
                      <a:r>
                        <a:rPr lang="fr-FR" sz="600" dirty="0" err="1"/>
                        <a:t>months</a:t>
                      </a:r>
                      <a:endParaRPr lang="fr-FR" sz="600" dirty="0"/>
                    </a:p>
                  </a:txBody>
                  <a:tcPr marL="18000" marR="18000" marT="18000" marB="18000"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600" dirty="0"/>
                    </a:p>
                  </a:txBody>
                  <a:tcPr marL="18000" marR="18000" marT="18000" marB="18000"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4185">
                <a:tc>
                  <a:txBody>
                    <a:bodyPr/>
                    <a:lstStyle/>
                    <a:p>
                      <a:r>
                        <a:rPr lang="fr-FR" sz="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FTD/TPI</a:t>
                      </a:r>
                    </a:p>
                  </a:txBody>
                  <a:tcPr marL="18000" marR="18000" marT="18000" marB="18000"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3,3</a:t>
                      </a:r>
                    </a:p>
                  </a:txBody>
                  <a:tcPr marL="18000" marR="18000" marT="18000" marB="18000"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HR 0,39</a:t>
                      </a:r>
                    </a:p>
                  </a:txBody>
                  <a:tcPr marL="18000" marR="18000" marT="18000" marB="18000"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4185">
                <a:tc>
                  <a:txBody>
                    <a:bodyPr/>
                    <a:lstStyle/>
                    <a:p>
                      <a:r>
                        <a:rPr lang="fr-FR" sz="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Placebo</a:t>
                      </a:r>
                    </a:p>
                  </a:txBody>
                  <a:tcPr marL="18000" marR="18000" marT="18000" marB="18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1,8</a:t>
                      </a:r>
                    </a:p>
                  </a:txBody>
                  <a:tcPr marL="18000" marR="18000" marT="18000" marB="18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(95% CI: 0,31-0,50)</a:t>
                      </a:r>
                    </a:p>
                  </a:txBody>
                  <a:tcPr marL="18000" marR="18000" marT="18000" marB="1800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414" name="Tableau 413">
            <a:extLst>
              <a:ext uri="{FF2B5EF4-FFF2-40B4-BE49-F238E27FC236}">
                <a16:creationId xmlns:a16="http://schemas.microsoft.com/office/drawing/2014/main" xmlns="" id="{AA47FB46-F3E6-134C-9F5C-B09465E61B9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080001" y="3345034"/>
          <a:ext cx="1399032" cy="382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387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6492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30233">
                  <a:extLst>
                    <a:ext uri="{9D8B030D-6E8A-4147-A177-3AD203B41FA5}">
                      <a16:colId xmlns:a16="http://schemas.microsoft.com/office/drawing/2014/main" xmlns="" val="1643845531"/>
                    </a:ext>
                  </a:extLst>
                </a:gridCol>
              </a:tblGrid>
              <a:tr h="104185">
                <a:tc>
                  <a:txBody>
                    <a:bodyPr/>
                    <a:lstStyle/>
                    <a:p>
                      <a:endParaRPr lang="fr-FR" sz="600" dirty="0"/>
                    </a:p>
                  </a:txBody>
                  <a:tcPr marL="18000" marR="18000" marT="18000" marB="18000"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dirty="0" err="1"/>
                        <a:t>mOS</a:t>
                      </a:r>
                      <a:r>
                        <a:rPr lang="fr-FR" sz="600" dirty="0"/>
                        <a:t>, </a:t>
                      </a:r>
                      <a:r>
                        <a:rPr lang="fr-FR" sz="600" dirty="0" err="1"/>
                        <a:t>months</a:t>
                      </a:r>
                      <a:endParaRPr lang="fr-FR" sz="600" dirty="0"/>
                    </a:p>
                  </a:txBody>
                  <a:tcPr marL="18000" marR="18000" marT="18000" marB="18000"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600" dirty="0"/>
                    </a:p>
                  </a:txBody>
                  <a:tcPr marL="18000" marR="18000" marT="18000" marB="18000"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4185">
                <a:tc>
                  <a:txBody>
                    <a:bodyPr/>
                    <a:lstStyle/>
                    <a:p>
                      <a:r>
                        <a:rPr lang="fr-FR" sz="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FTD/TPI</a:t>
                      </a:r>
                    </a:p>
                  </a:txBody>
                  <a:tcPr marL="18000" marR="18000" marT="18000" marB="18000"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1,9</a:t>
                      </a:r>
                    </a:p>
                  </a:txBody>
                  <a:tcPr marL="18000" marR="18000" marT="18000" marB="18000"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HR 0,57</a:t>
                      </a:r>
                    </a:p>
                  </a:txBody>
                  <a:tcPr marL="18000" marR="18000" marT="18000" marB="18000"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4185">
                <a:tc>
                  <a:txBody>
                    <a:bodyPr/>
                    <a:lstStyle/>
                    <a:p>
                      <a:r>
                        <a:rPr lang="fr-FR" sz="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Placebo</a:t>
                      </a:r>
                    </a:p>
                  </a:txBody>
                  <a:tcPr marL="18000" marR="18000" marT="18000" marB="18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1,7</a:t>
                      </a:r>
                    </a:p>
                  </a:txBody>
                  <a:tcPr marL="18000" marR="18000" marT="18000" marB="18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(95% CI: 0,46-0,71)</a:t>
                      </a:r>
                    </a:p>
                  </a:txBody>
                  <a:tcPr marL="18000" marR="18000" marT="18000" marB="1800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415" name="Rectangle 414">
            <a:extLst>
              <a:ext uri="{FF2B5EF4-FFF2-40B4-BE49-F238E27FC236}">
                <a16:creationId xmlns:a16="http://schemas.microsoft.com/office/drawing/2014/main" xmlns="" id="{825B2D88-08A8-F248-A64E-5C526975052F}"/>
              </a:ext>
            </a:extLst>
          </p:cNvPr>
          <p:cNvSpPr/>
          <p:nvPr/>
        </p:nvSpPr>
        <p:spPr>
          <a:xfrm>
            <a:off x="5069811" y="1038546"/>
            <a:ext cx="1059210" cy="2308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" sz="900" b="1" dirty="0">
                <a:solidFill>
                  <a:schemeClr val="accent1"/>
                </a:solidFill>
              </a:rPr>
              <a:t>PPC subgroup</a:t>
            </a:r>
          </a:p>
        </p:txBody>
      </p:sp>
      <p:sp>
        <p:nvSpPr>
          <p:cNvPr id="416" name="Rectangle 415">
            <a:extLst>
              <a:ext uri="{FF2B5EF4-FFF2-40B4-BE49-F238E27FC236}">
                <a16:creationId xmlns:a16="http://schemas.microsoft.com/office/drawing/2014/main" xmlns="" id="{AFA8483B-5ED3-B34E-AAC5-827EF25440EB}"/>
              </a:ext>
            </a:extLst>
          </p:cNvPr>
          <p:cNvSpPr/>
          <p:nvPr/>
        </p:nvSpPr>
        <p:spPr>
          <a:xfrm>
            <a:off x="7534508" y="1038546"/>
            <a:ext cx="1059210" cy="2308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" sz="900" b="1" dirty="0">
                <a:solidFill>
                  <a:schemeClr val="accent1"/>
                </a:solidFill>
              </a:rPr>
              <a:t>GPC subgroup</a:t>
            </a:r>
          </a:p>
        </p:txBody>
      </p:sp>
      <p:cxnSp>
        <p:nvCxnSpPr>
          <p:cNvPr id="2055" name="Connecteur droit 2054">
            <a:extLst>
              <a:ext uri="{FF2B5EF4-FFF2-40B4-BE49-F238E27FC236}">
                <a16:creationId xmlns:a16="http://schemas.microsoft.com/office/drawing/2014/main" xmlns="" id="{C8513B51-FF97-3245-9EA9-F539E3CEFC74}"/>
              </a:ext>
            </a:extLst>
          </p:cNvPr>
          <p:cNvCxnSpPr/>
          <p:nvPr/>
        </p:nvCxnSpPr>
        <p:spPr>
          <a:xfrm>
            <a:off x="6756400" y="1041400"/>
            <a:ext cx="0" cy="3975100"/>
          </a:xfrm>
          <a:prstGeom prst="line">
            <a:avLst/>
          </a:prstGeom>
          <a:ln w="12700">
            <a:solidFill>
              <a:srgbClr val="A46DA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9" name="ZoneTexte 418">
            <a:extLst>
              <a:ext uri="{FF2B5EF4-FFF2-40B4-BE49-F238E27FC236}">
                <a16:creationId xmlns:a16="http://schemas.microsoft.com/office/drawing/2014/main" xmlns="" id="{F36C8A78-7F7F-544F-A9D0-75F7ECC7230B}"/>
              </a:ext>
            </a:extLst>
          </p:cNvPr>
          <p:cNvSpPr txBox="1"/>
          <p:nvPr/>
        </p:nvSpPr>
        <p:spPr>
          <a:xfrm>
            <a:off x="6855555" y="1354123"/>
            <a:ext cx="182786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fr-FR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</a:t>
            </a:r>
          </a:p>
        </p:txBody>
      </p:sp>
      <p:sp>
        <p:nvSpPr>
          <p:cNvPr id="420" name="ZoneTexte 419">
            <a:extLst>
              <a:ext uri="{FF2B5EF4-FFF2-40B4-BE49-F238E27FC236}">
                <a16:creationId xmlns:a16="http://schemas.microsoft.com/office/drawing/2014/main" xmlns="" id="{48AB4B1F-343B-4C40-BFA7-B6438D4F1116}"/>
              </a:ext>
            </a:extLst>
          </p:cNvPr>
          <p:cNvSpPr txBox="1"/>
          <p:nvPr/>
        </p:nvSpPr>
        <p:spPr>
          <a:xfrm>
            <a:off x="6855555" y="3213718"/>
            <a:ext cx="182786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fr-FR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</a:t>
            </a:r>
          </a:p>
        </p:txBody>
      </p:sp>
      <p:sp>
        <p:nvSpPr>
          <p:cNvPr id="421" name="ZoneTexte 420">
            <a:extLst>
              <a:ext uri="{FF2B5EF4-FFF2-40B4-BE49-F238E27FC236}">
                <a16:creationId xmlns:a16="http://schemas.microsoft.com/office/drawing/2014/main" xmlns="" id="{44C9EF95-350C-E347-A32A-CFD61910BB01}"/>
              </a:ext>
            </a:extLst>
          </p:cNvPr>
          <p:cNvSpPr txBox="1"/>
          <p:nvPr/>
        </p:nvSpPr>
        <p:spPr>
          <a:xfrm>
            <a:off x="4446776" y="1354123"/>
            <a:ext cx="182786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fr-FR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</a:t>
            </a:r>
          </a:p>
        </p:txBody>
      </p:sp>
      <p:sp>
        <p:nvSpPr>
          <p:cNvPr id="422" name="ZoneTexte 421">
            <a:extLst>
              <a:ext uri="{FF2B5EF4-FFF2-40B4-BE49-F238E27FC236}">
                <a16:creationId xmlns:a16="http://schemas.microsoft.com/office/drawing/2014/main" xmlns="" id="{BD4677CD-C6AC-3B46-B222-EC92FCD5C3ED}"/>
              </a:ext>
            </a:extLst>
          </p:cNvPr>
          <p:cNvSpPr txBox="1"/>
          <p:nvPr/>
        </p:nvSpPr>
        <p:spPr>
          <a:xfrm>
            <a:off x="4446776" y="3213718"/>
            <a:ext cx="182786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fr-FR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</a:t>
            </a:r>
          </a:p>
        </p:txBody>
      </p:sp>
      <p:sp>
        <p:nvSpPr>
          <p:cNvPr id="423" name="ZoneTexte 422">
            <a:extLst>
              <a:ext uri="{FF2B5EF4-FFF2-40B4-BE49-F238E27FC236}">
                <a16:creationId xmlns:a16="http://schemas.microsoft.com/office/drawing/2014/main" xmlns="" id="{428695C2-2802-7245-865D-7DEE2342BC70}"/>
              </a:ext>
            </a:extLst>
          </p:cNvPr>
          <p:cNvSpPr txBox="1"/>
          <p:nvPr/>
        </p:nvSpPr>
        <p:spPr>
          <a:xfrm rot="-5400000">
            <a:off x="3797640" y="2055118"/>
            <a:ext cx="136585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Event-free (%)</a:t>
            </a:r>
          </a:p>
        </p:txBody>
      </p:sp>
      <p:sp>
        <p:nvSpPr>
          <p:cNvPr id="424" name="ZoneTexte 423">
            <a:extLst>
              <a:ext uri="{FF2B5EF4-FFF2-40B4-BE49-F238E27FC236}">
                <a16:creationId xmlns:a16="http://schemas.microsoft.com/office/drawing/2014/main" xmlns="" id="{BD0E7D26-7735-FF4E-9180-4BF97229A1D1}"/>
              </a:ext>
            </a:extLst>
          </p:cNvPr>
          <p:cNvSpPr txBox="1"/>
          <p:nvPr/>
        </p:nvSpPr>
        <p:spPr>
          <a:xfrm rot="-5400000">
            <a:off x="3797640" y="3917593"/>
            <a:ext cx="136585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Event-free (%)</a:t>
            </a:r>
          </a:p>
        </p:txBody>
      </p:sp>
    </p:spTree>
    <p:extLst>
      <p:ext uri="{BB962C8B-B14F-4D97-AF65-F5344CB8AC3E}">
        <p14:creationId xmlns:p14="http://schemas.microsoft.com/office/powerpoint/2010/main" val="12983614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Etude de phase III KEYNOTE-181</a:t>
            </a:r>
            <a:br>
              <a:rPr lang="fr-FR" dirty="0"/>
            </a:br>
            <a:r>
              <a:rPr lang="fr-FR" sz="1650" dirty="0"/>
              <a:t>Tolérance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xmlns="" id="{80212C51-D39B-4109-8CD5-8B05AAA969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102" r="-402"/>
          <a:stretch/>
        </p:blipFill>
        <p:spPr>
          <a:xfrm>
            <a:off x="2555203" y="809980"/>
            <a:ext cx="3015863" cy="432771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2F94D733-8CA5-AF43-868D-043F6B0E60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775" y="4897279"/>
            <a:ext cx="475525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dirty="0" err="1">
                <a:solidFill>
                  <a:srgbClr val="4D4D4D"/>
                </a:solidFill>
                <a:latin typeface="Calibri"/>
              </a:rPr>
              <a:t>Kojima</a:t>
            </a:r>
            <a:r>
              <a:rPr lang="fr-FR" sz="1000" dirty="0">
                <a:solidFill>
                  <a:srgbClr val="4D4D4D"/>
                </a:solidFill>
                <a:latin typeface="Calibri"/>
              </a:rPr>
              <a:t> </a:t>
            </a:r>
            <a:r>
              <a:rPr lang="fr-FR" sz="1000" dirty="0" err="1">
                <a:solidFill>
                  <a:srgbClr val="4D4D4D"/>
                </a:solidFill>
                <a:latin typeface="Calibri"/>
              </a:rPr>
              <a:t>T</a:t>
            </a:r>
            <a:r>
              <a:rPr lang="fr-FR" sz="1000" dirty="0">
                <a:solidFill>
                  <a:srgbClr val="4D4D4D"/>
                </a:solidFill>
                <a:latin typeface="Calibri"/>
              </a:rPr>
              <a:t> et al., </a:t>
            </a:r>
            <a:r>
              <a:rPr lang="ro-RO" altLang="fr-FR" sz="1000" dirty="0">
                <a:solidFill>
                  <a:srgbClr val="4D4D4D"/>
                </a:solidFill>
                <a:latin typeface="Calibri"/>
              </a:rPr>
              <a:t>ASCO</a:t>
            </a:r>
            <a:r>
              <a:rPr lang="fr-FR" altLang="fr-FR" sz="1000" dirty="0">
                <a:solidFill>
                  <a:srgbClr val="4D4D4D"/>
                </a:solidFill>
                <a:latin typeface="Calibri"/>
              </a:rPr>
              <a:t>GI</a:t>
            </a:r>
            <a:r>
              <a:rPr lang="ro-RO" altLang="fr-FR" sz="1000" dirty="0">
                <a:solidFill>
                  <a:srgbClr val="4D4D4D"/>
                </a:solidFill>
                <a:latin typeface="Calibri"/>
              </a:rPr>
              <a:t> 20</a:t>
            </a:r>
            <a:r>
              <a:rPr lang="fr-FR" altLang="fr-FR" sz="1000" dirty="0">
                <a:solidFill>
                  <a:srgbClr val="4D4D4D"/>
                </a:solidFill>
                <a:latin typeface="Calibri"/>
              </a:rPr>
              <a:t>19, </a:t>
            </a:r>
            <a:r>
              <a:rPr lang="fr-FR" sz="1000" dirty="0">
                <a:solidFill>
                  <a:srgbClr val="4D4D4D"/>
                </a:solidFill>
                <a:latin typeface="Calibri"/>
              </a:rPr>
              <a:t>abs 2</a:t>
            </a:r>
          </a:p>
        </p:txBody>
      </p:sp>
    </p:spTree>
    <p:extLst>
      <p:ext uri="{BB962C8B-B14F-4D97-AF65-F5344CB8AC3E}">
        <p14:creationId xmlns:p14="http://schemas.microsoft.com/office/powerpoint/2010/main" val="2367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/>
            </a:r>
            <a:br>
              <a:rPr lang="fr-FR" dirty="0"/>
            </a:br>
            <a:r>
              <a:rPr lang="fr-FR" dirty="0" err="1"/>
              <a:t>Trifluridine</a:t>
            </a:r>
            <a:r>
              <a:rPr lang="fr-FR" dirty="0"/>
              <a:t>/</a:t>
            </a:r>
            <a:r>
              <a:rPr lang="fr-FR" dirty="0" err="1"/>
              <a:t>tipiracil</a:t>
            </a:r>
            <a:r>
              <a:rPr lang="fr-FR" dirty="0"/>
              <a:t> et CCR métastatique prétraités</a:t>
            </a:r>
            <a:br>
              <a:rPr lang="fr-FR" dirty="0"/>
            </a:br>
            <a:r>
              <a:rPr lang="fr-FR" dirty="0"/>
              <a:t>Facteurs pronostiques : étude RECOURSE</a:t>
            </a:r>
            <a:br>
              <a:rPr lang="fr-FR" dirty="0"/>
            </a:br>
            <a:endParaRPr lang="fr-FR" dirty="0"/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xmlns="" id="{9D721FEF-88B1-7C4E-A706-BA826F149B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4560" y="1159511"/>
            <a:ext cx="5222240" cy="455929"/>
          </a:xfrm>
        </p:spPr>
        <p:txBody>
          <a:bodyPr>
            <a:normAutofit/>
          </a:bodyPr>
          <a:lstStyle/>
          <a:p>
            <a:r>
              <a:rPr lang="fr-FR" sz="1400" dirty="0"/>
              <a:t>Survie globale des patients sans métastases hépatiques</a:t>
            </a:r>
          </a:p>
          <a:p>
            <a:endParaRPr lang="fr-FR" sz="1400" dirty="0"/>
          </a:p>
        </p:txBody>
      </p:sp>
      <p:sp>
        <p:nvSpPr>
          <p:cNvPr id="15" name="ZoneTexte 3"/>
          <p:cNvSpPr txBox="1">
            <a:spLocks noChangeArrowheads="1"/>
          </p:cNvSpPr>
          <p:nvPr/>
        </p:nvSpPr>
        <p:spPr bwMode="auto">
          <a:xfrm>
            <a:off x="134483" y="4845850"/>
            <a:ext cx="87852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J </a:t>
            </a:r>
            <a:r>
              <a:rPr kumimoji="0" lang="fr-FR" altLang="fr-FR" sz="100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Tabernero</a:t>
            </a:r>
            <a:r>
              <a:rPr kumimoji="0" lang="ro-RO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 et al., ASCO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GI</a:t>
            </a:r>
            <a:r>
              <a:rPr kumimoji="0" lang="ro-RO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20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19</a:t>
            </a:r>
            <a:r>
              <a:rPr kumimoji="0" lang="ro-RO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, 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rPr>
              <a:t>abs 677</a:t>
            </a:r>
            <a:endParaRPr kumimoji="0" lang="nl-NL" altLang="fr-FR" sz="100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graphicFrame>
        <p:nvGraphicFramePr>
          <p:cNvPr id="14" name="Tableau 13"/>
          <p:cNvGraphicFramePr>
            <a:graphicFrameLocks noGrp="1"/>
          </p:cNvGraphicFramePr>
          <p:nvPr>
            <p:extLst/>
          </p:nvPr>
        </p:nvGraphicFramePr>
        <p:xfrm>
          <a:off x="3563888" y="1491630"/>
          <a:ext cx="4581533" cy="9535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71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5618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60360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Survie globale (mois) </a:t>
                      </a:r>
                      <a:r>
                        <a:rPr lang="fr-FR" sz="1100" dirty="0" err="1"/>
                        <a:t>Triflu</a:t>
                      </a:r>
                      <a:r>
                        <a:rPr lang="fr-FR" sz="1100" dirty="0"/>
                        <a:t>/tipi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GPC</a:t>
                      </a:r>
                    </a:p>
                    <a:p>
                      <a:pPr algn="ctr"/>
                      <a:r>
                        <a:rPr lang="fr-FR" sz="1100" dirty="0"/>
                        <a:t> (bon pronostic)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PPC </a:t>
                      </a:r>
                    </a:p>
                    <a:p>
                      <a:pPr algn="ctr"/>
                      <a:r>
                        <a:rPr lang="fr-FR" sz="1100" dirty="0"/>
                        <a:t>(maladie agressive)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7780">
                <a:tc>
                  <a:txBody>
                    <a:bodyPr/>
                    <a:lstStyle/>
                    <a:p>
                      <a:pPr algn="ctr"/>
                      <a:endParaRPr lang="fr-FR" sz="11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16,4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7,6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7900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HR (IC 95%)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11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0,42 (0,24-0,74;</a:t>
                      </a:r>
                      <a:r>
                        <a:rPr lang="fr-FR" sz="11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p&lt;0,0019)</a:t>
                      </a:r>
                      <a:endParaRPr lang="fr-FR" sz="11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9" name="Tableau 8"/>
          <p:cNvGraphicFramePr>
            <a:graphicFrameLocks noGrp="1"/>
          </p:cNvGraphicFramePr>
          <p:nvPr>
            <p:extLst/>
          </p:nvPr>
        </p:nvGraphicFramePr>
        <p:xfrm>
          <a:off x="3707904" y="3700714"/>
          <a:ext cx="4581534" cy="9535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71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60360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Survie globale (mois) </a:t>
                      </a:r>
                      <a:r>
                        <a:rPr lang="fr-FR" sz="1100" dirty="0" err="1"/>
                        <a:t>Triflu</a:t>
                      </a:r>
                      <a:r>
                        <a:rPr lang="fr-FR" sz="1100" dirty="0"/>
                        <a:t>/tipi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GPC</a:t>
                      </a:r>
                    </a:p>
                    <a:p>
                      <a:pPr algn="ctr"/>
                      <a:r>
                        <a:rPr lang="fr-FR" sz="1100" dirty="0"/>
                        <a:t> (bon pronostic)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PPC </a:t>
                      </a:r>
                    </a:p>
                    <a:p>
                      <a:pPr algn="ctr"/>
                      <a:r>
                        <a:rPr lang="fr-FR" sz="1100" dirty="0"/>
                        <a:t>(maladie agressive)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7780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ECOG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10,5 </a:t>
                      </a:r>
                      <a:r>
                        <a:rPr lang="fr-FR" sz="11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(HR 0,66)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6,7 (HR 0,77)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79004">
                <a:tc>
                  <a:txBody>
                    <a:bodyPr/>
                    <a:lstStyle/>
                    <a:p>
                      <a:pPr marL="0" marR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ECOG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8</a:t>
                      </a:r>
                      <a:r>
                        <a:rPr lang="fr-FR" sz="11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(HR 0,54)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4,2 (HR 0,69)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1" name="Espace réservé du contenu 1">
            <a:extLst>
              <a:ext uri="{FF2B5EF4-FFF2-40B4-BE49-F238E27FC236}">
                <a16:creationId xmlns:a16="http://schemas.microsoft.com/office/drawing/2014/main" xmlns="" id="{DCE4FC13-5F2C-824D-A8A0-C54ACB6D92D1}"/>
              </a:ext>
            </a:extLst>
          </p:cNvPr>
          <p:cNvSpPr txBox="1">
            <a:spLocks/>
          </p:cNvSpPr>
          <p:nvPr/>
        </p:nvSpPr>
        <p:spPr>
          <a:xfrm>
            <a:off x="3464560" y="3371079"/>
            <a:ext cx="5222240" cy="4559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92881" indent="-192881" algn="l" defTabSz="257175" rtl="0" eaLnBrk="1" latinLnBrk="0" hangingPunct="1">
              <a:spcBef>
                <a:spcPct val="20000"/>
              </a:spcBef>
              <a:buClr>
                <a:srgbClr val="A370A9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17910" indent="-160735" algn="l" defTabSz="25717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642938" indent="-128588" algn="l" defTabSz="257175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00113" indent="-128588" algn="l" defTabSz="257175" rtl="0" eaLnBrk="1" latinLnBrk="0" hangingPunct="1">
              <a:spcBef>
                <a:spcPct val="20000"/>
              </a:spcBef>
              <a:buFont typeface="Arial"/>
              <a:buChar char="–"/>
              <a:defRPr sz="1125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57288" indent="-128588" algn="l" defTabSz="257175" rtl="0" eaLnBrk="1" latinLnBrk="0" hangingPunct="1">
              <a:spcBef>
                <a:spcPct val="20000"/>
              </a:spcBef>
              <a:buFont typeface="Arial"/>
              <a:buChar char="»"/>
              <a:defRPr sz="1125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414463" indent="-128588" algn="l" defTabSz="257175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257175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257175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257175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Survie globale des patients selon le statut PS ECOG</a:t>
            </a:r>
          </a:p>
        </p:txBody>
      </p:sp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xmlns="" id="{E8F6A182-707E-724E-9491-BA943849A3C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791734" y="1376716"/>
          <a:ext cx="1399032" cy="382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387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6492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30233">
                  <a:extLst>
                    <a:ext uri="{9D8B030D-6E8A-4147-A177-3AD203B41FA5}">
                      <a16:colId xmlns:a16="http://schemas.microsoft.com/office/drawing/2014/main" xmlns="" val="1643845531"/>
                    </a:ext>
                  </a:extLst>
                </a:gridCol>
              </a:tblGrid>
              <a:tr h="104185">
                <a:tc>
                  <a:txBody>
                    <a:bodyPr/>
                    <a:lstStyle/>
                    <a:p>
                      <a:endParaRPr lang="fr-FR" sz="600" dirty="0"/>
                    </a:p>
                  </a:txBody>
                  <a:tcPr marL="18000" marR="18000" marT="18000" marB="18000"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dirty="0" err="1"/>
                        <a:t>mOS</a:t>
                      </a:r>
                      <a:r>
                        <a:rPr lang="fr-FR" sz="600" dirty="0"/>
                        <a:t>, </a:t>
                      </a:r>
                      <a:r>
                        <a:rPr lang="fr-FR" sz="600" dirty="0" err="1"/>
                        <a:t>months</a:t>
                      </a:r>
                      <a:endParaRPr lang="fr-FR" sz="600" dirty="0"/>
                    </a:p>
                  </a:txBody>
                  <a:tcPr marL="18000" marR="18000" marT="18000" marB="18000"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600" dirty="0"/>
                    </a:p>
                  </a:txBody>
                  <a:tcPr marL="18000" marR="18000" marT="18000" marB="18000"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4185">
                <a:tc>
                  <a:txBody>
                    <a:bodyPr/>
                    <a:lstStyle/>
                    <a:p>
                      <a:r>
                        <a:rPr lang="fr-FR" sz="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FTD/TPI</a:t>
                      </a:r>
                    </a:p>
                  </a:txBody>
                  <a:tcPr marL="18000" marR="18000" marT="18000" marB="18000"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16,4</a:t>
                      </a:r>
                    </a:p>
                  </a:txBody>
                  <a:tcPr marL="18000" marR="18000" marT="18000" marB="18000"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HR 0,47</a:t>
                      </a:r>
                    </a:p>
                  </a:txBody>
                  <a:tcPr marL="18000" marR="18000" marT="18000" marB="18000"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4185">
                <a:tc>
                  <a:txBody>
                    <a:bodyPr/>
                    <a:lstStyle/>
                    <a:p>
                      <a:r>
                        <a:rPr lang="fr-FR" sz="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Placebo</a:t>
                      </a:r>
                    </a:p>
                  </a:txBody>
                  <a:tcPr marL="18000" marR="18000" marT="18000" marB="18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8,6</a:t>
                      </a:r>
                    </a:p>
                  </a:txBody>
                  <a:tcPr marL="18000" marR="18000" marT="18000" marB="18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(95% CI: 0,29-0,77)</a:t>
                      </a:r>
                    </a:p>
                  </a:txBody>
                  <a:tcPr marL="18000" marR="18000" marT="18000" marB="1800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xmlns="" id="{711CD310-1533-4B4F-AA33-681BF9DF9F95}"/>
              </a:ext>
            </a:extLst>
          </p:cNvPr>
          <p:cNvCxnSpPr>
            <a:cxnSpLocks/>
          </p:cNvCxnSpPr>
          <p:nvPr/>
        </p:nvCxnSpPr>
        <p:spPr>
          <a:xfrm>
            <a:off x="852174" y="2738993"/>
            <a:ext cx="2027551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xmlns="" id="{41B4682D-1913-124F-9870-9B00AFE17208}"/>
              </a:ext>
            </a:extLst>
          </p:cNvPr>
          <p:cNvCxnSpPr/>
          <p:nvPr/>
        </p:nvCxnSpPr>
        <p:spPr>
          <a:xfrm>
            <a:off x="1008563" y="2738991"/>
            <a:ext cx="0" cy="46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" name="Groupe 16">
            <a:extLst>
              <a:ext uri="{FF2B5EF4-FFF2-40B4-BE49-F238E27FC236}">
                <a16:creationId xmlns:a16="http://schemas.microsoft.com/office/drawing/2014/main" xmlns="" id="{A0E8B6FA-75EE-D341-94A7-CC63FCE6709E}"/>
              </a:ext>
            </a:extLst>
          </p:cNvPr>
          <p:cNvGrpSpPr/>
          <p:nvPr/>
        </p:nvGrpSpPr>
        <p:grpSpPr>
          <a:xfrm>
            <a:off x="833670" y="1549401"/>
            <a:ext cx="59776" cy="1219199"/>
            <a:chOff x="5962675" y="2180929"/>
            <a:chExt cx="64631" cy="1219199"/>
          </a:xfrm>
          <a:effectLst/>
        </p:grpSpPr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xmlns="" id="{269DB58B-5F71-C447-A795-D0A704300C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23344" y="2180929"/>
              <a:ext cx="0" cy="1219199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xmlns="" id="{0FC49F96-19E7-974C-98AA-641C47D2597F}"/>
                </a:ext>
              </a:extLst>
            </p:cNvPr>
            <p:cNvCxnSpPr/>
            <p:nvPr/>
          </p:nvCxnSpPr>
          <p:spPr>
            <a:xfrm rot="5400000">
              <a:off x="5993221" y="2159876"/>
              <a:ext cx="0" cy="5400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xmlns="" id="{7CB5795F-2337-B345-953A-87EA5E8E2621}"/>
                </a:ext>
              </a:extLst>
            </p:cNvPr>
            <p:cNvCxnSpPr/>
            <p:nvPr/>
          </p:nvCxnSpPr>
          <p:spPr>
            <a:xfrm rot="5400000">
              <a:off x="5996764" y="2280599"/>
              <a:ext cx="0" cy="5400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xmlns="" id="{7F859D04-9ACD-9247-9D74-2EA56D628122}"/>
                </a:ext>
              </a:extLst>
            </p:cNvPr>
            <p:cNvCxnSpPr/>
            <p:nvPr/>
          </p:nvCxnSpPr>
          <p:spPr>
            <a:xfrm rot="5400000">
              <a:off x="6000306" y="2398147"/>
              <a:ext cx="0" cy="5400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xmlns="" id="{5F850410-1CBC-9D4E-8BF3-E3953B905771}"/>
                </a:ext>
              </a:extLst>
            </p:cNvPr>
            <p:cNvCxnSpPr/>
            <p:nvPr/>
          </p:nvCxnSpPr>
          <p:spPr>
            <a:xfrm rot="5400000">
              <a:off x="5993218" y="2514661"/>
              <a:ext cx="0" cy="5400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xmlns="" id="{08565CDB-BA21-B44D-B11D-5D10DDD43CD5}"/>
                </a:ext>
              </a:extLst>
            </p:cNvPr>
            <p:cNvCxnSpPr/>
            <p:nvPr/>
          </p:nvCxnSpPr>
          <p:spPr>
            <a:xfrm rot="5400000">
              <a:off x="5996762" y="2632209"/>
              <a:ext cx="0" cy="5400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>
              <a:extLst>
                <a:ext uri="{FF2B5EF4-FFF2-40B4-BE49-F238E27FC236}">
                  <a16:creationId xmlns:a16="http://schemas.microsoft.com/office/drawing/2014/main" xmlns="" id="{A18861BD-BA85-2C49-9397-F1E623C8B89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68528" y="2779933"/>
              <a:ext cx="54493" cy="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xmlns="" id="{5504F116-EFDD-0C4F-8C83-E5AE4B19CD0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93219" y="2871587"/>
              <a:ext cx="0" cy="5400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xmlns="" id="{A5ADC881-1BEA-4D46-ADF7-295ECEA5314C}"/>
                </a:ext>
              </a:extLst>
            </p:cNvPr>
            <p:cNvCxnSpPr/>
            <p:nvPr/>
          </p:nvCxnSpPr>
          <p:spPr>
            <a:xfrm rot="5400000">
              <a:off x="5991447" y="2989135"/>
              <a:ext cx="0" cy="5400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xmlns="" id="{C508060C-009C-164B-A751-1EBBEA6EBD5A}"/>
                </a:ext>
              </a:extLst>
            </p:cNvPr>
            <p:cNvCxnSpPr/>
            <p:nvPr/>
          </p:nvCxnSpPr>
          <p:spPr>
            <a:xfrm rot="5400000">
              <a:off x="5989675" y="3106683"/>
              <a:ext cx="0" cy="5400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xmlns="" id="{7DAB1DE2-A342-E240-A4CB-67107472126E}"/>
                </a:ext>
              </a:extLst>
            </p:cNvPr>
            <p:cNvCxnSpPr/>
            <p:nvPr/>
          </p:nvCxnSpPr>
          <p:spPr>
            <a:xfrm rot="5400000">
              <a:off x="5998536" y="3225338"/>
              <a:ext cx="0" cy="5400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xmlns="" id="{48C1B8A0-CD52-8749-ABA7-45D1B0CC0B87}"/>
              </a:ext>
            </a:extLst>
          </p:cNvPr>
          <p:cNvCxnSpPr>
            <a:cxnSpLocks/>
          </p:cNvCxnSpPr>
          <p:nvPr/>
        </p:nvCxnSpPr>
        <p:spPr>
          <a:xfrm>
            <a:off x="893463" y="2148405"/>
            <a:ext cx="180528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xmlns="" id="{6D294A83-9AB1-8C40-B994-E14559B6A8AA}"/>
              </a:ext>
            </a:extLst>
          </p:cNvPr>
          <p:cNvSpPr txBox="1"/>
          <p:nvPr/>
        </p:nvSpPr>
        <p:spPr>
          <a:xfrm>
            <a:off x="977739" y="2514170"/>
            <a:ext cx="703183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fr-FR" sz="700" dirty="0">
                <a:solidFill>
                  <a:srgbClr val="A46DAB"/>
                </a:solidFill>
              </a:rPr>
              <a:t>FTD/TPI (n=97)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xmlns="" id="{FD6D8D14-5DB7-A443-81C7-3CA422D09D43}"/>
              </a:ext>
            </a:extLst>
          </p:cNvPr>
          <p:cNvSpPr txBox="1"/>
          <p:nvPr/>
        </p:nvSpPr>
        <p:spPr>
          <a:xfrm>
            <a:off x="977740" y="2605152"/>
            <a:ext cx="703182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fr-FR" sz="700" dirty="0">
                <a:solidFill>
                  <a:schemeClr val="accent1"/>
                </a:solidFill>
              </a:rPr>
              <a:t>Placebo (n=56)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7AFC3C62-DD87-F542-8AAA-75A5A0D1782F}"/>
              </a:ext>
            </a:extLst>
          </p:cNvPr>
          <p:cNvSpPr/>
          <p:nvPr/>
        </p:nvSpPr>
        <p:spPr>
          <a:xfrm>
            <a:off x="921100" y="2551081"/>
            <a:ext cx="36000" cy="36000"/>
          </a:xfrm>
          <a:prstGeom prst="rect">
            <a:avLst/>
          </a:prstGeom>
          <a:solidFill>
            <a:srgbClr val="A46D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24AC02B3-463F-5643-B07A-F25A6C3A3B32}"/>
              </a:ext>
            </a:extLst>
          </p:cNvPr>
          <p:cNvSpPr/>
          <p:nvPr/>
        </p:nvSpPr>
        <p:spPr>
          <a:xfrm>
            <a:off x="921100" y="2636806"/>
            <a:ext cx="36000" cy="36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A470AA"/>
                </a:solidFill>
              </a:ln>
              <a:solidFill>
                <a:srgbClr val="A470AA"/>
              </a:solidFill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xmlns="" id="{099F9D83-8B5E-E14A-B32C-AB8F675B95E0}"/>
              </a:ext>
            </a:extLst>
          </p:cNvPr>
          <p:cNvSpPr txBox="1"/>
          <p:nvPr/>
        </p:nvSpPr>
        <p:spPr>
          <a:xfrm>
            <a:off x="868096" y="2782027"/>
            <a:ext cx="72000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0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xmlns="" id="{826A3D59-5B8B-A942-8F00-E05467E85DEB}"/>
              </a:ext>
            </a:extLst>
          </p:cNvPr>
          <p:cNvSpPr txBox="1"/>
          <p:nvPr/>
        </p:nvSpPr>
        <p:spPr>
          <a:xfrm>
            <a:off x="991200" y="2782027"/>
            <a:ext cx="72000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xmlns="" id="{A5B3B5E1-4906-6643-A0C9-2CB451E5B6EE}"/>
              </a:ext>
            </a:extLst>
          </p:cNvPr>
          <p:cNvSpPr txBox="1"/>
          <p:nvPr/>
        </p:nvSpPr>
        <p:spPr>
          <a:xfrm>
            <a:off x="1081259" y="2782027"/>
            <a:ext cx="72000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xmlns="" id="{D17078D9-62C8-7644-8E19-63E3BA942EDA}"/>
              </a:ext>
            </a:extLst>
          </p:cNvPr>
          <p:cNvSpPr txBox="1"/>
          <p:nvPr/>
        </p:nvSpPr>
        <p:spPr>
          <a:xfrm>
            <a:off x="1188861" y="2782027"/>
            <a:ext cx="72000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3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xmlns="" id="{20787FE3-CAEB-BC42-AB6D-3F3EE9978EA8}"/>
              </a:ext>
            </a:extLst>
          </p:cNvPr>
          <p:cNvSpPr txBox="1"/>
          <p:nvPr/>
        </p:nvSpPr>
        <p:spPr>
          <a:xfrm>
            <a:off x="1277066" y="2782027"/>
            <a:ext cx="72000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4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xmlns="" id="{A3D59389-1139-184D-8EF7-1697929FFB22}"/>
              </a:ext>
            </a:extLst>
          </p:cNvPr>
          <p:cNvSpPr txBox="1"/>
          <p:nvPr/>
        </p:nvSpPr>
        <p:spPr>
          <a:xfrm>
            <a:off x="1392399" y="2782027"/>
            <a:ext cx="72000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5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xmlns="" id="{889E04EB-E84D-4441-AAB1-5C06740CEF31}"/>
              </a:ext>
            </a:extLst>
          </p:cNvPr>
          <p:cNvSpPr txBox="1"/>
          <p:nvPr/>
        </p:nvSpPr>
        <p:spPr>
          <a:xfrm>
            <a:off x="1488385" y="2782027"/>
            <a:ext cx="72000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6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xmlns="" id="{1898DC99-DB39-524A-BBF2-FA1BC0A5CB67}"/>
              </a:ext>
            </a:extLst>
          </p:cNvPr>
          <p:cNvSpPr txBox="1"/>
          <p:nvPr/>
        </p:nvSpPr>
        <p:spPr>
          <a:xfrm>
            <a:off x="1586512" y="2782027"/>
            <a:ext cx="72000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7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xmlns="" id="{7BDC49B6-95A4-6E4D-9BD9-63A64B5076C3}"/>
              </a:ext>
            </a:extLst>
          </p:cNvPr>
          <p:cNvSpPr txBox="1"/>
          <p:nvPr/>
        </p:nvSpPr>
        <p:spPr>
          <a:xfrm>
            <a:off x="1691300" y="2782027"/>
            <a:ext cx="72000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8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xmlns="" id="{533DDA4F-E6F2-3C43-AA02-166376FF7AD7}"/>
              </a:ext>
            </a:extLst>
          </p:cNvPr>
          <p:cNvSpPr txBox="1"/>
          <p:nvPr/>
        </p:nvSpPr>
        <p:spPr>
          <a:xfrm>
            <a:off x="1794967" y="2782027"/>
            <a:ext cx="72000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9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xmlns="" id="{D5949D8A-1560-804B-8217-AB1F4905E833}"/>
              </a:ext>
            </a:extLst>
          </p:cNvPr>
          <p:cNvSpPr txBox="1"/>
          <p:nvPr/>
        </p:nvSpPr>
        <p:spPr>
          <a:xfrm>
            <a:off x="1875031" y="2782027"/>
            <a:ext cx="126715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10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xmlns="" id="{A31C2514-5D58-BE4B-ABB1-CAF043F7BF90}"/>
              </a:ext>
            </a:extLst>
          </p:cNvPr>
          <p:cNvSpPr txBox="1"/>
          <p:nvPr/>
        </p:nvSpPr>
        <p:spPr>
          <a:xfrm>
            <a:off x="1976557" y="2782027"/>
            <a:ext cx="126715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11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xmlns="" id="{C3416980-7E2C-4849-9CCC-C12D676B9AFB}"/>
              </a:ext>
            </a:extLst>
          </p:cNvPr>
          <p:cNvSpPr txBox="1"/>
          <p:nvPr/>
        </p:nvSpPr>
        <p:spPr>
          <a:xfrm>
            <a:off x="2085463" y="2782027"/>
            <a:ext cx="126715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12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xmlns="" id="{8E797297-7594-CA43-91FE-E60F567AE88B}"/>
              </a:ext>
            </a:extLst>
          </p:cNvPr>
          <p:cNvSpPr txBox="1"/>
          <p:nvPr/>
        </p:nvSpPr>
        <p:spPr>
          <a:xfrm>
            <a:off x="2187013" y="2782027"/>
            <a:ext cx="126715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13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xmlns="" id="{BE43CD7B-AB9D-B347-8082-4B5C0FC7CFE3}"/>
              </a:ext>
            </a:extLst>
          </p:cNvPr>
          <p:cNvSpPr txBox="1"/>
          <p:nvPr/>
        </p:nvSpPr>
        <p:spPr>
          <a:xfrm>
            <a:off x="2297012" y="2782027"/>
            <a:ext cx="126715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14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xmlns="" id="{B586CFC5-36FC-C940-90A2-A99741522EED}"/>
              </a:ext>
            </a:extLst>
          </p:cNvPr>
          <p:cNvSpPr txBox="1"/>
          <p:nvPr/>
        </p:nvSpPr>
        <p:spPr>
          <a:xfrm>
            <a:off x="2385833" y="2782027"/>
            <a:ext cx="126715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15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xmlns="" id="{56CB1E4A-7D3B-F949-B547-1ABF19327761}"/>
              </a:ext>
            </a:extLst>
          </p:cNvPr>
          <p:cNvSpPr txBox="1"/>
          <p:nvPr/>
        </p:nvSpPr>
        <p:spPr>
          <a:xfrm>
            <a:off x="2493722" y="2782027"/>
            <a:ext cx="126715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16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xmlns="" id="{015B9929-D198-3A40-BDBC-AD578A2AAB8A}"/>
              </a:ext>
            </a:extLst>
          </p:cNvPr>
          <p:cNvSpPr txBox="1"/>
          <p:nvPr/>
        </p:nvSpPr>
        <p:spPr>
          <a:xfrm>
            <a:off x="2598436" y="2782027"/>
            <a:ext cx="126715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17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xmlns="" id="{849EF953-E6B4-BA4C-8BF4-314405E605C6}"/>
              </a:ext>
            </a:extLst>
          </p:cNvPr>
          <p:cNvSpPr txBox="1"/>
          <p:nvPr/>
        </p:nvSpPr>
        <p:spPr>
          <a:xfrm>
            <a:off x="2709561" y="2782027"/>
            <a:ext cx="126715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18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xmlns="" id="{52483D9C-730B-8941-A211-81C6E762C03B}"/>
              </a:ext>
            </a:extLst>
          </p:cNvPr>
          <p:cNvSpPr txBox="1"/>
          <p:nvPr/>
        </p:nvSpPr>
        <p:spPr>
          <a:xfrm>
            <a:off x="2807839" y="2782027"/>
            <a:ext cx="126715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19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xmlns="" id="{B935C29E-ADD5-3741-8F41-4D12EF315357}"/>
              </a:ext>
            </a:extLst>
          </p:cNvPr>
          <p:cNvSpPr txBox="1"/>
          <p:nvPr/>
        </p:nvSpPr>
        <p:spPr>
          <a:xfrm>
            <a:off x="737039" y="2907363"/>
            <a:ext cx="516321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No. at </a:t>
            </a:r>
            <a:r>
              <a:rPr lang="fr-FR" sz="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risk</a:t>
            </a:r>
            <a:endParaRPr lang="fr-FR" sz="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xmlns="" id="{0715AE82-0FF3-CF4E-BA54-125DB2F6E237}"/>
              </a:ext>
            </a:extLst>
          </p:cNvPr>
          <p:cNvSpPr txBox="1"/>
          <p:nvPr/>
        </p:nvSpPr>
        <p:spPr>
          <a:xfrm>
            <a:off x="1166161" y="2810283"/>
            <a:ext cx="136585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Months</a:t>
            </a:r>
            <a:r>
              <a:rPr lang="fr-FR" sz="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FR" sz="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from</a:t>
            </a:r>
            <a:r>
              <a:rPr lang="fr-FR" sz="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randomisation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xmlns="" id="{79614B19-FF43-5C4F-BD29-C11DCA7F80FF}"/>
              </a:ext>
            </a:extLst>
          </p:cNvPr>
          <p:cNvSpPr txBox="1"/>
          <p:nvPr/>
        </p:nvSpPr>
        <p:spPr>
          <a:xfrm>
            <a:off x="556766" y="1501572"/>
            <a:ext cx="250645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100</a:t>
            </a: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xmlns="" id="{EB58EB2E-D159-FE45-886E-F87DC1619A61}"/>
              </a:ext>
            </a:extLst>
          </p:cNvPr>
          <p:cNvSpPr txBox="1"/>
          <p:nvPr/>
        </p:nvSpPr>
        <p:spPr>
          <a:xfrm>
            <a:off x="556766" y="1623888"/>
            <a:ext cx="250645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90</a:t>
            </a: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xmlns="" id="{69DC4969-F26D-E745-A9BB-5781F8D1D23B}"/>
              </a:ext>
            </a:extLst>
          </p:cNvPr>
          <p:cNvSpPr txBox="1"/>
          <p:nvPr/>
        </p:nvSpPr>
        <p:spPr>
          <a:xfrm>
            <a:off x="556766" y="1739454"/>
            <a:ext cx="250645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80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xmlns="" id="{76A1A1AF-7370-C54F-B594-9EF52DF87197}"/>
              </a:ext>
            </a:extLst>
          </p:cNvPr>
          <p:cNvSpPr txBox="1"/>
          <p:nvPr/>
        </p:nvSpPr>
        <p:spPr>
          <a:xfrm>
            <a:off x="556766" y="1859120"/>
            <a:ext cx="250645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70</a:t>
            </a: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xmlns="" id="{ED975051-A1C7-A545-B11C-EF20DA117B3F}"/>
              </a:ext>
            </a:extLst>
          </p:cNvPr>
          <p:cNvSpPr txBox="1"/>
          <p:nvPr/>
        </p:nvSpPr>
        <p:spPr>
          <a:xfrm>
            <a:off x="556766" y="1974686"/>
            <a:ext cx="250645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60</a:t>
            </a: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xmlns="" id="{A2998360-DB68-4443-BE1B-E5A6DEF20010}"/>
              </a:ext>
            </a:extLst>
          </p:cNvPr>
          <p:cNvSpPr txBox="1"/>
          <p:nvPr/>
        </p:nvSpPr>
        <p:spPr>
          <a:xfrm>
            <a:off x="556766" y="2095681"/>
            <a:ext cx="250645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50</a:t>
            </a: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xmlns="" id="{B5CB8461-F8D2-2044-B8CB-8D533DDE9C22}"/>
              </a:ext>
            </a:extLst>
          </p:cNvPr>
          <p:cNvSpPr txBox="1"/>
          <p:nvPr/>
        </p:nvSpPr>
        <p:spPr>
          <a:xfrm>
            <a:off x="556766" y="2215348"/>
            <a:ext cx="250645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40</a:t>
            </a: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xmlns="" id="{986EC444-149F-1E42-8B0B-FCD16F48B7E8}"/>
              </a:ext>
            </a:extLst>
          </p:cNvPr>
          <p:cNvSpPr txBox="1"/>
          <p:nvPr/>
        </p:nvSpPr>
        <p:spPr>
          <a:xfrm>
            <a:off x="556766" y="2332239"/>
            <a:ext cx="250645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30</a:t>
            </a: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xmlns="" id="{07E7886F-FBE6-5543-BBF7-80B102BF9CF0}"/>
              </a:ext>
            </a:extLst>
          </p:cNvPr>
          <p:cNvSpPr txBox="1"/>
          <p:nvPr/>
        </p:nvSpPr>
        <p:spPr>
          <a:xfrm>
            <a:off x="556766" y="2450055"/>
            <a:ext cx="250645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20</a:t>
            </a: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xmlns="" id="{B987F9B9-5826-D947-A9E4-50BC12CA1150}"/>
              </a:ext>
            </a:extLst>
          </p:cNvPr>
          <p:cNvSpPr txBox="1"/>
          <p:nvPr/>
        </p:nvSpPr>
        <p:spPr>
          <a:xfrm>
            <a:off x="556766" y="2564299"/>
            <a:ext cx="250645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10</a:t>
            </a: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xmlns="" id="{CB4E38D1-39B5-2F4B-A99F-E507EE90CE8D}"/>
              </a:ext>
            </a:extLst>
          </p:cNvPr>
          <p:cNvSpPr txBox="1"/>
          <p:nvPr/>
        </p:nvSpPr>
        <p:spPr>
          <a:xfrm>
            <a:off x="556766" y="2679340"/>
            <a:ext cx="250645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0</a:t>
            </a:r>
          </a:p>
        </p:txBody>
      </p:sp>
      <p:cxnSp>
        <p:nvCxnSpPr>
          <p:cNvPr id="67" name="Connecteur droit 66">
            <a:extLst>
              <a:ext uri="{FF2B5EF4-FFF2-40B4-BE49-F238E27FC236}">
                <a16:creationId xmlns:a16="http://schemas.microsoft.com/office/drawing/2014/main" xmlns="" id="{88EC8409-7547-004F-B49E-EFB41CA919B2}"/>
              </a:ext>
            </a:extLst>
          </p:cNvPr>
          <p:cNvCxnSpPr/>
          <p:nvPr/>
        </p:nvCxnSpPr>
        <p:spPr>
          <a:xfrm>
            <a:off x="1104131" y="2738991"/>
            <a:ext cx="0" cy="46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67">
            <a:extLst>
              <a:ext uri="{FF2B5EF4-FFF2-40B4-BE49-F238E27FC236}">
                <a16:creationId xmlns:a16="http://schemas.microsoft.com/office/drawing/2014/main" xmlns="" id="{9EBCE39A-4AC2-D048-ABDC-AE4F9B7D0772}"/>
              </a:ext>
            </a:extLst>
          </p:cNvPr>
          <p:cNvCxnSpPr/>
          <p:nvPr/>
        </p:nvCxnSpPr>
        <p:spPr>
          <a:xfrm>
            <a:off x="1217414" y="2738991"/>
            <a:ext cx="0" cy="46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68">
            <a:extLst>
              <a:ext uri="{FF2B5EF4-FFF2-40B4-BE49-F238E27FC236}">
                <a16:creationId xmlns:a16="http://schemas.microsoft.com/office/drawing/2014/main" xmlns="" id="{4D190DC8-581F-6C47-84E2-A0B7B4DE6C51}"/>
              </a:ext>
            </a:extLst>
          </p:cNvPr>
          <p:cNvCxnSpPr/>
          <p:nvPr/>
        </p:nvCxnSpPr>
        <p:spPr>
          <a:xfrm>
            <a:off x="1313805" y="2738991"/>
            <a:ext cx="0" cy="46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69">
            <a:extLst>
              <a:ext uri="{FF2B5EF4-FFF2-40B4-BE49-F238E27FC236}">
                <a16:creationId xmlns:a16="http://schemas.microsoft.com/office/drawing/2014/main" xmlns="" id="{A68A2E02-AD2B-3847-B622-8E44174E3D6D}"/>
              </a:ext>
            </a:extLst>
          </p:cNvPr>
          <p:cNvCxnSpPr/>
          <p:nvPr/>
        </p:nvCxnSpPr>
        <p:spPr>
          <a:xfrm>
            <a:off x="1426071" y="2738991"/>
            <a:ext cx="0" cy="46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70">
            <a:extLst>
              <a:ext uri="{FF2B5EF4-FFF2-40B4-BE49-F238E27FC236}">
                <a16:creationId xmlns:a16="http://schemas.microsoft.com/office/drawing/2014/main" xmlns="" id="{EC540150-4362-AD4D-8CA7-EE50483DBBA1}"/>
              </a:ext>
            </a:extLst>
          </p:cNvPr>
          <p:cNvCxnSpPr/>
          <p:nvPr/>
        </p:nvCxnSpPr>
        <p:spPr>
          <a:xfrm>
            <a:off x="1520304" y="2738991"/>
            <a:ext cx="0" cy="46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 droit 71">
            <a:extLst>
              <a:ext uri="{FF2B5EF4-FFF2-40B4-BE49-F238E27FC236}">
                <a16:creationId xmlns:a16="http://schemas.microsoft.com/office/drawing/2014/main" xmlns="" id="{3D7A2279-C91B-3645-BD17-54EC99922634}"/>
              </a:ext>
            </a:extLst>
          </p:cNvPr>
          <p:cNvCxnSpPr/>
          <p:nvPr/>
        </p:nvCxnSpPr>
        <p:spPr>
          <a:xfrm>
            <a:off x="1622222" y="2738991"/>
            <a:ext cx="0" cy="46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72">
            <a:extLst>
              <a:ext uri="{FF2B5EF4-FFF2-40B4-BE49-F238E27FC236}">
                <a16:creationId xmlns:a16="http://schemas.microsoft.com/office/drawing/2014/main" xmlns="" id="{E18353ED-B217-6E4E-A75A-A4C7AD3D5C56}"/>
              </a:ext>
            </a:extLst>
          </p:cNvPr>
          <p:cNvCxnSpPr/>
          <p:nvPr/>
        </p:nvCxnSpPr>
        <p:spPr>
          <a:xfrm>
            <a:off x="1729155" y="2738991"/>
            <a:ext cx="0" cy="46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73">
            <a:extLst>
              <a:ext uri="{FF2B5EF4-FFF2-40B4-BE49-F238E27FC236}">
                <a16:creationId xmlns:a16="http://schemas.microsoft.com/office/drawing/2014/main" xmlns="" id="{48FC31BB-4904-C341-86EB-72FAD0C80832}"/>
              </a:ext>
            </a:extLst>
          </p:cNvPr>
          <p:cNvCxnSpPr/>
          <p:nvPr/>
        </p:nvCxnSpPr>
        <p:spPr>
          <a:xfrm>
            <a:off x="1831896" y="2738991"/>
            <a:ext cx="0" cy="46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droit 74">
            <a:extLst>
              <a:ext uri="{FF2B5EF4-FFF2-40B4-BE49-F238E27FC236}">
                <a16:creationId xmlns:a16="http://schemas.microsoft.com/office/drawing/2014/main" xmlns="" id="{1FDA020C-1DDE-7942-BC2D-93D0D718C554}"/>
              </a:ext>
            </a:extLst>
          </p:cNvPr>
          <p:cNvCxnSpPr/>
          <p:nvPr/>
        </p:nvCxnSpPr>
        <p:spPr>
          <a:xfrm>
            <a:off x="1940987" y="2738991"/>
            <a:ext cx="0" cy="46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droit 75">
            <a:extLst>
              <a:ext uri="{FF2B5EF4-FFF2-40B4-BE49-F238E27FC236}">
                <a16:creationId xmlns:a16="http://schemas.microsoft.com/office/drawing/2014/main" xmlns="" id="{8D21164C-79F6-584E-8474-439FB42552CE}"/>
              </a:ext>
            </a:extLst>
          </p:cNvPr>
          <p:cNvCxnSpPr/>
          <p:nvPr/>
        </p:nvCxnSpPr>
        <p:spPr>
          <a:xfrm>
            <a:off x="2038077" y="2738991"/>
            <a:ext cx="0" cy="46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Connecteur droit 76">
            <a:extLst>
              <a:ext uri="{FF2B5EF4-FFF2-40B4-BE49-F238E27FC236}">
                <a16:creationId xmlns:a16="http://schemas.microsoft.com/office/drawing/2014/main" xmlns="" id="{8DCC151E-8000-9840-8A44-D897A3F586A8}"/>
              </a:ext>
            </a:extLst>
          </p:cNvPr>
          <p:cNvCxnSpPr/>
          <p:nvPr/>
        </p:nvCxnSpPr>
        <p:spPr>
          <a:xfrm>
            <a:off x="2145010" y="2738991"/>
            <a:ext cx="0" cy="46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droit 77">
            <a:extLst>
              <a:ext uri="{FF2B5EF4-FFF2-40B4-BE49-F238E27FC236}">
                <a16:creationId xmlns:a16="http://schemas.microsoft.com/office/drawing/2014/main" xmlns="" id="{73884E9E-9196-7242-A145-B55F45C6F506}"/>
              </a:ext>
            </a:extLst>
          </p:cNvPr>
          <p:cNvCxnSpPr/>
          <p:nvPr/>
        </p:nvCxnSpPr>
        <p:spPr>
          <a:xfrm>
            <a:off x="2247751" y="2738991"/>
            <a:ext cx="0" cy="46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Connecteur droit 78">
            <a:extLst>
              <a:ext uri="{FF2B5EF4-FFF2-40B4-BE49-F238E27FC236}">
                <a16:creationId xmlns:a16="http://schemas.microsoft.com/office/drawing/2014/main" xmlns="" id="{1556207D-3E38-9141-AF05-97A5C580CF15}"/>
              </a:ext>
            </a:extLst>
          </p:cNvPr>
          <p:cNvCxnSpPr/>
          <p:nvPr/>
        </p:nvCxnSpPr>
        <p:spPr>
          <a:xfrm>
            <a:off x="2354684" y="2738991"/>
            <a:ext cx="0" cy="46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79">
            <a:extLst>
              <a:ext uri="{FF2B5EF4-FFF2-40B4-BE49-F238E27FC236}">
                <a16:creationId xmlns:a16="http://schemas.microsoft.com/office/drawing/2014/main" xmlns="" id="{04D621DC-340C-FD4B-80E4-E2509AF572BD}"/>
              </a:ext>
            </a:extLst>
          </p:cNvPr>
          <p:cNvCxnSpPr/>
          <p:nvPr/>
        </p:nvCxnSpPr>
        <p:spPr>
          <a:xfrm>
            <a:off x="2452092" y="2738991"/>
            <a:ext cx="0" cy="46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Connecteur droit 80">
            <a:extLst>
              <a:ext uri="{FF2B5EF4-FFF2-40B4-BE49-F238E27FC236}">
                <a16:creationId xmlns:a16="http://schemas.microsoft.com/office/drawing/2014/main" xmlns="" id="{FC166B13-7447-F54C-B39D-FB7034F02B48}"/>
              </a:ext>
            </a:extLst>
          </p:cNvPr>
          <p:cNvCxnSpPr/>
          <p:nvPr/>
        </p:nvCxnSpPr>
        <p:spPr>
          <a:xfrm>
            <a:off x="2562200" y="2738991"/>
            <a:ext cx="0" cy="46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 droit 81">
            <a:extLst>
              <a:ext uri="{FF2B5EF4-FFF2-40B4-BE49-F238E27FC236}">
                <a16:creationId xmlns:a16="http://schemas.microsoft.com/office/drawing/2014/main" xmlns="" id="{B1A56AF8-8728-154C-AF98-4F36C8A7AFF2}"/>
              </a:ext>
            </a:extLst>
          </p:cNvPr>
          <p:cNvCxnSpPr/>
          <p:nvPr/>
        </p:nvCxnSpPr>
        <p:spPr>
          <a:xfrm>
            <a:off x="2661766" y="2738991"/>
            <a:ext cx="0" cy="46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Connecteur droit 82">
            <a:extLst>
              <a:ext uri="{FF2B5EF4-FFF2-40B4-BE49-F238E27FC236}">
                <a16:creationId xmlns:a16="http://schemas.microsoft.com/office/drawing/2014/main" xmlns="" id="{6D558D52-B9D7-C54F-8407-7A8F97AFADFB}"/>
              </a:ext>
            </a:extLst>
          </p:cNvPr>
          <p:cNvCxnSpPr/>
          <p:nvPr/>
        </p:nvCxnSpPr>
        <p:spPr>
          <a:xfrm>
            <a:off x="2770857" y="2738991"/>
            <a:ext cx="0" cy="46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Connecteur droit 83">
            <a:extLst>
              <a:ext uri="{FF2B5EF4-FFF2-40B4-BE49-F238E27FC236}">
                <a16:creationId xmlns:a16="http://schemas.microsoft.com/office/drawing/2014/main" xmlns="" id="{7E51363E-5A86-E643-B7F3-18414CBEBB11}"/>
              </a:ext>
            </a:extLst>
          </p:cNvPr>
          <p:cNvCxnSpPr/>
          <p:nvPr/>
        </p:nvCxnSpPr>
        <p:spPr>
          <a:xfrm>
            <a:off x="2870423" y="2738991"/>
            <a:ext cx="0" cy="46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87" name="Tableau 86">
            <a:extLst>
              <a:ext uri="{FF2B5EF4-FFF2-40B4-BE49-F238E27FC236}">
                <a16:creationId xmlns:a16="http://schemas.microsoft.com/office/drawing/2014/main" xmlns="" id="{D65A9117-C978-0840-BAD6-B657A0AC674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38199" y="2991600"/>
          <a:ext cx="2085980" cy="182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4299">
                  <a:extLst>
                    <a:ext uri="{9D8B030D-6E8A-4147-A177-3AD203B41FA5}">
                      <a16:colId xmlns:a16="http://schemas.microsoft.com/office/drawing/2014/main" xmlns="" val="2400193953"/>
                    </a:ext>
                  </a:extLst>
                </a:gridCol>
                <a:gridCol w="104299">
                  <a:extLst>
                    <a:ext uri="{9D8B030D-6E8A-4147-A177-3AD203B41FA5}">
                      <a16:colId xmlns:a16="http://schemas.microsoft.com/office/drawing/2014/main" xmlns="" val="3825318778"/>
                    </a:ext>
                  </a:extLst>
                </a:gridCol>
                <a:gridCol w="104299">
                  <a:extLst>
                    <a:ext uri="{9D8B030D-6E8A-4147-A177-3AD203B41FA5}">
                      <a16:colId xmlns:a16="http://schemas.microsoft.com/office/drawing/2014/main" xmlns="" val="1137200243"/>
                    </a:ext>
                  </a:extLst>
                </a:gridCol>
                <a:gridCol w="104299">
                  <a:extLst>
                    <a:ext uri="{9D8B030D-6E8A-4147-A177-3AD203B41FA5}">
                      <a16:colId xmlns:a16="http://schemas.microsoft.com/office/drawing/2014/main" xmlns="" val="3787586535"/>
                    </a:ext>
                  </a:extLst>
                </a:gridCol>
                <a:gridCol w="104299">
                  <a:extLst>
                    <a:ext uri="{9D8B030D-6E8A-4147-A177-3AD203B41FA5}">
                      <a16:colId xmlns:a16="http://schemas.microsoft.com/office/drawing/2014/main" xmlns="" val="2238328641"/>
                    </a:ext>
                  </a:extLst>
                </a:gridCol>
                <a:gridCol w="104299">
                  <a:extLst>
                    <a:ext uri="{9D8B030D-6E8A-4147-A177-3AD203B41FA5}">
                      <a16:colId xmlns:a16="http://schemas.microsoft.com/office/drawing/2014/main" xmlns="" val="3878849601"/>
                    </a:ext>
                  </a:extLst>
                </a:gridCol>
                <a:gridCol w="104299">
                  <a:extLst>
                    <a:ext uri="{9D8B030D-6E8A-4147-A177-3AD203B41FA5}">
                      <a16:colId xmlns:a16="http://schemas.microsoft.com/office/drawing/2014/main" xmlns="" val="4010386402"/>
                    </a:ext>
                  </a:extLst>
                </a:gridCol>
                <a:gridCol w="104299">
                  <a:extLst>
                    <a:ext uri="{9D8B030D-6E8A-4147-A177-3AD203B41FA5}">
                      <a16:colId xmlns:a16="http://schemas.microsoft.com/office/drawing/2014/main" xmlns="" val="3581061956"/>
                    </a:ext>
                  </a:extLst>
                </a:gridCol>
                <a:gridCol w="104299">
                  <a:extLst>
                    <a:ext uri="{9D8B030D-6E8A-4147-A177-3AD203B41FA5}">
                      <a16:colId xmlns:a16="http://schemas.microsoft.com/office/drawing/2014/main" xmlns="" val="2397547381"/>
                    </a:ext>
                  </a:extLst>
                </a:gridCol>
                <a:gridCol w="104299">
                  <a:extLst>
                    <a:ext uri="{9D8B030D-6E8A-4147-A177-3AD203B41FA5}">
                      <a16:colId xmlns:a16="http://schemas.microsoft.com/office/drawing/2014/main" xmlns="" val="1016518589"/>
                    </a:ext>
                  </a:extLst>
                </a:gridCol>
                <a:gridCol w="104299">
                  <a:extLst>
                    <a:ext uri="{9D8B030D-6E8A-4147-A177-3AD203B41FA5}">
                      <a16:colId xmlns:a16="http://schemas.microsoft.com/office/drawing/2014/main" xmlns="" val="1427341429"/>
                    </a:ext>
                  </a:extLst>
                </a:gridCol>
                <a:gridCol w="104299">
                  <a:extLst>
                    <a:ext uri="{9D8B030D-6E8A-4147-A177-3AD203B41FA5}">
                      <a16:colId xmlns:a16="http://schemas.microsoft.com/office/drawing/2014/main" xmlns="" val="252981752"/>
                    </a:ext>
                  </a:extLst>
                </a:gridCol>
                <a:gridCol w="104299">
                  <a:extLst>
                    <a:ext uri="{9D8B030D-6E8A-4147-A177-3AD203B41FA5}">
                      <a16:colId xmlns:a16="http://schemas.microsoft.com/office/drawing/2014/main" xmlns="" val="1687632549"/>
                    </a:ext>
                  </a:extLst>
                </a:gridCol>
                <a:gridCol w="104299">
                  <a:extLst>
                    <a:ext uri="{9D8B030D-6E8A-4147-A177-3AD203B41FA5}">
                      <a16:colId xmlns:a16="http://schemas.microsoft.com/office/drawing/2014/main" xmlns="" val="4055830782"/>
                    </a:ext>
                  </a:extLst>
                </a:gridCol>
                <a:gridCol w="104299">
                  <a:extLst>
                    <a:ext uri="{9D8B030D-6E8A-4147-A177-3AD203B41FA5}">
                      <a16:colId xmlns:a16="http://schemas.microsoft.com/office/drawing/2014/main" xmlns="" val="3200423899"/>
                    </a:ext>
                  </a:extLst>
                </a:gridCol>
                <a:gridCol w="104299">
                  <a:extLst>
                    <a:ext uri="{9D8B030D-6E8A-4147-A177-3AD203B41FA5}">
                      <a16:colId xmlns:a16="http://schemas.microsoft.com/office/drawing/2014/main" xmlns="" val="1298075146"/>
                    </a:ext>
                  </a:extLst>
                </a:gridCol>
                <a:gridCol w="104299">
                  <a:extLst>
                    <a:ext uri="{9D8B030D-6E8A-4147-A177-3AD203B41FA5}">
                      <a16:colId xmlns:a16="http://schemas.microsoft.com/office/drawing/2014/main" xmlns="" val="103372845"/>
                    </a:ext>
                  </a:extLst>
                </a:gridCol>
                <a:gridCol w="104299">
                  <a:extLst>
                    <a:ext uri="{9D8B030D-6E8A-4147-A177-3AD203B41FA5}">
                      <a16:colId xmlns:a16="http://schemas.microsoft.com/office/drawing/2014/main" xmlns="" val="475116981"/>
                    </a:ext>
                  </a:extLst>
                </a:gridCol>
                <a:gridCol w="104299">
                  <a:extLst>
                    <a:ext uri="{9D8B030D-6E8A-4147-A177-3AD203B41FA5}">
                      <a16:colId xmlns:a16="http://schemas.microsoft.com/office/drawing/2014/main" xmlns="" val="3699518254"/>
                    </a:ext>
                  </a:extLst>
                </a:gridCol>
                <a:gridCol w="104299">
                  <a:extLst>
                    <a:ext uri="{9D8B030D-6E8A-4147-A177-3AD203B41FA5}">
                      <a16:colId xmlns:a16="http://schemas.microsoft.com/office/drawing/2014/main" xmlns="" val="2829662731"/>
                    </a:ext>
                  </a:extLst>
                </a:gridCol>
              </a:tblGrid>
              <a:tr h="79375"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97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97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97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93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91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88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78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67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55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46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43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36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18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11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3404025746"/>
                  </a:ext>
                </a:extLst>
              </a:tr>
              <a:tr h="79375"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chemeClr val="accent1"/>
                          </a:solidFill>
                        </a:rPr>
                        <a:t>58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chemeClr val="accent1"/>
                          </a:solidFill>
                        </a:rPr>
                        <a:t>55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chemeClr val="accent1"/>
                          </a:solidFill>
                        </a:rPr>
                        <a:t>55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chemeClr val="accent1"/>
                          </a:solidFill>
                        </a:rPr>
                        <a:t>52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chemeClr val="accent1"/>
                          </a:solidFill>
                        </a:rPr>
                        <a:t>45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chemeClr val="accent1"/>
                          </a:solidFill>
                        </a:rPr>
                        <a:t>43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chemeClr val="accent1"/>
                          </a:solidFill>
                        </a:rPr>
                        <a:t>37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chemeClr val="accent1"/>
                          </a:solidFill>
                        </a:rPr>
                        <a:t>34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chemeClr val="accent1"/>
                          </a:solidFill>
                        </a:rPr>
                        <a:t>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chemeClr val="accent1"/>
                          </a:solidFill>
                        </a:rPr>
                        <a:t>21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chemeClr val="accent1"/>
                          </a:solidFill>
                        </a:rPr>
                        <a:t>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chemeClr val="accent1"/>
                          </a:solidFill>
                        </a:rPr>
                        <a:t>13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chemeClr val="accent1"/>
                          </a:solidFill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chemeClr val="accent1"/>
                          </a:solidFill>
                        </a:rPr>
                        <a:t>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chemeClr val="accent1"/>
                          </a:solidFill>
                        </a:rPr>
                        <a:t>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chemeClr val="accent1"/>
                          </a:solidFill>
                        </a:rPr>
                        <a:t>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chemeClr val="accent1"/>
                          </a:solidFill>
                        </a:rPr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chemeClr val="accent1"/>
                          </a:solidFill>
                        </a:rPr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chemeClr val="accent1"/>
                          </a:solidFill>
                        </a:rPr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chemeClr val="accent1"/>
                          </a:solidFill>
                        </a:rPr>
                        <a:t>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3633652837"/>
                  </a:ext>
                </a:extLst>
              </a:tr>
            </a:tbl>
          </a:graphicData>
        </a:graphic>
      </p:graphicFrame>
      <p:cxnSp>
        <p:nvCxnSpPr>
          <p:cNvPr id="88" name="Connecteur droit 87">
            <a:extLst>
              <a:ext uri="{FF2B5EF4-FFF2-40B4-BE49-F238E27FC236}">
                <a16:creationId xmlns:a16="http://schemas.microsoft.com/office/drawing/2014/main" xmlns="" id="{6DBC68F4-2D24-6747-9A62-737D0793631E}"/>
              </a:ext>
            </a:extLst>
          </p:cNvPr>
          <p:cNvCxnSpPr>
            <a:cxnSpLocks/>
          </p:cNvCxnSpPr>
          <p:nvPr/>
        </p:nvCxnSpPr>
        <p:spPr>
          <a:xfrm>
            <a:off x="852174" y="4619067"/>
            <a:ext cx="1850386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Connecteur droit 88">
            <a:extLst>
              <a:ext uri="{FF2B5EF4-FFF2-40B4-BE49-F238E27FC236}">
                <a16:creationId xmlns:a16="http://schemas.microsoft.com/office/drawing/2014/main" xmlns="" id="{47027266-AF7E-C447-BDF5-5EA8C0D0B6ED}"/>
              </a:ext>
            </a:extLst>
          </p:cNvPr>
          <p:cNvCxnSpPr/>
          <p:nvPr/>
        </p:nvCxnSpPr>
        <p:spPr>
          <a:xfrm>
            <a:off x="1018088" y="4619065"/>
            <a:ext cx="0" cy="46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0" name="Groupe 89">
            <a:extLst>
              <a:ext uri="{FF2B5EF4-FFF2-40B4-BE49-F238E27FC236}">
                <a16:creationId xmlns:a16="http://schemas.microsoft.com/office/drawing/2014/main" xmlns="" id="{D369C0A0-F0C3-7947-B0B9-AAEF76CF3F93}"/>
              </a:ext>
            </a:extLst>
          </p:cNvPr>
          <p:cNvGrpSpPr/>
          <p:nvPr/>
        </p:nvGrpSpPr>
        <p:grpSpPr>
          <a:xfrm>
            <a:off x="833670" y="3429475"/>
            <a:ext cx="59776" cy="1219199"/>
            <a:chOff x="5962675" y="2180929"/>
            <a:chExt cx="64631" cy="1219199"/>
          </a:xfrm>
          <a:effectLst/>
        </p:grpSpPr>
        <p:cxnSp>
          <p:nvCxnSpPr>
            <p:cNvPr id="91" name="Connecteur droit 90">
              <a:extLst>
                <a:ext uri="{FF2B5EF4-FFF2-40B4-BE49-F238E27FC236}">
                  <a16:creationId xmlns:a16="http://schemas.microsoft.com/office/drawing/2014/main" xmlns="" id="{C5339A99-F423-0D46-91E9-D62D993084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23344" y="2180929"/>
              <a:ext cx="0" cy="1219199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necteur droit 91">
              <a:extLst>
                <a:ext uri="{FF2B5EF4-FFF2-40B4-BE49-F238E27FC236}">
                  <a16:creationId xmlns:a16="http://schemas.microsoft.com/office/drawing/2014/main" xmlns="" id="{80435040-4AC6-CD43-B03D-4A1726EA47FB}"/>
                </a:ext>
              </a:extLst>
            </p:cNvPr>
            <p:cNvCxnSpPr/>
            <p:nvPr/>
          </p:nvCxnSpPr>
          <p:spPr>
            <a:xfrm rot="5400000">
              <a:off x="5993221" y="2159876"/>
              <a:ext cx="0" cy="5400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necteur droit 92">
              <a:extLst>
                <a:ext uri="{FF2B5EF4-FFF2-40B4-BE49-F238E27FC236}">
                  <a16:creationId xmlns:a16="http://schemas.microsoft.com/office/drawing/2014/main" xmlns="" id="{4739D861-CCA0-8744-98C7-6503A5BE8E26}"/>
                </a:ext>
              </a:extLst>
            </p:cNvPr>
            <p:cNvCxnSpPr/>
            <p:nvPr/>
          </p:nvCxnSpPr>
          <p:spPr>
            <a:xfrm rot="5400000">
              <a:off x="5996764" y="2280599"/>
              <a:ext cx="0" cy="5400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necteur droit 93">
              <a:extLst>
                <a:ext uri="{FF2B5EF4-FFF2-40B4-BE49-F238E27FC236}">
                  <a16:creationId xmlns:a16="http://schemas.microsoft.com/office/drawing/2014/main" xmlns="" id="{501AD1B1-BA52-A84F-ADB7-376460EB888F}"/>
                </a:ext>
              </a:extLst>
            </p:cNvPr>
            <p:cNvCxnSpPr/>
            <p:nvPr/>
          </p:nvCxnSpPr>
          <p:spPr>
            <a:xfrm rot="5400000">
              <a:off x="6000306" y="2398147"/>
              <a:ext cx="0" cy="5400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necteur droit 94">
              <a:extLst>
                <a:ext uri="{FF2B5EF4-FFF2-40B4-BE49-F238E27FC236}">
                  <a16:creationId xmlns:a16="http://schemas.microsoft.com/office/drawing/2014/main" xmlns="" id="{6E58C28E-B0D7-E14A-8D53-10133938BF12}"/>
                </a:ext>
              </a:extLst>
            </p:cNvPr>
            <p:cNvCxnSpPr/>
            <p:nvPr/>
          </p:nvCxnSpPr>
          <p:spPr>
            <a:xfrm rot="5400000">
              <a:off x="5993218" y="2514661"/>
              <a:ext cx="0" cy="5400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cteur droit 95">
              <a:extLst>
                <a:ext uri="{FF2B5EF4-FFF2-40B4-BE49-F238E27FC236}">
                  <a16:creationId xmlns:a16="http://schemas.microsoft.com/office/drawing/2014/main" xmlns="" id="{89F22306-45A1-674B-A1D2-FA04AB322A3F}"/>
                </a:ext>
              </a:extLst>
            </p:cNvPr>
            <p:cNvCxnSpPr/>
            <p:nvPr/>
          </p:nvCxnSpPr>
          <p:spPr>
            <a:xfrm rot="5400000">
              <a:off x="5996762" y="2632209"/>
              <a:ext cx="0" cy="5400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necteur droit 96">
              <a:extLst>
                <a:ext uri="{FF2B5EF4-FFF2-40B4-BE49-F238E27FC236}">
                  <a16:creationId xmlns:a16="http://schemas.microsoft.com/office/drawing/2014/main" xmlns="" id="{0E4A139B-7E4A-8C49-9B03-6B344287920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68528" y="2779933"/>
              <a:ext cx="54493" cy="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cteur droit 97">
              <a:extLst>
                <a:ext uri="{FF2B5EF4-FFF2-40B4-BE49-F238E27FC236}">
                  <a16:creationId xmlns:a16="http://schemas.microsoft.com/office/drawing/2014/main" xmlns="" id="{C478FAAF-4DE9-F24A-9D0E-CF9EDC24903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93219" y="2871587"/>
              <a:ext cx="0" cy="5400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necteur droit 98">
              <a:extLst>
                <a:ext uri="{FF2B5EF4-FFF2-40B4-BE49-F238E27FC236}">
                  <a16:creationId xmlns:a16="http://schemas.microsoft.com/office/drawing/2014/main" xmlns="" id="{F14F04AC-4E74-B344-AE9A-BFFBE1904E1B}"/>
                </a:ext>
              </a:extLst>
            </p:cNvPr>
            <p:cNvCxnSpPr/>
            <p:nvPr/>
          </p:nvCxnSpPr>
          <p:spPr>
            <a:xfrm rot="5400000">
              <a:off x="5991447" y="2989135"/>
              <a:ext cx="0" cy="5400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Connecteur droit 99">
              <a:extLst>
                <a:ext uri="{FF2B5EF4-FFF2-40B4-BE49-F238E27FC236}">
                  <a16:creationId xmlns:a16="http://schemas.microsoft.com/office/drawing/2014/main" xmlns="" id="{E0142E68-DED3-7A46-A93D-D377315C5130}"/>
                </a:ext>
              </a:extLst>
            </p:cNvPr>
            <p:cNvCxnSpPr/>
            <p:nvPr/>
          </p:nvCxnSpPr>
          <p:spPr>
            <a:xfrm rot="5400000">
              <a:off x="5989675" y="3106683"/>
              <a:ext cx="0" cy="5400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necteur droit 100">
              <a:extLst>
                <a:ext uri="{FF2B5EF4-FFF2-40B4-BE49-F238E27FC236}">
                  <a16:creationId xmlns:a16="http://schemas.microsoft.com/office/drawing/2014/main" xmlns="" id="{7E2E8128-0BB1-FD43-B95A-C52DB7772021}"/>
                </a:ext>
              </a:extLst>
            </p:cNvPr>
            <p:cNvCxnSpPr/>
            <p:nvPr/>
          </p:nvCxnSpPr>
          <p:spPr>
            <a:xfrm rot="5400000">
              <a:off x="5998536" y="3225338"/>
              <a:ext cx="0" cy="5400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2" name="Connecteur droit 101">
            <a:extLst>
              <a:ext uri="{FF2B5EF4-FFF2-40B4-BE49-F238E27FC236}">
                <a16:creationId xmlns:a16="http://schemas.microsoft.com/office/drawing/2014/main" xmlns="" id="{A77FBB2E-723D-4F41-A9BE-DDC0E2D6BAE5}"/>
              </a:ext>
            </a:extLst>
          </p:cNvPr>
          <p:cNvCxnSpPr>
            <a:cxnSpLocks/>
          </p:cNvCxnSpPr>
          <p:nvPr/>
        </p:nvCxnSpPr>
        <p:spPr>
          <a:xfrm>
            <a:off x="893463" y="4028479"/>
            <a:ext cx="180528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" name="ZoneTexte 102">
            <a:extLst>
              <a:ext uri="{FF2B5EF4-FFF2-40B4-BE49-F238E27FC236}">
                <a16:creationId xmlns:a16="http://schemas.microsoft.com/office/drawing/2014/main" xmlns="" id="{30E16169-B738-4541-AE2F-D8C95D8414A3}"/>
              </a:ext>
            </a:extLst>
          </p:cNvPr>
          <p:cNvSpPr txBox="1"/>
          <p:nvPr/>
        </p:nvSpPr>
        <p:spPr>
          <a:xfrm>
            <a:off x="2326352" y="4066985"/>
            <a:ext cx="703183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fr-FR" sz="700" dirty="0">
                <a:solidFill>
                  <a:srgbClr val="A46DAB"/>
                </a:solidFill>
              </a:rPr>
              <a:t>FTD/TPI (n=97)</a:t>
            </a:r>
          </a:p>
        </p:txBody>
      </p:sp>
      <p:sp>
        <p:nvSpPr>
          <p:cNvPr id="104" name="ZoneTexte 103">
            <a:extLst>
              <a:ext uri="{FF2B5EF4-FFF2-40B4-BE49-F238E27FC236}">
                <a16:creationId xmlns:a16="http://schemas.microsoft.com/office/drawing/2014/main" xmlns="" id="{F7A1B6C7-287F-9040-AD45-18E6D885CB3E}"/>
              </a:ext>
            </a:extLst>
          </p:cNvPr>
          <p:cNvSpPr txBox="1"/>
          <p:nvPr/>
        </p:nvSpPr>
        <p:spPr>
          <a:xfrm>
            <a:off x="2326353" y="4157967"/>
            <a:ext cx="703182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fr-FR" sz="700" dirty="0">
                <a:solidFill>
                  <a:schemeClr val="accent1"/>
                </a:solidFill>
              </a:rPr>
              <a:t>Placebo (n=56)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xmlns="" id="{EE4210CB-531E-E948-8124-FDC8DCB0CD9E}"/>
              </a:ext>
            </a:extLst>
          </p:cNvPr>
          <p:cNvSpPr/>
          <p:nvPr/>
        </p:nvSpPr>
        <p:spPr>
          <a:xfrm>
            <a:off x="2269713" y="4103896"/>
            <a:ext cx="36000" cy="36000"/>
          </a:xfrm>
          <a:prstGeom prst="rect">
            <a:avLst/>
          </a:prstGeom>
          <a:solidFill>
            <a:srgbClr val="A46D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xmlns="" id="{19038359-8F33-5E44-B154-D24252AEDF2B}"/>
              </a:ext>
            </a:extLst>
          </p:cNvPr>
          <p:cNvSpPr/>
          <p:nvPr/>
        </p:nvSpPr>
        <p:spPr>
          <a:xfrm>
            <a:off x="2269713" y="4189621"/>
            <a:ext cx="36000" cy="36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A470AA"/>
                </a:solidFill>
              </a:ln>
              <a:solidFill>
                <a:srgbClr val="A470AA"/>
              </a:solidFill>
            </a:endParaRPr>
          </a:p>
        </p:txBody>
      </p:sp>
      <p:sp>
        <p:nvSpPr>
          <p:cNvPr id="107" name="ZoneTexte 106">
            <a:extLst>
              <a:ext uri="{FF2B5EF4-FFF2-40B4-BE49-F238E27FC236}">
                <a16:creationId xmlns:a16="http://schemas.microsoft.com/office/drawing/2014/main" xmlns="" id="{932B0D57-B520-7549-83A2-4A776866040B}"/>
              </a:ext>
            </a:extLst>
          </p:cNvPr>
          <p:cNvSpPr txBox="1"/>
          <p:nvPr/>
        </p:nvSpPr>
        <p:spPr>
          <a:xfrm>
            <a:off x="868096" y="4662101"/>
            <a:ext cx="72000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0</a:t>
            </a:r>
          </a:p>
        </p:txBody>
      </p:sp>
      <p:sp>
        <p:nvSpPr>
          <p:cNvPr id="108" name="ZoneTexte 107">
            <a:extLst>
              <a:ext uri="{FF2B5EF4-FFF2-40B4-BE49-F238E27FC236}">
                <a16:creationId xmlns:a16="http://schemas.microsoft.com/office/drawing/2014/main" xmlns="" id="{3A5751C5-4402-254C-9221-757453C7C705}"/>
              </a:ext>
            </a:extLst>
          </p:cNvPr>
          <p:cNvSpPr txBox="1"/>
          <p:nvPr/>
        </p:nvSpPr>
        <p:spPr>
          <a:xfrm>
            <a:off x="1000725" y="4662101"/>
            <a:ext cx="72000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109" name="ZoneTexte 108">
            <a:extLst>
              <a:ext uri="{FF2B5EF4-FFF2-40B4-BE49-F238E27FC236}">
                <a16:creationId xmlns:a16="http://schemas.microsoft.com/office/drawing/2014/main" xmlns="" id="{0F522E7F-62F5-B440-8420-94B306DE430F}"/>
              </a:ext>
            </a:extLst>
          </p:cNvPr>
          <p:cNvSpPr txBox="1"/>
          <p:nvPr/>
        </p:nvSpPr>
        <p:spPr>
          <a:xfrm>
            <a:off x="1113009" y="4662101"/>
            <a:ext cx="72000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110" name="ZoneTexte 109">
            <a:extLst>
              <a:ext uri="{FF2B5EF4-FFF2-40B4-BE49-F238E27FC236}">
                <a16:creationId xmlns:a16="http://schemas.microsoft.com/office/drawing/2014/main" xmlns="" id="{109AC340-FB51-BB42-8E8F-0A8E1B37A261}"/>
              </a:ext>
            </a:extLst>
          </p:cNvPr>
          <p:cNvSpPr txBox="1"/>
          <p:nvPr/>
        </p:nvSpPr>
        <p:spPr>
          <a:xfrm>
            <a:off x="1217436" y="4662101"/>
            <a:ext cx="72000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3</a:t>
            </a:r>
          </a:p>
        </p:txBody>
      </p:sp>
      <p:sp>
        <p:nvSpPr>
          <p:cNvPr id="111" name="ZoneTexte 110">
            <a:extLst>
              <a:ext uri="{FF2B5EF4-FFF2-40B4-BE49-F238E27FC236}">
                <a16:creationId xmlns:a16="http://schemas.microsoft.com/office/drawing/2014/main" xmlns="" id="{CFB5F6F6-36CA-3241-8C9F-EF58980C1103}"/>
              </a:ext>
            </a:extLst>
          </p:cNvPr>
          <p:cNvSpPr txBox="1"/>
          <p:nvPr/>
        </p:nvSpPr>
        <p:spPr>
          <a:xfrm>
            <a:off x="1331041" y="4662101"/>
            <a:ext cx="72000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4</a:t>
            </a:r>
          </a:p>
        </p:txBody>
      </p:sp>
      <p:sp>
        <p:nvSpPr>
          <p:cNvPr id="112" name="ZoneTexte 111">
            <a:extLst>
              <a:ext uri="{FF2B5EF4-FFF2-40B4-BE49-F238E27FC236}">
                <a16:creationId xmlns:a16="http://schemas.microsoft.com/office/drawing/2014/main" xmlns="" id="{A3B9915E-B829-EA40-910F-3785C883872A}"/>
              </a:ext>
            </a:extLst>
          </p:cNvPr>
          <p:cNvSpPr txBox="1"/>
          <p:nvPr/>
        </p:nvSpPr>
        <p:spPr>
          <a:xfrm>
            <a:off x="1452724" y="4662101"/>
            <a:ext cx="72000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5</a:t>
            </a:r>
          </a:p>
        </p:txBody>
      </p:sp>
      <p:sp>
        <p:nvSpPr>
          <p:cNvPr id="113" name="ZoneTexte 112">
            <a:extLst>
              <a:ext uri="{FF2B5EF4-FFF2-40B4-BE49-F238E27FC236}">
                <a16:creationId xmlns:a16="http://schemas.microsoft.com/office/drawing/2014/main" xmlns="" id="{788A6E9A-D9DD-6B4C-9257-E8FE02D39B3F}"/>
              </a:ext>
            </a:extLst>
          </p:cNvPr>
          <p:cNvSpPr txBox="1"/>
          <p:nvPr/>
        </p:nvSpPr>
        <p:spPr>
          <a:xfrm>
            <a:off x="1558235" y="4662101"/>
            <a:ext cx="72000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6</a:t>
            </a:r>
          </a:p>
        </p:txBody>
      </p:sp>
      <p:sp>
        <p:nvSpPr>
          <p:cNvPr id="114" name="ZoneTexte 113">
            <a:extLst>
              <a:ext uri="{FF2B5EF4-FFF2-40B4-BE49-F238E27FC236}">
                <a16:creationId xmlns:a16="http://schemas.microsoft.com/office/drawing/2014/main" xmlns="" id="{DEAABB9D-2D0A-EA46-A892-1E7DB6D55E4B}"/>
              </a:ext>
            </a:extLst>
          </p:cNvPr>
          <p:cNvSpPr txBox="1"/>
          <p:nvPr/>
        </p:nvSpPr>
        <p:spPr>
          <a:xfrm>
            <a:off x="1675412" y="4662101"/>
            <a:ext cx="72000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7</a:t>
            </a:r>
          </a:p>
        </p:txBody>
      </p:sp>
      <p:sp>
        <p:nvSpPr>
          <p:cNvPr id="115" name="ZoneTexte 114">
            <a:extLst>
              <a:ext uri="{FF2B5EF4-FFF2-40B4-BE49-F238E27FC236}">
                <a16:creationId xmlns:a16="http://schemas.microsoft.com/office/drawing/2014/main" xmlns="" id="{44EE97C2-8D16-3543-9CFA-58AB742B32F3}"/>
              </a:ext>
            </a:extLst>
          </p:cNvPr>
          <p:cNvSpPr txBox="1"/>
          <p:nvPr/>
        </p:nvSpPr>
        <p:spPr>
          <a:xfrm>
            <a:off x="1792900" y="4662101"/>
            <a:ext cx="72000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8</a:t>
            </a:r>
          </a:p>
        </p:txBody>
      </p:sp>
      <p:sp>
        <p:nvSpPr>
          <p:cNvPr id="116" name="ZoneTexte 115">
            <a:extLst>
              <a:ext uri="{FF2B5EF4-FFF2-40B4-BE49-F238E27FC236}">
                <a16:creationId xmlns:a16="http://schemas.microsoft.com/office/drawing/2014/main" xmlns="" id="{C68290B6-9C72-CC46-B359-5FFA89727B5A}"/>
              </a:ext>
            </a:extLst>
          </p:cNvPr>
          <p:cNvSpPr txBox="1"/>
          <p:nvPr/>
        </p:nvSpPr>
        <p:spPr>
          <a:xfrm>
            <a:off x="1912442" y="4662101"/>
            <a:ext cx="72000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9</a:t>
            </a:r>
          </a:p>
        </p:txBody>
      </p:sp>
      <p:sp>
        <p:nvSpPr>
          <p:cNvPr id="117" name="ZoneTexte 116">
            <a:extLst>
              <a:ext uri="{FF2B5EF4-FFF2-40B4-BE49-F238E27FC236}">
                <a16:creationId xmlns:a16="http://schemas.microsoft.com/office/drawing/2014/main" xmlns="" id="{BCB0E3D3-B513-794A-BC2B-DF8E4379E610}"/>
              </a:ext>
            </a:extLst>
          </p:cNvPr>
          <p:cNvSpPr txBox="1"/>
          <p:nvPr/>
        </p:nvSpPr>
        <p:spPr>
          <a:xfrm>
            <a:off x="1992506" y="4662101"/>
            <a:ext cx="126715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10</a:t>
            </a:r>
          </a:p>
        </p:txBody>
      </p:sp>
      <p:sp>
        <p:nvSpPr>
          <p:cNvPr id="118" name="ZoneTexte 117">
            <a:extLst>
              <a:ext uri="{FF2B5EF4-FFF2-40B4-BE49-F238E27FC236}">
                <a16:creationId xmlns:a16="http://schemas.microsoft.com/office/drawing/2014/main" xmlns="" id="{34772F16-C157-8E4F-BDF2-3796617C9ABD}"/>
              </a:ext>
            </a:extLst>
          </p:cNvPr>
          <p:cNvSpPr txBox="1"/>
          <p:nvPr/>
        </p:nvSpPr>
        <p:spPr>
          <a:xfrm>
            <a:off x="2808407" y="4662101"/>
            <a:ext cx="126715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17</a:t>
            </a:r>
          </a:p>
        </p:txBody>
      </p:sp>
      <p:sp>
        <p:nvSpPr>
          <p:cNvPr id="119" name="ZoneTexte 118">
            <a:extLst>
              <a:ext uri="{FF2B5EF4-FFF2-40B4-BE49-F238E27FC236}">
                <a16:creationId xmlns:a16="http://schemas.microsoft.com/office/drawing/2014/main" xmlns="" id="{4F2CAF73-DC48-F244-8E16-06385802F2DD}"/>
              </a:ext>
            </a:extLst>
          </p:cNvPr>
          <p:cNvSpPr txBox="1"/>
          <p:nvPr/>
        </p:nvSpPr>
        <p:spPr>
          <a:xfrm>
            <a:off x="737039" y="4787437"/>
            <a:ext cx="516321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No. at </a:t>
            </a:r>
            <a:r>
              <a:rPr lang="fr-FR" sz="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risk</a:t>
            </a:r>
            <a:endParaRPr lang="fr-FR" sz="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0" name="ZoneTexte 119">
            <a:extLst>
              <a:ext uri="{FF2B5EF4-FFF2-40B4-BE49-F238E27FC236}">
                <a16:creationId xmlns:a16="http://schemas.microsoft.com/office/drawing/2014/main" xmlns="" id="{4AF70A14-3FA5-A446-8033-8AB84D9CEB5F}"/>
              </a:ext>
            </a:extLst>
          </p:cNvPr>
          <p:cNvSpPr txBox="1"/>
          <p:nvPr/>
        </p:nvSpPr>
        <p:spPr>
          <a:xfrm>
            <a:off x="1166161" y="4690357"/>
            <a:ext cx="136585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Months</a:t>
            </a:r>
            <a:r>
              <a:rPr lang="fr-FR" sz="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FR" sz="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from</a:t>
            </a:r>
            <a:r>
              <a:rPr lang="fr-FR" sz="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randomisation</a:t>
            </a:r>
          </a:p>
        </p:txBody>
      </p:sp>
      <p:sp>
        <p:nvSpPr>
          <p:cNvPr id="121" name="ZoneTexte 120">
            <a:extLst>
              <a:ext uri="{FF2B5EF4-FFF2-40B4-BE49-F238E27FC236}">
                <a16:creationId xmlns:a16="http://schemas.microsoft.com/office/drawing/2014/main" xmlns="" id="{DD117B61-3C37-8B49-A2E0-65A931D94283}"/>
              </a:ext>
            </a:extLst>
          </p:cNvPr>
          <p:cNvSpPr txBox="1"/>
          <p:nvPr/>
        </p:nvSpPr>
        <p:spPr>
          <a:xfrm>
            <a:off x="556766" y="3381646"/>
            <a:ext cx="250645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100</a:t>
            </a:r>
          </a:p>
        </p:txBody>
      </p:sp>
      <p:sp>
        <p:nvSpPr>
          <p:cNvPr id="122" name="ZoneTexte 121">
            <a:extLst>
              <a:ext uri="{FF2B5EF4-FFF2-40B4-BE49-F238E27FC236}">
                <a16:creationId xmlns:a16="http://schemas.microsoft.com/office/drawing/2014/main" xmlns="" id="{8E38C3A1-C391-5846-9408-3B549021CAFF}"/>
              </a:ext>
            </a:extLst>
          </p:cNvPr>
          <p:cNvSpPr txBox="1"/>
          <p:nvPr/>
        </p:nvSpPr>
        <p:spPr>
          <a:xfrm>
            <a:off x="556766" y="3503962"/>
            <a:ext cx="250645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90</a:t>
            </a:r>
          </a:p>
        </p:txBody>
      </p:sp>
      <p:sp>
        <p:nvSpPr>
          <p:cNvPr id="123" name="ZoneTexte 122">
            <a:extLst>
              <a:ext uri="{FF2B5EF4-FFF2-40B4-BE49-F238E27FC236}">
                <a16:creationId xmlns:a16="http://schemas.microsoft.com/office/drawing/2014/main" xmlns="" id="{33D0CDFA-37B8-0748-B428-04C8585A58A5}"/>
              </a:ext>
            </a:extLst>
          </p:cNvPr>
          <p:cNvSpPr txBox="1"/>
          <p:nvPr/>
        </p:nvSpPr>
        <p:spPr>
          <a:xfrm>
            <a:off x="556766" y="3619528"/>
            <a:ext cx="250645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80</a:t>
            </a:r>
          </a:p>
        </p:txBody>
      </p:sp>
      <p:sp>
        <p:nvSpPr>
          <p:cNvPr id="124" name="ZoneTexte 123">
            <a:extLst>
              <a:ext uri="{FF2B5EF4-FFF2-40B4-BE49-F238E27FC236}">
                <a16:creationId xmlns:a16="http://schemas.microsoft.com/office/drawing/2014/main" xmlns="" id="{6B699A8D-40DF-D845-923A-7755091474E6}"/>
              </a:ext>
            </a:extLst>
          </p:cNvPr>
          <p:cNvSpPr txBox="1"/>
          <p:nvPr/>
        </p:nvSpPr>
        <p:spPr>
          <a:xfrm>
            <a:off x="556766" y="3739194"/>
            <a:ext cx="250645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70</a:t>
            </a:r>
          </a:p>
        </p:txBody>
      </p:sp>
      <p:sp>
        <p:nvSpPr>
          <p:cNvPr id="125" name="ZoneTexte 124">
            <a:extLst>
              <a:ext uri="{FF2B5EF4-FFF2-40B4-BE49-F238E27FC236}">
                <a16:creationId xmlns:a16="http://schemas.microsoft.com/office/drawing/2014/main" xmlns="" id="{FD568B29-D36A-0C4D-94D0-9BFDA126581A}"/>
              </a:ext>
            </a:extLst>
          </p:cNvPr>
          <p:cNvSpPr txBox="1"/>
          <p:nvPr/>
        </p:nvSpPr>
        <p:spPr>
          <a:xfrm>
            <a:off x="556766" y="3854760"/>
            <a:ext cx="250645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60</a:t>
            </a:r>
          </a:p>
        </p:txBody>
      </p:sp>
      <p:sp>
        <p:nvSpPr>
          <p:cNvPr id="126" name="ZoneTexte 125">
            <a:extLst>
              <a:ext uri="{FF2B5EF4-FFF2-40B4-BE49-F238E27FC236}">
                <a16:creationId xmlns:a16="http://schemas.microsoft.com/office/drawing/2014/main" xmlns="" id="{E49FF62F-6A2D-4249-A942-14F1381FAE6A}"/>
              </a:ext>
            </a:extLst>
          </p:cNvPr>
          <p:cNvSpPr txBox="1"/>
          <p:nvPr/>
        </p:nvSpPr>
        <p:spPr>
          <a:xfrm>
            <a:off x="556766" y="3975755"/>
            <a:ext cx="250645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50</a:t>
            </a:r>
          </a:p>
        </p:txBody>
      </p:sp>
      <p:sp>
        <p:nvSpPr>
          <p:cNvPr id="127" name="ZoneTexte 126">
            <a:extLst>
              <a:ext uri="{FF2B5EF4-FFF2-40B4-BE49-F238E27FC236}">
                <a16:creationId xmlns:a16="http://schemas.microsoft.com/office/drawing/2014/main" xmlns="" id="{67BD2643-6431-BC41-A52A-BE4CF1546A60}"/>
              </a:ext>
            </a:extLst>
          </p:cNvPr>
          <p:cNvSpPr txBox="1"/>
          <p:nvPr/>
        </p:nvSpPr>
        <p:spPr>
          <a:xfrm>
            <a:off x="556766" y="4095422"/>
            <a:ext cx="250645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40</a:t>
            </a:r>
          </a:p>
        </p:txBody>
      </p:sp>
      <p:sp>
        <p:nvSpPr>
          <p:cNvPr id="128" name="ZoneTexte 127">
            <a:extLst>
              <a:ext uri="{FF2B5EF4-FFF2-40B4-BE49-F238E27FC236}">
                <a16:creationId xmlns:a16="http://schemas.microsoft.com/office/drawing/2014/main" xmlns="" id="{8281511B-8C96-3348-A90C-043910CD74C5}"/>
              </a:ext>
            </a:extLst>
          </p:cNvPr>
          <p:cNvSpPr txBox="1"/>
          <p:nvPr/>
        </p:nvSpPr>
        <p:spPr>
          <a:xfrm>
            <a:off x="556766" y="4212313"/>
            <a:ext cx="250645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30</a:t>
            </a:r>
          </a:p>
        </p:txBody>
      </p:sp>
      <p:sp>
        <p:nvSpPr>
          <p:cNvPr id="129" name="ZoneTexte 128">
            <a:extLst>
              <a:ext uri="{FF2B5EF4-FFF2-40B4-BE49-F238E27FC236}">
                <a16:creationId xmlns:a16="http://schemas.microsoft.com/office/drawing/2014/main" xmlns="" id="{66B8442A-11C8-7B4C-A80A-F207FA41A273}"/>
              </a:ext>
            </a:extLst>
          </p:cNvPr>
          <p:cNvSpPr txBox="1"/>
          <p:nvPr/>
        </p:nvSpPr>
        <p:spPr>
          <a:xfrm>
            <a:off x="556766" y="4330129"/>
            <a:ext cx="250645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20</a:t>
            </a:r>
          </a:p>
        </p:txBody>
      </p:sp>
      <p:sp>
        <p:nvSpPr>
          <p:cNvPr id="130" name="ZoneTexte 129">
            <a:extLst>
              <a:ext uri="{FF2B5EF4-FFF2-40B4-BE49-F238E27FC236}">
                <a16:creationId xmlns:a16="http://schemas.microsoft.com/office/drawing/2014/main" xmlns="" id="{632AC0C9-BF3F-7642-AEA2-12496A1AE953}"/>
              </a:ext>
            </a:extLst>
          </p:cNvPr>
          <p:cNvSpPr txBox="1"/>
          <p:nvPr/>
        </p:nvSpPr>
        <p:spPr>
          <a:xfrm>
            <a:off x="556766" y="4444373"/>
            <a:ext cx="250645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10</a:t>
            </a:r>
          </a:p>
        </p:txBody>
      </p:sp>
      <p:sp>
        <p:nvSpPr>
          <p:cNvPr id="131" name="ZoneTexte 130">
            <a:extLst>
              <a:ext uri="{FF2B5EF4-FFF2-40B4-BE49-F238E27FC236}">
                <a16:creationId xmlns:a16="http://schemas.microsoft.com/office/drawing/2014/main" xmlns="" id="{C73CF192-C8DB-C24D-8062-79D1923BC6F1}"/>
              </a:ext>
            </a:extLst>
          </p:cNvPr>
          <p:cNvSpPr txBox="1"/>
          <p:nvPr/>
        </p:nvSpPr>
        <p:spPr>
          <a:xfrm>
            <a:off x="556766" y="4559414"/>
            <a:ext cx="250645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0</a:t>
            </a:r>
          </a:p>
        </p:txBody>
      </p:sp>
      <p:cxnSp>
        <p:nvCxnSpPr>
          <p:cNvPr id="132" name="Connecteur droit 131">
            <a:extLst>
              <a:ext uri="{FF2B5EF4-FFF2-40B4-BE49-F238E27FC236}">
                <a16:creationId xmlns:a16="http://schemas.microsoft.com/office/drawing/2014/main" xmlns="" id="{9CCFFCE2-7A83-B442-9B0F-FB4139AE8597}"/>
              </a:ext>
            </a:extLst>
          </p:cNvPr>
          <p:cNvCxnSpPr/>
          <p:nvPr/>
        </p:nvCxnSpPr>
        <p:spPr>
          <a:xfrm>
            <a:off x="1135881" y="4619065"/>
            <a:ext cx="0" cy="46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" name="Connecteur droit 132">
            <a:extLst>
              <a:ext uri="{FF2B5EF4-FFF2-40B4-BE49-F238E27FC236}">
                <a16:creationId xmlns:a16="http://schemas.microsoft.com/office/drawing/2014/main" xmlns="" id="{FCE04603-6C53-B141-AB52-0468CFC02363}"/>
              </a:ext>
            </a:extLst>
          </p:cNvPr>
          <p:cNvCxnSpPr/>
          <p:nvPr/>
        </p:nvCxnSpPr>
        <p:spPr>
          <a:xfrm>
            <a:off x="1245989" y="4619065"/>
            <a:ext cx="0" cy="46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Connecteur droit 133">
            <a:extLst>
              <a:ext uri="{FF2B5EF4-FFF2-40B4-BE49-F238E27FC236}">
                <a16:creationId xmlns:a16="http://schemas.microsoft.com/office/drawing/2014/main" xmlns="" id="{56DE7069-BAEC-BB42-A2A2-8A8D42E6D538}"/>
              </a:ext>
            </a:extLst>
          </p:cNvPr>
          <p:cNvCxnSpPr/>
          <p:nvPr/>
        </p:nvCxnSpPr>
        <p:spPr>
          <a:xfrm>
            <a:off x="1367780" y="4619065"/>
            <a:ext cx="0" cy="46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5" name="Connecteur droit 134">
            <a:extLst>
              <a:ext uri="{FF2B5EF4-FFF2-40B4-BE49-F238E27FC236}">
                <a16:creationId xmlns:a16="http://schemas.microsoft.com/office/drawing/2014/main" xmlns="" id="{360399A3-57CE-9940-8A85-1D6A9634D424}"/>
              </a:ext>
            </a:extLst>
          </p:cNvPr>
          <p:cNvCxnSpPr/>
          <p:nvPr/>
        </p:nvCxnSpPr>
        <p:spPr>
          <a:xfrm>
            <a:off x="1486396" y="4619065"/>
            <a:ext cx="0" cy="46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6" name="Connecteur droit 135">
            <a:extLst>
              <a:ext uri="{FF2B5EF4-FFF2-40B4-BE49-F238E27FC236}">
                <a16:creationId xmlns:a16="http://schemas.microsoft.com/office/drawing/2014/main" xmlns="" id="{F79CF303-B5D8-6D48-AAE2-5D76CF481BE5}"/>
              </a:ext>
            </a:extLst>
          </p:cNvPr>
          <p:cNvCxnSpPr/>
          <p:nvPr/>
        </p:nvCxnSpPr>
        <p:spPr>
          <a:xfrm>
            <a:off x="1590154" y="4619065"/>
            <a:ext cx="0" cy="46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7" name="Connecteur droit 136">
            <a:extLst>
              <a:ext uri="{FF2B5EF4-FFF2-40B4-BE49-F238E27FC236}">
                <a16:creationId xmlns:a16="http://schemas.microsoft.com/office/drawing/2014/main" xmlns="" id="{660D5240-0321-D64C-87E4-A1B58148F919}"/>
              </a:ext>
            </a:extLst>
          </p:cNvPr>
          <p:cNvCxnSpPr/>
          <p:nvPr/>
        </p:nvCxnSpPr>
        <p:spPr>
          <a:xfrm>
            <a:off x="1711122" y="4619065"/>
            <a:ext cx="0" cy="46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" name="Connecteur droit 137">
            <a:extLst>
              <a:ext uri="{FF2B5EF4-FFF2-40B4-BE49-F238E27FC236}">
                <a16:creationId xmlns:a16="http://schemas.microsoft.com/office/drawing/2014/main" xmlns="" id="{0F81B9C0-2437-184E-AD12-D15DDE8802E6}"/>
              </a:ext>
            </a:extLst>
          </p:cNvPr>
          <p:cNvCxnSpPr/>
          <p:nvPr/>
        </p:nvCxnSpPr>
        <p:spPr>
          <a:xfrm>
            <a:off x="1830755" y="4619065"/>
            <a:ext cx="0" cy="46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9" name="Connecteur droit 138">
            <a:extLst>
              <a:ext uri="{FF2B5EF4-FFF2-40B4-BE49-F238E27FC236}">
                <a16:creationId xmlns:a16="http://schemas.microsoft.com/office/drawing/2014/main" xmlns="" id="{AC807404-6451-4C4B-92E3-6D1392218414}"/>
              </a:ext>
            </a:extLst>
          </p:cNvPr>
          <p:cNvCxnSpPr/>
          <p:nvPr/>
        </p:nvCxnSpPr>
        <p:spPr>
          <a:xfrm>
            <a:off x="1949371" y="4619065"/>
            <a:ext cx="0" cy="46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0" name="Connecteur droit 139">
            <a:extLst>
              <a:ext uri="{FF2B5EF4-FFF2-40B4-BE49-F238E27FC236}">
                <a16:creationId xmlns:a16="http://schemas.microsoft.com/office/drawing/2014/main" xmlns="" id="{6B32CC1D-79B6-054F-AB6A-57ED7BDC0782}"/>
              </a:ext>
            </a:extLst>
          </p:cNvPr>
          <p:cNvCxnSpPr/>
          <p:nvPr/>
        </p:nvCxnSpPr>
        <p:spPr>
          <a:xfrm>
            <a:off x="2058462" y="4619065"/>
            <a:ext cx="0" cy="46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Connecteur droit 140">
            <a:extLst>
              <a:ext uri="{FF2B5EF4-FFF2-40B4-BE49-F238E27FC236}">
                <a16:creationId xmlns:a16="http://schemas.microsoft.com/office/drawing/2014/main" xmlns="" id="{CCC316E3-32EE-704C-A367-8D5CC681A8E3}"/>
              </a:ext>
            </a:extLst>
          </p:cNvPr>
          <p:cNvCxnSpPr/>
          <p:nvPr/>
        </p:nvCxnSpPr>
        <p:spPr>
          <a:xfrm>
            <a:off x="2869927" y="4619065"/>
            <a:ext cx="0" cy="46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42" name="Tableau 141">
            <a:extLst>
              <a:ext uri="{FF2B5EF4-FFF2-40B4-BE49-F238E27FC236}">
                <a16:creationId xmlns:a16="http://schemas.microsoft.com/office/drawing/2014/main" xmlns="" id="{B3246C0C-4D15-3F45-BB29-65E4E013402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35025" y="4870380"/>
          <a:ext cx="2101842" cy="182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6769">
                  <a:extLst>
                    <a:ext uri="{9D8B030D-6E8A-4147-A177-3AD203B41FA5}">
                      <a16:colId xmlns:a16="http://schemas.microsoft.com/office/drawing/2014/main" xmlns="" val="2400193953"/>
                    </a:ext>
                  </a:extLst>
                </a:gridCol>
                <a:gridCol w="116769">
                  <a:extLst>
                    <a:ext uri="{9D8B030D-6E8A-4147-A177-3AD203B41FA5}">
                      <a16:colId xmlns:a16="http://schemas.microsoft.com/office/drawing/2014/main" xmlns="" val="3825318778"/>
                    </a:ext>
                  </a:extLst>
                </a:gridCol>
                <a:gridCol w="116769">
                  <a:extLst>
                    <a:ext uri="{9D8B030D-6E8A-4147-A177-3AD203B41FA5}">
                      <a16:colId xmlns:a16="http://schemas.microsoft.com/office/drawing/2014/main" xmlns="" val="1137200243"/>
                    </a:ext>
                  </a:extLst>
                </a:gridCol>
                <a:gridCol w="116769">
                  <a:extLst>
                    <a:ext uri="{9D8B030D-6E8A-4147-A177-3AD203B41FA5}">
                      <a16:colId xmlns:a16="http://schemas.microsoft.com/office/drawing/2014/main" xmlns="" val="3787586535"/>
                    </a:ext>
                  </a:extLst>
                </a:gridCol>
                <a:gridCol w="116769">
                  <a:extLst>
                    <a:ext uri="{9D8B030D-6E8A-4147-A177-3AD203B41FA5}">
                      <a16:colId xmlns:a16="http://schemas.microsoft.com/office/drawing/2014/main" xmlns="" val="2238328641"/>
                    </a:ext>
                  </a:extLst>
                </a:gridCol>
                <a:gridCol w="116769">
                  <a:extLst>
                    <a:ext uri="{9D8B030D-6E8A-4147-A177-3AD203B41FA5}">
                      <a16:colId xmlns:a16="http://schemas.microsoft.com/office/drawing/2014/main" xmlns="" val="3878849601"/>
                    </a:ext>
                  </a:extLst>
                </a:gridCol>
                <a:gridCol w="116769">
                  <a:extLst>
                    <a:ext uri="{9D8B030D-6E8A-4147-A177-3AD203B41FA5}">
                      <a16:colId xmlns:a16="http://schemas.microsoft.com/office/drawing/2014/main" xmlns="" val="4010386402"/>
                    </a:ext>
                  </a:extLst>
                </a:gridCol>
                <a:gridCol w="116769">
                  <a:extLst>
                    <a:ext uri="{9D8B030D-6E8A-4147-A177-3AD203B41FA5}">
                      <a16:colId xmlns:a16="http://schemas.microsoft.com/office/drawing/2014/main" xmlns="" val="3581061956"/>
                    </a:ext>
                  </a:extLst>
                </a:gridCol>
                <a:gridCol w="116769">
                  <a:extLst>
                    <a:ext uri="{9D8B030D-6E8A-4147-A177-3AD203B41FA5}">
                      <a16:colId xmlns:a16="http://schemas.microsoft.com/office/drawing/2014/main" xmlns="" val="2397547381"/>
                    </a:ext>
                  </a:extLst>
                </a:gridCol>
                <a:gridCol w="116769">
                  <a:extLst>
                    <a:ext uri="{9D8B030D-6E8A-4147-A177-3AD203B41FA5}">
                      <a16:colId xmlns:a16="http://schemas.microsoft.com/office/drawing/2014/main" xmlns="" val="1016518589"/>
                    </a:ext>
                  </a:extLst>
                </a:gridCol>
                <a:gridCol w="116769">
                  <a:extLst>
                    <a:ext uri="{9D8B030D-6E8A-4147-A177-3AD203B41FA5}">
                      <a16:colId xmlns:a16="http://schemas.microsoft.com/office/drawing/2014/main" xmlns="" val="1427341429"/>
                    </a:ext>
                  </a:extLst>
                </a:gridCol>
                <a:gridCol w="116769">
                  <a:extLst>
                    <a:ext uri="{9D8B030D-6E8A-4147-A177-3AD203B41FA5}">
                      <a16:colId xmlns:a16="http://schemas.microsoft.com/office/drawing/2014/main" xmlns="" val="252981752"/>
                    </a:ext>
                  </a:extLst>
                </a:gridCol>
                <a:gridCol w="116769">
                  <a:extLst>
                    <a:ext uri="{9D8B030D-6E8A-4147-A177-3AD203B41FA5}">
                      <a16:colId xmlns:a16="http://schemas.microsoft.com/office/drawing/2014/main" xmlns="" val="1429031562"/>
                    </a:ext>
                  </a:extLst>
                </a:gridCol>
                <a:gridCol w="116769">
                  <a:extLst>
                    <a:ext uri="{9D8B030D-6E8A-4147-A177-3AD203B41FA5}">
                      <a16:colId xmlns:a16="http://schemas.microsoft.com/office/drawing/2014/main" xmlns="" val="2849196352"/>
                    </a:ext>
                  </a:extLst>
                </a:gridCol>
                <a:gridCol w="116769">
                  <a:extLst>
                    <a:ext uri="{9D8B030D-6E8A-4147-A177-3AD203B41FA5}">
                      <a16:colId xmlns:a16="http://schemas.microsoft.com/office/drawing/2014/main" xmlns="" val="1585236519"/>
                    </a:ext>
                  </a:extLst>
                </a:gridCol>
                <a:gridCol w="116769">
                  <a:extLst>
                    <a:ext uri="{9D8B030D-6E8A-4147-A177-3AD203B41FA5}">
                      <a16:colId xmlns:a16="http://schemas.microsoft.com/office/drawing/2014/main" xmlns="" val="1528141335"/>
                    </a:ext>
                  </a:extLst>
                </a:gridCol>
                <a:gridCol w="116769">
                  <a:extLst>
                    <a:ext uri="{9D8B030D-6E8A-4147-A177-3AD203B41FA5}">
                      <a16:colId xmlns:a16="http://schemas.microsoft.com/office/drawing/2014/main" xmlns="" val="2251451407"/>
                    </a:ext>
                  </a:extLst>
                </a:gridCol>
                <a:gridCol w="116769">
                  <a:extLst>
                    <a:ext uri="{9D8B030D-6E8A-4147-A177-3AD203B41FA5}">
                      <a16:colId xmlns:a16="http://schemas.microsoft.com/office/drawing/2014/main" xmlns="" val="695873061"/>
                    </a:ext>
                  </a:extLst>
                </a:gridCol>
              </a:tblGrid>
              <a:tr h="79375"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97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85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65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61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51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43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14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13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11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rgbClr val="A46DAB"/>
                          </a:solidFill>
                        </a:rPr>
                        <a:t>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3404025746"/>
                  </a:ext>
                </a:extLst>
              </a:tr>
              <a:tr h="79375"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chemeClr val="accent1"/>
                          </a:solidFill>
                        </a:rPr>
                        <a:t>58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chemeClr val="accent1"/>
                          </a:solidFill>
                        </a:rPr>
                        <a:t>55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chemeClr val="accent1"/>
                          </a:solidFill>
                        </a:rPr>
                        <a:t>21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chemeClr val="accent1"/>
                          </a:solidFill>
                        </a:rPr>
                        <a:t>14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chemeClr val="accent1"/>
                          </a:solidFill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chemeClr val="accent1"/>
                          </a:solidFill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chemeClr val="accent1"/>
                          </a:solidFill>
                        </a:rPr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chemeClr val="accent1"/>
                          </a:solidFill>
                        </a:rPr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chemeClr val="accent1"/>
                          </a:solidFill>
                        </a:rPr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chemeClr val="accent1"/>
                          </a:solidFill>
                        </a:rPr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chemeClr val="accent1"/>
                          </a:solidFill>
                        </a:rPr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chemeClr val="accent1"/>
                          </a:solidFill>
                        </a:rPr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chemeClr val="accent1"/>
                          </a:solidFill>
                        </a:rPr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chemeClr val="accent1"/>
                          </a:solidFill>
                        </a:rPr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chemeClr val="accent1"/>
                          </a:solidFill>
                        </a:rPr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kern="600" spc="-70" baseline="0" dirty="0">
                          <a:solidFill>
                            <a:schemeClr val="accent1"/>
                          </a:solidFill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fr-FR" sz="600" kern="600" spc="-70" baseline="0" dirty="0">
                        <a:solidFill>
                          <a:schemeClr val="accent1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fr-FR" sz="600" kern="600" spc="-70" baseline="0" dirty="0">
                        <a:solidFill>
                          <a:schemeClr val="accent1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3633652837"/>
                  </a:ext>
                </a:extLst>
              </a:tr>
            </a:tbl>
          </a:graphicData>
        </a:graphic>
      </p:graphicFrame>
      <p:graphicFrame>
        <p:nvGraphicFramePr>
          <p:cNvPr id="145" name="Tableau 144">
            <a:extLst>
              <a:ext uri="{FF2B5EF4-FFF2-40B4-BE49-F238E27FC236}">
                <a16:creationId xmlns:a16="http://schemas.microsoft.com/office/drawing/2014/main" xmlns="" id="{C5BC5494-D3D5-4F47-B398-19BD6CD7CC3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791734" y="3361510"/>
          <a:ext cx="1399032" cy="382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387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6492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30233">
                  <a:extLst>
                    <a:ext uri="{9D8B030D-6E8A-4147-A177-3AD203B41FA5}">
                      <a16:colId xmlns:a16="http://schemas.microsoft.com/office/drawing/2014/main" xmlns="" val="1643845531"/>
                    </a:ext>
                  </a:extLst>
                </a:gridCol>
              </a:tblGrid>
              <a:tr h="104185">
                <a:tc>
                  <a:txBody>
                    <a:bodyPr/>
                    <a:lstStyle/>
                    <a:p>
                      <a:endParaRPr lang="fr-FR" sz="600" dirty="0"/>
                    </a:p>
                  </a:txBody>
                  <a:tcPr marL="18000" marR="18000" marT="18000" marB="18000"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dirty="0" err="1"/>
                        <a:t>mOS</a:t>
                      </a:r>
                      <a:r>
                        <a:rPr lang="fr-FR" sz="600" dirty="0"/>
                        <a:t>, </a:t>
                      </a:r>
                      <a:r>
                        <a:rPr lang="fr-FR" sz="600" dirty="0" err="1"/>
                        <a:t>months</a:t>
                      </a:r>
                      <a:endParaRPr lang="fr-FR" sz="600" dirty="0"/>
                    </a:p>
                  </a:txBody>
                  <a:tcPr marL="18000" marR="18000" marT="18000" marB="18000"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600" dirty="0"/>
                    </a:p>
                  </a:txBody>
                  <a:tcPr marL="18000" marR="18000" marT="18000" marB="18000"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4185">
                <a:tc>
                  <a:txBody>
                    <a:bodyPr/>
                    <a:lstStyle/>
                    <a:p>
                      <a:r>
                        <a:rPr lang="fr-FR" sz="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FTD/TPI</a:t>
                      </a:r>
                    </a:p>
                  </a:txBody>
                  <a:tcPr marL="18000" marR="18000" marT="18000" marB="18000"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5,4</a:t>
                      </a:r>
                    </a:p>
                  </a:txBody>
                  <a:tcPr marL="18000" marR="18000" marT="18000" marB="18000"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HR 0,35</a:t>
                      </a:r>
                    </a:p>
                  </a:txBody>
                  <a:tcPr marL="18000" marR="18000" marT="18000" marB="18000"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4185">
                <a:tc>
                  <a:txBody>
                    <a:bodyPr/>
                    <a:lstStyle/>
                    <a:p>
                      <a:r>
                        <a:rPr lang="fr-FR" sz="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Placebo</a:t>
                      </a:r>
                    </a:p>
                  </a:txBody>
                  <a:tcPr marL="18000" marR="18000" marT="18000" marB="18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1,9</a:t>
                      </a:r>
                    </a:p>
                  </a:txBody>
                  <a:tcPr marL="18000" marR="18000" marT="18000" marB="18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(95% CI: 0,24-0,52)</a:t>
                      </a:r>
                    </a:p>
                  </a:txBody>
                  <a:tcPr marL="18000" marR="18000" marT="18000" marB="1800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46" name="Rectangle 145">
            <a:extLst>
              <a:ext uri="{FF2B5EF4-FFF2-40B4-BE49-F238E27FC236}">
                <a16:creationId xmlns:a16="http://schemas.microsoft.com/office/drawing/2014/main" xmlns="" id="{66E93850-17ED-0447-A64E-918C45892C71}"/>
              </a:ext>
            </a:extLst>
          </p:cNvPr>
          <p:cNvSpPr/>
          <p:nvPr/>
        </p:nvSpPr>
        <p:spPr>
          <a:xfrm>
            <a:off x="1123376" y="1038546"/>
            <a:ext cx="1449001" cy="2308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" sz="900" b="1" dirty="0">
                <a:solidFill>
                  <a:schemeClr val="accent1"/>
                </a:solidFill>
              </a:rPr>
              <a:t>Best prognosis patients</a:t>
            </a:r>
          </a:p>
        </p:txBody>
      </p:sp>
      <p:sp>
        <p:nvSpPr>
          <p:cNvPr id="147" name="ZoneTexte 146">
            <a:extLst>
              <a:ext uri="{FF2B5EF4-FFF2-40B4-BE49-F238E27FC236}">
                <a16:creationId xmlns:a16="http://schemas.microsoft.com/office/drawing/2014/main" xmlns="" id="{50FF7BAD-B418-AB46-85D1-0610DCC71B42}"/>
              </a:ext>
            </a:extLst>
          </p:cNvPr>
          <p:cNvSpPr txBox="1"/>
          <p:nvPr/>
        </p:nvSpPr>
        <p:spPr>
          <a:xfrm>
            <a:off x="565656" y="1354123"/>
            <a:ext cx="182786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fr-FR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</a:t>
            </a:r>
          </a:p>
        </p:txBody>
      </p:sp>
      <p:sp>
        <p:nvSpPr>
          <p:cNvPr id="148" name="ZoneTexte 147">
            <a:extLst>
              <a:ext uri="{FF2B5EF4-FFF2-40B4-BE49-F238E27FC236}">
                <a16:creationId xmlns:a16="http://schemas.microsoft.com/office/drawing/2014/main" xmlns="" id="{947860A2-72B9-A243-ABAC-E54F2841DDF7}"/>
              </a:ext>
            </a:extLst>
          </p:cNvPr>
          <p:cNvSpPr txBox="1"/>
          <p:nvPr/>
        </p:nvSpPr>
        <p:spPr>
          <a:xfrm>
            <a:off x="565656" y="3230194"/>
            <a:ext cx="182786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fr-FR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</a:t>
            </a:r>
          </a:p>
        </p:txBody>
      </p:sp>
      <p:sp>
        <p:nvSpPr>
          <p:cNvPr id="149" name="ZoneTexte 148">
            <a:extLst>
              <a:ext uri="{FF2B5EF4-FFF2-40B4-BE49-F238E27FC236}">
                <a16:creationId xmlns:a16="http://schemas.microsoft.com/office/drawing/2014/main" xmlns="" id="{9DD1DEB4-8F90-1B4A-B8B4-C7461E5CE677}"/>
              </a:ext>
            </a:extLst>
          </p:cNvPr>
          <p:cNvSpPr txBox="1"/>
          <p:nvPr/>
        </p:nvSpPr>
        <p:spPr>
          <a:xfrm rot="-5400000">
            <a:off x="-83480" y="2055118"/>
            <a:ext cx="136585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Event-free (%)</a:t>
            </a:r>
          </a:p>
        </p:txBody>
      </p:sp>
      <p:sp>
        <p:nvSpPr>
          <p:cNvPr id="150" name="ZoneTexte 149">
            <a:extLst>
              <a:ext uri="{FF2B5EF4-FFF2-40B4-BE49-F238E27FC236}">
                <a16:creationId xmlns:a16="http://schemas.microsoft.com/office/drawing/2014/main" xmlns="" id="{406D8A72-0CDE-294F-9825-87F357567BEA}"/>
              </a:ext>
            </a:extLst>
          </p:cNvPr>
          <p:cNvSpPr txBox="1"/>
          <p:nvPr/>
        </p:nvSpPr>
        <p:spPr>
          <a:xfrm rot="-5400000">
            <a:off x="-83480" y="3934069"/>
            <a:ext cx="136585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Event-free (%)</a:t>
            </a:r>
          </a:p>
        </p:txBody>
      </p:sp>
      <p:sp>
        <p:nvSpPr>
          <p:cNvPr id="6" name="Forme libre 5">
            <a:extLst>
              <a:ext uri="{FF2B5EF4-FFF2-40B4-BE49-F238E27FC236}">
                <a16:creationId xmlns:a16="http://schemas.microsoft.com/office/drawing/2014/main" xmlns="" id="{BB9D1BE8-05DC-634C-B0D9-AB69A5BEA295}"/>
              </a:ext>
            </a:extLst>
          </p:cNvPr>
          <p:cNvSpPr/>
          <p:nvPr/>
        </p:nvSpPr>
        <p:spPr>
          <a:xfrm>
            <a:off x="889000" y="1558925"/>
            <a:ext cx="1762125" cy="828675"/>
          </a:xfrm>
          <a:custGeom>
            <a:avLst/>
            <a:gdLst>
              <a:gd name="connsiteX0" fmla="*/ 1762125 w 1762125"/>
              <a:gd name="connsiteY0" fmla="*/ 828675 h 828675"/>
              <a:gd name="connsiteX1" fmla="*/ 1479550 w 1762125"/>
              <a:gd name="connsiteY1" fmla="*/ 828675 h 828675"/>
              <a:gd name="connsiteX2" fmla="*/ 1479550 w 1762125"/>
              <a:gd name="connsiteY2" fmla="*/ 774700 h 828675"/>
              <a:gd name="connsiteX3" fmla="*/ 1231900 w 1762125"/>
              <a:gd name="connsiteY3" fmla="*/ 774700 h 828675"/>
              <a:gd name="connsiteX4" fmla="*/ 1231900 w 1762125"/>
              <a:gd name="connsiteY4" fmla="*/ 774700 h 828675"/>
              <a:gd name="connsiteX5" fmla="*/ 1196975 w 1762125"/>
              <a:gd name="connsiteY5" fmla="*/ 736600 h 828675"/>
              <a:gd name="connsiteX6" fmla="*/ 1139825 w 1762125"/>
              <a:gd name="connsiteY6" fmla="*/ 736600 h 828675"/>
              <a:gd name="connsiteX7" fmla="*/ 1139825 w 1762125"/>
              <a:gd name="connsiteY7" fmla="*/ 704850 h 828675"/>
              <a:gd name="connsiteX8" fmla="*/ 1041400 w 1762125"/>
              <a:gd name="connsiteY8" fmla="*/ 704850 h 828675"/>
              <a:gd name="connsiteX9" fmla="*/ 1041400 w 1762125"/>
              <a:gd name="connsiteY9" fmla="*/ 647700 h 828675"/>
              <a:gd name="connsiteX10" fmla="*/ 936625 w 1762125"/>
              <a:gd name="connsiteY10" fmla="*/ 647700 h 828675"/>
              <a:gd name="connsiteX11" fmla="*/ 936625 w 1762125"/>
              <a:gd name="connsiteY11" fmla="*/ 647700 h 828675"/>
              <a:gd name="connsiteX12" fmla="*/ 936625 w 1762125"/>
              <a:gd name="connsiteY12" fmla="*/ 647700 h 828675"/>
              <a:gd name="connsiteX13" fmla="*/ 927100 w 1762125"/>
              <a:gd name="connsiteY13" fmla="*/ 615950 h 828675"/>
              <a:gd name="connsiteX14" fmla="*/ 908050 w 1762125"/>
              <a:gd name="connsiteY14" fmla="*/ 619125 h 828675"/>
              <a:gd name="connsiteX15" fmla="*/ 904875 w 1762125"/>
              <a:gd name="connsiteY15" fmla="*/ 555625 h 828675"/>
              <a:gd name="connsiteX16" fmla="*/ 873125 w 1762125"/>
              <a:gd name="connsiteY16" fmla="*/ 549275 h 828675"/>
              <a:gd name="connsiteX17" fmla="*/ 835025 w 1762125"/>
              <a:gd name="connsiteY17" fmla="*/ 536575 h 828675"/>
              <a:gd name="connsiteX18" fmla="*/ 812800 w 1762125"/>
              <a:gd name="connsiteY18" fmla="*/ 511175 h 828675"/>
              <a:gd name="connsiteX19" fmla="*/ 781050 w 1762125"/>
              <a:gd name="connsiteY19" fmla="*/ 504825 h 828675"/>
              <a:gd name="connsiteX20" fmla="*/ 781050 w 1762125"/>
              <a:gd name="connsiteY20" fmla="*/ 469900 h 828675"/>
              <a:gd name="connsiteX21" fmla="*/ 768350 w 1762125"/>
              <a:gd name="connsiteY21" fmla="*/ 441325 h 828675"/>
              <a:gd name="connsiteX22" fmla="*/ 768350 w 1762125"/>
              <a:gd name="connsiteY22" fmla="*/ 441325 h 828675"/>
              <a:gd name="connsiteX23" fmla="*/ 768350 w 1762125"/>
              <a:gd name="connsiteY23" fmla="*/ 441325 h 828675"/>
              <a:gd name="connsiteX24" fmla="*/ 752475 w 1762125"/>
              <a:gd name="connsiteY24" fmla="*/ 415925 h 828675"/>
              <a:gd name="connsiteX25" fmla="*/ 752475 w 1762125"/>
              <a:gd name="connsiteY25" fmla="*/ 415925 h 828675"/>
              <a:gd name="connsiteX26" fmla="*/ 739775 w 1762125"/>
              <a:gd name="connsiteY26" fmla="*/ 390525 h 828675"/>
              <a:gd name="connsiteX27" fmla="*/ 730250 w 1762125"/>
              <a:gd name="connsiteY27" fmla="*/ 361950 h 828675"/>
              <a:gd name="connsiteX28" fmla="*/ 641350 w 1762125"/>
              <a:gd name="connsiteY28" fmla="*/ 365125 h 828675"/>
              <a:gd name="connsiteX29" fmla="*/ 641350 w 1762125"/>
              <a:gd name="connsiteY29" fmla="*/ 365125 h 828675"/>
              <a:gd name="connsiteX30" fmla="*/ 641350 w 1762125"/>
              <a:gd name="connsiteY30" fmla="*/ 304800 h 828675"/>
              <a:gd name="connsiteX31" fmla="*/ 609600 w 1762125"/>
              <a:gd name="connsiteY31" fmla="*/ 304800 h 828675"/>
              <a:gd name="connsiteX32" fmla="*/ 609600 w 1762125"/>
              <a:gd name="connsiteY32" fmla="*/ 304800 h 828675"/>
              <a:gd name="connsiteX33" fmla="*/ 609600 w 1762125"/>
              <a:gd name="connsiteY33" fmla="*/ 304800 h 828675"/>
              <a:gd name="connsiteX34" fmla="*/ 609600 w 1762125"/>
              <a:gd name="connsiteY34" fmla="*/ 304800 h 828675"/>
              <a:gd name="connsiteX35" fmla="*/ 609600 w 1762125"/>
              <a:gd name="connsiteY35" fmla="*/ 304800 h 828675"/>
              <a:gd name="connsiteX36" fmla="*/ 609600 w 1762125"/>
              <a:gd name="connsiteY36" fmla="*/ 304800 h 828675"/>
              <a:gd name="connsiteX37" fmla="*/ 609600 w 1762125"/>
              <a:gd name="connsiteY37" fmla="*/ 304800 h 828675"/>
              <a:gd name="connsiteX38" fmla="*/ 600075 w 1762125"/>
              <a:gd name="connsiteY38" fmla="*/ 279400 h 828675"/>
              <a:gd name="connsiteX39" fmla="*/ 568325 w 1762125"/>
              <a:gd name="connsiteY39" fmla="*/ 279400 h 828675"/>
              <a:gd name="connsiteX40" fmla="*/ 568325 w 1762125"/>
              <a:gd name="connsiteY40" fmla="*/ 279400 h 828675"/>
              <a:gd name="connsiteX41" fmla="*/ 555625 w 1762125"/>
              <a:gd name="connsiteY41" fmla="*/ 254000 h 828675"/>
              <a:gd name="connsiteX42" fmla="*/ 485775 w 1762125"/>
              <a:gd name="connsiteY42" fmla="*/ 254000 h 828675"/>
              <a:gd name="connsiteX43" fmla="*/ 485775 w 1762125"/>
              <a:gd name="connsiteY43" fmla="*/ 254000 h 828675"/>
              <a:gd name="connsiteX44" fmla="*/ 485775 w 1762125"/>
              <a:gd name="connsiteY44" fmla="*/ 222250 h 828675"/>
              <a:gd name="connsiteX45" fmla="*/ 438150 w 1762125"/>
              <a:gd name="connsiteY45" fmla="*/ 222250 h 828675"/>
              <a:gd name="connsiteX46" fmla="*/ 403225 w 1762125"/>
              <a:gd name="connsiteY46" fmla="*/ 187325 h 828675"/>
              <a:gd name="connsiteX47" fmla="*/ 400050 w 1762125"/>
              <a:gd name="connsiteY47" fmla="*/ 146050 h 828675"/>
              <a:gd name="connsiteX48" fmla="*/ 352425 w 1762125"/>
              <a:gd name="connsiteY48" fmla="*/ 146050 h 828675"/>
              <a:gd name="connsiteX49" fmla="*/ 352425 w 1762125"/>
              <a:gd name="connsiteY49" fmla="*/ 92075 h 828675"/>
              <a:gd name="connsiteX50" fmla="*/ 288925 w 1762125"/>
              <a:gd name="connsiteY50" fmla="*/ 92075 h 828675"/>
              <a:gd name="connsiteX51" fmla="*/ 288925 w 1762125"/>
              <a:gd name="connsiteY51" fmla="*/ 63500 h 828675"/>
              <a:gd name="connsiteX52" fmla="*/ 250825 w 1762125"/>
              <a:gd name="connsiteY52" fmla="*/ 63500 h 828675"/>
              <a:gd name="connsiteX53" fmla="*/ 250825 w 1762125"/>
              <a:gd name="connsiteY53" fmla="*/ 34925 h 828675"/>
              <a:gd name="connsiteX54" fmla="*/ 79375 w 1762125"/>
              <a:gd name="connsiteY54" fmla="*/ 34925 h 828675"/>
              <a:gd name="connsiteX55" fmla="*/ 79375 w 1762125"/>
              <a:gd name="connsiteY55" fmla="*/ 0 h 828675"/>
              <a:gd name="connsiteX56" fmla="*/ 0 w 1762125"/>
              <a:gd name="connsiteY56" fmla="*/ 0 h 828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762125" h="828675">
                <a:moveTo>
                  <a:pt x="1762125" y="828675"/>
                </a:moveTo>
                <a:lnTo>
                  <a:pt x="1479550" y="828675"/>
                </a:lnTo>
                <a:lnTo>
                  <a:pt x="1479550" y="774700"/>
                </a:lnTo>
                <a:lnTo>
                  <a:pt x="1231900" y="774700"/>
                </a:lnTo>
                <a:lnTo>
                  <a:pt x="1231900" y="774700"/>
                </a:lnTo>
                <a:lnTo>
                  <a:pt x="1196975" y="736600"/>
                </a:lnTo>
                <a:lnTo>
                  <a:pt x="1139825" y="736600"/>
                </a:lnTo>
                <a:lnTo>
                  <a:pt x="1139825" y="704850"/>
                </a:lnTo>
                <a:lnTo>
                  <a:pt x="1041400" y="704850"/>
                </a:lnTo>
                <a:lnTo>
                  <a:pt x="1041400" y="647700"/>
                </a:lnTo>
                <a:lnTo>
                  <a:pt x="936625" y="647700"/>
                </a:lnTo>
                <a:lnTo>
                  <a:pt x="936625" y="647700"/>
                </a:lnTo>
                <a:lnTo>
                  <a:pt x="936625" y="647700"/>
                </a:lnTo>
                <a:lnTo>
                  <a:pt x="927100" y="615950"/>
                </a:lnTo>
                <a:lnTo>
                  <a:pt x="908050" y="619125"/>
                </a:lnTo>
                <a:lnTo>
                  <a:pt x="904875" y="555625"/>
                </a:lnTo>
                <a:lnTo>
                  <a:pt x="873125" y="549275"/>
                </a:lnTo>
                <a:lnTo>
                  <a:pt x="835025" y="536575"/>
                </a:lnTo>
                <a:lnTo>
                  <a:pt x="812800" y="511175"/>
                </a:lnTo>
                <a:lnTo>
                  <a:pt x="781050" y="504825"/>
                </a:lnTo>
                <a:lnTo>
                  <a:pt x="781050" y="469900"/>
                </a:lnTo>
                <a:lnTo>
                  <a:pt x="768350" y="441325"/>
                </a:lnTo>
                <a:lnTo>
                  <a:pt x="768350" y="441325"/>
                </a:lnTo>
                <a:lnTo>
                  <a:pt x="768350" y="441325"/>
                </a:lnTo>
                <a:lnTo>
                  <a:pt x="752475" y="415925"/>
                </a:lnTo>
                <a:lnTo>
                  <a:pt x="752475" y="415925"/>
                </a:lnTo>
                <a:lnTo>
                  <a:pt x="739775" y="390525"/>
                </a:lnTo>
                <a:lnTo>
                  <a:pt x="730250" y="361950"/>
                </a:lnTo>
                <a:lnTo>
                  <a:pt x="641350" y="365125"/>
                </a:lnTo>
                <a:lnTo>
                  <a:pt x="641350" y="365125"/>
                </a:lnTo>
                <a:lnTo>
                  <a:pt x="641350" y="304800"/>
                </a:lnTo>
                <a:lnTo>
                  <a:pt x="609600" y="304800"/>
                </a:lnTo>
                <a:lnTo>
                  <a:pt x="609600" y="304800"/>
                </a:lnTo>
                <a:lnTo>
                  <a:pt x="609600" y="304800"/>
                </a:lnTo>
                <a:lnTo>
                  <a:pt x="609600" y="304800"/>
                </a:lnTo>
                <a:lnTo>
                  <a:pt x="609600" y="304800"/>
                </a:lnTo>
                <a:lnTo>
                  <a:pt x="609600" y="304800"/>
                </a:lnTo>
                <a:lnTo>
                  <a:pt x="609600" y="304800"/>
                </a:lnTo>
                <a:lnTo>
                  <a:pt x="600075" y="279400"/>
                </a:lnTo>
                <a:lnTo>
                  <a:pt x="568325" y="279400"/>
                </a:lnTo>
                <a:lnTo>
                  <a:pt x="568325" y="279400"/>
                </a:lnTo>
                <a:lnTo>
                  <a:pt x="555625" y="254000"/>
                </a:lnTo>
                <a:lnTo>
                  <a:pt x="485775" y="254000"/>
                </a:lnTo>
                <a:lnTo>
                  <a:pt x="485775" y="254000"/>
                </a:lnTo>
                <a:lnTo>
                  <a:pt x="485775" y="222250"/>
                </a:lnTo>
                <a:lnTo>
                  <a:pt x="438150" y="222250"/>
                </a:lnTo>
                <a:lnTo>
                  <a:pt x="403225" y="187325"/>
                </a:lnTo>
                <a:lnTo>
                  <a:pt x="400050" y="146050"/>
                </a:lnTo>
                <a:lnTo>
                  <a:pt x="352425" y="146050"/>
                </a:lnTo>
                <a:lnTo>
                  <a:pt x="352425" y="92075"/>
                </a:lnTo>
                <a:lnTo>
                  <a:pt x="288925" y="92075"/>
                </a:lnTo>
                <a:lnTo>
                  <a:pt x="288925" y="63500"/>
                </a:lnTo>
                <a:lnTo>
                  <a:pt x="250825" y="63500"/>
                </a:lnTo>
                <a:lnTo>
                  <a:pt x="250825" y="34925"/>
                </a:lnTo>
                <a:lnTo>
                  <a:pt x="79375" y="34925"/>
                </a:lnTo>
                <a:lnTo>
                  <a:pt x="79375" y="0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orme libre 6">
            <a:extLst>
              <a:ext uri="{FF2B5EF4-FFF2-40B4-BE49-F238E27FC236}">
                <a16:creationId xmlns:a16="http://schemas.microsoft.com/office/drawing/2014/main" xmlns="" id="{C22A30DE-F8AA-0448-AE2A-431135E68728}"/>
              </a:ext>
            </a:extLst>
          </p:cNvPr>
          <p:cNvSpPr/>
          <p:nvPr/>
        </p:nvSpPr>
        <p:spPr>
          <a:xfrm>
            <a:off x="889000" y="1558925"/>
            <a:ext cx="1981200" cy="714375"/>
          </a:xfrm>
          <a:custGeom>
            <a:avLst/>
            <a:gdLst>
              <a:gd name="connsiteX0" fmla="*/ 1981200 w 1981200"/>
              <a:gd name="connsiteY0" fmla="*/ 714375 h 714375"/>
              <a:gd name="connsiteX1" fmla="*/ 1816100 w 1981200"/>
              <a:gd name="connsiteY1" fmla="*/ 714375 h 714375"/>
              <a:gd name="connsiteX2" fmla="*/ 1816100 w 1981200"/>
              <a:gd name="connsiteY2" fmla="*/ 638175 h 714375"/>
              <a:gd name="connsiteX3" fmla="*/ 1717675 w 1981200"/>
              <a:gd name="connsiteY3" fmla="*/ 638175 h 714375"/>
              <a:gd name="connsiteX4" fmla="*/ 1717675 w 1981200"/>
              <a:gd name="connsiteY4" fmla="*/ 581025 h 714375"/>
              <a:gd name="connsiteX5" fmla="*/ 1485900 w 1981200"/>
              <a:gd name="connsiteY5" fmla="*/ 581025 h 714375"/>
              <a:gd name="connsiteX6" fmla="*/ 1485900 w 1981200"/>
              <a:gd name="connsiteY6" fmla="*/ 539750 h 714375"/>
              <a:gd name="connsiteX7" fmla="*/ 1393825 w 1981200"/>
              <a:gd name="connsiteY7" fmla="*/ 539750 h 714375"/>
              <a:gd name="connsiteX8" fmla="*/ 1377950 w 1981200"/>
              <a:gd name="connsiteY8" fmla="*/ 514350 h 714375"/>
              <a:gd name="connsiteX9" fmla="*/ 1365250 w 1981200"/>
              <a:gd name="connsiteY9" fmla="*/ 498475 h 714375"/>
              <a:gd name="connsiteX10" fmla="*/ 1352550 w 1981200"/>
              <a:gd name="connsiteY10" fmla="*/ 473075 h 714375"/>
              <a:gd name="connsiteX11" fmla="*/ 1292225 w 1981200"/>
              <a:gd name="connsiteY11" fmla="*/ 476250 h 714375"/>
              <a:gd name="connsiteX12" fmla="*/ 1279525 w 1981200"/>
              <a:gd name="connsiteY12" fmla="*/ 434975 h 714375"/>
              <a:gd name="connsiteX13" fmla="*/ 1273175 w 1981200"/>
              <a:gd name="connsiteY13" fmla="*/ 422275 h 714375"/>
              <a:gd name="connsiteX14" fmla="*/ 1273175 w 1981200"/>
              <a:gd name="connsiteY14" fmla="*/ 422275 h 714375"/>
              <a:gd name="connsiteX15" fmla="*/ 1235075 w 1981200"/>
              <a:gd name="connsiteY15" fmla="*/ 384175 h 714375"/>
              <a:gd name="connsiteX16" fmla="*/ 1095375 w 1981200"/>
              <a:gd name="connsiteY16" fmla="*/ 384175 h 714375"/>
              <a:gd name="connsiteX17" fmla="*/ 1082675 w 1981200"/>
              <a:gd name="connsiteY17" fmla="*/ 346075 h 714375"/>
              <a:gd name="connsiteX18" fmla="*/ 1050925 w 1981200"/>
              <a:gd name="connsiteY18" fmla="*/ 346075 h 714375"/>
              <a:gd name="connsiteX19" fmla="*/ 1050925 w 1981200"/>
              <a:gd name="connsiteY19" fmla="*/ 346075 h 714375"/>
              <a:gd name="connsiteX20" fmla="*/ 1050925 w 1981200"/>
              <a:gd name="connsiteY20" fmla="*/ 346075 h 714375"/>
              <a:gd name="connsiteX21" fmla="*/ 1050925 w 1981200"/>
              <a:gd name="connsiteY21" fmla="*/ 346075 h 714375"/>
              <a:gd name="connsiteX22" fmla="*/ 990600 w 1981200"/>
              <a:gd name="connsiteY22" fmla="*/ 317500 h 714375"/>
              <a:gd name="connsiteX23" fmla="*/ 927100 w 1981200"/>
              <a:gd name="connsiteY23" fmla="*/ 317500 h 714375"/>
              <a:gd name="connsiteX24" fmla="*/ 917575 w 1981200"/>
              <a:gd name="connsiteY24" fmla="*/ 288925 h 714375"/>
              <a:gd name="connsiteX25" fmla="*/ 869950 w 1981200"/>
              <a:gd name="connsiteY25" fmla="*/ 288925 h 714375"/>
              <a:gd name="connsiteX26" fmla="*/ 869950 w 1981200"/>
              <a:gd name="connsiteY26" fmla="*/ 288925 h 714375"/>
              <a:gd name="connsiteX27" fmla="*/ 828675 w 1981200"/>
              <a:gd name="connsiteY27" fmla="*/ 238125 h 714375"/>
              <a:gd name="connsiteX28" fmla="*/ 781050 w 1981200"/>
              <a:gd name="connsiteY28" fmla="*/ 241300 h 714375"/>
              <a:gd name="connsiteX29" fmla="*/ 723900 w 1981200"/>
              <a:gd name="connsiteY29" fmla="*/ 228600 h 714375"/>
              <a:gd name="connsiteX30" fmla="*/ 698500 w 1981200"/>
              <a:gd name="connsiteY30" fmla="*/ 200025 h 714375"/>
              <a:gd name="connsiteX31" fmla="*/ 654050 w 1981200"/>
              <a:gd name="connsiteY31" fmla="*/ 200025 h 714375"/>
              <a:gd name="connsiteX32" fmla="*/ 600075 w 1981200"/>
              <a:gd name="connsiteY32" fmla="*/ 184150 h 714375"/>
              <a:gd name="connsiteX33" fmla="*/ 600075 w 1981200"/>
              <a:gd name="connsiteY33" fmla="*/ 130175 h 714375"/>
              <a:gd name="connsiteX34" fmla="*/ 574675 w 1981200"/>
              <a:gd name="connsiteY34" fmla="*/ 117475 h 714375"/>
              <a:gd name="connsiteX35" fmla="*/ 574675 w 1981200"/>
              <a:gd name="connsiteY35" fmla="*/ 117475 h 714375"/>
              <a:gd name="connsiteX36" fmla="*/ 552450 w 1981200"/>
              <a:gd name="connsiteY36" fmla="*/ 98425 h 714375"/>
              <a:gd name="connsiteX37" fmla="*/ 514350 w 1981200"/>
              <a:gd name="connsiteY37" fmla="*/ 98425 h 714375"/>
              <a:gd name="connsiteX38" fmla="*/ 485775 w 1981200"/>
              <a:gd name="connsiteY38" fmla="*/ 79375 h 714375"/>
              <a:gd name="connsiteX39" fmla="*/ 444500 w 1981200"/>
              <a:gd name="connsiteY39" fmla="*/ 69850 h 714375"/>
              <a:gd name="connsiteX40" fmla="*/ 365125 w 1981200"/>
              <a:gd name="connsiteY40" fmla="*/ 47625 h 714375"/>
              <a:gd name="connsiteX41" fmla="*/ 282575 w 1981200"/>
              <a:gd name="connsiteY41" fmla="*/ 47625 h 714375"/>
              <a:gd name="connsiteX42" fmla="*/ 282575 w 1981200"/>
              <a:gd name="connsiteY42" fmla="*/ 47625 h 714375"/>
              <a:gd name="connsiteX43" fmla="*/ 241300 w 1981200"/>
              <a:gd name="connsiteY43" fmla="*/ 25400 h 714375"/>
              <a:gd name="connsiteX44" fmla="*/ 241300 w 1981200"/>
              <a:gd name="connsiteY44" fmla="*/ 25400 h 714375"/>
              <a:gd name="connsiteX45" fmla="*/ 241300 w 1981200"/>
              <a:gd name="connsiteY45" fmla="*/ 25400 h 714375"/>
              <a:gd name="connsiteX46" fmla="*/ 231775 w 1981200"/>
              <a:gd name="connsiteY46" fmla="*/ 0 h 714375"/>
              <a:gd name="connsiteX47" fmla="*/ 0 w 1981200"/>
              <a:gd name="connsiteY47" fmla="*/ 0 h 714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981200" h="714375">
                <a:moveTo>
                  <a:pt x="1981200" y="714375"/>
                </a:moveTo>
                <a:lnTo>
                  <a:pt x="1816100" y="714375"/>
                </a:lnTo>
                <a:lnTo>
                  <a:pt x="1816100" y="638175"/>
                </a:lnTo>
                <a:lnTo>
                  <a:pt x="1717675" y="638175"/>
                </a:lnTo>
                <a:lnTo>
                  <a:pt x="1717675" y="581025"/>
                </a:lnTo>
                <a:lnTo>
                  <a:pt x="1485900" y="581025"/>
                </a:lnTo>
                <a:lnTo>
                  <a:pt x="1485900" y="539750"/>
                </a:lnTo>
                <a:lnTo>
                  <a:pt x="1393825" y="539750"/>
                </a:lnTo>
                <a:lnTo>
                  <a:pt x="1377950" y="514350"/>
                </a:lnTo>
                <a:lnTo>
                  <a:pt x="1365250" y="498475"/>
                </a:lnTo>
                <a:lnTo>
                  <a:pt x="1352550" y="473075"/>
                </a:lnTo>
                <a:lnTo>
                  <a:pt x="1292225" y="476250"/>
                </a:lnTo>
                <a:lnTo>
                  <a:pt x="1279525" y="434975"/>
                </a:lnTo>
                <a:lnTo>
                  <a:pt x="1273175" y="422275"/>
                </a:lnTo>
                <a:lnTo>
                  <a:pt x="1273175" y="422275"/>
                </a:lnTo>
                <a:lnTo>
                  <a:pt x="1235075" y="384175"/>
                </a:lnTo>
                <a:lnTo>
                  <a:pt x="1095375" y="384175"/>
                </a:lnTo>
                <a:lnTo>
                  <a:pt x="1082675" y="346075"/>
                </a:lnTo>
                <a:lnTo>
                  <a:pt x="1050925" y="346075"/>
                </a:lnTo>
                <a:lnTo>
                  <a:pt x="1050925" y="346075"/>
                </a:lnTo>
                <a:lnTo>
                  <a:pt x="1050925" y="346075"/>
                </a:lnTo>
                <a:lnTo>
                  <a:pt x="1050925" y="346075"/>
                </a:lnTo>
                <a:lnTo>
                  <a:pt x="990600" y="317500"/>
                </a:lnTo>
                <a:lnTo>
                  <a:pt x="927100" y="317500"/>
                </a:lnTo>
                <a:lnTo>
                  <a:pt x="917575" y="288925"/>
                </a:lnTo>
                <a:lnTo>
                  <a:pt x="869950" y="288925"/>
                </a:lnTo>
                <a:lnTo>
                  <a:pt x="869950" y="288925"/>
                </a:lnTo>
                <a:lnTo>
                  <a:pt x="828675" y="238125"/>
                </a:lnTo>
                <a:lnTo>
                  <a:pt x="781050" y="241300"/>
                </a:lnTo>
                <a:lnTo>
                  <a:pt x="723900" y="228600"/>
                </a:lnTo>
                <a:lnTo>
                  <a:pt x="698500" y="200025"/>
                </a:lnTo>
                <a:lnTo>
                  <a:pt x="654050" y="200025"/>
                </a:lnTo>
                <a:lnTo>
                  <a:pt x="600075" y="184150"/>
                </a:lnTo>
                <a:lnTo>
                  <a:pt x="600075" y="130175"/>
                </a:lnTo>
                <a:lnTo>
                  <a:pt x="574675" y="117475"/>
                </a:lnTo>
                <a:lnTo>
                  <a:pt x="574675" y="117475"/>
                </a:lnTo>
                <a:lnTo>
                  <a:pt x="552450" y="98425"/>
                </a:lnTo>
                <a:lnTo>
                  <a:pt x="514350" y="98425"/>
                </a:lnTo>
                <a:lnTo>
                  <a:pt x="485775" y="79375"/>
                </a:lnTo>
                <a:lnTo>
                  <a:pt x="444500" y="69850"/>
                </a:lnTo>
                <a:lnTo>
                  <a:pt x="365125" y="47625"/>
                </a:lnTo>
                <a:lnTo>
                  <a:pt x="282575" y="47625"/>
                </a:lnTo>
                <a:lnTo>
                  <a:pt x="282575" y="47625"/>
                </a:lnTo>
                <a:lnTo>
                  <a:pt x="241300" y="25400"/>
                </a:lnTo>
                <a:lnTo>
                  <a:pt x="241300" y="25400"/>
                </a:lnTo>
                <a:lnTo>
                  <a:pt x="241300" y="25400"/>
                </a:lnTo>
                <a:lnTo>
                  <a:pt x="231775" y="0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A46DA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1" name="ZoneTexte 150">
            <a:extLst>
              <a:ext uri="{FF2B5EF4-FFF2-40B4-BE49-F238E27FC236}">
                <a16:creationId xmlns:a16="http://schemas.microsoft.com/office/drawing/2014/main" xmlns="" id="{38070F2C-AE78-CD42-A3BA-3E761729F69A}"/>
              </a:ext>
            </a:extLst>
          </p:cNvPr>
          <p:cNvSpPr txBox="1"/>
          <p:nvPr/>
        </p:nvSpPr>
        <p:spPr>
          <a:xfrm>
            <a:off x="2107853" y="4662101"/>
            <a:ext cx="126715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11</a:t>
            </a:r>
          </a:p>
        </p:txBody>
      </p:sp>
      <p:cxnSp>
        <p:nvCxnSpPr>
          <p:cNvPr id="152" name="Connecteur droit 151">
            <a:extLst>
              <a:ext uri="{FF2B5EF4-FFF2-40B4-BE49-F238E27FC236}">
                <a16:creationId xmlns:a16="http://schemas.microsoft.com/office/drawing/2014/main" xmlns="" id="{338F6A88-1ED7-E34F-9B54-755256245622}"/>
              </a:ext>
            </a:extLst>
          </p:cNvPr>
          <p:cNvCxnSpPr/>
          <p:nvPr/>
        </p:nvCxnSpPr>
        <p:spPr>
          <a:xfrm>
            <a:off x="2173809" y="4619065"/>
            <a:ext cx="0" cy="46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3" name="ZoneTexte 152">
            <a:extLst>
              <a:ext uri="{FF2B5EF4-FFF2-40B4-BE49-F238E27FC236}">
                <a16:creationId xmlns:a16="http://schemas.microsoft.com/office/drawing/2014/main" xmlns="" id="{2CC1DB52-A6F2-4D4B-BD18-8E97B623C667}"/>
              </a:ext>
            </a:extLst>
          </p:cNvPr>
          <p:cNvSpPr txBox="1"/>
          <p:nvPr/>
        </p:nvSpPr>
        <p:spPr>
          <a:xfrm>
            <a:off x="2229550" y="4662101"/>
            <a:ext cx="126715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12</a:t>
            </a:r>
          </a:p>
        </p:txBody>
      </p:sp>
      <p:cxnSp>
        <p:nvCxnSpPr>
          <p:cNvPr id="154" name="Connecteur droit 153">
            <a:extLst>
              <a:ext uri="{FF2B5EF4-FFF2-40B4-BE49-F238E27FC236}">
                <a16:creationId xmlns:a16="http://schemas.microsoft.com/office/drawing/2014/main" xmlns="" id="{0212D4CE-6C0F-1D49-80F5-F408EBF91629}"/>
              </a:ext>
            </a:extLst>
          </p:cNvPr>
          <p:cNvCxnSpPr/>
          <p:nvPr/>
        </p:nvCxnSpPr>
        <p:spPr>
          <a:xfrm>
            <a:off x="2295506" y="4619065"/>
            <a:ext cx="0" cy="46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5" name="ZoneTexte 154">
            <a:extLst>
              <a:ext uri="{FF2B5EF4-FFF2-40B4-BE49-F238E27FC236}">
                <a16:creationId xmlns:a16="http://schemas.microsoft.com/office/drawing/2014/main" xmlns="" id="{8AA07AE5-F226-FD45-BFE2-9F9AA6D45211}"/>
              </a:ext>
            </a:extLst>
          </p:cNvPr>
          <p:cNvSpPr txBox="1"/>
          <p:nvPr/>
        </p:nvSpPr>
        <p:spPr>
          <a:xfrm>
            <a:off x="2338547" y="4662101"/>
            <a:ext cx="126715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13</a:t>
            </a:r>
          </a:p>
        </p:txBody>
      </p:sp>
      <p:cxnSp>
        <p:nvCxnSpPr>
          <p:cNvPr id="156" name="Connecteur droit 155">
            <a:extLst>
              <a:ext uri="{FF2B5EF4-FFF2-40B4-BE49-F238E27FC236}">
                <a16:creationId xmlns:a16="http://schemas.microsoft.com/office/drawing/2014/main" xmlns="" id="{38EC4918-56ED-FC46-BF47-1761EF72586E}"/>
              </a:ext>
            </a:extLst>
          </p:cNvPr>
          <p:cNvCxnSpPr/>
          <p:nvPr/>
        </p:nvCxnSpPr>
        <p:spPr>
          <a:xfrm>
            <a:off x="2404503" y="4619065"/>
            <a:ext cx="0" cy="46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7" name="ZoneTexte 156">
            <a:extLst>
              <a:ext uri="{FF2B5EF4-FFF2-40B4-BE49-F238E27FC236}">
                <a16:creationId xmlns:a16="http://schemas.microsoft.com/office/drawing/2014/main" xmlns="" id="{0CC048C2-5BD9-2544-9F93-B8EAC02C9909}"/>
              </a:ext>
            </a:extLst>
          </p:cNvPr>
          <p:cNvSpPr txBox="1"/>
          <p:nvPr/>
        </p:nvSpPr>
        <p:spPr>
          <a:xfrm>
            <a:off x="2457069" y="4662101"/>
            <a:ext cx="126715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14</a:t>
            </a:r>
          </a:p>
        </p:txBody>
      </p:sp>
      <p:cxnSp>
        <p:nvCxnSpPr>
          <p:cNvPr id="158" name="Connecteur droit 157">
            <a:extLst>
              <a:ext uri="{FF2B5EF4-FFF2-40B4-BE49-F238E27FC236}">
                <a16:creationId xmlns:a16="http://schemas.microsoft.com/office/drawing/2014/main" xmlns="" id="{0630FEA5-4459-C946-ABAC-6A8B75E27FAB}"/>
              </a:ext>
            </a:extLst>
          </p:cNvPr>
          <p:cNvCxnSpPr/>
          <p:nvPr/>
        </p:nvCxnSpPr>
        <p:spPr>
          <a:xfrm>
            <a:off x="2523025" y="4619065"/>
            <a:ext cx="0" cy="46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9" name="ZoneTexte 158">
            <a:extLst>
              <a:ext uri="{FF2B5EF4-FFF2-40B4-BE49-F238E27FC236}">
                <a16:creationId xmlns:a16="http://schemas.microsoft.com/office/drawing/2014/main" xmlns="" id="{988D3DDE-703C-D648-8171-D92D731C88DD}"/>
              </a:ext>
            </a:extLst>
          </p:cNvPr>
          <p:cNvSpPr txBox="1"/>
          <p:nvPr/>
        </p:nvSpPr>
        <p:spPr>
          <a:xfrm>
            <a:off x="2575591" y="4662101"/>
            <a:ext cx="126715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15</a:t>
            </a:r>
          </a:p>
        </p:txBody>
      </p:sp>
      <p:cxnSp>
        <p:nvCxnSpPr>
          <p:cNvPr id="160" name="Connecteur droit 159">
            <a:extLst>
              <a:ext uri="{FF2B5EF4-FFF2-40B4-BE49-F238E27FC236}">
                <a16:creationId xmlns:a16="http://schemas.microsoft.com/office/drawing/2014/main" xmlns="" id="{90D1CFEB-84C5-B44C-AF1E-DE115289065E}"/>
              </a:ext>
            </a:extLst>
          </p:cNvPr>
          <p:cNvCxnSpPr/>
          <p:nvPr/>
        </p:nvCxnSpPr>
        <p:spPr>
          <a:xfrm>
            <a:off x="2641547" y="4619065"/>
            <a:ext cx="0" cy="46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1" name="ZoneTexte 160">
            <a:extLst>
              <a:ext uri="{FF2B5EF4-FFF2-40B4-BE49-F238E27FC236}">
                <a16:creationId xmlns:a16="http://schemas.microsoft.com/office/drawing/2014/main" xmlns="" id="{67C0790E-E77A-2841-AD1C-5106E17237CB}"/>
              </a:ext>
            </a:extLst>
          </p:cNvPr>
          <p:cNvSpPr txBox="1"/>
          <p:nvPr/>
        </p:nvSpPr>
        <p:spPr>
          <a:xfrm>
            <a:off x="2693442" y="4662101"/>
            <a:ext cx="126715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700" dirty="0">
                <a:solidFill>
                  <a:schemeClr val="bg1">
                    <a:lumMod val="50000"/>
                  </a:schemeClr>
                </a:solidFill>
              </a:rPr>
              <a:t>16</a:t>
            </a:r>
          </a:p>
        </p:txBody>
      </p:sp>
      <p:cxnSp>
        <p:nvCxnSpPr>
          <p:cNvPr id="162" name="Connecteur droit 161">
            <a:extLst>
              <a:ext uri="{FF2B5EF4-FFF2-40B4-BE49-F238E27FC236}">
                <a16:creationId xmlns:a16="http://schemas.microsoft.com/office/drawing/2014/main" xmlns="" id="{5F1292AE-9762-B240-89A2-477C209B9CE2}"/>
              </a:ext>
            </a:extLst>
          </p:cNvPr>
          <p:cNvCxnSpPr/>
          <p:nvPr/>
        </p:nvCxnSpPr>
        <p:spPr>
          <a:xfrm>
            <a:off x="2759398" y="4619065"/>
            <a:ext cx="0" cy="46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4" name="Forme libre 163">
            <a:extLst>
              <a:ext uri="{FF2B5EF4-FFF2-40B4-BE49-F238E27FC236}">
                <a16:creationId xmlns:a16="http://schemas.microsoft.com/office/drawing/2014/main" xmlns="" id="{66E60EAA-0A1A-934D-A8AD-06A5FB5BCFED}"/>
              </a:ext>
            </a:extLst>
          </p:cNvPr>
          <p:cNvSpPr/>
          <p:nvPr/>
        </p:nvSpPr>
        <p:spPr>
          <a:xfrm>
            <a:off x="901700" y="3438355"/>
            <a:ext cx="1743075" cy="1177925"/>
          </a:xfrm>
          <a:custGeom>
            <a:avLst/>
            <a:gdLst>
              <a:gd name="connsiteX0" fmla="*/ 1743075 w 1743075"/>
              <a:gd name="connsiteY0" fmla="*/ 1177925 h 1177925"/>
              <a:gd name="connsiteX1" fmla="*/ 1714500 w 1743075"/>
              <a:gd name="connsiteY1" fmla="*/ 1155700 h 1177925"/>
              <a:gd name="connsiteX2" fmla="*/ 1270000 w 1743075"/>
              <a:gd name="connsiteY2" fmla="*/ 1155700 h 1177925"/>
              <a:gd name="connsiteX3" fmla="*/ 1244600 w 1743075"/>
              <a:gd name="connsiteY3" fmla="*/ 1133475 h 1177925"/>
              <a:gd name="connsiteX4" fmla="*/ 650875 w 1743075"/>
              <a:gd name="connsiteY4" fmla="*/ 1133475 h 1177925"/>
              <a:gd name="connsiteX5" fmla="*/ 622300 w 1743075"/>
              <a:gd name="connsiteY5" fmla="*/ 1085850 h 1177925"/>
              <a:gd name="connsiteX6" fmla="*/ 600075 w 1743075"/>
              <a:gd name="connsiteY6" fmla="*/ 1057275 h 1177925"/>
              <a:gd name="connsiteX7" fmla="*/ 469900 w 1743075"/>
              <a:gd name="connsiteY7" fmla="*/ 1057275 h 1177925"/>
              <a:gd name="connsiteX8" fmla="*/ 434975 w 1743075"/>
              <a:gd name="connsiteY8" fmla="*/ 993775 h 1177925"/>
              <a:gd name="connsiteX9" fmla="*/ 425450 w 1743075"/>
              <a:gd name="connsiteY9" fmla="*/ 968375 h 1177925"/>
              <a:gd name="connsiteX10" fmla="*/ 425450 w 1743075"/>
              <a:gd name="connsiteY10" fmla="*/ 923925 h 1177925"/>
              <a:gd name="connsiteX11" fmla="*/ 425450 w 1743075"/>
              <a:gd name="connsiteY11" fmla="*/ 923925 h 1177925"/>
              <a:gd name="connsiteX12" fmla="*/ 393700 w 1743075"/>
              <a:gd name="connsiteY12" fmla="*/ 923925 h 1177925"/>
              <a:gd name="connsiteX13" fmla="*/ 393700 w 1743075"/>
              <a:gd name="connsiteY13" fmla="*/ 876300 h 1177925"/>
              <a:gd name="connsiteX14" fmla="*/ 333375 w 1743075"/>
              <a:gd name="connsiteY14" fmla="*/ 876300 h 1177925"/>
              <a:gd name="connsiteX15" fmla="*/ 320675 w 1743075"/>
              <a:gd name="connsiteY15" fmla="*/ 850900 h 1177925"/>
              <a:gd name="connsiteX16" fmla="*/ 282575 w 1743075"/>
              <a:gd name="connsiteY16" fmla="*/ 850900 h 1177925"/>
              <a:gd name="connsiteX17" fmla="*/ 254000 w 1743075"/>
              <a:gd name="connsiteY17" fmla="*/ 796925 h 1177925"/>
              <a:gd name="connsiteX18" fmla="*/ 244475 w 1743075"/>
              <a:gd name="connsiteY18" fmla="*/ 758825 h 1177925"/>
              <a:gd name="connsiteX19" fmla="*/ 244475 w 1743075"/>
              <a:gd name="connsiteY19" fmla="*/ 727075 h 1177925"/>
              <a:gd name="connsiteX20" fmla="*/ 244475 w 1743075"/>
              <a:gd name="connsiteY20" fmla="*/ 727075 h 1177925"/>
              <a:gd name="connsiteX21" fmla="*/ 219075 w 1743075"/>
              <a:gd name="connsiteY21" fmla="*/ 717550 h 1177925"/>
              <a:gd name="connsiteX22" fmla="*/ 209550 w 1743075"/>
              <a:gd name="connsiteY22" fmla="*/ 409575 h 1177925"/>
              <a:gd name="connsiteX23" fmla="*/ 196850 w 1743075"/>
              <a:gd name="connsiteY23" fmla="*/ 358775 h 1177925"/>
              <a:gd name="connsiteX24" fmla="*/ 200025 w 1743075"/>
              <a:gd name="connsiteY24" fmla="*/ 254000 h 1177925"/>
              <a:gd name="connsiteX25" fmla="*/ 196850 w 1743075"/>
              <a:gd name="connsiteY25" fmla="*/ 187325 h 1177925"/>
              <a:gd name="connsiteX26" fmla="*/ 193675 w 1743075"/>
              <a:gd name="connsiteY26" fmla="*/ 114300 h 1177925"/>
              <a:gd name="connsiteX27" fmla="*/ 180975 w 1743075"/>
              <a:gd name="connsiteY27" fmla="*/ 92075 h 1177925"/>
              <a:gd name="connsiteX28" fmla="*/ 165100 w 1743075"/>
              <a:gd name="connsiteY28" fmla="*/ 66675 h 1177925"/>
              <a:gd name="connsiteX29" fmla="*/ 114300 w 1743075"/>
              <a:gd name="connsiteY29" fmla="*/ 25400 h 1177925"/>
              <a:gd name="connsiteX30" fmla="*/ 79375 w 1743075"/>
              <a:gd name="connsiteY30" fmla="*/ 25400 h 1177925"/>
              <a:gd name="connsiteX31" fmla="*/ 66675 w 1743075"/>
              <a:gd name="connsiteY31" fmla="*/ 0 h 1177925"/>
              <a:gd name="connsiteX32" fmla="*/ 0 w 1743075"/>
              <a:gd name="connsiteY32" fmla="*/ 3175 h 1177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743075" h="1177925">
                <a:moveTo>
                  <a:pt x="1743075" y="1177925"/>
                </a:moveTo>
                <a:lnTo>
                  <a:pt x="1714500" y="1155700"/>
                </a:lnTo>
                <a:lnTo>
                  <a:pt x="1270000" y="1155700"/>
                </a:lnTo>
                <a:lnTo>
                  <a:pt x="1244600" y="1133475"/>
                </a:lnTo>
                <a:lnTo>
                  <a:pt x="650875" y="1133475"/>
                </a:lnTo>
                <a:lnTo>
                  <a:pt x="622300" y="1085850"/>
                </a:lnTo>
                <a:lnTo>
                  <a:pt x="600075" y="1057275"/>
                </a:lnTo>
                <a:lnTo>
                  <a:pt x="469900" y="1057275"/>
                </a:lnTo>
                <a:lnTo>
                  <a:pt x="434975" y="993775"/>
                </a:lnTo>
                <a:lnTo>
                  <a:pt x="425450" y="968375"/>
                </a:lnTo>
                <a:lnTo>
                  <a:pt x="425450" y="923925"/>
                </a:lnTo>
                <a:lnTo>
                  <a:pt x="425450" y="923925"/>
                </a:lnTo>
                <a:lnTo>
                  <a:pt x="393700" y="923925"/>
                </a:lnTo>
                <a:lnTo>
                  <a:pt x="393700" y="876300"/>
                </a:lnTo>
                <a:lnTo>
                  <a:pt x="333375" y="876300"/>
                </a:lnTo>
                <a:lnTo>
                  <a:pt x="320675" y="850900"/>
                </a:lnTo>
                <a:lnTo>
                  <a:pt x="282575" y="850900"/>
                </a:lnTo>
                <a:lnTo>
                  <a:pt x="254000" y="796925"/>
                </a:lnTo>
                <a:lnTo>
                  <a:pt x="244475" y="758825"/>
                </a:lnTo>
                <a:lnTo>
                  <a:pt x="244475" y="727075"/>
                </a:lnTo>
                <a:lnTo>
                  <a:pt x="244475" y="727075"/>
                </a:lnTo>
                <a:lnTo>
                  <a:pt x="219075" y="717550"/>
                </a:lnTo>
                <a:lnTo>
                  <a:pt x="209550" y="409575"/>
                </a:lnTo>
                <a:lnTo>
                  <a:pt x="196850" y="358775"/>
                </a:lnTo>
                <a:cubicBezTo>
                  <a:pt x="197908" y="323850"/>
                  <a:pt x="198967" y="288925"/>
                  <a:pt x="200025" y="254000"/>
                </a:cubicBezTo>
                <a:lnTo>
                  <a:pt x="196850" y="187325"/>
                </a:lnTo>
                <a:lnTo>
                  <a:pt x="193675" y="114300"/>
                </a:lnTo>
                <a:lnTo>
                  <a:pt x="180975" y="92075"/>
                </a:lnTo>
                <a:lnTo>
                  <a:pt x="165100" y="66675"/>
                </a:lnTo>
                <a:lnTo>
                  <a:pt x="114300" y="25400"/>
                </a:lnTo>
                <a:lnTo>
                  <a:pt x="79375" y="25400"/>
                </a:lnTo>
                <a:lnTo>
                  <a:pt x="66675" y="0"/>
                </a:lnTo>
                <a:lnTo>
                  <a:pt x="0" y="3175"/>
                </a:lnTo>
              </a:path>
            </a:pathLst>
          </a:cu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5" name="Forme libre 164">
            <a:extLst>
              <a:ext uri="{FF2B5EF4-FFF2-40B4-BE49-F238E27FC236}">
                <a16:creationId xmlns:a16="http://schemas.microsoft.com/office/drawing/2014/main" xmlns="" id="{DEC3DECF-11D1-2648-8834-259EF2EB9FDF}"/>
              </a:ext>
            </a:extLst>
          </p:cNvPr>
          <p:cNvSpPr/>
          <p:nvPr/>
        </p:nvSpPr>
        <p:spPr>
          <a:xfrm>
            <a:off x="895350" y="3435180"/>
            <a:ext cx="1946275" cy="1089025"/>
          </a:xfrm>
          <a:custGeom>
            <a:avLst/>
            <a:gdLst>
              <a:gd name="connsiteX0" fmla="*/ 1946275 w 1946275"/>
              <a:gd name="connsiteY0" fmla="*/ 1089025 h 1089025"/>
              <a:gd name="connsiteX1" fmla="*/ 1758950 w 1946275"/>
              <a:gd name="connsiteY1" fmla="*/ 1089025 h 1089025"/>
              <a:gd name="connsiteX2" fmla="*/ 1758950 w 1946275"/>
              <a:gd name="connsiteY2" fmla="*/ 1044575 h 1089025"/>
              <a:gd name="connsiteX3" fmla="*/ 1295400 w 1946275"/>
              <a:gd name="connsiteY3" fmla="*/ 1044575 h 1089025"/>
              <a:gd name="connsiteX4" fmla="*/ 1295400 w 1946275"/>
              <a:gd name="connsiteY4" fmla="*/ 1016000 h 1089025"/>
              <a:gd name="connsiteX5" fmla="*/ 1266825 w 1946275"/>
              <a:gd name="connsiteY5" fmla="*/ 1006475 h 1089025"/>
              <a:gd name="connsiteX6" fmla="*/ 1244600 w 1946275"/>
              <a:gd name="connsiteY6" fmla="*/ 968375 h 1089025"/>
              <a:gd name="connsiteX7" fmla="*/ 1209675 w 1946275"/>
              <a:gd name="connsiteY7" fmla="*/ 971550 h 1089025"/>
              <a:gd name="connsiteX8" fmla="*/ 1203325 w 1946275"/>
              <a:gd name="connsiteY8" fmla="*/ 942975 h 1089025"/>
              <a:gd name="connsiteX9" fmla="*/ 911225 w 1946275"/>
              <a:gd name="connsiteY9" fmla="*/ 942975 h 1089025"/>
              <a:gd name="connsiteX10" fmla="*/ 911225 w 1946275"/>
              <a:gd name="connsiteY10" fmla="*/ 942975 h 1089025"/>
              <a:gd name="connsiteX11" fmla="*/ 895350 w 1946275"/>
              <a:gd name="connsiteY11" fmla="*/ 882650 h 1089025"/>
              <a:gd name="connsiteX12" fmla="*/ 835025 w 1946275"/>
              <a:gd name="connsiteY12" fmla="*/ 882650 h 1089025"/>
              <a:gd name="connsiteX13" fmla="*/ 835025 w 1946275"/>
              <a:gd name="connsiteY13" fmla="*/ 841375 h 1089025"/>
              <a:gd name="connsiteX14" fmla="*/ 774700 w 1946275"/>
              <a:gd name="connsiteY14" fmla="*/ 841375 h 1089025"/>
              <a:gd name="connsiteX15" fmla="*/ 765175 w 1946275"/>
              <a:gd name="connsiteY15" fmla="*/ 800100 h 1089025"/>
              <a:gd name="connsiteX16" fmla="*/ 723900 w 1946275"/>
              <a:gd name="connsiteY16" fmla="*/ 787400 h 1089025"/>
              <a:gd name="connsiteX17" fmla="*/ 685800 w 1946275"/>
              <a:gd name="connsiteY17" fmla="*/ 755650 h 1089025"/>
              <a:gd name="connsiteX18" fmla="*/ 673100 w 1946275"/>
              <a:gd name="connsiteY18" fmla="*/ 695325 h 1089025"/>
              <a:gd name="connsiteX19" fmla="*/ 673100 w 1946275"/>
              <a:gd name="connsiteY19" fmla="*/ 695325 h 1089025"/>
              <a:gd name="connsiteX20" fmla="*/ 647700 w 1946275"/>
              <a:gd name="connsiteY20" fmla="*/ 641350 h 1089025"/>
              <a:gd name="connsiteX21" fmla="*/ 622300 w 1946275"/>
              <a:gd name="connsiteY21" fmla="*/ 596900 h 1089025"/>
              <a:gd name="connsiteX22" fmla="*/ 622300 w 1946275"/>
              <a:gd name="connsiteY22" fmla="*/ 542925 h 1089025"/>
              <a:gd name="connsiteX23" fmla="*/ 514350 w 1946275"/>
              <a:gd name="connsiteY23" fmla="*/ 542925 h 1089025"/>
              <a:gd name="connsiteX24" fmla="*/ 488950 w 1946275"/>
              <a:gd name="connsiteY24" fmla="*/ 514350 h 1089025"/>
              <a:gd name="connsiteX25" fmla="*/ 444500 w 1946275"/>
              <a:gd name="connsiteY25" fmla="*/ 514350 h 1089025"/>
              <a:gd name="connsiteX26" fmla="*/ 444500 w 1946275"/>
              <a:gd name="connsiteY26" fmla="*/ 476250 h 1089025"/>
              <a:gd name="connsiteX27" fmla="*/ 438150 w 1946275"/>
              <a:gd name="connsiteY27" fmla="*/ 438150 h 1089025"/>
              <a:gd name="connsiteX28" fmla="*/ 438150 w 1946275"/>
              <a:gd name="connsiteY28" fmla="*/ 438150 h 1089025"/>
              <a:gd name="connsiteX29" fmla="*/ 412750 w 1946275"/>
              <a:gd name="connsiteY29" fmla="*/ 412750 h 1089025"/>
              <a:gd name="connsiteX30" fmla="*/ 358775 w 1946275"/>
              <a:gd name="connsiteY30" fmla="*/ 403225 h 1089025"/>
              <a:gd name="connsiteX31" fmla="*/ 307975 w 1946275"/>
              <a:gd name="connsiteY31" fmla="*/ 393700 h 1089025"/>
              <a:gd name="connsiteX32" fmla="*/ 266700 w 1946275"/>
              <a:gd name="connsiteY32" fmla="*/ 393700 h 1089025"/>
              <a:gd name="connsiteX33" fmla="*/ 231775 w 1946275"/>
              <a:gd name="connsiteY33" fmla="*/ 311150 h 1089025"/>
              <a:gd name="connsiteX34" fmla="*/ 222250 w 1946275"/>
              <a:gd name="connsiteY34" fmla="*/ 273050 h 1089025"/>
              <a:gd name="connsiteX35" fmla="*/ 219075 w 1946275"/>
              <a:gd name="connsiteY35" fmla="*/ 203200 h 1089025"/>
              <a:gd name="connsiteX36" fmla="*/ 200025 w 1946275"/>
              <a:gd name="connsiteY36" fmla="*/ 149225 h 1089025"/>
              <a:gd name="connsiteX37" fmla="*/ 193675 w 1946275"/>
              <a:gd name="connsiteY37" fmla="*/ 101600 h 1089025"/>
              <a:gd name="connsiteX38" fmla="*/ 193675 w 1946275"/>
              <a:gd name="connsiteY38" fmla="*/ 101600 h 1089025"/>
              <a:gd name="connsiteX39" fmla="*/ 171450 w 1946275"/>
              <a:gd name="connsiteY39" fmla="*/ 31750 h 1089025"/>
              <a:gd name="connsiteX40" fmla="*/ 171450 w 1946275"/>
              <a:gd name="connsiteY40" fmla="*/ 31750 h 1089025"/>
              <a:gd name="connsiteX41" fmla="*/ 123825 w 1946275"/>
              <a:gd name="connsiteY41" fmla="*/ 9525 h 1089025"/>
              <a:gd name="connsiteX42" fmla="*/ 82550 w 1946275"/>
              <a:gd name="connsiteY42" fmla="*/ 0 h 1089025"/>
              <a:gd name="connsiteX43" fmla="*/ 0 w 1946275"/>
              <a:gd name="connsiteY43" fmla="*/ 3175 h 1089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946275" h="1089025">
                <a:moveTo>
                  <a:pt x="1946275" y="1089025"/>
                </a:moveTo>
                <a:lnTo>
                  <a:pt x="1758950" y="1089025"/>
                </a:lnTo>
                <a:lnTo>
                  <a:pt x="1758950" y="1044575"/>
                </a:lnTo>
                <a:lnTo>
                  <a:pt x="1295400" y="1044575"/>
                </a:lnTo>
                <a:lnTo>
                  <a:pt x="1295400" y="1016000"/>
                </a:lnTo>
                <a:lnTo>
                  <a:pt x="1266825" y="1006475"/>
                </a:lnTo>
                <a:lnTo>
                  <a:pt x="1244600" y="968375"/>
                </a:lnTo>
                <a:lnTo>
                  <a:pt x="1209675" y="971550"/>
                </a:lnTo>
                <a:lnTo>
                  <a:pt x="1203325" y="942975"/>
                </a:lnTo>
                <a:lnTo>
                  <a:pt x="911225" y="942975"/>
                </a:lnTo>
                <a:lnTo>
                  <a:pt x="911225" y="942975"/>
                </a:lnTo>
                <a:lnTo>
                  <a:pt x="895350" y="882650"/>
                </a:lnTo>
                <a:lnTo>
                  <a:pt x="835025" y="882650"/>
                </a:lnTo>
                <a:lnTo>
                  <a:pt x="835025" y="841375"/>
                </a:lnTo>
                <a:lnTo>
                  <a:pt x="774700" y="841375"/>
                </a:lnTo>
                <a:lnTo>
                  <a:pt x="765175" y="800100"/>
                </a:lnTo>
                <a:lnTo>
                  <a:pt x="723900" y="787400"/>
                </a:lnTo>
                <a:lnTo>
                  <a:pt x="685800" y="755650"/>
                </a:lnTo>
                <a:lnTo>
                  <a:pt x="673100" y="695325"/>
                </a:lnTo>
                <a:lnTo>
                  <a:pt x="673100" y="695325"/>
                </a:lnTo>
                <a:lnTo>
                  <a:pt x="647700" y="641350"/>
                </a:lnTo>
                <a:lnTo>
                  <a:pt x="622300" y="596900"/>
                </a:lnTo>
                <a:lnTo>
                  <a:pt x="622300" y="542925"/>
                </a:lnTo>
                <a:lnTo>
                  <a:pt x="514350" y="542925"/>
                </a:lnTo>
                <a:lnTo>
                  <a:pt x="488950" y="514350"/>
                </a:lnTo>
                <a:lnTo>
                  <a:pt x="444500" y="514350"/>
                </a:lnTo>
                <a:lnTo>
                  <a:pt x="444500" y="476250"/>
                </a:lnTo>
                <a:lnTo>
                  <a:pt x="438150" y="438150"/>
                </a:lnTo>
                <a:lnTo>
                  <a:pt x="438150" y="438150"/>
                </a:lnTo>
                <a:lnTo>
                  <a:pt x="412750" y="412750"/>
                </a:lnTo>
                <a:lnTo>
                  <a:pt x="358775" y="403225"/>
                </a:lnTo>
                <a:lnTo>
                  <a:pt x="307975" y="393700"/>
                </a:lnTo>
                <a:lnTo>
                  <a:pt x="266700" y="393700"/>
                </a:lnTo>
                <a:lnTo>
                  <a:pt x="231775" y="311150"/>
                </a:lnTo>
                <a:lnTo>
                  <a:pt x="222250" y="273050"/>
                </a:lnTo>
                <a:lnTo>
                  <a:pt x="219075" y="203200"/>
                </a:lnTo>
                <a:lnTo>
                  <a:pt x="200025" y="149225"/>
                </a:lnTo>
                <a:lnTo>
                  <a:pt x="193675" y="101600"/>
                </a:lnTo>
                <a:lnTo>
                  <a:pt x="193675" y="101600"/>
                </a:lnTo>
                <a:lnTo>
                  <a:pt x="171450" y="31750"/>
                </a:lnTo>
                <a:lnTo>
                  <a:pt x="171450" y="31750"/>
                </a:lnTo>
                <a:lnTo>
                  <a:pt x="123825" y="9525"/>
                </a:lnTo>
                <a:lnTo>
                  <a:pt x="82550" y="0"/>
                </a:lnTo>
                <a:lnTo>
                  <a:pt x="0" y="3175"/>
                </a:lnTo>
              </a:path>
            </a:pathLst>
          </a:custGeom>
          <a:noFill/>
          <a:ln w="25400">
            <a:solidFill>
              <a:srgbClr val="A46DA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3838323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Trifluridine</a:t>
            </a:r>
            <a:r>
              <a:rPr lang="fr-FR" dirty="0"/>
              <a:t>/</a:t>
            </a:r>
            <a:r>
              <a:rPr lang="fr-FR" dirty="0" err="1"/>
              <a:t>tipiracil</a:t>
            </a:r>
            <a:r>
              <a:rPr lang="fr-FR" dirty="0"/>
              <a:t> et CCR métastatique prétraités</a:t>
            </a:r>
            <a:br>
              <a:rPr lang="fr-FR" dirty="0"/>
            </a:br>
            <a:r>
              <a:rPr lang="fr-FR" dirty="0"/>
              <a:t>Facteurs pronostiques : étude RECOURSE</a:t>
            </a:r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xmlns="" id="{1E16C09F-F672-BA40-ABFD-B32262D062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Au total</a:t>
            </a:r>
          </a:p>
          <a:p>
            <a:endParaRPr lang="fr-FR" dirty="0"/>
          </a:p>
          <a:p>
            <a:pPr lvl="1"/>
            <a:r>
              <a:rPr lang="fr-FR" dirty="0"/>
              <a:t>L’amélioration de la survie globale chez les patients de bon pronostic peut expliquer les longs répondeurs au </a:t>
            </a:r>
            <a:r>
              <a:rPr lang="fr-FR" dirty="0" err="1"/>
              <a:t>triflu</a:t>
            </a:r>
            <a:r>
              <a:rPr lang="fr-FR" dirty="0"/>
              <a:t>/tipi de l’étude RECOURSE</a:t>
            </a:r>
          </a:p>
          <a:p>
            <a:pPr marL="257175" lvl="1" indent="0">
              <a:buNone/>
            </a:pPr>
            <a:endParaRPr lang="fr-FR" dirty="0"/>
          </a:p>
          <a:p>
            <a:pPr lvl="1"/>
            <a:r>
              <a:rPr lang="fr-FR" b="1" dirty="0">
                <a:solidFill>
                  <a:srgbClr val="FF0000"/>
                </a:solidFill>
              </a:rPr>
              <a:t>Le statut ECOG 0 est un facteur  de bon pronostic qui plaide pour un début précoce du TRI/TIP</a:t>
            </a:r>
          </a:p>
          <a:p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FFB6D81E-624A-2147-A2D8-FE90782063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97438"/>
            <a:ext cx="87852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lvl="0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J </a:t>
            </a:r>
            <a:r>
              <a:rPr lang="fr-FR" altLang="fr-FR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Tabernero</a:t>
            </a:r>
            <a:r>
              <a:rPr lang="fr-FR" alt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 et al., ASCOGI 2019, abs 677</a:t>
            </a:r>
          </a:p>
        </p:txBody>
      </p:sp>
    </p:spTree>
    <p:extLst>
      <p:ext uri="{BB962C8B-B14F-4D97-AF65-F5344CB8AC3E}">
        <p14:creationId xmlns:p14="http://schemas.microsoft.com/office/powerpoint/2010/main" val="2541420900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xmlns="" id="{DB3D225F-3980-EC4D-BBFE-1F53616EF5EE}"/>
              </a:ext>
            </a:extLst>
          </p:cNvPr>
          <p:cNvCxnSpPr>
            <a:cxnSpLocks/>
          </p:cNvCxnSpPr>
          <p:nvPr/>
        </p:nvCxnSpPr>
        <p:spPr>
          <a:xfrm flipH="1">
            <a:off x="1559260" y="1767347"/>
            <a:ext cx="180667" cy="879149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xmlns="" id="{F4605992-AD4A-D841-9468-04BD6A5B630E}"/>
              </a:ext>
            </a:extLst>
          </p:cNvPr>
          <p:cNvCxnSpPr>
            <a:cxnSpLocks/>
          </p:cNvCxnSpPr>
          <p:nvPr/>
        </p:nvCxnSpPr>
        <p:spPr>
          <a:xfrm flipH="1" flipV="1">
            <a:off x="1559260" y="2646496"/>
            <a:ext cx="180667" cy="852683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xmlns="" id="{BC571FFB-47DA-B346-A335-BF2C15E542BA}"/>
              </a:ext>
            </a:extLst>
          </p:cNvPr>
          <p:cNvCxnSpPr>
            <a:cxnSpLocks/>
          </p:cNvCxnSpPr>
          <p:nvPr/>
        </p:nvCxnSpPr>
        <p:spPr>
          <a:xfrm>
            <a:off x="4391375" y="1767347"/>
            <a:ext cx="216984" cy="879149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xmlns="" id="{7A62C168-EDBC-3A48-934C-5BF31F639B5E}"/>
              </a:ext>
            </a:extLst>
          </p:cNvPr>
          <p:cNvCxnSpPr>
            <a:cxnSpLocks/>
          </p:cNvCxnSpPr>
          <p:nvPr/>
        </p:nvCxnSpPr>
        <p:spPr>
          <a:xfrm flipV="1">
            <a:off x="4391375" y="2646496"/>
            <a:ext cx="216984" cy="852683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/>
            </a:r>
            <a:br>
              <a:rPr lang="fr-FR" dirty="0"/>
            </a:br>
            <a:r>
              <a:rPr lang="fr-FR" dirty="0" err="1"/>
              <a:t>Trifluridine</a:t>
            </a:r>
            <a:r>
              <a:rPr lang="fr-FR" dirty="0"/>
              <a:t>/</a:t>
            </a:r>
            <a:r>
              <a:rPr lang="fr-FR" dirty="0" err="1"/>
              <a:t>tipiracil</a:t>
            </a:r>
            <a:r>
              <a:rPr lang="fr-FR" dirty="0"/>
              <a:t> + </a:t>
            </a:r>
            <a:r>
              <a:rPr lang="fr-FR" dirty="0" err="1"/>
              <a:t>bevacizumab</a:t>
            </a:r>
            <a:r>
              <a:rPr lang="fr-FR" dirty="0"/>
              <a:t> en L1 </a:t>
            </a:r>
            <a:br>
              <a:rPr lang="fr-FR" dirty="0"/>
            </a:br>
            <a:r>
              <a:rPr lang="fr-FR" dirty="0"/>
              <a:t>CCR métastatique : étude TASCO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DADE210E-B68D-084A-9189-D16C25AF1E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2546" y="1879882"/>
            <a:ext cx="3313688" cy="1607785"/>
          </a:xfrm>
        </p:spPr>
        <p:txBody>
          <a:bodyPr>
            <a:normAutofit/>
          </a:bodyPr>
          <a:lstStyle/>
          <a:p>
            <a:r>
              <a:rPr lang="fr-FR" sz="1600" dirty="0"/>
              <a:t>n=153 patients</a:t>
            </a:r>
          </a:p>
          <a:p>
            <a:r>
              <a:rPr lang="fr-FR" sz="1600" dirty="0"/>
              <a:t>PFS </a:t>
            </a:r>
            <a:r>
              <a:rPr lang="fr-FR" sz="1600" dirty="0" err="1"/>
              <a:t>triflu</a:t>
            </a:r>
            <a:r>
              <a:rPr lang="fr-FR" sz="1600" dirty="0"/>
              <a:t>/tipi + </a:t>
            </a:r>
            <a:r>
              <a:rPr lang="fr-FR" sz="1600" dirty="0" err="1"/>
              <a:t>bev</a:t>
            </a:r>
            <a:r>
              <a:rPr lang="fr-FR" sz="1600" dirty="0"/>
              <a:t> : 9,2 mois</a:t>
            </a:r>
          </a:p>
          <a:p>
            <a:r>
              <a:rPr lang="fr-FR" sz="1600" dirty="0"/>
              <a:t>PFS cape + </a:t>
            </a:r>
            <a:r>
              <a:rPr lang="fr-FR" sz="1600" dirty="0" err="1"/>
              <a:t>bev</a:t>
            </a:r>
            <a:r>
              <a:rPr lang="fr-FR" sz="1600" dirty="0"/>
              <a:t> : 7,8 mois</a:t>
            </a:r>
          </a:p>
          <a:p>
            <a:r>
              <a:rPr lang="fr-FR" sz="1600" dirty="0"/>
              <a:t>(HR=0,71 ; 0,48-1,06)</a:t>
            </a:r>
          </a:p>
          <a:p>
            <a:endParaRPr lang="fr-FR" sz="1600" dirty="0"/>
          </a:p>
        </p:txBody>
      </p:sp>
      <p:sp>
        <p:nvSpPr>
          <p:cNvPr id="15" name="ZoneTexte 3"/>
          <p:cNvSpPr txBox="1">
            <a:spLocks noChangeArrowheads="1"/>
          </p:cNvSpPr>
          <p:nvPr/>
        </p:nvSpPr>
        <p:spPr bwMode="auto">
          <a:xfrm>
            <a:off x="0" y="4897438"/>
            <a:ext cx="87852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V </a:t>
            </a:r>
            <a:r>
              <a:rPr kumimoji="0" lang="fr-FR" altLang="fr-FR" sz="100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Moiseyenko</a:t>
            </a:r>
            <a:r>
              <a:rPr kumimoji="0" lang="ro-RO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 et al., ASCO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GI</a:t>
            </a:r>
            <a:r>
              <a:rPr kumimoji="0" lang="ro-RO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20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19</a:t>
            </a:r>
            <a:r>
              <a:rPr kumimoji="0" lang="ro-RO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, 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rPr>
              <a:t>abs 676</a:t>
            </a:r>
            <a:endParaRPr kumimoji="0" lang="nl-NL" altLang="fr-FR" sz="100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9" name="ZoneTexte 3"/>
          <p:cNvSpPr txBox="1">
            <a:spLocks noChangeArrowheads="1"/>
          </p:cNvSpPr>
          <p:nvPr/>
        </p:nvSpPr>
        <p:spPr bwMode="auto">
          <a:xfrm>
            <a:off x="6191672" y="1507546"/>
            <a:ext cx="295232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1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Van </a:t>
            </a:r>
            <a:r>
              <a:rPr kumimoji="0" lang="fr-FR" altLang="fr-FR" sz="110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Cutsem</a:t>
            </a:r>
            <a:r>
              <a:rPr kumimoji="0" lang="fr-FR" altLang="fr-FR" sz="11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E</a:t>
            </a:r>
            <a:r>
              <a:rPr kumimoji="0" lang="ro-RO" altLang="fr-FR" sz="11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 et al., </a:t>
            </a:r>
            <a:r>
              <a:rPr kumimoji="0" lang="fr-FR" altLang="fr-FR" sz="11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rPr>
              <a:t>WCGI 2018</a:t>
            </a:r>
            <a:endParaRPr kumimoji="0" lang="nl-NL" altLang="fr-FR" sz="110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xmlns="" id="{CE98D06A-8AE3-C24A-A6F1-2965EB61DDC6}"/>
              </a:ext>
            </a:extLst>
          </p:cNvPr>
          <p:cNvSpPr/>
          <p:nvPr/>
        </p:nvSpPr>
        <p:spPr>
          <a:xfrm>
            <a:off x="1210953" y="4260391"/>
            <a:ext cx="6856806" cy="599606"/>
          </a:xfrm>
          <a:prstGeom prst="roundRect">
            <a:avLst/>
          </a:prstGeom>
          <a:solidFill>
            <a:srgbClr val="A370A9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FR" sz="2400" b="1" dirty="0">
                <a:solidFill>
                  <a:prstClr val="white"/>
                </a:solidFill>
              </a:rPr>
              <a:t>Analyse de qualité de vie (QLQ C-30 et QLQ CR29)</a:t>
            </a:r>
          </a:p>
        </p:txBody>
      </p:sp>
      <p:sp>
        <p:nvSpPr>
          <p:cNvPr id="11" name="Rectangle à coins arrondis 3">
            <a:extLst>
              <a:ext uri="{FF2B5EF4-FFF2-40B4-BE49-F238E27FC236}">
                <a16:creationId xmlns:a16="http://schemas.microsoft.com/office/drawing/2014/main" xmlns="" id="{28DB5305-6A66-DA46-99BD-AF9717AAE835}"/>
              </a:ext>
            </a:extLst>
          </p:cNvPr>
          <p:cNvSpPr/>
          <p:nvPr/>
        </p:nvSpPr>
        <p:spPr>
          <a:xfrm>
            <a:off x="134291" y="2007626"/>
            <a:ext cx="1408785" cy="1277739"/>
          </a:xfrm>
          <a:prstGeom prst="roundRect">
            <a:avLst/>
          </a:prstGeom>
          <a:solidFill>
            <a:schemeClr val="tx2"/>
          </a:solidFill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defTabSz="342900">
              <a:buFont typeface="Arial" panose="020B0604020202020204" pitchFamily="34" charset="0"/>
              <a:buChar char="•"/>
              <a:defRPr/>
            </a:pPr>
            <a:r>
              <a:rPr lang="fr-FR" sz="1100" b="1" dirty="0">
                <a:solidFill>
                  <a:prstClr val="white"/>
                </a:solidFill>
                <a:latin typeface="Calibri"/>
              </a:rPr>
              <a:t>1</a:t>
            </a:r>
            <a:r>
              <a:rPr lang="fr-FR" sz="1100" b="1" baseline="30000" dirty="0">
                <a:solidFill>
                  <a:prstClr val="white"/>
                </a:solidFill>
                <a:latin typeface="Calibri"/>
              </a:rPr>
              <a:t>ere</a:t>
            </a:r>
            <a:r>
              <a:rPr lang="fr-FR" sz="1100" b="1" dirty="0">
                <a:solidFill>
                  <a:prstClr val="white"/>
                </a:solidFill>
                <a:latin typeface="Calibri"/>
              </a:rPr>
              <a:t> ligne </a:t>
            </a:r>
            <a:r>
              <a:rPr lang="fr-FR" sz="1100" b="1" dirty="0" err="1">
                <a:solidFill>
                  <a:prstClr val="white"/>
                </a:solidFill>
                <a:latin typeface="Calibri"/>
              </a:rPr>
              <a:t>CCRm</a:t>
            </a:r>
            <a:r>
              <a:rPr lang="fr-FR" sz="1100" b="1" dirty="0">
                <a:solidFill>
                  <a:prstClr val="white"/>
                </a:solidFill>
                <a:latin typeface="Calibri"/>
              </a:rPr>
              <a:t> </a:t>
            </a:r>
          </a:p>
          <a:p>
            <a:pPr marL="171450" indent="-171450" defTabSz="342900">
              <a:buFont typeface="Arial" panose="020B0604020202020204" pitchFamily="34" charset="0"/>
              <a:buChar char="•"/>
              <a:defRPr/>
            </a:pPr>
            <a:r>
              <a:rPr lang="fr-FR" sz="1100" b="1" dirty="0">
                <a:solidFill>
                  <a:prstClr val="white"/>
                </a:solidFill>
                <a:latin typeface="Calibri"/>
              </a:rPr>
              <a:t>Non-</a:t>
            </a:r>
            <a:r>
              <a:rPr lang="fr-FR" sz="1100" b="1" dirty="0" err="1">
                <a:solidFill>
                  <a:prstClr val="white"/>
                </a:solidFill>
                <a:latin typeface="Calibri"/>
              </a:rPr>
              <a:t>eligible</a:t>
            </a:r>
            <a:r>
              <a:rPr lang="fr-FR" sz="1100" b="1" dirty="0">
                <a:solidFill>
                  <a:prstClr val="white"/>
                </a:solidFill>
                <a:latin typeface="Calibri"/>
              </a:rPr>
              <a:t> pour une thérapie intensive selon le jugement des investigateurs</a:t>
            </a:r>
            <a:endParaRPr lang="fr-FR" sz="11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à coins arrondis 5">
            <a:extLst>
              <a:ext uri="{FF2B5EF4-FFF2-40B4-BE49-F238E27FC236}">
                <a16:creationId xmlns:a16="http://schemas.microsoft.com/office/drawing/2014/main" xmlns="" id="{241E8014-1718-5A49-AC9C-DD4A486497BB}"/>
              </a:ext>
            </a:extLst>
          </p:cNvPr>
          <p:cNvSpPr/>
          <p:nvPr/>
        </p:nvSpPr>
        <p:spPr>
          <a:xfrm>
            <a:off x="1723743" y="1173347"/>
            <a:ext cx="2700000" cy="1188000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 defTabSz="342900">
              <a:lnSpc>
                <a:spcPts val="1240"/>
              </a:lnSpc>
              <a:defRPr/>
            </a:pPr>
            <a:r>
              <a:rPr lang="fr-FR" sz="1100" dirty="0">
                <a:solidFill>
                  <a:prstClr val="white"/>
                </a:solidFill>
              </a:rPr>
              <a:t>TT-B</a:t>
            </a:r>
          </a:p>
          <a:p>
            <a:pPr algn="ctr" defTabSz="342900">
              <a:lnSpc>
                <a:spcPts val="1240"/>
              </a:lnSpc>
              <a:defRPr/>
            </a:pPr>
            <a:r>
              <a:rPr lang="fr-FR" sz="1100" dirty="0" err="1">
                <a:solidFill>
                  <a:prstClr val="white"/>
                </a:solidFill>
              </a:rPr>
              <a:t>Trifluridine</a:t>
            </a:r>
            <a:r>
              <a:rPr lang="fr-FR" sz="1100" dirty="0">
                <a:solidFill>
                  <a:prstClr val="white"/>
                </a:solidFill>
              </a:rPr>
              <a:t>/</a:t>
            </a:r>
            <a:r>
              <a:rPr lang="fr-FR" sz="1100" dirty="0" err="1">
                <a:solidFill>
                  <a:prstClr val="white"/>
                </a:solidFill>
              </a:rPr>
              <a:t>tipiracil</a:t>
            </a:r>
            <a:endParaRPr lang="fr-FR" sz="1100" dirty="0">
              <a:solidFill>
                <a:prstClr val="white"/>
              </a:solidFill>
            </a:endParaRPr>
          </a:p>
          <a:p>
            <a:pPr algn="ctr" defTabSz="342900">
              <a:lnSpc>
                <a:spcPts val="1240"/>
              </a:lnSpc>
              <a:defRPr/>
            </a:pPr>
            <a:r>
              <a:rPr lang="fr-FR" sz="1100" dirty="0">
                <a:solidFill>
                  <a:prstClr val="white"/>
                </a:solidFill>
              </a:rPr>
              <a:t>35 mg/m</a:t>
            </a:r>
            <a:r>
              <a:rPr lang="fr-FR" sz="1100" baseline="30000" dirty="0">
                <a:solidFill>
                  <a:prstClr val="white"/>
                </a:solidFill>
              </a:rPr>
              <a:t>2</a:t>
            </a:r>
            <a:r>
              <a:rPr lang="fr-FR" sz="1100" dirty="0">
                <a:solidFill>
                  <a:prstClr val="white"/>
                </a:solidFill>
              </a:rPr>
              <a:t> 2x par jour </a:t>
            </a:r>
            <a:r>
              <a:rPr lang="fr-FR" sz="1100" dirty="0" err="1">
                <a:solidFill>
                  <a:prstClr val="white"/>
                </a:solidFill>
              </a:rPr>
              <a:t>p.o</a:t>
            </a:r>
            <a:r>
              <a:rPr lang="fr-FR" sz="1100" dirty="0">
                <a:solidFill>
                  <a:prstClr val="white"/>
                </a:solidFill>
              </a:rPr>
              <a:t>. d1-5, 8-12 q4sem</a:t>
            </a:r>
          </a:p>
          <a:p>
            <a:pPr algn="ctr" defTabSz="342900">
              <a:lnSpc>
                <a:spcPts val="1240"/>
              </a:lnSpc>
              <a:defRPr/>
            </a:pPr>
            <a:r>
              <a:rPr lang="fr-FR" sz="1100" dirty="0">
                <a:solidFill>
                  <a:prstClr val="white"/>
                </a:solidFill>
              </a:rPr>
              <a:t>+</a:t>
            </a:r>
          </a:p>
          <a:p>
            <a:pPr algn="ctr" defTabSz="342900">
              <a:lnSpc>
                <a:spcPts val="1240"/>
              </a:lnSpc>
              <a:defRPr/>
            </a:pPr>
            <a:r>
              <a:rPr lang="fr-FR" sz="1100" dirty="0" err="1">
                <a:solidFill>
                  <a:prstClr val="white"/>
                </a:solidFill>
              </a:rPr>
              <a:t>Bevacizumab</a:t>
            </a:r>
            <a:endParaRPr lang="fr-FR" sz="1100" dirty="0">
              <a:solidFill>
                <a:prstClr val="white"/>
              </a:solidFill>
            </a:endParaRPr>
          </a:p>
          <a:p>
            <a:pPr algn="ctr" defTabSz="342900">
              <a:lnSpc>
                <a:spcPts val="1240"/>
              </a:lnSpc>
              <a:defRPr/>
            </a:pPr>
            <a:r>
              <a:rPr lang="fr-FR" sz="1100" dirty="0">
                <a:solidFill>
                  <a:prstClr val="white"/>
                </a:solidFill>
              </a:rPr>
              <a:t>5 mg/kg IV j1, j15 q4sem</a:t>
            </a:r>
          </a:p>
          <a:p>
            <a:pPr algn="ctr" defTabSz="342900">
              <a:lnSpc>
                <a:spcPts val="1240"/>
              </a:lnSpc>
              <a:defRPr/>
            </a:pPr>
            <a:r>
              <a:rPr lang="fr-FR" sz="1100" dirty="0">
                <a:solidFill>
                  <a:prstClr val="white"/>
                </a:solidFill>
              </a:rPr>
              <a:t>(n=77)</a:t>
            </a:r>
          </a:p>
        </p:txBody>
      </p:sp>
      <p:sp>
        <p:nvSpPr>
          <p:cNvPr id="14" name="Rectangle à coins arrondis 6">
            <a:extLst>
              <a:ext uri="{FF2B5EF4-FFF2-40B4-BE49-F238E27FC236}">
                <a16:creationId xmlns:a16="http://schemas.microsoft.com/office/drawing/2014/main" xmlns="" id="{22278E80-5FDA-6E43-AFA4-2DC0ACF677F4}"/>
              </a:ext>
            </a:extLst>
          </p:cNvPr>
          <p:cNvSpPr/>
          <p:nvPr/>
        </p:nvSpPr>
        <p:spPr>
          <a:xfrm>
            <a:off x="1723743" y="2905179"/>
            <a:ext cx="2700000" cy="1188000"/>
          </a:xfrm>
          <a:prstGeom prst="roundRect">
            <a:avLst/>
          </a:prstGeom>
          <a:solidFill>
            <a:srgbClr val="A470AA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 defTabSz="342900">
              <a:lnSpc>
                <a:spcPts val="1240"/>
              </a:lnSpc>
              <a:defRPr/>
            </a:pPr>
            <a:r>
              <a:rPr lang="fr-FR" sz="1100" dirty="0">
                <a:solidFill>
                  <a:prstClr val="white"/>
                </a:solidFill>
              </a:rPr>
              <a:t>C-B</a:t>
            </a:r>
          </a:p>
          <a:p>
            <a:pPr algn="ctr" defTabSz="342900">
              <a:lnSpc>
                <a:spcPts val="1240"/>
              </a:lnSpc>
              <a:defRPr/>
            </a:pPr>
            <a:r>
              <a:rPr lang="fr-FR" sz="1100" dirty="0" err="1">
                <a:solidFill>
                  <a:prstClr val="white"/>
                </a:solidFill>
              </a:rPr>
              <a:t>Capecitabine</a:t>
            </a:r>
            <a:endParaRPr lang="fr-FR" sz="1100" dirty="0">
              <a:solidFill>
                <a:prstClr val="white"/>
              </a:solidFill>
            </a:endParaRPr>
          </a:p>
          <a:p>
            <a:pPr algn="ctr" defTabSz="342900">
              <a:lnSpc>
                <a:spcPts val="1240"/>
              </a:lnSpc>
              <a:defRPr/>
            </a:pPr>
            <a:r>
              <a:rPr lang="fr-FR" sz="1100" dirty="0">
                <a:solidFill>
                  <a:prstClr val="white"/>
                </a:solidFill>
              </a:rPr>
              <a:t>1250 ou 1000 mg/m</a:t>
            </a:r>
            <a:r>
              <a:rPr lang="fr-FR" sz="1100" baseline="30000" dirty="0">
                <a:solidFill>
                  <a:prstClr val="white"/>
                </a:solidFill>
              </a:rPr>
              <a:t>2</a:t>
            </a:r>
            <a:r>
              <a:rPr lang="fr-FR" sz="1100" dirty="0">
                <a:solidFill>
                  <a:prstClr val="white"/>
                </a:solidFill>
              </a:rPr>
              <a:t> 2x par jour </a:t>
            </a:r>
            <a:r>
              <a:rPr lang="fr-FR" sz="1100" dirty="0" err="1">
                <a:solidFill>
                  <a:prstClr val="white"/>
                </a:solidFill>
              </a:rPr>
              <a:t>p.o</a:t>
            </a:r>
            <a:r>
              <a:rPr lang="fr-FR" sz="1100" dirty="0">
                <a:solidFill>
                  <a:prstClr val="white"/>
                </a:solidFill>
              </a:rPr>
              <a:t>. j1-14 q3sem</a:t>
            </a:r>
          </a:p>
          <a:p>
            <a:pPr algn="ctr" defTabSz="342900">
              <a:lnSpc>
                <a:spcPts val="1240"/>
              </a:lnSpc>
              <a:defRPr/>
            </a:pPr>
            <a:r>
              <a:rPr lang="fr-FR" sz="1100" dirty="0">
                <a:solidFill>
                  <a:prstClr val="white"/>
                </a:solidFill>
              </a:rPr>
              <a:t>+</a:t>
            </a:r>
          </a:p>
          <a:p>
            <a:pPr algn="ctr" defTabSz="342900">
              <a:lnSpc>
                <a:spcPts val="1240"/>
              </a:lnSpc>
              <a:defRPr/>
            </a:pPr>
            <a:r>
              <a:rPr lang="fr-FR" sz="1100" dirty="0" err="1">
                <a:solidFill>
                  <a:prstClr val="white"/>
                </a:solidFill>
              </a:rPr>
              <a:t>Bevacizumab</a:t>
            </a:r>
            <a:endParaRPr lang="fr-FR" sz="1100" dirty="0">
              <a:solidFill>
                <a:prstClr val="white"/>
              </a:solidFill>
            </a:endParaRPr>
          </a:p>
          <a:p>
            <a:pPr algn="ctr" defTabSz="342900">
              <a:lnSpc>
                <a:spcPts val="1240"/>
              </a:lnSpc>
              <a:defRPr/>
            </a:pPr>
            <a:r>
              <a:rPr lang="fr-FR" sz="1100" dirty="0">
                <a:solidFill>
                  <a:prstClr val="white"/>
                </a:solidFill>
              </a:rPr>
              <a:t>7,5 mg/kg IV j1 q3sem</a:t>
            </a:r>
          </a:p>
          <a:p>
            <a:pPr algn="ctr" defTabSz="342900">
              <a:lnSpc>
                <a:spcPts val="1240"/>
              </a:lnSpc>
              <a:defRPr/>
            </a:pPr>
            <a:r>
              <a:rPr lang="fr-FR" sz="1100" dirty="0">
                <a:solidFill>
                  <a:prstClr val="white"/>
                </a:solidFill>
              </a:rPr>
              <a:t>(n=76)</a:t>
            </a:r>
          </a:p>
        </p:txBody>
      </p:sp>
      <p:sp>
        <p:nvSpPr>
          <p:cNvPr id="21" name="ZoneTexte 3">
            <a:extLst>
              <a:ext uri="{FF2B5EF4-FFF2-40B4-BE49-F238E27FC236}">
                <a16:creationId xmlns:a16="http://schemas.microsoft.com/office/drawing/2014/main" xmlns="" id="{C96E83F6-9819-9147-AC88-EB0E06F3DA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470" y="1765036"/>
            <a:ext cx="158241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2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Patients</a:t>
            </a:r>
            <a:endParaRPr kumimoji="0" lang="nl-NL" altLang="fr-FR" sz="120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22" name="Oval 5">
            <a:extLst>
              <a:ext uri="{FF2B5EF4-FFF2-40B4-BE49-F238E27FC236}">
                <a16:creationId xmlns:a16="http://schemas.microsoft.com/office/drawing/2014/main" xmlns="" id="{0192CC57-D27E-5740-AC51-FB263241DC80}"/>
              </a:ext>
            </a:extLst>
          </p:cNvPr>
          <p:cNvSpPr/>
          <p:nvPr/>
        </p:nvSpPr>
        <p:spPr>
          <a:xfrm>
            <a:off x="2863702" y="2401729"/>
            <a:ext cx="449205" cy="461126"/>
          </a:xfrm>
          <a:prstGeom prst="ellipse">
            <a:avLst/>
          </a:prstGeom>
          <a:solidFill>
            <a:schemeClr val="tx2"/>
          </a:solidFill>
          <a:ln w="63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ts val="1240"/>
              </a:lnSpc>
            </a:pPr>
            <a:r>
              <a:rPr lang="en-US" sz="1200" b="1" kern="600" spc="23" dirty="0"/>
              <a:t>R </a:t>
            </a:r>
          </a:p>
          <a:p>
            <a:pPr algn="ctr">
              <a:lnSpc>
                <a:spcPts val="1240"/>
              </a:lnSpc>
            </a:pPr>
            <a:r>
              <a:rPr lang="en-US" sz="1200" b="1" kern="600" spc="23" dirty="0"/>
              <a:t>1:1</a:t>
            </a:r>
          </a:p>
        </p:txBody>
      </p:sp>
      <p:sp>
        <p:nvSpPr>
          <p:cNvPr id="35" name="Rectangle à coins arrondis 3">
            <a:extLst>
              <a:ext uri="{FF2B5EF4-FFF2-40B4-BE49-F238E27FC236}">
                <a16:creationId xmlns:a16="http://schemas.microsoft.com/office/drawing/2014/main" xmlns="" id="{6B44D214-AEA0-2848-8200-284BECFFAE14}"/>
              </a:ext>
            </a:extLst>
          </p:cNvPr>
          <p:cNvSpPr/>
          <p:nvPr/>
        </p:nvSpPr>
        <p:spPr>
          <a:xfrm>
            <a:off x="4640727" y="2007626"/>
            <a:ext cx="1408785" cy="2004284"/>
          </a:xfrm>
          <a:prstGeom prst="roundRect">
            <a:avLst/>
          </a:prstGeom>
          <a:solidFill>
            <a:schemeClr val="tx2"/>
          </a:solidFill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defTabSz="342900">
              <a:buFont typeface="Arial" panose="020B0604020202020204" pitchFamily="34" charset="0"/>
              <a:buChar char="•"/>
              <a:defRPr/>
            </a:pPr>
            <a:r>
              <a:rPr lang="fr-FR" sz="1100" b="1" dirty="0">
                <a:solidFill>
                  <a:prstClr val="white"/>
                </a:solidFill>
                <a:latin typeface="Calibri"/>
              </a:rPr>
              <a:t>Principal : PFS</a:t>
            </a:r>
          </a:p>
          <a:p>
            <a:pPr marL="171450" indent="-171450" defTabSz="342900">
              <a:buFont typeface="Arial" panose="020B0604020202020204" pitchFamily="34" charset="0"/>
              <a:buChar char="•"/>
              <a:defRPr/>
            </a:pPr>
            <a:r>
              <a:rPr lang="fr-FR" sz="1100" b="1" dirty="0">
                <a:solidFill>
                  <a:prstClr val="white"/>
                </a:solidFill>
                <a:latin typeface="Calibri"/>
              </a:rPr>
              <a:t>Secondaires : Survie globale, sécurité, tolérance, taux de réponse globale, taux de contrôle de la maladie et qualité de vie</a:t>
            </a:r>
            <a:endParaRPr lang="fr-FR" sz="11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ZoneTexte 3">
            <a:extLst>
              <a:ext uri="{FF2B5EF4-FFF2-40B4-BE49-F238E27FC236}">
                <a16:creationId xmlns:a16="http://schemas.microsoft.com/office/drawing/2014/main" xmlns="" id="{CAEDE434-4459-D841-AC80-F2751E4C6D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7906" y="1765036"/>
            <a:ext cx="158241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2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Critères</a:t>
            </a:r>
            <a:endParaRPr kumimoji="0" lang="nl-NL" altLang="fr-FR" sz="120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519306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/>
            </a:r>
            <a:br>
              <a:rPr lang="fr-FR" dirty="0"/>
            </a:br>
            <a:r>
              <a:rPr lang="fr-FR" dirty="0" err="1"/>
              <a:t>Trifluridine</a:t>
            </a:r>
            <a:r>
              <a:rPr lang="fr-FR" dirty="0"/>
              <a:t>/</a:t>
            </a:r>
            <a:r>
              <a:rPr lang="fr-FR" dirty="0" err="1"/>
              <a:t>tipiracil</a:t>
            </a:r>
            <a:r>
              <a:rPr lang="fr-FR" dirty="0"/>
              <a:t> + </a:t>
            </a:r>
            <a:r>
              <a:rPr lang="fr-FR" dirty="0" err="1"/>
              <a:t>bevacizumab</a:t>
            </a:r>
            <a:r>
              <a:rPr lang="fr-FR" dirty="0"/>
              <a:t> en L1 </a:t>
            </a:r>
            <a:br>
              <a:rPr lang="fr-FR" dirty="0"/>
            </a:br>
            <a:r>
              <a:rPr lang="fr-FR" dirty="0"/>
              <a:t>CCR métastatique : étude TASCO</a:t>
            </a:r>
            <a:br>
              <a:rPr lang="fr-FR" dirty="0"/>
            </a:br>
            <a:endParaRPr lang="fr-FR" dirty="0"/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xmlns="" id="{910C543D-1512-C844-9E11-343546CBFD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672402"/>
            <a:ext cx="8229600" cy="1344659"/>
          </a:xfrm>
        </p:spPr>
        <p:txBody>
          <a:bodyPr>
            <a:normAutofit/>
          </a:bodyPr>
          <a:lstStyle/>
          <a:p>
            <a:r>
              <a:rPr lang="fr-FR" sz="1800" dirty="0"/>
              <a:t>QLQ C30 : 121/153 patients</a:t>
            </a:r>
          </a:p>
          <a:p>
            <a:pPr lvl="1"/>
            <a:r>
              <a:rPr lang="fr-FR" sz="1500" dirty="0"/>
              <a:t>Majoration de la diarrhée et des nausées/vomissements dans le bras </a:t>
            </a:r>
            <a:r>
              <a:rPr lang="fr-FR" sz="1500" dirty="0" err="1"/>
              <a:t>Trifli</a:t>
            </a:r>
            <a:r>
              <a:rPr lang="fr-FR" sz="1500" dirty="0"/>
              <a:t>/tipi + </a:t>
            </a:r>
            <a:r>
              <a:rPr lang="fr-FR" sz="1500" dirty="0" err="1"/>
              <a:t>bev</a:t>
            </a:r>
            <a:endParaRPr lang="fr-FR" sz="1500" dirty="0"/>
          </a:p>
          <a:p>
            <a:pPr lvl="1"/>
            <a:r>
              <a:rPr lang="fr-FR" sz="1500" dirty="0"/>
              <a:t>Majoration de la fatigue dans le bras cape + </a:t>
            </a:r>
            <a:r>
              <a:rPr lang="fr-FR" sz="1500" dirty="0" err="1"/>
              <a:t>bev</a:t>
            </a:r>
            <a:endParaRPr lang="fr-FR" sz="1500" dirty="0"/>
          </a:p>
          <a:p>
            <a:pPr lvl="1"/>
            <a:r>
              <a:rPr lang="fr-FR" sz="1500" dirty="0"/>
              <a:t>Majoration des insomnies et de l’anorexie dans les 2 bras</a:t>
            </a:r>
          </a:p>
          <a:p>
            <a:endParaRPr lang="fr-FR" sz="1800" dirty="0"/>
          </a:p>
        </p:txBody>
      </p:sp>
      <p:sp>
        <p:nvSpPr>
          <p:cNvPr id="6" name="ZoneTexte 3">
            <a:extLst>
              <a:ext uri="{FF2B5EF4-FFF2-40B4-BE49-F238E27FC236}">
                <a16:creationId xmlns:a16="http://schemas.microsoft.com/office/drawing/2014/main" xmlns="" id="{2319CCF8-1991-704D-BF6B-4880A69EA9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97438"/>
            <a:ext cx="87852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V </a:t>
            </a:r>
            <a:r>
              <a:rPr kumimoji="0" lang="fr-FR" altLang="fr-FR" sz="100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Moiseyenko</a:t>
            </a:r>
            <a:r>
              <a:rPr kumimoji="0" lang="ro-RO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 et al., ASCO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GI</a:t>
            </a:r>
            <a:r>
              <a:rPr kumimoji="0" lang="ro-RO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20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19</a:t>
            </a:r>
            <a:r>
              <a:rPr kumimoji="0" lang="ro-RO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, 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rPr>
              <a:t>abs 676</a:t>
            </a:r>
            <a:endParaRPr kumimoji="0" lang="nl-NL" altLang="fr-FR" sz="100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0EFF8460-832E-0441-AB1D-24DBDA9A84D9}"/>
              </a:ext>
            </a:extLst>
          </p:cNvPr>
          <p:cNvGrpSpPr/>
          <p:nvPr/>
        </p:nvGrpSpPr>
        <p:grpSpPr>
          <a:xfrm rot="5400000">
            <a:off x="3464375" y="2330904"/>
            <a:ext cx="465575" cy="54223"/>
            <a:chOff x="6595785" y="2158181"/>
            <a:chExt cx="977512" cy="66662"/>
          </a:xfrm>
        </p:grpSpPr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xmlns="" id="{1CAC03CA-627D-BA4D-B156-D945E40946E6}"/>
                </a:ext>
              </a:extLst>
            </p:cNvPr>
            <p:cNvCxnSpPr/>
            <p:nvPr/>
          </p:nvCxnSpPr>
          <p:spPr>
            <a:xfrm>
              <a:off x="6599903" y="2190135"/>
              <a:ext cx="973394" cy="0"/>
            </a:xfrm>
            <a:prstGeom prst="line">
              <a:avLst/>
            </a:prstGeom>
            <a:ln w="9525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xmlns="" id="{8DF3B5AC-D2BC-DB4C-84B1-3CD7BF1DFE42}"/>
                </a:ext>
              </a:extLst>
            </p:cNvPr>
            <p:cNvCxnSpPr/>
            <p:nvPr/>
          </p:nvCxnSpPr>
          <p:spPr>
            <a:xfrm>
              <a:off x="6599903" y="2190135"/>
              <a:ext cx="0" cy="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xmlns="" id="{838BC959-DC4C-F74D-97B3-F0CA86C66FEE}"/>
                </a:ext>
              </a:extLst>
            </p:cNvPr>
            <p:cNvCxnSpPr/>
            <p:nvPr/>
          </p:nvCxnSpPr>
          <p:spPr>
            <a:xfrm>
              <a:off x="6595785" y="2158476"/>
              <a:ext cx="0" cy="66367"/>
            </a:xfrm>
            <a:prstGeom prst="line">
              <a:avLst/>
            </a:prstGeom>
            <a:ln w="9525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xmlns="" id="{8F9E0822-0F2D-A14F-BAB3-FCBE870E71EE}"/>
                </a:ext>
              </a:extLst>
            </p:cNvPr>
            <p:cNvCxnSpPr/>
            <p:nvPr/>
          </p:nvCxnSpPr>
          <p:spPr>
            <a:xfrm>
              <a:off x="7570835" y="2158181"/>
              <a:ext cx="0" cy="66367"/>
            </a:xfrm>
            <a:prstGeom prst="line">
              <a:avLst/>
            </a:prstGeom>
            <a:ln w="9525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xmlns="" id="{5CE4EDC6-6308-9D45-8421-0901B0F75FBB}"/>
              </a:ext>
            </a:extLst>
          </p:cNvPr>
          <p:cNvCxnSpPr>
            <a:cxnSpLocks/>
          </p:cNvCxnSpPr>
          <p:nvPr/>
        </p:nvCxnSpPr>
        <p:spPr>
          <a:xfrm>
            <a:off x="2489644" y="1305261"/>
            <a:ext cx="0" cy="2122277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xmlns="" id="{DA88B924-ED2E-C542-9665-A316B6E7CF41}"/>
              </a:ext>
            </a:extLst>
          </p:cNvPr>
          <p:cNvCxnSpPr>
            <a:cxnSpLocks/>
          </p:cNvCxnSpPr>
          <p:nvPr/>
        </p:nvCxnSpPr>
        <p:spPr>
          <a:xfrm>
            <a:off x="2483370" y="3391679"/>
            <a:ext cx="4472066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xmlns="" id="{4CB7CACF-8A45-FD44-8461-9880C5FC022D}"/>
              </a:ext>
            </a:extLst>
          </p:cNvPr>
          <p:cNvCxnSpPr>
            <a:cxnSpLocks/>
          </p:cNvCxnSpPr>
          <p:nvPr/>
        </p:nvCxnSpPr>
        <p:spPr>
          <a:xfrm>
            <a:off x="2488602" y="2533368"/>
            <a:ext cx="4480523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54">
            <a:extLst>
              <a:ext uri="{FF2B5EF4-FFF2-40B4-BE49-F238E27FC236}">
                <a16:creationId xmlns:a16="http://schemas.microsoft.com/office/drawing/2014/main" xmlns="" id="{7994C731-2A27-6847-A586-197E6EB1DE1C}"/>
              </a:ext>
            </a:extLst>
          </p:cNvPr>
          <p:cNvCxnSpPr/>
          <p:nvPr/>
        </p:nvCxnSpPr>
        <p:spPr>
          <a:xfrm>
            <a:off x="2457124" y="1716024"/>
            <a:ext cx="3252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xmlns="" id="{E0E57525-10C4-A748-9153-590FE7696B78}"/>
              </a:ext>
            </a:extLst>
          </p:cNvPr>
          <p:cNvCxnSpPr/>
          <p:nvPr/>
        </p:nvCxnSpPr>
        <p:spPr>
          <a:xfrm>
            <a:off x="2450406" y="1919037"/>
            <a:ext cx="3252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56">
            <a:extLst>
              <a:ext uri="{FF2B5EF4-FFF2-40B4-BE49-F238E27FC236}">
                <a16:creationId xmlns:a16="http://schemas.microsoft.com/office/drawing/2014/main" xmlns="" id="{AF04DCD5-E0DC-2747-B3AC-AD6AC371BC7F}"/>
              </a:ext>
            </a:extLst>
          </p:cNvPr>
          <p:cNvCxnSpPr/>
          <p:nvPr/>
        </p:nvCxnSpPr>
        <p:spPr>
          <a:xfrm>
            <a:off x="2455340" y="2121861"/>
            <a:ext cx="3252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xmlns="" id="{95F16DF6-5DB2-7B44-B17D-1BD1BD338F94}"/>
              </a:ext>
            </a:extLst>
          </p:cNvPr>
          <p:cNvCxnSpPr/>
          <p:nvPr/>
        </p:nvCxnSpPr>
        <p:spPr>
          <a:xfrm>
            <a:off x="2457142" y="2325803"/>
            <a:ext cx="3252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59">
            <a:extLst>
              <a:ext uri="{FF2B5EF4-FFF2-40B4-BE49-F238E27FC236}">
                <a16:creationId xmlns:a16="http://schemas.microsoft.com/office/drawing/2014/main" xmlns="" id="{A2DBAA0B-7F1C-9141-BAC2-F1A1B8FA11BB}"/>
              </a:ext>
            </a:extLst>
          </p:cNvPr>
          <p:cNvCxnSpPr/>
          <p:nvPr/>
        </p:nvCxnSpPr>
        <p:spPr>
          <a:xfrm>
            <a:off x="2450420" y="2929418"/>
            <a:ext cx="3252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60">
            <a:extLst>
              <a:ext uri="{FF2B5EF4-FFF2-40B4-BE49-F238E27FC236}">
                <a16:creationId xmlns:a16="http://schemas.microsoft.com/office/drawing/2014/main" xmlns="" id="{BCCA838E-C379-8C45-B147-60ACBE08622F}"/>
              </a:ext>
            </a:extLst>
          </p:cNvPr>
          <p:cNvCxnSpPr/>
          <p:nvPr/>
        </p:nvCxnSpPr>
        <p:spPr>
          <a:xfrm>
            <a:off x="2452666" y="3140385"/>
            <a:ext cx="3252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61">
            <a:extLst>
              <a:ext uri="{FF2B5EF4-FFF2-40B4-BE49-F238E27FC236}">
                <a16:creationId xmlns:a16="http://schemas.microsoft.com/office/drawing/2014/main" xmlns="" id="{499EE770-E652-C64C-9C09-6DB7D75BB9C9}"/>
              </a:ext>
            </a:extLst>
          </p:cNvPr>
          <p:cNvCxnSpPr/>
          <p:nvPr/>
        </p:nvCxnSpPr>
        <p:spPr>
          <a:xfrm>
            <a:off x="2454910" y="3342539"/>
            <a:ext cx="3252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64">
            <a:extLst>
              <a:ext uri="{FF2B5EF4-FFF2-40B4-BE49-F238E27FC236}">
                <a16:creationId xmlns:a16="http://schemas.microsoft.com/office/drawing/2014/main" xmlns="" id="{F200C2BD-84D3-3445-9E32-7FF8B4960DC7}"/>
              </a:ext>
            </a:extLst>
          </p:cNvPr>
          <p:cNvCxnSpPr/>
          <p:nvPr/>
        </p:nvCxnSpPr>
        <p:spPr>
          <a:xfrm rot="5400000">
            <a:off x="3624948" y="3414275"/>
            <a:ext cx="3252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ZoneTexte 68">
            <a:extLst>
              <a:ext uri="{FF2B5EF4-FFF2-40B4-BE49-F238E27FC236}">
                <a16:creationId xmlns:a16="http://schemas.microsoft.com/office/drawing/2014/main" xmlns="" id="{3A89E3A4-C640-7442-902E-08D289FDD013}"/>
              </a:ext>
            </a:extLst>
          </p:cNvPr>
          <p:cNvSpPr txBox="1"/>
          <p:nvPr/>
        </p:nvSpPr>
        <p:spPr>
          <a:xfrm>
            <a:off x="2327805" y="3445357"/>
            <a:ext cx="341134" cy="1038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67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Baseline</a:t>
            </a:r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xmlns="" id="{F763403A-4E47-2C4E-92EE-79C09EA138B1}"/>
              </a:ext>
            </a:extLst>
          </p:cNvPr>
          <p:cNvSpPr txBox="1"/>
          <p:nvPr/>
        </p:nvSpPr>
        <p:spPr>
          <a:xfrm>
            <a:off x="3459841" y="3452515"/>
            <a:ext cx="341134" cy="1038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675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Week</a:t>
            </a:r>
            <a:r>
              <a:rPr lang="fr-FR" sz="67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12</a:t>
            </a:r>
          </a:p>
        </p:txBody>
      </p:sp>
      <p:sp>
        <p:nvSpPr>
          <p:cNvPr id="76" name="ZoneTexte 75">
            <a:extLst>
              <a:ext uri="{FF2B5EF4-FFF2-40B4-BE49-F238E27FC236}">
                <a16:creationId xmlns:a16="http://schemas.microsoft.com/office/drawing/2014/main" xmlns="" id="{2769EDDC-24D7-3043-8A88-4092A0FD2461}"/>
              </a:ext>
            </a:extLst>
          </p:cNvPr>
          <p:cNvSpPr txBox="1"/>
          <p:nvPr/>
        </p:nvSpPr>
        <p:spPr>
          <a:xfrm>
            <a:off x="2223247" y="1233545"/>
            <a:ext cx="19005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r">
              <a:spcBef>
                <a:spcPts val="370"/>
              </a:spcBef>
            </a:pPr>
            <a:r>
              <a:rPr lang="fr-FR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50</a:t>
            </a:r>
          </a:p>
        </p:txBody>
      </p:sp>
      <p:sp>
        <p:nvSpPr>
          <p:cNvPr id="77" name="ZoneTexte 76">
            <a:extLst>
              <a:ext uri="{FF2B5EF4-FFF2-40B4-BE49-F238E27FC236}">
                <a16:creationId xmlns:a16="http://schemas.microsoft.com/office/drawing/2014/main" xmlns="" id="{61817D5A-9AC4-EA45-B12F-B44A4F1EE659}"/>
              </a:ext>
            </a:extLst>
          </p:cNvPr>
          <p:cNvSpPr txBox="1"/>
          <p:nvPr/>
        </p:nvSpPr>
        <p:spPr>
          <a:xfrm>
            <a:off x="2010032" y="1294598"/>
            <a:ext cx="300082" cy="206943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fr-FR" sz="7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Mean</a:t>
            </a:r>
            <a:r>
              <a:rPr lang="fr-FR" sz="7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change of the score </a:t>
            </a:r>
            <a:r>
              <a:rPr lang="fr-FR" sz="7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from</a:t>
            </a:r>
            <a:r>
              <a:rPr lang="fr-FR" sz="7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FR" sz="7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baseline</a:t>
            </a:r>
            <a:r>
              <a:rPr lang="fr-FR" sz="7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± SD</a:t>
            </a:r>
          </a:p>
        </p:txBody>
      </p:sp>
      <p:sp>
        <p:nvSpPr>
          <p:cNvPr id="78" name="ZoneTexte 77">
            <a:extLst>
              <a:ext uri="{FF2B5EF4-FFF2-40B4-BE49-F238E27FC236}">
                <a16:creationId xmlns:a16="http://schemas.microsoft.com/office/drawing/2014/main" xmlns="" id="{85B47BB1-AA68-9848-BE61-8362CA6F5B36}"/>
              </a:ext>
            </a:extLst>
          </p:cNvPr>
          <p:cNvSpPr txBox="1"/>
          <p:nvPr/>
        </p:nvSpPr>
        <p:spPr>
          <a:xfrm>
            <a:off x="2223247" y="1437552"/>
            <a:ext cx="19005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r">
              <a:spcBef>
                <a:spcPts val="370"/>
              </a:spcBef>
            </a:pPr>
            <a:r>
              <a:rPr lang="fr-FR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40</a:t>
            </a:r>
          </a:p>
        </p:txBody>
      </p:sp>
      <p:sp>
        <p:nvSpPr>
          <p:cNvPr id="79" name="ZoneTexte 78">
            <a:extLst>
              <a:ext uri="{FF2B5EF4-FFF2-40B4-BE49-F238E27FC236}">
                <a16:creationId xmlns:a16="http://schemas.microsoft.com/office/drawing/2014/main" xmlns="" id="{195C0D0E-9CD7-2F46-BD11-D3A78C0E9566}"/>
              </a:ext>
            </a:extLst>
          </p:cNvPr>
          <p:cNvSpPr txBox="1"/>
          <p:nvPr/>
        </p:nvSpPr>
        <p:spPr>
          <a:xfrm>
            <a:off x="2223247" y="1646404"/>
            <a:ext cx="19005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r">
              <a:spcBef>
                <a:spcPts val="370"/>
              </a:spcBef>
            </a:pPr>
            <a:r>
              <a:rPr lang="fr-FR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30</a:t>
            </a:r>
          </a:p>
        </p:txBody>
      </p:sp>
      <p:sp>
        <p:nvSpPr>
          <p:cNvPr id="80" name="ZoneTexte 79">
            <a:extLst>
              <a:ext uri="{FF2B5EF4-FFF2-40B4-BE49-F238E27FC236}">
                <a16:creationId xmlns:a16="http://schemas.microsoft.com/office/drawing/2014/main" xmlns="" id="{A7FB2644-EDA8-3D45-944D-50B2533C808B}"/>
              </a:ext>
            </a:extLst>
          </p:cNvPr>
          <p:cNvSpPr txBox="1"/>
          <p:nvPr/>
        </p:nvSpPr>
        <p:spPr>
          <a:xfrm>
            <a:off x="2223247" y="1851670"/>
            <a:ext cx="19005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r">
              <a:spcBef>
                <a:spcPts val="370"/>
              </a:spcBef>
            </a:pPr>
            <a:r>
              <a:rPr lang="fr-FR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</a:t>
            </a:r>
          </a:p>
        </p:txBody>
      </p:sp>
      <p:sp>
        <p:nvSpPr>
          <p:cNvPr id="81" name="ZoneTexte 80">
            <a:extLst>
              <a:ext uri="{FF2B5EF4-FFF2-40B4-BE49-F238E27FC236}">
                <a16:creationId xmlns:a16="http://schemas.microsoft.com/office/drawing/2014/main" xmlns="" id="{8C5FAC14-94C3-5E4B-90A0-3ABA89C46CD8}"/>
              </a:ext>
            </a:extLst>
          </p:cNvPr>
          <p:cNvSpPr txBox="1"/>
          <p:nvPr/>
        </p:nvSpPr>
        <p:spPr>
          <a:xfrm>
            <a:off x="2223247" y="2056936"/>
            <a:ext cx="19005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r">
              <a:spcBef>
                <a:spcPts val="370"/>
              </a:spcBef>
            </a:pPr>
            <a:r>
              <a:rPr lang="fr-FR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</a:t>
            </a:r>
          </a:p>
        </p:txBody>
      </p:sp>
      <p:sp>
        <p:nvSpPr>
          <p:cNvPr id="82" name="ZoneTexte 81">
            <a:extLst>
              <a:ext uri="{FF2B5EF4-FFF2-40B4-BE49-F238E27FC236}">
                <a16:creationId xmlns:a16="http://schemas.microsoft.com/office/drawing/2014/main" xmlns="" id="{4E104ACD-0E85-7249-84A1-966BEB5E0ADB}"/>
              </a:ext>
            </a:extLst>
          </p:cNvPr>
          <p:cNvSpPr txBox="1"/>
          <p:nvPr/>
        </p:nvSpPr>
        <p:spPr>
          <a:xfrm>
            <a:off x="2223247" y="2261914"/>
            <a:ext cx="19005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r">
              <a:spcBef>
                <a:spcPts val="370"/>
              </a:spcBef>
            </a:pPr>
            <a:r>
              <a:rPr lang="fr-FR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0</a:t>
            </a:r>
          </a:p>
        </p:txBody>
      </p:sp>
      <p:sp>
        <p:nvSpPr>
          <p:cNvPr id="83" name="ZoneTexte 82">
            <a:extLst>
              <a:ext uri="{FF2B5EF4-FFF2-40B4-BE49-F238E27FC236}">
                <a16:creationId xmlns:a16="http://schemas.microsoft.com/office/drawing/2014/main" xmlns="" id="{AE21C555-E595-924C-A5B5-E7102882969A}"/>
              </a:ext>
            </a:extLst>
          </p:cNvPr>
          <p:cNvSpPr txBox="1"/>
          <p:nvPr/>
        </p:nvSpPr>
        <p:spPr>
          <a:xfrm>
            <a:off x="2223247" y="2467468"/>
            <a:ext cx="19005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r">
              <a:spcBef>
                <a:spcPts val="370"/>
              </a:spcBef>
            </a:pPr>
            <a:r>
              <a:rPr lang="fr-FR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-10</a:t>
            </a:r>
          </a:p>
        </p:txBody>
      </p:sp>
      <p:sp>
        <p:nvSpPr>
          <p:cNvPr id="84" name="ZoneTexte 83">
            <a:extLst>
              <a:ext uri="{FF2B5EF4-FFF2-40B4-BE49-F238E27FC236}">
                <a16:creationId xmlns:a16="http://schemas.microsoft.com/office/drawing/2014/main" xmlns="" id="{DE3C2AE2-B65A-A14D-B43F-EA071CF73CBC}"/>
              </a:ext>
            </a:extLst>
          </p:cNvPr>
          <p:cNvSpPr txBox="1"/>
          <p:nvPr/>
        </p:nvSpPr>
        <p:spPr>
          <a:xfrm>
            <a:off x="2223247" y="2665562"/>
            <a:ext cx="19005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r">
              <a:spcBef>
                <a:spcPts val="370"/>
              </a:spcBef>
            </a:pPr>
            <a:r>
              <a:rPr lang="fr-FR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-20</a:t>
            </a:r>
          </a:p>
        </p:txBody>
      </p:sp>
      <p:sp>
        <p:nvSpPr>
          <p:cNvPr id="85" name="ZoneTexte 84">
            <a:extLst>
              <a:ext uri="{FF2B5EF4-FFF2-40B4-BE49-F238E27FC236}">
                <a16:creationId xmlns:a16="http://schemas.microsoft.com/office/drawing/2014/main" xmlns="" id="{6356D73B-82AB-474F-980B-3146D8013843}"/>
              </a:ext>
            </a:extLst>
          </p:cNvPr>
          <p:cNvSpPr txBox="1"/>
          <p:nvPr/>
        </p:nvSpPr>
        <p:spPr>
          <a:xfrm>
            <a:off x="2223247" y="2859782"/>
            <a:ext cx="19005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r">
              <a:spcBef>
                <a:spcPts val="370"/>
              </a:spcBef>
            </a:pPr>
            <a:r>
              <a:rPr lang="fr-FR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-30</a:t>
            </a:r>
          </a:p>
        </p:txBody>
      </p:sp>
      <p:sp>
        <p:nvSpPr>
          <p:cNvPr id="86" name="ZoneTexte 85">
            <a:extLst>
              <a:ext uri="{FF2B5EF4-FFF2-40B4-BE49-F238E27FC236}">
                <a16:creationId xmlns:a16="http://schemas.microsoft.com/office/drawing/2014/main" xmlns="" id="{F3CF1ECD-E300-BE47-AEB2-F4AAB0EA40D7}"/>
              </a:ext>
            </a:extLst>
          </p:cNvPr>
          <p:cNvSpPr txBox="1"/>
          <p:nvPr/>
        </p:nvSpPr>
        <p:spPr>
          <a:xfrm>
            <a:off x="2223247" y="3068346"/>
            <a:ext cx="19005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r">
              <a:spcBef>
                <a:spcPts val="370"/>
              </a:spcBef>
            </a:pPr>
            <a:r>
              <a:rPr lang="fr-FR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-40</a:t>
            </a:r>
          </a:p>
        </p:txBody>
      </p:sp>
      <p:sp>
        <p:nvSpPr>
          <p:cNvPr id="87" name="ZoneTexte 86">
            <a:extLst>
              <a:ext uri="{FF2B5EF4-FFF2-40B4-BE49-F238E27FC236}">
                <a16:creationId xmlns:a16="http://schemas.microsoft.com/office/drawing/2014/main" xmlns="" id="{C711A9A3-E0E9-FC4F-99D3-1DF391FCCDB8}"/>
              </a:ext>
            </a:extLst>
          </p:cNvPr>
          <p:cNvSpPr txBox="1"/>
          <p:nvPr/>
        </p:nvSpPr>
        <p:spPr>
          <a:xfrm>
            <a:off x="2223247" y="3277198"/>
            <a:ext cx="19005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r">
              <a:spcBef>
                <a:spcPts val="370"/>
              </a:spcBef>
            </a:pPr>
            <a:r>
              <a:rPr lang="fr-FR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-50</a:t>
            </a:r>
          </a:p>
        </p:txBody>
      </p:sp>
      <p:cxnSp>
        <p:nvCxnSpPr>
          <p:cNvPr id="89" name="Connecteur droit 88">
            <a:extLst>
              <a:ext uri="{FF2B5EF4-FFF2-40B4-BE49-F238E27FC236}">
                <a16:creationId xmlns:a16="http://schemas.microsoft.com/office/drawing/2014/main" xmlns="" id="{300AD155-B83E-364D-AFBB-D24DFAE2FDA3}"/>
              </a:ext>
            </a:extLst>
          </p:cNvPr>
          <p:cNvCxnSpPr/>
          <p:nvPr/>
        </p:nvCxnSpPr>
        <p:spPr>
          <a:xfrm>
            <a:off x="2451600" y="2726218"/>
            <a:ext cx="3252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 droit 89">
            <a:extLst>
              <a:ext uri="{FF2B5EF4-FFF2-40B4-BE49-F238E27FC236}">
                <a16:creationId xmlns:a16="http://schemas.microsoft.com/office/drawing/2014/main" xmlns="" id="{D29C2A6F-85B6-8B4D-B047-2850A3B74807}"/>
              </a:ext>
            </a:extLst>
          </p:cNvPr>
          <p:cNvCxnSpPr/>
          <p:nvPr/>
        </p:nvCxnSpPr>
        <p:spPr>
          <a:xfrm>
            <a:off x="2451600" y="2532543"/>
            <a:ext cx="3252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xmlns="" id="{1A85221C-1F37-6B4B-BB79-37705C2894B5}"/>
              </a:ext>
            </a:extLst>
          </p:cNvPr>
          <p:cNvCxnSpPr/>
          <p:nvPr/>
        </p:nvCxnSpPr>
        <p:spPr>
          <a:xfrm>
            <a:off x="2451600" y="1509649"/>
            <a:ext cx="3252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Connecteur droit 91">
            <a:extLst>
              <a:ext uri="{FF2B5EF4-FFF2-40B4-BE49-F238E27FC236}">
                <a16:creationId xmlns:a16="http://schemas.microsoft.com/office/drawing/2014/main" xmlns="" id="{5CEC21C2-D3DD-4C40-A52E-22A3B1136D91}"/>
              </a:ext>
            </a:extLst>
          </p:cNvPr>
          <p:cNvCxnSpPr/>
          <p:nvPr/>
        </p:nvCxnSpPr>
        <p:spPr>
          <a:xfrm>
            <a:off x="2451600" y="1303274"/>
            <a:ext cx="3252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Connecteur droit 92">
            <a:extLst>
              <a:ext uri="{FF2B5EF4-FFF2-40B4-BE49-F238E27FC236}">
                <a16:creationId xmlns:a16="http://schemas.microsoft.com/office/drawing/2014/main" xmlns="" id="{85DF896E-D66D-724F-BD3B-C555BD8B3CC3}"/>
              </a:ext>
            </a:extLst>
          </p:cNvPr>
          <p:cNvCxnSpPr>
            <a:cxnSpLocks/>
          </p:cNvCxnSpPr>
          <p:nvPr/>
        </p:nvCxnSpPr>
        <p:spPr>
          <a:xfrm>
            <a:off x="2488602" y="2120652"/>
            <a:ext cx="4483698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Connecteur droit 93">
            <a:extLst>
              <a:ext uri="{FF2B5EF4-FFF2-40B4-BE49-F238E27FC236}">
                <a16:creationId xmlns:a16="http://schemas.microsoft.com/office/drawing/2014/main" xmlns="" id="{A3CE59A6-DA9D-674B-B591-0DCEFACB20DF}"/>
              </a:ext>
            </a:extLst>
          </p:cNvPr>
          <p:cNvCxnSpPr/>
          <p:nvPr/>
        </p:nvCxnSpPr>
        <p:spPr>
          <a:xfrm rot="5400000">
            <a:off x="4658749" y="3414275"/>
            <a:ext cx="3252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5" name="ZoneTexte 94">
            <a:extLst>
              <a:ext uri="{FF2B5EF4-FFF2-40B4-BE49-F238E27FC236}">
                <a16:creationId xmlns:a16="http://schemas.microsoft.com/office/drawing/2014/main" xmlns="" id="{CEBE74D2-D1CF-FE44-8BFF-54DF496E7368}"/>
              </a:ext>
            </a:extLst>
          </p:cNvPr>
          <p:cNvSpPr txBox="1"/>
          <p:nvPr/>
        </p:nvSpPr>
        <p:spPr>
          <a:xfrm>
            <a:off x="4493642" y="3452515"/>
            <a:ext cx="341134" cy="1038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675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Week</a:t>
            </a:r>
            <a:r>
              <a:rPr lang="fr-FR" sz="67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24</a:t>
            </a:r>
          </a:p>
        </p:txBody>
      </p:sp>
      <p:cxnSp>
        <p:nvCxnSpPr>
          <p:cNvPr id="96" name="Connecteur droit 95">
            <a:extLst>
              <a:ext uri="{FF2B5EF4-FFF2-40B4-BE49-F238E27FC236}">
                <a16:creationId xmlns:a16="http://schemas.microsoft.com/office/drawing/2014/main" xmlns="" id="{4A0E15BF-0EE4-C24F-B08D-CDC45C15E61E}"/>
              </a:ext>
            </a:extLst>
          </p:cNvPr>
          <p:cNvCxnSpPr/>
          <p:nvPr/>
        </p:nvCxnSpPr>
        <p:spPr>
          <a:xfrm rot="5400000">
            <a:off x="5692261" y="3414275"/>
            <a:ext cx="3252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7" name="ZoneTexte 96">
            <a:extLst>
              <a:ext uri="{FF2B5EF4-FFF2-40B4-BE49-F238E27FC236}">
                <a16:creationId xmlns:a16="http://schemas.microsoft.com/office/drawing/2014/main" xmlns="" id="{90BA46F9-E7A2-3C43-A986-2167A9FDEF80}"/>
              </a:ext>
            </a:extLst>
          </p:cNvPr>
          <p:cNvSpPr txBox="1"/>
          <p:nvPr/>
        </p:nvSpPr>
        <p:spPr>
          <a:xfrm>
            <a:off x="5527154" y="3452515"/>
            <a:ext cx="341134" cy="1038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675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Week</a:t>
            </a:r>
            <a:r>
              <a:rPr lang="fr-FR" sz="67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36</a:t>
            </a:r>
          </a:p>
        </p:txBody>
      </p:sp>
      <p:cxnSp>
        <p:nvCxnSpPr>
          <p:cNvPr id="98" name="Connecteur droit 97">
            <a:extLst>
              <a:ext uri="{FF2B5EF4-FFF2-40B4-BE49-F238E27FC236}">
                <a16:creationId xmlns:a16="http://schemas.microsoft.com/office/drawing/2014/main" xmlns="" id="{D45C623C-C82E-024F-AB2A-C20AA9AFB0DE}"/>
              </a:ext>
            </a:extLst>
          </p:cNvPr>
          <p:cNvCxnSpPr/>
          <p:nvPr/>
        </p:nvCxnSpPr>
        <p:spPr>
          <a:xfrm rot="5400000">
            <a:off x="6718406" y="3414275"/>
            <a:ext cx="3252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9" name="ZoneTexte 98">
            <a:extLst>
              <a:ext uri="{FF2B5EF4-FFF2-40B4-BE49-F238E27FC236}">
                <a16:creationId xmlns:a16="http://schemas.microsoft.com/office/drawing/2014/main" xmlns="" id="{E7898BB5-A528-3741-9D7A-669EACA05BA8}"/>
              </a:ext>
            </a:extLst>
          </p:cNvPr>
          <p:cNvSpPr txBox="1"/>
          <p:nvPr/>
        </p:nvSpPr>
        <p:spPr>
          <a:xfrm>
            <a:off x="6553299" y="3452515"/>
            <a:ext cx="341134" cy="1038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675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Week</a:t>
            </a:r>
            <a:r>
              <a:rPr lang="fr-FR" sz="67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48</a:t>
            </a:r>
          </a:p>
        </p:txBody>
      </p:sp>
      <p:sp>
        <p:nvSpPr>
          <p:cNvPr id="103" name="Organigramme : Connecteur 52">
            <a:extLst>
              <a:ext uri="{FF2B5EF4-FFF2-40B4-BE49-F238E27FC236}">
                <a16:creationId xmlns:a16="http://schemas.microsoft.com/office/drawing/2014/main" xmlns="" id="{A837437F-BE03-0746-AE25-147F63B3F138}"/>
              </a:ext>
            </a:extLst>
          </p:cNvPr>
          <p:cNvSpPr/>
          <p:nvPr/>
        </p:nvSpPr>
        <p:spPr>
          <a:xfrm>
            <a:off x="2634263" y="2301749"/>
            <a:ext cx="54000" cy="54000"/>
          </a:xfrm>
          <a:prstGeom prst="flowChartConnector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04" name="Organigramme : Connecteur 52">
            <a:extLst>
              <a:ext uri="{FF2B5EF4-FFF2-40B4-BE49-F238E27FC236}">
                <a16:creationId xmlns:a16="http://schemas.microsoft.com/office/drawing/2014/main" xmlns="" id="{EE551108-4081-0842-AF63-D5784790104B}"/>
              </a:ext>
            </a:extLst>
          </p:cNvPr>
          <p:cNvSpPr/>
          <p:nvPr/>
        </p:nvSpPr>
        <p:spPr>
          <a:xfrm>
            <a:off x="3672979" y="2336676"/>
            <a:ext cx="54000" cy="54000"/>
          </a:xfrm>
          <a:prstGeom prst="flowChartConnector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05" name="Organigramme : Connecteur 52">
            <a:extLst>
              <a:ext uri="{FF2B5EF4-FFF2-40B4-BE49-F238E27FC236}">
                <a16:creationId xmlns:a16="http://schemas.microsoft.com/office/drawing/2014/main" xmlns="" id="{B01D2BE3-ED39-A444-A1E8-EF2AA84307C7}"/>
              </a:ext>
            </a:extLst>
          </p:cNvPr>
          <p:cNvSpPr/>
          <p:nvPr/>
        </p:nvSpPr>
        <p:spPr>
          <a:xfrm>
            <a:off x="4703961" y="2362076"/>
            <a:ext cx="54000" cy="54000"/>
          </a:xfrm>
          <a:prstGeom prst="flowChartConnector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06" name="Organigramme : Connecteur 52">
            <a:extLst>
              <a:ext uri="{FF2B5EF4-FFF2-40B4-BE49-F238E27FC236}">
                <a16:creationId xmlns:a16="http://schemas.microsoft.com/office/drawing/2014/main" xmlns="" id="{74A778D2-65EE-2D48-9063-A6FF8829B431}"/>
              </a:ext>
            </a:extLst>
          </p:cNvPr>
          <p:cNvSpPr/>
          <p:nvPr/>
        </p:nvSpPr>
        <p:spPr>
          <a:xfrm>
            <a:off x="5740648" y="2267843"/>
            <a:ext cx="54000" cy="54000"/>
          </a:xfrm>
          <a:prstGeom prst="flowChartConnector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07" name="Organigramme : Connecteur 52">
            <a:extLst>
              <a:ext uri="{FF2B5EF4-FFF2-40B4-BE49-F238E27FC236}">
                <a16:creationId xmlns:a16="http://schemas.microsoft.com/office/drawing/2014/main" xmlns="" id="{4FD00C86-6D2B-3240-B1F3-AAD9195C160A}"/>
              </a:ext>
            </a:extLst>
          </p:cNvPr>
          <p:cNvSpPr/>
          <p:nvPr/>
        </p:nvSpPr>
        <p:spPr>
          <a:xfrm>
            <a:off x="6768058" y="2447032"/>
            <a:ext cx="54000" cy="54000"/>
          </a:xfrm>
          <a:prstGeom prst="flowChartConnector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10" name="Forme libre 109">
            <a:extLst>
              <a:ext uri="{FF2B5EF4-FFF2-40B4-BE49-F238E27FC236}">
                <a16:creationId xmlns:a16="http://schemas.microsoft.com/office/drawing/2014/main" xmlns="" id="{977F4BFD-3AE3-CD43-A09B-6EA6D59F81A1}"/>
              </a:ext>
            </a:extLst>
          </p:cNvPr>
          <p:cNvSpPr/>
          <p:nvPr/>
        </p:nvSpPr>
        <p:spPr>
          <a:xfrm>
            <a:off x="2660673" y="2294253"/>
            <a:ext cx="4139558" cy="178258"/>
          </a:xfrm>
          <a:custGeom>
            <a:avLst/>
            <a:gdLst>
              <a:gd name="connsiteX0" fmla="*/ 4139558 w 4139558"/>
              <a:gd name="connsiteY0" fmla="*/ 178258 h 178258"/>
              <a:gd name="connsiteX1" fmla="*/ 3096416 w 4139558"/>
              <a:gd name="connsiteY1" fmla="*/ 0 h 178258"/>
              <a:gd name="connsiteX2" fmla="*/ 2066478 w 4139558"/>
              <a:gd name="connsiteY2" fmla="*/ 92430 h 178258"/>
              <a:gd name="connsiteX3" fmla="*/ 1039841 w 4139558"/>
              <a:gd name="connsiteY3" fmla="*/ 69322 h 178258"/>
              <a:gd name="connsiteX4" fmla="*/ 0 w 4139558"/>
              <a:gd name="connsiteY4" fmla="*/ 33011 h 178258"/>
              <a:gd name="connsiteX5" fmla="*/ 0 w 4139558"/>
              <a:gd name="connsiteY5" fmla="*/ 33011 h 178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39558" h="178258">
                <a:moveTo>
                  <a:pt x="4139558" y="178258"/>
                </a:moveTo>
                <a:lnTo>
                  <a:pt x="3096416" y="0"/>
                </a:lnTo>
                <a:lnTo>
                  <a:pt x="2066478" y="92430"/>
                </a:lnTo>
                <a:lnTo>
                  <a:pt x="1039841" y="69322"/>
                </a:lnTo>
                <a:lnTo>
                  <a:pt x="0" y="33011"/>
                </a:lnTo>
                <a:lnTo>
                  <a:pt x="0" y="33011"/>
                </a:lnTo>
              </a:path>
            </a:pathLst>
          </a:cu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1" name="Forme libre 110">
            <a:extLst>
              <a:ext uri="{FF2B5EF4-FFF2-40B4-BE49-F238E27FC236}">
                <a16:creationId xmlns:a16="http://schemas.microsoft.com/office/drawing/2014/main" xmlns="" id="{16B2FE3F-B01F-A341-BB45-39CC4BB62ECD}"/>
              </a:ext>
            </a:extLst>
          </p:cNvPr>
          <p:cNvSpPr/>
          <p:nvPr/>
        </p:nvSpPr>
        <p:spPr>
          <a:xfrm>
            <a:off x="2614458" y="2310758"/>
            <a:ext cx="4126354" cy="224474"/>
          </a:xfrm>
          <a:custGeom>
            <a:avLst/>
            <a:gdLst>
              <a:gd name="connsiteX0" fmla="*/ 4126354 w 4126354"/>
              <a:gd name="connsiteY0" fmla="*/ 158452 h 224474"/>
              <a:gd name="connsiteX1" fmla="*/ 3093115 w 4126354"/>
              <a:gd name="connsiteY1" fmla="*/ 0 h 224474"/>
              <a:gd name="connsiteX2" fmla="*/ 2059876 w 4126354"/>
              <a:gd name="connsiteY2" fmla="*/ 224474 h 224474"/>
              <a:gd name="connsiteX3" fmla="*/ 1026637 w 4126354"/>
              <a:gd name="connsiteY3" fmla="*/ 105635 h 224474"/>
              <a:gd name="connsiteX4" fmla="*/ 0 w 4126354"/>
              <a:gd name="connsiteY4" fmla="*/ 19807 h 224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26354" h="224474">
                <a:moveTo>
                  <a:pt x="4126354" y="158452"/>
                </a:moveTo>
                <a:lnTo>
                  <a:pt x="3093115" y="0"/>
                </a:lnTo>
                <a:lnTo>
                  <a:pt x="2059876" y="224474"/>
                </a:lnTo>
                <a:lnTo>
                  <a:pt x="1026637" y="105635"/>
                </a:lnTo>
                <a:lnTo>
                  <a:pt x="0" y="19807"/>
                </a:lnTo>
              </a:path>
            </a:pathLst>
          </a:custGeom>
          <a:noFill/>
          <a:ln w="25400">
            <a:solidFill>
              <a:srgbClr val="A46DA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3" name="Organigramme : Connecteur 52">
            <a:extLst>
              <a:ext uri="{FF2B5EF4-FFF2-40B4-BE49-F238E27FC236}">
                <a16:creationId xmlns:a16="http://schemas.microsoft.com/office/drawing/2014/main" xmlns="" id="{A8AC7FE7-2E84-164A-8E07-10F242FE0A63}"/>
              </a:ext>
            </a:extLst>
          </p:cNvPr>
          <p:cNvSpPr/>
          <p:nvPr/>
        </p:nvSpPr>
        <p:spPr>
          <a:xfrm>
            <a:off x="2583954" y="2301751"/>
            <a:ext cx="54000" cy="54000"/>
          </a:xfrm>
          <a:prstGeom prst="flowChartConnector">
            <a:avLst/>
          </a:prstGeom>
          <a:solidFill>
            <a:srgbClr val="A46D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14" name="Organigramme : Connecteur 52">
            <a:extLst>
              <a:ext uri="{FF2B5EF4-FFF2-40B4-BE49-F238E27FC236}">
                <a16:creationId xmlns:a16="http://schemas.microsoft.com/office/drawing/2014/main" xmlns="" id="{ABDC1F9B-5E32-4940-B72F-98260A2BDEEF}"/>
              </a:ext>
            </a:extLst>
          </p:cNvPr>
          <p:cNvSpPr/>
          <p:nvPr/>
        </p:nvSpPr>
        <p:spPr>
          <a:xfrm>
            <a:off x="3611513" y="2382267"/>
            <a:ext cx="54000" cy="54000"/>
          </a:xfrm>
          <a:prstGeom prst="flowChartConnector">
            <a:avLst/>
          </a:prstGeom>
          <a:solidFill>
            <a:srgbClr val="A46D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15" name="Organigramme : Connecteur 52">
            <a:extLst>
              <a:ext uri="{FF2B5EF4-FFF2-40B4-BE49-F238E27FC236}">
                <a16:creationId xmlns:a16="http://schemas.microsoft.com/office/drawing/2014/main" xmlns="" id="{EE6D551A-C23F-8945-A65A-C5640CF4876C}"/>
              </a:ext>
            </a:extLst>
          </p:cNvPr>
          <p:cNvSpPr/>
          <p:nvPr/>
        </p:nvSpPr>
        <p:spPr>
          <a:xfrm>
            <a:off x="4641602" y="2502917"/>
            <a:ext cx="54000" cy="54000"/>
          </a:xfrm>
          <a:prstGeom prst="flowChartConnector">
            <a:avLst/>
          </a:prstGeom>
          <a:solidFill>
            <a:srgbClr val="A46D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16" name="Organigramme : Connecteur 52">
            <a:extLst>
              <a:ext uri="{FF2B5EF4-FFF2-40B4-BE49-F238E27FC236}">
                <a16:creationId xmlns:a16="http://schemas.microsoft.com/office/drawing/2014/main" xmlns="" id="{F6FDAD85-2B1B-4D46-8CAD-AB7316E9DA10}"/>
              </a:ext>
            </a:extLst>
          </p:cNvPr>
          <p:cNvSpPr/>
          <p:nvPr/>
        </p:nvSpPr>
        <p:spPr>
          <a:xfrm>
            <a:off x="5678537" y="2284859"/>
            <a:ext cx="54000" cy="54000"/>
          </a:xfrm>
          <a:prstGeom prst="flowChartConnector">
            <a:avLst/>
          </a:prstGeom>
          <a:solidFill>
            <a:srgbClr val="A46D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17" name="Organigramme : Connecteur 52">
            <a:extLst>
              <a:ext uri="{FF2B5EF4-FFF2-40B4-BE49-F238E27FC236}">
                <a16:creationId xmlns:a16="http://schemas.microsoft.com/office/drawing/2014/main" xmlns="" id="{7AEFB6B4-D383-8444-8B3E-6E9FE8800AC4}"/>
              </a:ext>
            </a:extLst>
          </p:cNvPr>
          <p:cNvSpPr/>
          <p:nvPr/>
        </p:nvSpPr>
        <p:spPr>
          <a:xfrm>
            <a:off x="6712818" y="2443609"/>
            <a:ext cx="54000" cy="54000"/>
          </a:xfrm>
          <a:prstGeom prst="flowChartConnector">
            <a:avLst/>
          </a:prstGeom>
          <a:solidFill>
            <a:srgbClr val="A46D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grpSp>
        <p:nvGrpSpPr>
          <p:cNvPr id="118" name="Groupe 117">
            <a:extLst>
              <a:ext uri="{FF2B5EF4-FFF2-40B4-BE49-F238E27FC236}">
                <a16:creationId xmlns:a16="http://schemas.microsoft.com/office/drawing/2014/main" xmlns="" id="{A487B478-7C60-094F-B5BD-2AA94F407AAD}"/>
              </a:ext>
            </a:extLst>
          </p:cNvPr>
          <p:cNvGrpSpPr/>
          <p:nvPr/>
        </p:nvGrpSpPr>
        <p:grpSpPr>
          <a:xfrm rot="5400000">
            <a:off x="4288792" y="2355218"/>
            <a:ext cx="881881" cy="52834"/>
            <a:chOff x="6595785" y="2158181"/>
            <a:chExt cx="977512" cy="66662"/>
          </a:xfrm>
        </p:grpSpPr>
        <p:cxnSp>
          <p:nvCxnSpPr>
            <p:cNvPr id="119" name="Connecteur droit 118">
              <a:extLst>
                <a:ext uri="{FF2B5EF4-FFF2-40B4-BE49-F238E27FC236}">
                  <a16:creationId xmlns:a16="http://schemas.microsoft.com/office/drawing/2014/main" xmlns="" id="{F565A2E9-3DAD-6941-A69D-D468B6466B2C}"/>
                </a:ext>
              </a:extLst>
            </p:cNvPr>
            <p:cNvCxnSpPr/>
            <p:nvPr/>
          </p:nvCxnSpPr>
          <p:spPr>
            <a:xfrm>
              <a:off x="6599903" y="2190135"/>
              <a:ext cx="973394" cy="0"/>
            </a:xfrm>
            <a:prstGeom prst="line">
              <a:avLst/>
            </a:prstGeom>
            <a:ln w="9525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necteur droit 119">
              <a:extLst>
                <a:ext uri="{FF2B5EF4-FFF2-40B4-BE49-F238E27FC236}">
                  <a16:creationId xmlns:a16="http://schemas.microsoft.com/office/drawing/2014/main" xmlns="" id="{D0710D47-A5DE-F945-A26A-365550BE89AB}"/>
                </a:ext>
              </a:extLst>
            </p:cNvPr>
            <p:cNvCxnSpPr/>
            <p:nvPr/>
          </p:nvCxnSpPr>
          <p:spPr>
            <a:xfrm>
              <a:off x="6599903" y="2190135"/>
              <a:ext cx="0" cy="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necteur droit 120">
              <a:extLst>
                <a:ext uri="{FF2B5EF4-FFF2-40B4-BE49-F238E27FC236}">
                  <a16:creationId xmlns:a16="http://schemas.microsoft.com/office/drawing/2014/main" xmlns="" id="{3CDBB291-AE04-8E47-9A06-8DE9FB9FFF20}"/>
                </a:ext>
              </a:extLst>
            </p:cNvPr>
            <p:cNvCxnSpPr/>
            <p:nvPr/>
          </p:nvCxnSpPr>
          <p:spPr>
            <a:xfrm>
              <a:off x="6595785" y="2158476"/>
              <a:ext cx="0" cy="66367"/>
            </a:xfrm>
            <a:prstGeom prst="line">
              <a:avLst/>
            </a:prstGeom>
            <a:ln w="9525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necteur droit 121">
              <a:extLst>
                <a:ext uri="{FF2B5EF4-FFF2-40B4-BE49-F238E27FC236}">
                  <a16:creationId xmlns:a16="http://schemas.microsoft.com/office/drawing/2014/main" xmlns="" id="{FF18F095-AF64-1F4B-BD5F-B7134EDB8319}"/>
                </a:ext>
              </a:extLst>
            </p:cNvPr>
            <p:cNvCxnSpPr/>
            <p:nvPr/>
          </p:nvCxnSpPr>
          <p:spPr>
            <a:xfrm>
              <a:off x="7570835" y="2158181"/>
              <a:ext cx="0" cy="66367"/>
            </a:xfrm>
            <a:prstGeom prst="line">
              <a:avLst/>
            </a:prstGeom>
            <a:ln w="9525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3" name="Groupe 122">
            <a:extLst>
              <a:ext uri="{FF2B5EF4-FFF2-40B4-BE49-F238E27FC236}">
                <a16:creationId xmlns:a16="http://schemas.microsoft.com/office/drawing/2014/main" xmlns="" id="{BC4ACAD4-03FD-5A43-9F8F-23C3EFCF1051}"/>
              </a:ext>
            </a:extLst>
          </p:cNvPr>
          <p:cNvGrpSpPr/>
          <p:nvPr/>
        </p:nvGrpSpPr>
        <p:grpSpPr>
          <a:xfrm rot="5400000">
            <a:off x="5252019" y="2257998"/>
            <a:ext cx="1022723" cy="61987"/>
            <a:chOff x="6595785" y="2158181"/>
            <a:chExt cx="977512" cy="66662"/>
          </a:xfrm>
        </p:grpSpPr>
        <p:cxnSp>
          <p:nvCxnSpPr>
            <p:cNvPr id="124" name="Connecteur droit 123">
              <a:extLst>
                <a:ext uri="{FF2B5EF4-FFF2-40B4-BE49-F238E27FC236}">
                  <a16:creationId xmlns:a16="http://schemas.microsoft.com/office/drawing/2014/main" xmlns="" id="{99BD6FA0-8089-844F-A09C-B10A73FADFBA}"/>
                </a:ext>
              </a:extLst>
            </p:cNvPr>
            <p:cNvCxnSpPr/>
            <p:nvPr/>
          </p:nvCxnSpPr>
          <p:spPr>
            <a:xfrm>
              <a:off x="6599903" y="2190135"/>
              <a:ext cx="973394" cy="0"/>
            </a:xfrm>
            <a:prstGeom prst="line">
              <a:avLst/>
            </a:prstGeom>
            <a:ln w="9525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necteur droit 124">
              <a:extLst>
                <a:ext uri="{FF2B5EF4-FFF2-40B4-BE49-F238E27FC236}">
                  <a16:creationId xmlns:a16="http://schemas.microsoft.com/office/drawing/2014/main" xmlns="" id="{A50E2FD0-A16D-0A40-AC47-497916632D9A}"/>
                </a:ext>
              </a:extLst>
            </p:cNvPr>
            <p:cNvCxnSpPr/>
            <p:nvPr/>
          </p:nvCxnSpPr>
          <p:spPr>
            <a:xfrm>
              <a:off x="6599903" y="2190135"/>
              <a:ext cx="0" cy="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necteur droit 125">
              <a:extLst>
                <a:ext uri="{FF2B5EF4-FFF2-40B4-BE49-F238E27FC236}">
                  <a16:creationId xmlns:a16="http://schemas.microsoft.com/office/drawing/2014/main" xmlns="" id="{AFCCA249-5FAF-2F4D-8CD4-84F942CD68C0}"/>
                </a:ext>
              </a:extLst>
            </p:cNvPr>
            <p:cNvCxnSpPr/>
            <p:nvPr/>
          </p:nvCxnSpPr>
          <p:spPr>
            <a:xfrm>
              <a:off x="6595785" y="2158476"/>
              <a:ext cx="0" cy="66367"/>
            </a:xfrm>
            <a:prstGeom prst="line">
              <a:avLst/>
            </a:prstGeom>
            <a:ln w="9525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necteur droit 126">
              <a:extLst>
                <a:ext uri="{FF2B5EF4-FFF2-40B4-BE49-F238E27FC236}">
                  <a16:creationId xmlns:a16="http://schemas.microsoft.com/office/drawing/2014/main" xmlns="" id="{1FAE2D5A-A25D-5A43-AA5D-912137C239CD}"/>
                </a:ext>
              </a:extLst>
            </p:cNvPr>
            <p:cNvCxnSpPr/>
            <p:nvPr/>
          </p:nvCxnSpPr>
          <p:spPr>
            <a:xfrm>
              <a:off x="7570835" y="2158181"/>
              <a:ext cx="0" cy="66367"/>
            </a:xfrm>
            <a:prstGeom prst="line">
              <a:avLst/>
            </a:prstGeom>
            <a:ln w="9525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8" name="Groupe 127">
            <a:extLst>
              <a:ext uri="{FF2B5EF4-FFF2-40B4-BE49-F238E27FC236}">
                <a16:creationId xmlns:a16="http://schemas.microsoft.com/office/drawing/2014/main" xmlns="" id="{2786A2BD-9127-874C-95AE-FCB48C560244}"/>
              </a:ext>
            </a:extLst>
          </p:cNvPr>
          <p:cNvGrpSpPr/>
          <p:nvPr/>
        </p:nvGrpSpPr>
        <p:grpSpPr>
          <a:xfrm rot="5400000">
            <a:off x="6396024" y="2436800"/>
            <a:ext cx="786631" cy="61119"/>
            <a:chOff x="6595785" y="2158181"/>
            <a:chExt cx="977512" cy="66662"/>
          </a:xfrm>
        </p:grpSpPr>
        <p:cxnSp>
          <p:nvCxnSpPr>
            <p:cNvPr id="129" name="Connecteur droit 128">
              <a:extLst>
                <a:ext uri="{FF2B5EF4-FFF2-40B4-BE49-F238E27FC236}">
                  <a16:creationId xmlns:a16="http://schemas.microsoft.com/office/drawing/2014/main" xmlns="" id="{1B859543-178C-5C40-B4BD-D87482C780AE}"/>
                </a:ext>
              </a:extLst>
            </p:cNvPr>
            <p:cNvCxnSpPr/>
            <p:nvPr/>
          </p:nvCxnSpPr>
          <p:spPr>
            <a:xfrm>
              <a:off x="6599903" y="2190135"/>
              <a:ext cx="973394" cy="0"/>
            </a:xfrm>
            <a:prstGeom prst="line">
              <a:avLst/>
            </a:prstGeom>
            <a:ln w="9525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Connecteur droit 129">
              <a:extLst>
                <a:ext uri="{FF2B5EF4-FFF2-40B4-BE49-F238E27FC236}">
                  <a16:creationId xmlns:a16="http://schemas.microsoft.com/office/drawing/2014/main" xmlns="" id="{DAE9932C-D702-AE46-BBFD-94A01CA78099}"/>
                </a:ext>
              </a:extLst>
            </p:cNvPr>
            <p:cNvCxnSpPr/>
            <p:nvPr/>
          </p:nvCxnSpPr>
          <p:spPr>
            <a:xfrm>
              <a:off x="6599903" y="2190135"/>
              <a:ext cx="0" cy="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Connecteur droit 130">
              <a:extLst>
                <a:ext uri="{FF2B5EF4-FFF2-40B4-BE49-F238E27FC236}">
                  <a16:creationId xmlns:a16="http://schemas.microsoft.com/office/drawing/2014/main" xmlns="" id="{BA58F459-8744-2245-92F8-7131CE90A417}"/>
                </a:ext>
              </a:extLst>
            </p:cNvPr>
            <p:cNvCxnSpPr/>
            <p:nvPr/>
          </p:nvCxnSpPr>
          <p:spPr>
            <a:xfrm>
              <a:off x="6595785" y="2158476"/>
              <a:ext cx="0" cy="66367"/>
            </a:xfrm>
            <a:prstGeom prst="line">
              <a:avLst/>
            </a:prstGeom>
            <a:ln w="9525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Connecteur droit 131">
              <a:extLst>
                <a:ext uri="{FF2B5EF4-FFF2-40B4-BE49-F238E27FC236}">
                  <a16:creationId xmlns:a16="http://schemas.microsoft.com/office/drawing/2014/main" xmlns="" id="{31C25C8A-4851-FF4A-B307-40BDD57DB8B1}"/>
                </a:ext>
              </a:extLst>
            </p:cNvPr>
            <p:cNvCxnSpPr/>
            <p:nvPr/>
          </p:nvCxnSpPr>
          <p:spPr>
            <a:xfrm>
              <a:off x="7570835" y="2158181"/>
              <a:ext cx="0" cy="66367"/>
            </a:xfrm>
            <a:prstGeom prst="line">
              <a:avLst/>
            </a:prstGeom>
            <a:ln w="9525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" name="Groupe 132">
            <a:extLst>
              <a:ext uri="{FF2B5EF4-FFF2-40B4-BE49-F238E27FC236}">
                <a16:creationId xmlns:a16="http://schemas.microsoft.com/office/drawing/2014/main" xmlns="" id="{A4FD2867-2DA0-FA4A-877E-116DF399DD89}"/>
              </a:ext>
            </a:extLst>
          </p:cNvPr>
          <p:cNvGrpSpPr/>
          <p:nvPr/>
        </p:nvGrpSpPr>
        <p:grpSpPr>
          <a:xfrm rot="5400000">
            <a:off x="6601297" y="2443483"/>
            <a:ext cx="267965" cy="45719"/>
            <a:chOff x="6595785" y="2158181"/>
            <a:chExt cx="977512" cy="66662"/>
          </a:xfrm>
        </p:grpSpPr>
        <p:cxnSp>
          <p:nvCxnSpPr>
            <p:cNvPr id="134" name="Connecteur droit 133">
              <a:extLst>
                <a:ext uri="{FF2B5EF4-FFF2-40B4-BE49-F238E27FC236}">
                  <a16:creationId xmlns:a16="http://schemas.microsoft.com/office/drawing/2014/main" xmlns="" id="{2CF9F7FA-99C6-B244-9B53-A801AF98E4FB}"/>
                </a:ext>
              </a:extLst>
            </p:cNvPr>
            <p:cNvCxnSpPr/>
            <p:nvPr/>
          </p:nvCxnSpPr>
          <p:spPr>
            <a:xfrm>
              <a:off x="6599903" y="2190135"/>
              <a:ext cx="973394" cy="0"/>
            </a:xfrm>
            <a:prstGeom prst="line">
              <a:avLst/>
            </a:prstGeom>
            <a:ln w="9525">
              <a:solidFill>
                <a:srgbClr val="A46DA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Connecteur droit 134">
              <a:extLst>
                <a:ext uri="{FF2B5EF4-FFF2-40B4-BE49-F238E27FC236}">
                  <a16:creationId xmlns:a16="http://schemas.microsoft.com/office/drawing/2014/main" xmlns="" id="{59798DE3-0466-EE4F-8112-783C4D9759A7}"/>
                </a:ext>
              </a:extLst>
            </p:cNvPr>
            <p:cNvCxnSpPr/>
            <p:nvPr/>
          </p:nvCxnSpPr>
          <p:spPr>
            <a:xfrm>
              <a:off x="6599903" y="2190135"/>
              <a:ext cx="0" cy="0"/>
            </a:xfrm>
            <a:prstGeom prst="line">
              <a:avLst/>
            </a:prstGeom>
            <a:ln w="9525">
              <a:solidFill>
                <a:srgbClr val="A46DA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Connecteur droit 135">
              <a:extLst>
                <a:ext uri="{FF2B5EF4-FFF2-40B4-BE49-F238E27FC236}">
                  <a16:creationId xmlns:a16="http://schemas.microsoft.com/office/drawing/2014/main" xmlns="" id="{6AC336A3-5158-BC48-A478-F518DFD313BD}"/>
                </a:ext>
              </a:extLst>
            </p:cNvPr>
            <p:cNvCxnSpPr/>
            <p:nvPr/>
          </p:nvCxnSpPr>
          <p:spPr>
            <a:xfrm>
              <a:off x="6595785" y="2158476"/>
              <a:ext cx="0" cy="66367"/>
            </a:xfrm>
            <a:prstGeom prst="line">
              <a:avLst/>
            </a:prstGeom>
            <a:ln w="9525">
              <a:solidFill>
                <a:srgbClr val="A46DA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Connecteur droit 136">
              <a:extLst>
                <a:ext uri="{FF2B5EF4-FFF2-40B4-BE49-F238E27FC236}">
                  <a16:creationId xmlns:a16="http://schemas.microsoft.com/office/drawing/2014/main" xmlns="" id="{764A8EF5-ECAE-5846-A4A3-BBD617E784C6}"/>
                </a:ext>
              </a:extLst>
            </p:cNvPr>
            <p:cNvCxnSpPr/>
            <p:nvPr/>
          </p:nvCxnSpPr>
          <p:spPr>
            <a:xfrm>
              <a:off x="7570835" y="2158181"/>
              <a:ext cx="0" cy="66367"/>
            </a:xfrm>
            <a:prstGeom prst="line">
              <a:avLst/>
            </a:prstGeom>
            <a:ln w="9525">
              <a:solidFill>
                <a:srgbClr val="A46DA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8" name="Groupe 137">
            <a:extLst>
              <a:ext uri="{FF2B5EF4-FFF2-40B4-BE49-F238E27FC236}">
                <a16:creationId xmlns:a16="http://schemas.microsoft.com/office/drawing/2014/main" xmlns="" id="{95616FE2-B80C-0E44-9C23-42CA7E910966}"/>
              </a:ext>
            </a:extLst>
          </p:cNvPr>
          <p:cNvGrpSpPr/>
          <p:nvPr/>
        </p:nvGrpSpPr>
        <p:grpSpPr>
          <a:xfrm rot="5400000">
            <a:off x="5249787" y="2277988"/>
            <a:ext cx="916434" cy="58440"/>
            <a:chOff x="6595785" y="2158181"/>
            <a:chExt cx="977512" cy="66662"/>
          </a:xfrm>
        </p:grpSpPr>
        <p:cxnSp>
          <p:nvCxnSpPr>
            <p:cNvPr id="139" name="Connecteur droit 138">
              <a:extLst>
                <a:ext uri="{FF2B5EF4-FFF2-40B4-BE49-F238E27FC236}">
                  <a16:creationId xmlns:a16="http://schemas.microsoft.com/office/drawing/2014/main" xmlns="" id="{8F1A6F2B-551A-7349-83E1-C8014BBB1AA9}"/>
                </a:ext>
              </a:extLst>
            </p:cNvPr>
            <p:cNvCxnSpPr/>
            <p:nvPr/>
          </p:nvCxnSpPr>
          <p:spPr>
            <a:xfrm>
              <a:off x="6599903" y="2190135"/>
              <a:ext cx="973394" cy="0"/>
            </a:xfrm>
            <a:prstGeom prst="line">
              <a:avLst/>
            </a:prstGeom>
            <a:ln w="9525">
              <a:solidFill>
                <a:srgbClr val="A46DA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Connecteur droit 139">
              <a:extLst>
                <a:ext uri="{FF2B5EF4-FFF2-40B4-BE49-F238E27FC236}">
                  <a16:creationId xmlns:a16="http://schemas.microsoft.com/office/drawing/2014/main" xmlns="" id="{CC3C5CFD-4D36-544E-B6BB-AC3B2587E701}"/>
                </a:ext>
              </a:extLst>
            </p:cNvPr>
            <p:cNvCxnSpPr/>
            <p:nvPr/>
          </p:nvCxnSpPr>
          <p:spPr>
            <a:xfrm>
              <a:off x="6599903" y="2190135"/>
              <a:ext cx="0" cy="0"/>
            </a:xfrm>
            <a:prstGeom prst="line">
              <a:avLst/>
            </a:prstGeom>
            <a:ln w="9525">
              <a:solidFill>
                <a:srgbClr val="A46DA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Connecteur droit 140">
              <a:extLst>
                <a:ext uri="{FF2B5EF4-FFF2-40B4-BE49-F238E27FC236}">
                  <a16:creationId xmlns:a16="http://schemas.microsoft.com/office/drawing/2014/main" xmlns="" id="{21DBF4C0-DCF1-F54A-9871-FB190B539AB9}"/>
                </a:ext>
              </a:extLst>
            </p:cNvPr>
            <p:cNvCxnSpPr/>
            <p:nvPr/>
          </p:nvCxnSpPr>
          <p:spPr>
            <a:xfrm>
              <a:off x="6595785" y="2158476"/>
              <a:ext cx="0" cy="66367"/>
            </a:xfrm>
            <a:prstGeom prst="line">
              <a:avLst/>
            </a:prstGeom>
            <a:ln w="9525">
              <a:solidFill>
                <a:srgbClr val="A46DA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Connecteur droit 141">
              <a:extLst>
                <a:ext uri="{FF2B5EF4-FFF2-40B4-BE49-F238E27FC236}">
                  <a16:creationId xmlns:a16="http://schemas.microsoft.com/office/drawing/2014/main" xmlns="" id="{F6C299D3-1741-B940-9ADD-A03CB2F5A18F}"/>
                </a:ext>
              </a:extLst>
            </p:cNvPr>
            <p:cNvCxnSpPr/>
            <p:nvPr/>
          </p:nvCxnSpPr>
          <p:spPr>
            <a:xfrm>
              <a:off x="7570835" y="2158181"/>
              <a:ext cx="0" cy="66367"/>
            </a:xfrm>
            <a:prstGeom prst="line">
              <a:avLst/>
            </a:prstGeom>
            <a:ln w="9525">
              <a:solidFill>
                <a:srgbClr val="A46DA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3" name="Groupe 142">
            <a:extLst>
              <a:ext uri="{FF2B5EF4-FFF2-40B4-BE49-F238E27FC236}">
                <a16:creationId xmlns:a16="http://schemas.microsoft.com/office/drawing/2014/main" xmlns="" id="{CEC48B77-2062-624B-9FD9-8E7C6BAA1DA2}"/>
              </a:ext>
            </a:extLst>
          </p:cNvPr>
          <p:cNvGrpSpPr/>
          <p:nvPr/>
        </p:nvGrpSpPr>
        <p:grpSpPr>
          <a:xfrm rot="5400000">
            <a:off x="4327016" y="2495042"/>
            <a:ext cx="685031" cy="52586"/>
            <a:chOff x="6595785" y="2158181"/>
            <a:chExt cx="977512" cy="66662"/>
          </a:xfrm>
        </p:grpSpPr>
        <p:cxnSp>
          <p:nvCxnSpPr>
            <p:cNvPr id="144" name="Connecteur droit 143">
              <a:extLst>
                <a:ext uri="{FF2B5EF4-FFF2-40B4-BE49-F238E27FC236}">
                  <a16:creationId xmlns:a16="http://schemas.microsoft.com/office/drawing/2014/main" xmlns="" id="{3B8CA6D2-F066-E640-B31A-AF949B459C79}"/>
                </a:ext>
              </a:extLst>
            </p:cNvPr>
            <p:cNvCxnSpPr/>
            <p:nvPr/>
          </p:nvCxnSpPr>
          <p:spPr>
            <a:xfrm>
              <a:off x="6599903" y="2190135"/>
              <a:ext cx="973394" cy="0"/>
            </a:xfrm>
            <a:prstGeom prst="line">
              <a:avLst/>
            </a:prstGeom>
            <a:ln w="9525">
              <a:solidFill>
                <a:srgbClr val="A46DA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Connecteur droit 144">
              <a:extLst>
                <a:ext uri="{FF2B5EF4-FFF2-40B4-BE49-F238E27FC236}">
                  <a16:creationId xmlns:a16="http://schemas.microsoft.com/office/drawing/2014/main" xmlns="" id="{99676FF0-1520-AF47-ABE2-5AA16893AEB9}"/>
                </a:ext>
              </a:extLst>
            </p:cNvPr>
            <p:cNvCxnSpPr/>
            <p:nvPr/>
          </p:nvCxnSpPr>
          <p:spPr>
            <a:xfrm>
              <a:off x="6599903" y="2190135"/>
              <a:ext cx="0" cy="0"/>
            </a:xfrm>
            <a:prstGeom prst="line">
              <a:avLst/>
            </a:prstGeom>
            <a:ln w="9525">
              <a:solidFill>
                <a:srgbClr val="A46DA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Connecteur droit 145">
              <a:extLst>
                <a:ext uri="{FF2B5EF4-FFF2-40B4-BE49-F238E27FC236}">
                  <a16:creationId xmlns:a16="http://schemas.microsoft.com/office/drawing/2014/main" xmlns="" id="{2BBB8551-4BC2-7648-B51B-9F6B43C6166B}"/>
                </a:ext>
              </a:extLst>
            </p:cNvPr>
            <p:cNvCxnSpPr/>
            <p:nvPr/>
          </p:nvCxnSpPr>
          <p:spPr>
            <a:xfrm>
              <a:off x="6595785" y="2158476"/>
              <a:ext cx="0" cy="66367"/>
            </a:xfrm>
            <a:prstGeom prst="line">
              <a:avLst/>
            </a:prstGeom>
            <a:ln w="9525">
              <a:solidFill>
                <a:srgbClr val="A46DA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Connecteur droit 146">
              <a:extLst>
                <a:ext uri="{FF2B5EF4-FFF2-40B4-BE49-F238E27FC236}">
                  <a16:creationId xmlns:a16="http://schemas.microsoft.com/office/drawing/2014/main" xmlns="" id="{937A89E1-D3DE-8644-9194-85D6DDD3C85A}"/>
                </a:ext>
              </a:extLst>
            </p:cNvPr>
            <p:cNvCxnSpPr/>
            <p:nvPr/>
          </p:nvCxnSpPr>
          <p:spPr>
            <a:xfrm>
              <a:off x="7570835" y="2158181"/>
              <a:ext cx="0" cy="66367"/>
            </a:xfrm>
            <a:prstGeom prst="line">
              <a:avLst/>
            </a:prstGeom>
            <a:ln w="9525">
              <a:solidFill>
                <a:srgbClr val="A46DA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8" name="Groupe 147">
            <a:extLst>
              <a:ext uri="{FF2B5EF4-FFF2-40B4-BE49-F238E27FC236}">
                <a16:creationId xmlns:a16="http://schemas.microsoft.com/office/drawing/2014/main" xmlns="" id="{7F185F6E-182D-894B-98C6-C888F5448743}"/>
              </a:ext>
            </a:extLst>
          </p:cNvPr>
          <p:cNvGrpSpPr/>
          <p:nvPr/>
        </p:nvGrpSpPr>
        <p:grpSpPr>
          <a:xfrm rot="5400000">
            <a:off x="3340359" y="2375163"/>
            <a:ext cx="603500" cy="56381"/>
            <a:chOff x="6595785" y="2158181"/>
            <a:chExt cx="977512" cy="66662"/>
          </a:xfrm>
        </p:grpSpPr>
        <p:cxnSp>
          <p:nvCxnSpPr>
            <p:cNvPr id="149" name="Connecteur droit 148">
              <a:extLst>
                <a:ext uri="{FF2B5EF4-FFF2-40B4-BE49-F238E27FC236}">
                  <a16:creationId xmlns:a16="http://schemas.microsoft.com/office/drawing/2014/main" xmlns="" id="{F8B4515B-8CFD-3E44-BF71-73CCBEF95BF2}"/>
                </a:ext>
              </a:extLst>
            </p:cNvPr>
            <p:cNvCxnSpPr/>
            <p:nvPr/>
          </p:nvCxnSpPr>
          <p:spPr>
            <a:xfrm>
              <a:off x="6599903" y="2190135"/>
              <a:ext cx="973394" cy="0"/>
            </a:xfrm>
            <a:prstGeom prst="line">
              <a:avLst/>
            </a:prstGeom>
            <a:ln w="9525">
              <a:solidFill>
                <a:srgbClr val="A46DA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Connecteur droit 149">
              <a:extLst>
                <a:ext uri="{FF2B5EF4-FFF2-40B4-BE49-F238E27FC236}">
                  <a16:creationId xmlns:a16="http://schemas.microsoft.com/office/drawing/2014/main" xmlns="" id="{2800E6A6-1038-2B44-9A07-C78FAFC94CB5}"/>
                </a:ext>
              </a:extLst>
            </p:cNvPr>
            <p:cNvCxnSpPr/>
            <p:nvPr/>
          </p:nvCxnSpPr>
          <p:spPr>
            <a:xfrm>
              <a:off x="6599903" y="2190135"/>
              <a:ext cx="0" cy="0"/>
            </a:xfrm>
            <a:prstGeom prst="line">
              <a:avLst/>
            </a:prstGeom>
            <a:ln w="9525">
              <a:solidFill>
                <a:srgbClr val="A46DA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Connecteur droit 150">
              <a:extLst>
                <a:ext uri="{FF2B5EF4-FFF2-40B4-BE49-F238E27FC236}">
                  <a16:creationId xmlns:a16="http://schemas.microsoft.com/office/drawing/2014/main" xmlns="" id="{0B56EF41-ED1F-2A42-8962-D094353BC244}"/>
                </a:ext>
              </a:extLst>
            </p:cNvPr>
            <p:cNvCxnSpPr/>
            <p:nvPr/>
          </p:nvCxnSpPr>
          <p:spPr>
            <a:xfrm>
              <a:off x="6595785" y="2158476"/>
              <a:ext cx="0" cy="66367"/>
            </a:xfrm>
            <a:prstGeom prst="line">
              <a:avLst/>
            </a:prstGeom>
            <a:ln w="9525">
              <a:solidFill>
                <a:srgbClr val="A46DA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Connecteur droit 151">
              <a:extLst>
                <a:ext uri="{FF2B5EF4-FFF2-40B4-BE49-F238E27FC236}">
                  <a16:creationId xmlns:a16="http://schemas.microsoft.com/office/drawing/2014/main" xmlns="" id="{69B802F5-3886-2145-AA2D-86FBDF7C3E32}"/>
                </a:ext>
              </a:extLst>
            </p:cNvPr>
            <p:cNvCxnSpPr/>
            <p:nvPr/>
          </p:nvCxnSpPr>
          <p:spPr>
            <a:xfrm>
              <a:off x="7570835" y="2158181"/>
              <a:ext cx="0" cy="66367"/>
            </a:xfrm>
            <a:prstGeom prst="line">
              <a:avLst/>
            </a:prstGeom>
            <a:ln w="9525">
              <a:solidFill>
                <a:srgbClr val="A46DA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3" name="ZoneTexte 152">
            <a:extLst>
              <a:ext uri="{FF2B5EF4-FFF2-40B4-BE49-F238E27FC236}">
                <a16:creationId xmlns:a16="http://schemas.microsoft.com/office/drawing/2014/main" xmlns="" id="{B56A2737-184D-BB4F-A451-A4600A1CAC58}"/>
              </a:ext>
            </a:extLst>
          </p:cNvPr>
          <p:cNvSpPr txBox="1"/>
          <p:nvPr/>
        </p:nvSpPr>
        <p:spPr>
          <a:xfrm>
            <a:off x="2441848" y="2873623"/>
            <a:ext cx="341134" cy="1583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620"/>
              </a:lnSpc>
            </a:pPr>
            <a:r>
              <a:rPr lang="fr-FR" sz="7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QoL</a:t>
            </a:r>
            <a:endParaRPr lang="fr-FR" sz="7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>
              <a:lnSpc>
                <a:spcPts val="620"/>
              </a:lnSpc>
            </a:pPr>
            <a:r>
              <a:rPr lang="fr-FR" sz="7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worse</a:t>
            </a:r>
            <a:endParaRPr lang="fr-FR" sz="7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4" name="ZoneTexte 153">
            <a:extLst>
              <a:ext uri="{FF2B5EF4-FFF2-40B4-BE49-F238E27FC236}">
                <a16:creationId xmlns:a16="http://schemas.microsoft.com/office/drawing/2014/main" xmlns="" id="{5AF8E996-0CB3-C940-BF0F-CC56F259A8BC}"/>
              </a:ext>
            </a:extLst>
          </p:cNvPr>
          <p:cNvSpPr txBox="1"/>
          <p:nvPr/>
        </p:nvSpPr>
        <p:spPr>
          <a:xfrm>
            <a:off x="2441848" y="1635646"/>
            <a:ext cx="341134" cy="1583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620"/>
              </a:lnSpc>
            </a:pPr>
            <a:r>
              <a:rPr lang="fr-FR" sz="7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QoL</a:t>
            </a:r>
            <a:endParaRPr lang="fr-FR" sz="7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>
              <a:lnSpc>
                <a:spcPts val="620"/>
              </a:lnSpc>
            </a:pPr>
            <a:r>
              <a:rPr lang="fr-FR" sz="7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better</a:t>
            </a:r>
            <a:endParaRPr lang="fr-FR" sz="7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024" name="Connecteur droit avec flèche 1023">
            <a:extLst>
              <a:ext uri="{FF2B5EF4-FFF2-40B4-BE49-F238E27FC236}">
                <a16:creationId xmlns:a16="http://schemas.microsoft.com/office/drawing/2014/main" xmlns="" id="{D78C94EC-5DB4-B64A-9740-85BEB820B946}"/>
              </a:ext>
            </a:extLst>
          </p:cNvPr>
          <p:cNvCxnSpPr/>
          <p:nvPr/>
        </p:nvCxnSpPr>
        <p:spPr>
          <a:xfrm>
            <a:off x="2616200" y="2578100"/>
            <a:ext cx="0" cy="254000"/>
          </a:xfrm>
          <a:prstGeom prst="straightConnector1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7" name="Connecteur droit avec flèche 156">
            <a:extLst>
              <a:ext uri="{FF2B5EF4-FFF2-40B4-BE49-F238E27FC236}">
                <a16:creationId xmlns:a16="http://schemas.microsoft.com/office/drawing/2014/main" xmlns="" id="{284FCFC8-C4D4-8E48-A5C1-826CCBF797FE}"/>
              </a:ext>
            </a:extLst>
          </p:cNvPr>
          <p:cNvCxnSpPr>
            <a:cxnSpLocks/>
          </p:cNvCxnSpPr>
          <p:nvPr/>
        </p:nvCxnSpPr>
        <p:spPr>
          <a:xfrm rot="10800000">
            <a:off x="2613025" y="1819275"/>
            <a:ext cx="0" cy="254000"/>
          </a:xfrm>
          <a:prstGeom prst="straightConnector1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8" name="Rectangle 157">
            <a:extLst>
              <a:ext uri="{FF2B5EF4-FFF2-40B4-BE49-F238E27FC236}">
                <a16:creationId xmlns:a16="http://schemas.microsoft.com/office/drawing/2014/main" xmlns="" id="{748B687E-4C87-D54E-8E89-2B7B5791BA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8553" y="3114338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rgbClr val="A46DAB"/>
                </a:solidFill>
                <a:latin typeface="Calibri" panose="020F0502020204030204" pitchFamily="34" charset="0"/>
              </a:rPr>
              <a:t>62</a:t>
            </a:r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xmlns="" id="{2D26FF00-D9D2-594B-A7A2-8C405B7766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8553" y="3224442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chemeClr val="accent1"/>
                </a:solidFill>
                <a:latin typeface="Calibri" panose="020F0502020204030204" pitchFamily="34" charset="0"/>
              </a:rPr>
              <a:t>58</a:t>
            </a:r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xmlns="" id="{C8E50DF9-8ABB-4B45-81D2-92CDA122D3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4514" y="3114338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rgbClr val="A46DAB"/>
                </a:solidFill>
                <a:latin typeface="Calibri" panose="020F0502020204030204" pitchFamily="34" charset="0"/>
              </a:rPr>
              <a:t>22</a:t>
            </a:r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xmlns="" id="{EC44F124-3325-BF40-BF98-8DB2538708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4514" y="3224442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chemeClr val="accent1"/>
                </a:solidFill>
                <a:latin typeface="Calibri" panose="020F0502020204030204" pitchFamily="34" charset="0"/>
              </a:rPr>
              <a:t>18</a:t>
            </a:r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xmlns="" id="{D3024BDA-2D14-E249-B4EB-1960C07C7B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0128" y="3114338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rgbClr val="A46DAB"/>
                </a:solidFill>
                <a:latin typeface="Calibri" panose="020F0502020204030204" pitchFamily="34" charset="0"/>
              </a:rPr>
              <a:t>31</a:t>
            </a: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xmlns="" id="{71A3C092-E55F-6C45-8BBF-A8D86F583B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0128" y="3224442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chemeClr val="accent1"/>
                </a:solidFill>
                <a:latin typeface="Calibri" panose="020F0502020204030204" pitchFamily="34" charset="0"/>
              </a:rPr>
              <a:t>15</a:t>
            </a: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xmlns="" id="{0B7AC714-5DD9-E649-A12D-8A59B1AC2B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9052" y="3114338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rgbClr val="A46DAB"/>
                </a:solidFill>
                <a:latin typeface="Calibri" panose="020F0502020204030204" pitchFamily="34" charset="0"/>
              </a:rPr>
              <a:t>18</a:t>
            </a:r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xmlns="" id="{4A939066-9F82-5840-8CF8-0E258ECF8A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9052" y="3224442"/>
            <a:ext cx="11541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chemeClr val="accent1"/>
                </a:solidFill>
                <a:latin typeface="Calibri" panose="020F0502020204030204" pitchFamily="34" charset="0"/>
              </a:rPr>
              <a:t>14</a:t>
            </a: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xmlns="" id="{282C066C-BE41-364F-AC8C-FF5BBCE596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4288" y="3114338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rgbClr val="A46DAB"/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xmlns="" id="{BD1CCAB3-58BF-3A4A-A445-F6F06611C9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4288" y="3224442"/>
            <a:ext cx="5770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chemeClr val="accent1"/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xmlns="" id="{8EEB8FEA-C7F9-DA40-8D99-0685501726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0851" y="3114338"/>
            <a:ext cx="60915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rgbClr val="A46DAB"/>
                </a:solidFill>
                <a:latin typeface="Calibri" panose="020F0502020204030204" pitchFamily="34" charset="0"/>
              </a:rPr>
              <a:t>n</a:t>
            </a:r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xmlns="" id="{1336014E-B997-1A4A-8F96-40E3BFAC1C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0851" y="3224442"/>
            <a:ext cx="60915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900" dirty="0">
                <a:solidFill>
                  <a:schemeClr val="accent1"/>
                </a:solidFill>
                <a:latin typeface="Calibri" panose="020F0502020204030204" pitchFamily="34" charset="0"/>
              </a:rPr>
              <a:t>n</a:t>
            </a:r>
          </a:p>
        </p:txBody>
      </p:sp>
      <p:sp>
        <p:nvSpPr>
          <p:cNvPr id="1025" name="Rectangle 1024">
            <a:extLst>
              <a:ext uri="{FF2B5EF4-FFF2-40B4-BE49-F238E27FC236}">
                <a16:creationId xmlns:a16="http://schemas.microsoft.com/office/drawing/2014/main" xmlns="" id="{1E46CF47-A364-B64A-ACFC-0BDD3DF05F88}"/>
              </a:ext>
            </a:extLst>
          </p:cNvPr>
          <p:cNvSpPr/>
          <p:nvPr/>
        </p:nvSpPr>
        <p:spPr>
          <a:xfrm>
            <a:off x="7083499" y="1202681"/>
            <a:ext cx="97436" cy="9743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1" name="ZoneTexte 170">
            <a:extLst>
              <a:ext uri="{FF2B5EF4-FFF2-40B4-BE49-F238E27FC236}">
                <a16:creationId xmlns:a16="http://schemas.microsoft.com/office/drawing/2014/main" xmlns="" id="{61B0C829-14CC-494A-AD6B-462BCE6FB77A}"/>
              </a:ext>
            </a:extLst>
          </p:cNvPr>
          <p:cNvSpPr txBox="1"/>
          <p:nvPr/>
        </p:nvSpPr>
        <p:spPr>
          <a:xfrm>
            <a:off x="7236296" y="1183244"/>
            <a:ext cx="34113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C-B</a:t>
            </a:r>
          </a:p>
          <a:p>
            <a:r>
              <a:rPr lang="fr-FR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TT-B</a:t>
            </a: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xmlns="" id="{1FA26467-444B-3D4D-82FC-ABA961F67697}"/>
              </a:ext>
            </a:extLst>
          </p:cNvPr>
          <p:cNvSpPr/>
          <p:nvPr/>
        </p:nvSpPr>
        <p:spPr>
          <a:xfrm>
            <a:off x="7083499" y="1345190"/>
            <a:ext cx="97436" cy="97436"/>
          </a:xfrm>
          <a:prstGeom prst="rect">
            <a:avLst/>
          </a:prstGeom>
          <a:solidFill>
            <a:srgbClr val="A46D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3" name="Connecteur droit 172">
            <a:extLst>
              <a:ext uri="{FF2B5EF4-FFF2-40B4-BE49-F238E27FC236}">
                <a16:creationId xmlns:a16="http://schemas.microsoft.com/office/drawing/2014/main" xmlns="" id="{A6A0BEC5-625B-B543-8208-8B08A93A01ED}"/>
              </a:ext>
            </a:extLst>
          </p:cNvPr>
          <p:cNvCxnSpPr>
            <a:cxnSpLocks/>
          </p:cNvCxnSpPr>
          <p:nvPr/>
        </p:nvCxnSpPr>
        <p:spPr>
          <a:xfrm>
            <a:off x="2488602" y="2316640"/>
            <a:ext cx="4483698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3122175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/>
            </a:r>
            <a:br>
              <a:rPr lang="fr-FR" dirty="0"/>
            </a:br>
            <a:r>
              <a:rPr lang="fr-FR" dirty="0" err="1"/>
              <a:t>Trifluridine</a:t>
            </a:r>
            <a:r>
              <a:rPr lang="fr-FR" dirty="0"/>
              <a:t>/</a:t>
            </a:r>
            <a:r>
              <a:rPr lang="fr-FR" dirty="0" err="1"/>
              <a:t>tipiracil</a:t>
            </a:r>
            <a:r>
              <a:rPr lang="fr-FR" dirty="0"/>
              <a:t> + </a:t>
            </a:r>
            <a:r>
              <a:rPr lang="fr-FR" dirty="0" err="1"/>
              <a:t>bevacizumab</a:t>
            </a:r>
            <a:r>
              <a:rPr lang="fr-FR" dirty="0"/>
              <a:t> en L1 </a:t>
            </a:r>
            <a:br>
              <a:rPr lang="fr-FR" dirty="0"/>
            </a:br>
            <a:r>
              <a:rPr lang="fr-FR" dirty="0"/>
              <a:t>CCR métastatique : étude TASCO</a:t>
            </a:r>
            <a:br>
              <a:rPr lang="fr-FR" dirty="0"/>
            </a:br>
            <a:endParaRPr lang="fr-FR" dirty="0"/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xmlns="" id="{E6F94F51-FDFA-F84B-A98A-44B7E2D85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27093"/>
            <a:ext cx="8229600" cy="3267529"/>
          </a:xfrm>
        </p:spPr>
        <p:txBody>
          <a:bodyPr/>
          <a:lstStyle/>
          <a:p>
            <a:pPr>
              <a:spcBef>
                <a:spcPts val="1776"/>
              </a:spcBef>
            </a:pPr>
            <a:r>
              <a:rPr lang="fr-FR" dirty="0"/>
              <a:t>QLQ CR29 : 117/153 patients</a:t>
            </a:r>
          </a:p>
          <a:p>
            <a:pPr lvl="1">
              <a:spcBef>
                <a:spcPts val="1776"/>
              </a:spcBef>
            </a:pPr>
            <a:r>
              <a:rPr lang="fr-FR" dirty="0"/>
              <a:t>Alopécie et problèmes dentaires dans le bras </a:t>
            </a:r>
            <a:r>
              <a:rPr lang="fr-FR" dirty="0" err="1"/>
              <a:t>Trifli</a:t>
            </a:r>
            <a:r>
              <a:rPr lang="fr-FR" dirty="0"/>
              <a:t>/tipi + </a:t>
            </a:r>
            <a:r>
              <a:rPr lang="fr-FR" dirty="0" err="1"/>
              <a:t>bev</a:t>
            </a:r>
            <a:endParaRPr lang="fr-FR" dirty="0"/>
          </a:p>
          <a:p>
            <a:pPr lvl="1">
              <a:spcBef>
                <a:spcPts val="1776"/>
              </a:spcBef>
            </a:pPr>
            <a:r>
              <a:rPr lang="fr-FR" dirty="0"/>
              <a:t>Problèmes dentaires, </a:t>
            </a:r>
            <a:r>
              <a:rPr lang="fr-FR" dirty="0" err="1"/>
              <a:t>xérose</a:t>
            </a:r>
            <a:r>
              <a:rPr lang="fr-FR" dirty="0"/>
              <a:t> </a:t>
            </a:r>
            <a:r>
              <a:rPr lang="fr-FR" dirty="0" err="1"/>
              <a:t>cutanéo-muqueuse</a:t>
            </a:r>
            <a:r>
              <a:rPr lang="fr-FR" dirty="0"/>
              <a:t> et anxiété dans le bras cape + </a:t>
            </a:r>
            <a:r>
              <a:rPr lang="fr-FR" dirty="0" err="1"/>
              <a:t>bev</a:t>
            </a:r>
            <a:endParaRPr lang="fr-FR" dirty="0"/>
          </a:p>
          <a:p>
            <a:pPr>
              <a:spcBef>
                <a:spcPts val="1776"/>
              </a:spcBef>
            </a:pPr>
            <a:endParaRPr lang="fr-FR" dirty="0"/>
          </a:p>
        </p:txBody>
      </p:sp>
      <p:sp>
        <p:nvSpPr>
          <p:cNvPr id="6" name="ZoneTexte 3">
            <a:extLst>
              <a:ext uri="{FF2B5EF4-FFF2-40B4-BE49-F238E27FC236}">
                <a16:creationId xmlns:a16="http://schemas.microsoft.com/office/drawing/2014/main" xmlns="" id="{EF4C7834-E861-6C44-8932-D0D44BA4F1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97438"/>
            <a:ext cx="87852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V </a:t>
            </a:r>
            <a:r>
              <a:rPr kumimoji="0" lang="fr-FR" altLang="fr-FR" sz="100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Moiseyenko</a:t>
            </a:r>
            <a:r>
              <a:rPr kumimoji="0" lang="ro-RO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 et al., ASCO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GI</a:t>
            </a:r>
            <a:r>
              <a:rPr kumimoji="0" lang="ro-RO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20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19</a:t>
            </a:r>
            <a:r>
              <a:rPr kumimoji="0" lang="ro-RO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, 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rPr>
              <a:t>abs 676</a:t>
            </a:r>
            <a:endParaRPr kumimoji="0" lang="nl-NL" altLang="fr-FR" sz="100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26AFADB9-7D7E-2846-AFBF-998A570E94AC}"/>
              </a:ext>
            </a:extLst>
          </p:cNvPr>
          <p:cNvSpPr/>
          <p:nvPr/>
        </p:nvSpPr>
        <p:spPr>
          <a:xfrm>
            <a:off x="631179" y="3291830"/>
            <a:ext cx="7881642" cy="599606"/>
          </a:xfrm>
          <a:prstGeom prst="roundRect">
            <a:avLst/>
          </a:prstGeom>
          <a:solidFill>
            <a:srgbClr val="A370A9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FR" sz="2400" b="1" dirty="0">
                <a:solidFill>
                  <a:prstClr val="white"/>
                </a:solidFill>
              </a:rPr>
              <a:t>Maintien de la qualité de vie dans les 2 bras de traitement</a:t>
            </a:r>
          </a:p>
        </p:txBody>
      </p:sp>
    </p:spTree>
    <p:extLst>
      <p:ext uri="{BB962C8B-B14F-4D97-AF65-F5344CB8AC3E}">
        <p14:creationId xmlns:p14="http://schemas.microsoft.com/office/powerpoint/2010/main" val="3573610183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86348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Etude de phase III KEYNOTE-181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000" dirty="0"/>
              <a:t>Le </a:t>
            </a:r>
            <a:r>
              <a:rPr lang="fr-FR" sz="2000" dirty="0" err="1"/>
              <a:t>pembrolizumab</a:t>
            </a:r>
            <a:r>
              <a:rPr lang="fr-FR" sz="2000" dirty="0"/>
              <a:t> améliore </a:t>
            </a:r>
          </a:p>
          <a:p>
            <a:pPr lvl="1"/>
            <a:r>
              <a:rPr lang="fr-FR" sz="2000" dirty="0"/>
              <a:t>La survie globale chez les patients avec un score CPS ≥ 10 en 2ème ligne thérapeutique</a:t>
            </a:r>
          </a:p>
          <a:p>
            <a:pPr lvl="1"/>
            <a:r>
              <a:rPr lang="fr-FR" sz="2000" dirty="0"/>
              <a:t>Le taux de réponse en ITT et dans tous les sous-groupes étudiés</a:t>
            </a:r>
          </a:p>
          <a:p>
            <a:pPr lvl="1"/>
            <a:r>
              <a:rPr lang="fr-FR" sz="2000" dirty="0"/>
              <a:t>La tolérance par rapport à la chimiothérapie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7F412847-BA45-0F4B-AE05-5649508664D2}"/>
              </a:ext>
            </a:extLst>
          </p:cNvPr>
          <p:cNvSpPr/>
          <p:nvPr/>
        </p:nvSpPr>
        <p:spPr>
          <a:xfrm>
            <a:off x="1356610" y="3363838"/>
            <a:ext cx="6483246" cy="846945"/>
          </a:xfrm>
          <a:prstGeom prst="roundRect">
            <a:avLst/>
          </a:prstGeom>
          <a:solidFill>
            <a:srgbClr val="A370A9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 sz="1350">
              <a:solidFill>
                <a:prstClr val="white"/>
              </a:solidFill>
            </a:endParaRPr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>
          <a:xfrm>
            <a:off x="1356610" y="3489652"/>
            <a:ext cx="6483246" cy="655128"/>
          </a:xfrm>
          <a:prstGeom prst="rect">
            <a:avLst/>
          </a:prstGeom>
        </p:spPr>
        <p:txBody>
          <a:bodyPr vert="horz" lIns="68580" tIns="34290" rIns="68580" bIns="34290" rtlCol="0">
            <a:normAutofit fontScale="85000" lnSpcReduction="10000"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A370A9"/>
              </a:buClr>
              <a:buFont typeface="Wingdings" pitchFamily="2" charset="2"/>
              <a:buChar char="§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fr-FR" b="1" dirty="0">
                <a:solidFill>
                  <a:prstClr val="white"/>
                </a:solidFill>
              </a:rPr>
              <a:t>Le </a:t>
            </a:r>
            <a:r>
              <a:rPr lang="fr-FR" b="1" dirty="0" err="1">
                <a:solidFill>
                  <a:prstClr val="white"/>
                </a:solidFill>
              </a:rPr>
              <a:t>pembrolizumab</a:t>
            </a:r>
            <a:r>
              <a:rPr lang="fr-FR" b="1" dirty="0">
                <a:solidFill>
                  <a:prstClr val="white"/>
                </a:solidFill>
              </a:rPr>
              <a:t> : un nouveau standard thérapeutique en 2ème ligne dans le cancer de l’œsophage PDL1 CPS ≥ 10 ?</a:t>
            </a:r>
          </a:p>
          <a:p>
            <a:pPr marL="0" indent="0" algn="ctr">
              <a:buFont typeface="Wingdings" pitchFamily="2" charset="2"/>
              <a:buNone/>
            </a:pPr>
            <a:endParaRPr lang="fr-FR" b="1" dirty="0">
              <a:solidFill>
                <a:prstClr val="white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35DE8742-6368-0641-BDFD-CC3B33D681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775" y="4897279"/>
            <a:ext cx="475525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dirty="0" err="1">
                <a:solidFill>
                  <a:srgbClr val="4D4D4D"/>
                </a:solidFill>
                <a:latin typeface="Calibri"/>
              </a:rPr>
              <a:t>Kojima</a:t>
            </a:r>
            <a:r>
              <a:rPr lang="fr-FR" sz="1000" dirty="0">
                <a:solidFill>
                  <a:srgbClr val="4D4D4D"/>
                </a:solidFill>
                <a:latin typeface="Calibri"/>
              </a:rPr>
              <a:t> </a:t>
            </a:r>
            <a:r>
              <a:rPr lang="fr-FR" sz="1000" dirty="0" err="1">
                <a:solidFill>
                  <a:srgbClr val="4D4D4D"/>
                </a:solidFill>
                <a:latin typeface="Calibri"/>
              </a:rPr>
              <a:t>T</a:t>
            </a:r>
            <a:r>
              <a:rPr lang="fr-FR" sz="1000" dirty="0">
                <a:solidFill>
                  <a:srgbClr val="4D4D4D"/>
                </a:solidFill>
                <a:latin typeface="Calibri"/>
              </a:rPr>
              <a:t> et al., </a:t>
            </a:r>
            <a:r>
              <a:rPr lang="ro-RO" altLang="fr-FR" sz="1000" dirty="0">
                <a:solidFill>
                  <a:srgbClr val="4D4D4D"/>
                </a:solidFill>
                <a:latin typeface="Calibri"/>
              </a:rPr>
              <a:t>ASCO</a:t>
            </a:r>
            <a:r>
              <a:rPr lang="fr-FR" altLang="fr-FR" sz="1000" dirty="0">
                <a:solidFill>
                  <a:srgbClr val="4D4D4D"/>
                </a:solidFill>
                <a:latin typeface="Calibri"/>
              </a:rPr>
              <a:t>GI</a:t>
            </a:r>
            <a:r>
              <a:rPr lang="ro-RO" altLang="fr-FR" sz="1000" dirty="0">
                <a:solidFill>
                  <a:srgbClr val="4D4D4D"/>
                </a:solidFill>
                <a:latin typeface="Calibri"/>
              </a:rPr>
              <a:t> 20</a:t>
            </a:r>
            <a:r>
              <a:rPr lang="fr-FR" altLang="fr-FR" sz="1000" dirty="0">
                <a:solidFill>
                  <a:srgbClr val="4D4D4D"/>
                </a:solidFill>
                <a:latin typeface="Calibri"/>
              </a:rPr>
              <a:t>19, </a:t>
            </a:r>
            <a:r>
              <a:rPr lang="fr-FR" sz="1000" dirty="0">
                <a:solidFill>
                  <a:srgbClr val="4D4D4D"/>
                </a:solidFill>
                <a:latin typeface="Calibri"/>
              </a:rPr>
              <a:t>abs 2</a:t>
            </a:r>
          </a:p>
        </p:txBody>
      </p:sp>
    </p:spTree>
    <p:extLst>
      <p:ext uri="{BB962C8B-B14F-4D97-AF65-F5344CB8AC3E}">
        <p14:creationId xmlns:p14="http://schemas.microsoft.com/office/powerpoint/2010/main" val="140299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xmlns="" id="{D11110D5-9095-234B-967B-BD6D8C5D37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4501" y="3517946"/>
            <a:ext cx="7660212" cy="1125140"/>
          </a:xfr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Shah M et al. ASCO GI 2019, </a:t>
            </a:r>
            <a:r>
              <a:rPr lang="fr-FR" dirty="0" err="1">
                <a:solidFill>
                  <a:schemeClr val="bg1"/>
                </a:solidFill>
              </a:rPr>
              <a:t>abstr</a:t>
            </a:r>
            <a:r>
              <a:rPr lang="fr-FR" dirty="0">
                <a:solidFill>
                  <a:schemeClr val="bg1"/>
                </a:solidFill>
              </a:rPr>
              <a:t> 4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xmlns="" id="{F8B90FEF-C984-E148-BBE3-3754C5C30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2000" dirty="0">
                <a:solidFill>
                  <a:schemeClr val="bg1"/>
                </a:solidFill>
              </a:rPr>
              <a:t>étude randomisée de phase iii en double aveugle évaluant l’efficacité de l’</a:t>
            </a:r>
            <a:r>
              <a:rPr lang="fr-FR" sz="2000" dirty="0" err="1">
                <a:solidFill>
                  <a:schemeClr val="bg1"/>
                </a:solidFill>
              </a:rPr>
              <a:t>andecaliximaB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i="1" dirty="0">
                <a:solidFill>
                  <a:schemeClr val="bg1"/>
                </a:solidFill>
              </a:rPr>
              <a:t>vs</a:t>
            </a:r>
            <a:r>
              <a:rPr lang="fr-FR" sz="2000" dirty="0">
                <a:solidFill>
                  <a:schemeClr val="bg1"/>
                </a:solidFill>
              </a:rPr>
              <a:t> placebo en association au folfox6 modifié en 1</a:t>
            </a:r>
            <a:r>
              <a:rPr lang="fr-FR" sz="2000" cap="none" baseline="30000" dirty="0">
                <a:solidFill>
                  <a:schemeClr val="bg1"/>
                </a:solidFill>
              </a:rPr>
              <a:t>ère</a:t>
            </a:r>
            <a:r>
              <a:rPr lang="fr-FR" sz="2000" dirty="0">
                <a:solidFill>
                  <a:schemeClr val="bg1"/>
                </a:solidFill>
              </a:rPr>
              <a:t> ligne de traitement des adénocarcinomes œsogastriques Métastatiques (GAMMA-1)</a:t>
            </a:r>
          </a:p>
        </p:txBody>
      </p:sp>
    </p:spTree>
    <p:extLst>
      <p:ext uri="{BB962C8B-B14F-4D97-AF65-F5344CB8AC3E}">
        <p14:creationId xmlns:p14="http://schemas.microsoft.com/office/powerpoint/2010/main" val="183471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6F62027-FE02-CB41-BBBD-B229BCC38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51470"/>
            <a:ext cx="8229600" cy="857250"/>
          </a:xfrm>
        </p:spPr>
        <p:txBody>
          <a:bodyPr>
            <a:normAutofit/>
          </a:bodyPr>
          <a:lstStyle/>
          <a:p>
            <a:r>
              <a:rPr lang="fr-FR" dirty="0"/>
              <a:t>Estomac avancé L1</a:t>
            </a:r>
            <a:br>
              <a:rPr lang="fr-FR" dirty="0"/>
            </a:br>
            <a:r>
              <a:rPr lang="fr-FR" dirty="0"/>
              <a:t>Etude GAMMA-1 : rationnel 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xmlns="" id="{E69DBDD6-ABF3-E04A-90A0-8FC3EFCF78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848" y="1059582"/>
            <a:ext cx="8931721" cy="720080"/>
          </a:xfrm>
        </p:spPr>
        <p:txBody>
          <a:bodyPr>
            <a:normAutofit lnSpcReduction="10000"/>
          </a:bodyPr>
          <a:lstStyle/>
          <a:p>
            <a:r>
              <a:rPr lang="fr-FR" sz="2000" dirty="0"/>
              <a:t>ANDECALIXIMAB : anticorps monoclonal anti-</a:t>
            </a:r>
            <a:r>
              <a:rPr lang="fr-FR" sz="2000" dirty="0" err="1"/>
              <a:t>métalloprotéinase</a:t>
            </a:r>
            <a:r>
              <a:rPr lang="fr-FR" sz="2000" dirty="0"/>
              <a:t> 9 (MMP9)</a:t>
            </a:r>
          </a:p>
          <a:p>
            <a:pPr lvl="1"/>
            <a:r>
              <a:rPr lang="fr-FR" sz="1800" dirty="0"/>
              <a:t>Résultats de phase I/</a:t>
            </a:r>
            <a:r>
              <a:rPr lang="fr-FR" sz="1800" dirty="0" err="1"/>
              <a:t>Ib</a:t>
            </a:r>
            <a:r>
              <a:rPr lang="fr-FR" sz="1800" dirty="0"/>
              <a:t> encourageants : PFS 9,9 mois et taux de réponse 50%</a:t>
            </a:r>
          </a:p>
        </p:txBody>
      </p:sp>
      <p:sp>
        <p:nvSpPr>
          <p:cNvPr id="4" name="ZoneTexte 3"/>
          <p:cNvSpPr txBox="1">
            <a:spLocks noChangeArrowheads="1"/>
          </p:cNvSpPr>
          <p:nvPr/>
        </p:nvSpPr>
        <p:spPr bwMode="auto">
          <a:xfrm>
            <a:off x="115119" y="4880265"/>
            <a:ext cx="87852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M. Shah</a:t>
            </a:r>
            <a:r>
              <a:rPr lang="ro-RO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 et al., ASCO</a:t>
            </a:r>
            <a:r>
              <a:rPr lang="fr-FR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GI</a:t>
            </a:r>
            <a:r>
              <a:rPr lang="ro-RO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 20</a:t>
            </a:r>
            <a:r>
              <a:rPr lang="fr-FR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19</a:t>
            </a:r>
            <a:r>
              <a:rPr lang="ro-RO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, </a:t>
            </a:r>
            <a:r>
              <a:rPr lang="fr-FR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abs 4</a:t>
            </a:r>
            <a:endParaRPr lang="nl-NL" altLang="fr-FR" sz="1000" dirty="0">
              <a:solidFill>
                <a:prstClr val="black">
                  <a:lumMod val="50000"/>
                  <a:lumOff val="50000"/>
                </a:prstClr>
              </a:solidFill>
              <a:latin typeface="Calibri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6"/>
          <a:stretch/>
        </p:blipFill>
        <p:spPr bwMode="auto">
          <a:xfrm>
            <a:off x="1403648" y="1784700"/>
            <a:ext cx="6336704" cy="2718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C0BC9FDF-D302-ED48-B493-DF2700C5EF0D}"/>
              </a:ext>
            </a:extLst>
          </p:cNvPr>
          <p:cNvSpPr/>
          <p:nvPr/>
        </p:nvSpPr>
        <p:spPr>
          <a:xfrm>
            <a:off x="6553200" y="2105890"/>
            <a:ext cx="1152000" cy="429491"/>
          </a:xfrm>
          <a:prstGeom prst="roundRect">
            <a:avLst/>
          </a:prstGeom>
          <a:solidFill>
            <a:srgbClr val="DAEDF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497783" y="2076862"/>
            <a:ext cx="1267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800" dirty="0">
                <a:solidFill>
                  <a:prstClr val="black"/>
                </a:solidFill>
              </a:rPr>
              <a:t>Diminution du recrutement et de l’activation des Cellules T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36AC4811-7591-B743-B03B-B64E4EE63F8A}"/>
              </a:ext>
            </a:extLst>
          </p:cNvPr>
          <p:cNvSpPr/>
          <p:nvPr/>
        </p:nvSpPr>
        <p:spPr>
          <a:xfrm>
            <a:off x="5340927" y="1877290"/>
            <a:ext cx="1066800" cy="277091"/>
          </a:xfrm>
          <a:prstGeom prst="roundRect">
            <a:avLst/>
          </a:prstGeom>
          <a:solidFill>
            <a:srgbClr val="DAEDF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382491" y="1819337"/>
            <a:ext cx="969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1000" b="1" dirty="0">
                <a:solidFill>
                  <a:prstClr val="black"/>
                </a:solidFill>
              </a:rPr>
              <a:t>Croissance tumorale</a:t>
            </a: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xmlns="" id="{BAA9C569-4C61-994C-9E4C-129085D0FD1D}"/>
              </a:ext>
            </a:extLst>
          </p:cNvPr>
          <p:cNvSpPr/>
          <p:nvPr/>
        </p:nvSpPr>
        <p:spPr>
          <a:xfrm>
            <a:off x="6623395" y="3840340"/>
            <a:ext cx="1066800" cy="454568"/>
          </a:xfrm>
          <a:prstGeom prst="roundRect">
            <a:avLst/>
          </a:prstGeom>
          <a:solidFill>
            <a:srgbClr val="DAEDF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ECE73BED-D7A9-8E4C-9D40-7572FE5E5CE7}"/>
              </a:ext>
            </a:extLst>
          </p:cNvPr>
          <p:cNvSpPr txBox="1"/>
          <p:nvPr/>
        </p:nvSpPr>
        <p:spPr>
          <a:xfrm>
            <a:off x="6664959" y="3782387"/>
            <a:ext cx="9698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1000" b="1" dirty="0">
                <a:solidFill>
                  <a:prstClr val="black"/>
                </a:solidFill>
              </a:rPr>
              <a:t>Alter MSC cytokines, </a:t>
            </a:r>
            <a:r>
              <a:rPr lang="fr-FR" sz="1000" b="1" dirty="0" err="1">
                <a:solidFill>
                  <a:prstClr val="black"/>
                </a:solidFill>
              </a:rPr>
              <a:t>chemokines</a:t>
            </a:r>
            <a:endParaRPr lang="fr-FR" sz="1000" b="1" dirty="0">
              <a:solidFill>
                <a:prstClr val="black"/>
              </a:solidFill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xmlns="" id="{6936F3B9-6A93-FF4D-8372-8A9FD97D8672}"/>
              </a:ext>
            </a:extLst>
          </p:cNvPr>
          <p:cNvSpPr/>
          <p:nvPr/>
        </p:nvSpPr>
        <p:spPr>
          <a:xfrm>
            <a:off x="6572556" y="2587745"/>
            <a:ext cx="1066800" cy="324000"/>
          </a:xfrm>
          <a:prstGeom prst="roundRect">
            <a:avLst/>
          </a:prstGeom>
          <a:solidFill>
            <a:srgbClr val="FCD39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lnSpc>
                <a:spcPts val="1460"/>
              </a:lnSpc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E4C11F03-8415-6A48-B3FF-11741E0577CD}"/>
              </a:ext>
            </a:extLst>
          </p:cNvPr>
          <p:cNvSpPr txBox="1"/>
          <p:nvPr/>
        </p:nvSpPr>
        <p:spPr>
          <a:xfrm>
            <a:off x="6614120" y="2564665"/>
            <a:ext cx="969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160"/>
              </a:lnSpc>
              <a:defRPr/>
            </a:pPr>
            <a:r>
              <a:rPr lang="fr-FR" sz="1200" dirty="0">
                <a:solidFill>
                  <a:prstClr val="black"/>
                </a:solidFill>
              </a:rPr>
              <a:t>CELLULES T ANTI-TUMO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5068587B-6B6F-E348-8EB6-1DEAD116629D}"/>
              </a:ext>
            </a:extLst>
          </p:cNvPr>
          <p:cNvSpPr/>
          <p:nvPr/>
        </p:nvSpPr>
        <p:spPr>
          <a:xfrm>
            <a:off x="3837709" y="2560631"/>
            <a:ext cx="1491743" cy="277091"/>
          </a:xfrm>
          <a:prstGeom prst="roundRect">
            <a:avLst/>
          </a:prstGeom>
          <a:solidFill>
            <a:srgbClr val="DAEDF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7421709D-8158-5F41-8434-69A7C773708C}"/>
              </a:ext>
            </a:extLst>
          </p:cNvPr>
          <p:cNvSpPr txBox="1"/>
          <p:nvPr/>
        </p:nvSpPr>
        <p:spPr>
          <a:xfrm>
            <a:off x="3893129" y="2585805"/>
            <a:ext cx="1380906" cy="2358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57200">
              <a:lnSpc>
                <a:spcPts val="900"/>
              </a:lnSpc>
              <a:defRPr/>
            </a:pPr>
            <a:r>
              <a:rPr lang="fr-FR" sz="1000" b="1" dirty="0">
                <a:solidFill>
                  <a:prstClr val="black"/>
                </a:solidFill>
              </a:rPr>
              <a:t>Remodelage de la matrice extracellulaire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xmlns="" id="{B2ED7A69-0752-EC4D-96C2-D5C11C68878E}"/>
              </a:ext>
            </a:extLst>
          </p:cNvPr>
          <p:cNvSpPr/>
          <p:nvPr/>
        </p:nvSpPr>
        <p:spPr>
          <a:xfrm>
            <a:off x="1943083" y="2812369"/>
            <a:ext cx="973300" cy="277091"/>
          </a:xfrm>
          <a:prstGeom prst="roundRect">
            <a:avLst/>
          </a:prstGeom>
          <a:solidFill>
            <a:srgbClr val="DAEDF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xmlns="" id="{64A26EEF-5789-6F47-B7CE-9B1F537D62CD}"/>
              </a:ext>
            </a:extLst>
          </p:cNvPr>
          <p:cNvSpPr txBox="1"/>
          <p:nvPr/>
        </p:nvSpPr>
        <p:spPr>
          <a:xfrm>
            <a:off x="1735266" y="2899889"/>
            <a:ext cx="1380906" cy="1204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57200">
              <a:lnSpc>
                <a:spcPts val="900"/>
              </a:lnSpc>
              <a:defRPr/>
            </a:pPr>
            <a:r>
              <a:rPr lang="fr-FR" sz="1000" b="1" dirty="0">
                <a:solidFill>
                  <a:prstClr val="black"/>
                </a:solidFill>
              </a:rPr>
              <a:t>Pro-angiogenèse</a:t>
            </a: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xmlns="" id="{1609614F-02C4-8344-B976-D0215E9A3982}"/>
              </a:ext>
            </a:extLst>
          </p:cNvPr>
          <p:cNvSpPr/>
          <p:nvPr/>
        </p:nvSpPr>
        <p:spPr>
          <a:xfrm>
            <a:off x="1490254" y="3325009"/>
            <a:ext cx="1197527" cy="277091"/>
          </a:xfrm>
          <a:prstGeom prst="roundRect">
            <a:avLst/>
          </a:prstGeom>
          <a:solidFill>
            <a:srgbClr val="DAEDF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xmlns="" id="{F0937B13-4B2A-E745-B8C6-7213C778EA9C}"/>
              </a:ext>
            </a:extLst>
          </p:cNvPr>
          <p:cNvSpPr txBox="1"/>
          <p:nvPr/>
        </p:nvSpPr>
        <p:spPr>
          <a:xfrm>
            <a:off x="1434838" y="3364038"/>
            <a:ext cx="1380906" cy="2358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57200">
              <a:lnSpc>
                <a:spcPts val="900"/>
              </a:lnSpc>
              <a:defRPr/>
            </a:pPr>
            <a:r>
              <a:rPr lang="fr-FR" sz="1000" b="1" dirty="0">
                <a:solidFill>
                  <a:prstClr val="black"/>
                </a:solidFill>
              </a:rPr>
              <a:t>Invasion</a:t>
            </a:r>
          </a:p>
          <a:p>
            <a:pPr algn="ctr" defTabSz="457200">
              <a:lnSpc>
                <a:spcPts val="900"/>
              </a:lnSpc>
              <a:defRPr/>
            </a:pPr>
            <a:r>
              <a:rPr lang="fr-FR" sz="1000" b="1" dirty="0">
                <a:solidFill>
                  <a:prstClr val="black"/>
                </a:solidFill>
              </a:rPr>
              <a:t>métastases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32F5AEA3-E0AF-FB41-A127-18A1E10018F4}"/>
              </a:ext>
            </a:extLst>
          </p:cNvPr>
          <p:cNvSpPr/>
          <p:nvPr/>
        </p:nvSpPr>
        <p:spPr>
          <a:xfrm>
            <a:off x="2152001" y="3878634"/>
            <a:ext cx="1644144" cy="277091"/>
          </a:xfrm>
          <a:prstGeom prst="roundRect">
            <a:avLst/>
          </a:prstGeom>
          <a:solidFill>
            <a:srgbClr val="DAEDF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xmlns="" id="{99E27415-1417-7844-B2CA-44031527ECC9}"/>
              </a:ext>
            </a:extLst>
          </p:cNvPr>
          <p:cNvSpPr txBox="1"/>
          <p:nvPr/>
        </p:nvSpPr>
        <p:spPr>
          <a:xfrm>
            <a:off x="2124295" y="3917663"/>
            <a:ext cx="1699561" cy="2358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57200">
              <a:lnSpc>
                <a:spcPts val="900"/>
              </a:lnSpc>
              <a:defRPr/>
            </a:pPr>
            <a:r>
              <a:rPr lang="fr-FR" sz="1000" b="1" dirty="0">
                <a:solidFill>
                  <a:prstClr val="black"/>
                </a:solidFill>
              </a:rPr>
              <a:t>Augmentation du recrutement des macrophages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xmlns="" id="{F476EA5D-358E-4B4B-9772-A16EA3511DBA}"/>
              </a:ext>
            </a:extLst>
          </p:cNvPr>
          <p:cNvSpPr/>
          <p:nvPr/>
        </p:nvSpPr>
        <p:spPr>
          <a:xfrm>
            <a:off x="1413164" y="2423364"/>
            <a:ext cx="1087582" cy="324000"/>
          </a:xfrm>
          <a:prstGeom prst="roundRect">
            <a:avLst/>
          </a:prstGeom>
          <a:solidFill>
            <a:srgbClr val="FCD39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lnSpc>
                <a:spcPts val="1460"/>
              </a:lnSpc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xmlns="" id="{0A8A98A4-A16E-E54E-BC43-F2DA5F177131}"/>
              </a:ext>
            </a:extLst>
          </p:cNvPr>
          <p:cNvSpPr txBox="1"/>
          <p:nvPr/>
        </p:nvSpPr>
        <p:spPr>
          <a:xfrm>
            <a:off x="1364673" y="2434919"/>
            <a:ext cx="1200378" cy="3098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57200">
              <a:lnSpc>
                <a:spcPts val="1160"/>
              </a:lnSpc>
              <a:defRPr/>
            </a:pPr>
            <a:r>
              <a:rPr lang="fr-FR" sz="1200" dirty="0">
                <a:solidFill>
                  <a:prstClr val="black"/>
                </a:solidFill>
              </a:rPr>
              <a:t>CELLULES ENDOTHÉLIALES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xmlns="" id="{5AA04CD0-F45F-4D4B-9F39-FD632DBD8B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126" y="4546186"/>
            <a:ext cx="87852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VEGF, </a:t>
            </a:r>
            <a:r>
              <a:rPr lang="fr-FR" altLang="fr-FR" sz="10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vascular</a:t>
            </a:r>
            <a:r>
              <a:rPr lang="fr-FR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fr-FR" altLang="fr-FR" sz="10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endothelial</a:t>
            </a:r>
            <a:r>
              <a:rPr lang="fr-FR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fr-FR" altLang="fr-FR" sz="10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growth</a:t>
            </a:r>
            <a:r>
              <a:rPr lang="fr-FR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 factor; MSC, </a:t>
            </a:r>
            <a:r>
              <a:rPr lang="fr-FR" altLang="fr-FR" sz="10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myeloid</a:t>
            </a:r>
            <a:r>
              <a:rPr lang="fr-FR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fr-FR" altLang="fr-FR" sz="10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suppressor</a:t>
            </a:r>
            <a:r>
              <a:rPr lang="fr-FR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fr-FR" altLang="fr-FR" sz="10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cell</a:t>
            </a:r>
            <a:r>
              <a:rPr lang="fr-FR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; ECM, </a:t>
            </a:r>
            <a:r>
              <a:rPr lang="fr-FR" altLang="fr-FR" sz="10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extracellular</a:t>
            </a:r>
            <a:r>
              <a:rPr lang="fr-FR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 matrix; CXCL9, C-X-C motif </a:t>
            </a:r>
            <a:r>
              <a:rPr lang="fr-FR" altLang="fr-FR" sz="10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chemokine</a:t>
            </a:r>
            <a:r>
              <a:rPr lang="fr-FR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 9; CXCL10, C-X-C motif </a:t>
            </a:r>
            <a:r>
              <a:rPr lang="fr-FR" altLang="fr-FR" sz="10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chemokin</a:t>
            </a:r>
            <a:r>
              <a:rPr lang="fr-FR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 10; CXCL11, C-X-X motif </a:t>
            </a:r>
            <a:r>
              <a:rPr lang="fr-FR" altLang="fr-FR" sz="10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chemokin</a:t>
            </a:r>
            <a:r>
              <a:rPr lang="fr-FR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 11; IL-8, </a:t>
            </a:r>
            <a:r>
              <a:rPr lang="fr-FR" altLang="fr-FR" sz="10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interleukin</a:t>
            </a:r>
            <a:r>
              <a:rPr lang="fr-FR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 8; IL-1𝛃, interleukin-1 beta; TGF𝛃, </a:t>
            </a:r>
            <a:r>
              <a:rPr lang="fr-FR" altLang="fr-FR" sz="10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transforming</a:t>
            </a:r>
            <a:r>
              <a:rPr lang="fr-FR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fr-FR" altLang="fr-FR" sz="10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growth</a:t>
            </a:r>
            <a:r>
              <a:rPr lang="fr-FR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 factor beta.</a:t>
            </a:r>
            <a:endParaRPr lang="nl-NL" altLang="fr-FR" sz="1000" dirty="0">
              <a:solidFill>
                <a:prstClr val="black">
                  <a:lumMod val="50000"/>
                  <a:lumOff val="50000"/>
                </a:prstClr>
              </a:solidFill>
              <a:latin typeface="Calibri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xmlns="" id="{688FC431-6590-DB47-B97D-F1E0A9791858}"/>
              </a:ext>
            </a:extLst>
          </p:cNvPr>
          <p:cNvSpPr/>
          <p:nvPr/>
        </p:nvSpPr>
        <p:spPr>
          <a:xfrm>
            <a:off x="5689251" y="4321745"/>
            <a:ext cx="1799132" cy="174055"/>
          </a:xfrm>
          <a:prstGeom prst="roundRect">
            <a:avLst/>
          </a:prstGeom>
          <a:solidFill>
            <a:srgbClr val="FCD39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lnSpc>
                <a:spcPts val="1460"/>
              </a:lnSpc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xmlns="" id="{BACFC81E-3A9F-A64E-8BA0-AA4C219483B2}"/>
              </a:ext>
            </a:extLst>
          </p:cNvPr>
          <p:cNvSpPr txBox="1"/>
          <p:nvPr/>
        </p:nvSpPr>
        <p:spPr>
          <a:xfrm>
            <a:off x="5640760" y="4333300"/>
            <a:ext cx="1903040" cy="1560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57200">
              <a:lnSpc>
                <a:spcPts val="1160"/>
              </a:lnSpc>
              <a:defRPr/>
            </a:pPr>
            <a:r>
              <a:rPr lang="fr-FR" sz="1200" dirty="0">
                <a:solidFill>
                  <a:prstClr val="black"/>
                </a:solidFill>
              </a:rPr>
              <a:t>FILTRAT INFLAMMATOIRE</a:t>
            </a: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xmlns="" id="{728593FA-4390-614C-B2D1-5F8E0A1B152F}"/>
              </a:ext>
            </a:extLst>
          </p:cNvPr>
          <p:cNvSpPr/>
          <p:nvPr/>
        </p:nvSpPr>
        <p:spPr>
          <a:xfrm>
            <a:off x="4684324" y="1946047"/>
            <a:ext cx="608112" cy="174055"/>
          </a:xfrm>
          <a:prstGeom prst="roundRect">
            <a:avLst/>
          </a:prstGeom>
          <a:solidFill>
            <a:srgbClr val="FCD39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lnSpc>
                <a:spcPts val="1460"/>
              </a:lnSpc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xmlns="" id="{2C16DA47-760E-E04B-A145-010F2CFF3AA7}"/>
              </a:ext>
            </a:extLst>
          </p:cNvPr>
          <p:cNvSpPr txBox="1"/>
          <p:nvPr/>
        </p:nvSpPr>
        <p:spPr>
          <a:xfrm>
            <a:off x="4635833" y="1957602"/>
            <a:ext cx="698167" cy="1560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57200">
              <a:lnSpc>
                <a:spcPts val="1160"/>
              </a:lnSpc>
              <a:defRPr/>
            </a:pPr>
            <a:r>
              <a:rPr lang="fr-FR" sz="1200" dirty="0">
                <a:solidFill>
                  <a:prstClr val="black"/>
                </a:solidFill>
              </a:rPr>
              <a:t>TUMEUR</a:t>
            </a:r>
          </a:p>
        </p:txBody>
      </p:sp>
    </p:spTree>
    <p:extLst>
      <p:ext uri="{BB962C8B-B14F-4D97-AF65-F5344CB8AC3E}">
        <p14:creationId xmlns:p14="http://schemas.microsoft.com/office/powerpoint/2010/main" val="90375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xmlns="" id="{F8B90FEF-C984-E148-BBE3-3754C5C30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46" y="2047638"/>
            <a:ext cx="7666940" cy="1525120"/>
          </a:xfrm>
        </p:spPr>
        <p:txBody>
          <a:bodyPr>
            <a:no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Synthèse Présentée par</a:t>
            </a:r>
            <a:br>
              <a:rPr lang="fr-FR" sz="2400" dirty="0">
                <a:solidFill>
                  <a:schemeClr val="bg1"/>
                </a:solidFill>
              </a:rPr>
            </a:br>
            <a:r>
              <a:rPr lang="fr-FR" sz="1100" dirty="0">
                <a:solidFill>
                  <a:schemeClr val="bg1"/>
                </a:solidFill>
              </a:rPr>
              <a:t/>
            </a:r>
            <a:br>
              <a:rPr lang="fr-FR" sz="1100" dirty="0">
                <a:solidFill>
                  <a:schemeClr val="bg1"/>
                </a:solidFill>
              </a:rPr>
            </a:br>
            <a:r>
              <a:rPr lang="fr-FR" sz="2400" b="0" dirty="0">
                <a:solidFill>
                  <a:schemeClr val="bg1"/>
                </a:solidFill>
              </a:rPr>
              <a:t>Dr </a:t>
            </a:r>
            <a:r>
              <a:rPr lang="fr-FR" sz="2400" b="0" dirty="0" err="1">
                <a:solidFill>
                  <a:schemeClr val="bg1"/>
                </a:solidFill>
              </a:rPr>
              <a:t>emmanuelle</a:t>
            </a:r>
            <a:r>
              <a:rPr lang="fr-FR" sz="2400" b="0" dirty="0">
                <a:solidFill>
                  <a:schemeClr val="bg1"/>
                </a:solidFill>
              </a:rPr>
              <a:t> </a:t>
            </a:r>
            <a:r>
              <a:rPr lang="fr-FR" sz="2400" b="0" dirty="0" err="1">
                <a:solidFill>
                  <a:schemeClr val="bg1"/>
                </a:solidFill>
              </a:rPr>
              <a:t>Samalin</a:t>
            </a:r>
            <a:r>
              <a:rPr lang="fr-FR" sz="2400" b="0" dirty="0">
                <a:solidFill>
                  <a:schemeClr val="bg1"/>
                </a:solidFill>
              </a:rPr>
              <a:t>, </a:t>
            </a:r>
            <a:r>
              <a:rPr lang="fr-FR" sz="2400" b="0" i="1" dirty="0">
                <a:solidFill>
                  <a:schemeClr val="bg1"/>
                </a:solidFill>
              </a:rPr>
              <a:t>Montpellier</a:t>
            </a:r>
            <a:r>
              <a:rPr lang="fr-FR" sz="1100" dirty="0">
                <a:solidFill>
                  <a:schemeClr val="bg1"/>
                </a:solidFill>
              </a:rPr>
              <a:t/>
            </a:r>
            <a:br>
              <a:rPr lang="fr-FR" sz="1100" dirty="0">
                <a:solidFill>
                  <a:schemeClr val="bg1"/>
                </a:solidFill>
              </a:rPr>
            </a:br>
            <a:r>
              <a:rPr lang="fr-FR" sz="2400" b="0" dirty="0">
                <a:solidFill>
                  <a:schemeClr val="bg1"/>
                </a:solidFill>
              </a:rPr>
              <a:t>Dr </a:t>
            </a:r>
            <a:r>
              <a:rPr lang="fr-FR" sz="2400" b="0" dirty="0" err="1">
                <a:solidFill>
                  <a:schemeClr val="bg1"/>
                </a:solidFill>
              </a:rPr>
              <a:t>Eric</a:t>
            </a:r>
            <a:r>
              <a:rPr lang="fr-FR" sz="2400" b="0" dirty="0">
                <a:solidFill>
                  <a:schemeClr val="bg1"/>
                </a:solidFill>
              </a:rPr>
              <a:t> François, </a:t>
            </a:r>
            <a:r>
              <a:rPr lang="fr-FR" sz="2400" b="0" i="1" dirty="0">
                <a:solidFill>
                  <a:schemeClr val="bg1"/>
                </a:solidFill>
              </a:rPr>
              <a:t>Nice</a:t>
            </a:r>
            <a:br>
              <a:rPr lang="fr-FR" sz="2400" b="0" i="1" dirty="0">
                <a:solidFill>
                  <a:schemeClr val="bg1"/>
                </a:solidFill>
              </a:rPr>
            </a:br>
            <a:r>
              <a:rPr lang="fr-FR" sz="2400" b="0" dirty="0">
                <a:solidFill>
                  <a:schemeClr val="bg1"/>
                </a:solidFill>
              </a:rPr>
              <a:t>DR Gérard </a:t>
            </a:r>
            <a:r>
              <a:rPr lang="fr-FR" sz="2400" b="0" dirty="0" err="1">
                <a:solidFill>
                  <a:schemeClr val="bg1"/>
                </a:solidFill>
              </a:rPr>
              <a:t>lledo</a:t>
            </a:r>
            <a:r>
              <a:rPr lang="fr-FR" sz="2400" b="0" dirty="0">
                <a:solidFill>
                  <a:schemeClr val="bg1"/>
                </a:solidFill>
              </a:rPr>
              <a:t>, </a:t>
            </a:r>
            <a:r>
              <a:rPr lang="fr-FR" sz="2400" b="0" i="1" dirty="0">
                <a:solidFill>
                  <a:schemeClr val="bg1"/>
                </a:solidFill>
              </a:rPr>
              <a:t>Lyon</a:t>
            </a:r>
          </a:p>
        </p:txBody>
      </p:sp>
    </p:spTree>
    <p:extLst>
      <p:ext uri="{BB962C8B-B14F-4D97-AF65-F5344CB8AC3E}">
        <p14:creationId xmlns:p14="http://schemas.microsoft.com/office/powerpoint/2010/main" val="382657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Connector 12">
            <a:extLst>
              <a:ext uri="{FF2B5EF4-FFF2-40B4-BE49-F238E27FC236}">
                <a16:creationId xmlns:a16="http://schemas.microsoft.com/office/drawing/2014/main" xmlns="" id="{036C0493-FF20-0E40-9E85-E4C1AD9E8AE6}"/>
              </a:ext>
            </a:extLst>
          </p:cNvPr>
          <p:cNvCxnSpPr>
            <a:cxnSpLocks/>
          </p:cNvCxnSpPr>
          <p:nvPr/>
        </p:nvCxnSpPr>
        <p:spPr>
          <a:xfrm rot="5400000">
            <a:off x="7457807" y="2005334"/>
            <a:ext cx="0" cy="540000"/>
          </a:xfrm>
          <a:prstGeom prst="line">
            <a:avLst/>
          </a:prstGeom>
          <a:ln w="19050">
            <a:solidFill>
              <a:schemeClr val="tx2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04B5A7C2-EE8E-774E-9B96-BC65AE370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Estomac avancé L1</a:t>
            </a:r>
            <a:br>
              <a:rPr lang="fr-FR" dirty="0"/>
            </a:br>
            <a:r>
              <a:rPr lang="fr-FR" dirty="0"/>
              <a:t>Etude GAMMA-1 : design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F8118C63-FBD9-3C40-A023-8B3D1153AB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803072"/>
            <a:ext cx="8229600" cy="1226128"/>
          </a:xfrm>
        </p:spPr>
        <p:txBody>
          <a:bodyPr>
            <a:normAutofit/>
          </a:bodyPr>
          <a:lstStyle/>
          <a:p>
            <a:r>
              <a:rPr lang="fr-FR" sz="1800" dirty="0"/>
              <a:t>Objectif principal : survie globale (puissance 85%, p=0,025, HR=0,7) </a:t>
            </a:r>
          </a:p>
          <a:p>
            <a:pPr lvl="1"/>
            <a:r>
              <a:rPr lang="fr-FR" sz="1500" dirty="0"/>
              <a:t>Stratification : PS, région, tumeur primaire</a:t>
            </a:r>
          </a:p>
          <a:p>
            <a:r>
              <a:rPr lang="fr-FR" sz="1800" dirty="0"/>
              <a:t>Objectifs secondaires : survie sans progression, taux de réponse objective, toxicité</a:t>
            </a:r>
          </a:p>
          <a:p>
            <a:endParaRPr lang="fr-FR" sz="18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C22784C3-193E-E544-9E00-15A1897710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775" y="4878430"/>
            <a:ext cx="87852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M. Shah</a:t>
            </a:r>
            <a:r>
              <a:rPr lang="ro-RO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 et al., ASCO</a:t>
            </a:r>
            <a:r>
              <a:rPr lang="fr-FR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GI</a:t>
            </a:r>
            <a:r>
              <a:rPr lang="ro-RO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 20</a:t>
            </a:r>
            <a:r>
              <a:rPr lang="fr-FR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19</a:t>
            </a:r>
            <a:r>
              <a:rPr lang="ro-RO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, </a:t>
            </a:r>
            <a:r>
              <a:rPr lang="fr-FR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abs 4</a:t>
            </a:r>
            <a:endParaRPr lang="nl-NL" altLang="fr-FR" sz="1000" dirty="0">
              <a:solidFill>
                <a:prstClr val="black">
                  <a:lumMod val="50000"/>
                  <a:lumOff val="50000"/>
                </a:prstClr>
              </a:solidFill>
              <a:latin typeface="Calibri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xmlns="" id="{9615CD6A-F420-794C-AF5F-D0719065A592}"/>
              </a:ext>
            </a:extLst>
          </p:cNvPr>
          <p:cNvCxnSpPr>
            <a:cxnSpLocks/>
          </p:cNvCxnSpPr>
          <p:nvPr/>
        </p:nvCxnSpPr>
        <p:spPr>
          <a:xfrm flipV="1">
            <a:off x="2888510" y="2246168"/>
            <a:ext cx="159867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35">
            <a:extLst>
              <a:ext uri="{FF2B5EF4-FFF2-40B4-BE49-F238E27FC236}">
                <a16:creationId xmlns:a16="http://schemas.microsoft.com/office/drawing/2014/main" xmlns="" id="{5D3EBB60-D3E1-0446-854D-54DB7B6A9809}"/>
              </a:ext>
            </a:extLst>
          </p:cNvPr>
          <p:cNvCxnSpPr>
            <a:cxnSpLocks/>
          </p:cNvCxnSpPr>
          <p:nvPr/>
        </p:nvCxnSpPr>
        <p:spPr>
          <a:xfrm flipV="1">
            <a:off x="3466571" y="1844140"/>
            <a:ext cx="571157" cy="0"/>
          </a:xfrm>
          <a:prstGeom prst="straightConnector1">
            <a:avLst/>
          </a:prstGeom>
          <a:ln w="19050">
            <a:solidFill>
              <a:schemeClr val="tx2"/>
            </a:solidFill>
            <a:headEnd type="none" w="med" len="med"/>
            <a:tailEnd type="triangle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Rectangle: Rounded Corners 4">
            <a:extLst>
              <a:ext uri="{FF2B5EF4-FFF2-40B4-BE49-F238E27FC236}">
                <a16:creationId xmlns:a16="http://schemas.microsoft.com/office/drawing/2014/main" xmlns="" id="{2AF60399-C5FE-294B-8456-18E7DEC17898}"/>
              </a:ext>
            </a:extLst>
          </p:cNvPr>
          <p:cNvSpPr/>
          <p:nvPr/>
        </p:nvSpPr>
        <p:spPr>
          <a:xfrm>
            <a:off x="467544" y="1432109"/>
            <a:ext cx="2428917" cy="1636673"/>
          </a:xfrm>
          <a:prstGeom prst="roundRect">
            <a:avLst/>
          </a:prstGeom>
          <a:solidFill>
            <a:schemeClr val="tx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fr-FR" sz="1400" kern="600" spc="23" dirty="0">
                <a:solidFill>
                  <a:prstClr val="white"/>
                </a:solidFill>
              </a:rPr>
              <a:t>ADK Estomac ou JOG (35%)</a:t>
            </a:r>
          </a:p>
          <a:p>
            <a:pPr algn="ctr" defTabSz="457200"/>
            <a:r>
              <a:rPr lang="fr-FR" sz="1400" kern="600" spc="23" dirty="0">
                <a:solidFill>
                  <a:prstClr val="white"/>
                </a:solidFill>
              </a:rPr>
              <a:t>LA ou M+</a:t>
            </a:r>
          </a:p>
          <a:p>
            <a:pPr algn="ctr" defTabSz="457200"/>
            <a:r>
              <a:rPr lang="fr-FR" sz="1400" kern="600" spc="23" dirty="0">
                <a:solidFill>
                  <a:prstClr val="white"/>
                </a:solidFill>
              </a:rPr>
              <a:t>HER2-</a:t>
            </a:r>
          </a:p>
          <a:p>
            <a:pPr algn="ctr" defTabSz="457200"/>
            <a:r>
              <a:rPr lang="fr-FR" sz="1400" kern="600" spc="23" dirty="0">
                <a:solidFill>
                  <a:prstClr val="white"/>
                </a:solidFill>
              </a:rPr>
              <a:t>1</a:t>
            </a:r>
            <a:r>
              <a:rPr lang="fr-FR" sz="1400" kern="600" spc="23" baseline="30000" dirty="0">
                <a:solidFill>
                  <a:prstClr val="white"/>
                </a:solidFill>
              </a:rPr>
              <a:t>ère</a:t>
            </a:r>
            <a:r>
              <a:rPr lang="fr-FR" sz="1400" kern="600" spc="23" dirty="0">
                <a:solidFill>
                  <a:prstClr val="white"/>
                </a:solidFill>
              </a:rPr>
              <a:t> ligne</a:t>
            </a:r>
          </a:p>
          <a:p>
            <a:pPr algn="ctr" defTabSz="457200"/>
            <a:r>
              <a:rPr lang="fr-FR" sz="1400" kern="600" spc="23" dirty="0">
                <a:solidFill>
                  <a:prstClr val="white"/>
                </a:solidFill>
              </a:rPr>
              <a:t>N = 432</a:t>
            </a:r>
          </a:p>
          <a:p>
            <a:pPr algn="ctr" defTabSz="457200"/>
            <a:r>
              <a:rPr lang="fr-FR" sz="1400" kern="600" spc="23" dirty="0">
                <a:solidFill>
                  <a:prstClr val="white"/>
                </a:solidFill>
              </a:rPr>
              <a:t>(Sept 2015-Mai 2017)</a:t>
            </a:r>
          </a:p>
        </p:txBody>
      </p:sp>
      <p:sp>
        <p:nvSpPr>
          <p:cNvPr id="19" name="Oval 5">
            <a:extLst>
              <a:ext uri="{FF2B5EF4-FFF2-40B4-BE49-F238E27FC236}">
                <a16:creationId xmlns:a16="http://schemas.microsoft.com/office/drawing/2014/main" xmlns="" id="{603D9A64-6A37-5E40-AE00-B05721941730}"/>
              </a:ext>
            </a:extLst>
          </p:cNvPr>
          <p:cNvSpPr/>
          <p:nvPr/>
        </p:nvSpPr>
        <p:spPr>
          <a:xfrm>
            <a:off x="3028621" y="2022763"/>
            <a:ext cx="436946" cy="448541"/>
          </a:xfrm>
          <a:prstGeom prst="ellipse">
            <a:avLst/>
          </a:prstGeom>
          <a:solidFill>
            <a:schemeClr val="tx2"/>
          </a:solidFill>
          <a:ln w="63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457200"/>
            <a:r>
              <a:rPr lang="en-US" sz="1600" b="1" kern="600" spc="23" dirty="0">
                <a:solidFill>
                  <a:prstClr val="white"/>
                </a:solidFill>
              </a:rPr>
              <a:t>R</a:t>
            </a:r>
            <a:endParaRPr lang="en-US" sz="900" b="1" kern="600" spc="23" dirty="0">
              <a:solidFill>
                <a:prstClr val="white"/>
              </a:solidFill>
            </a:endParaRPr>
          </a:p>
        </p:txBody>
      </p:sp>
      <p:cxnSp>
        <p:nvCxnSpPr>
          <p:cNvPr id="20" name="Straight Connector 12">
            <a:extLst>
              <a:ext uri="{FF2B5EF4-FFF2-40B4-BE49-F238E27FC236}">
                <a16:creationId xmlns:a16="http://schemas.microsoft.com/office/drawing/2014/main" xmlns="" id="{C9776574-3665-CC4D-97B2-13CC2747A251}"/>
              </a:ext>
            </a:extLst>
          </p:cNvPr>
          <p:cNvCxnSpPr>
            <a:cxnSpLocks/>
          </p:cNvCxnSpPr>
          <p:nvPr/>
        </p:nvCxnSpPr>
        <p:spPr>
          <a:xfrm>
            <a:off x="3461163" y="1833258"/>
            <a:ext cx="0" cy="889161"/>
          </a:xfrm>
          <a:prstGeom prst="line">
            <a:avLst/>
          </a:prstGeom>
          <a:ln w="19050">
            <a:solidFill>
              <a:schemeClr val="tx2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18">
            <a:extLst>
              <a:ext uri="{FF2B5EF4-FFF2-40B4-BE49-F238E27FC236}">
                <a16:creationId xmlns:a16="http://schemas.microsoft.com/office/drawing/2014/main" xmlns="" id="{47B70FA4-90AB-7F46-A753-740DDBBC7953}"/>
              </a:ext>
            </a:extLst>
          </p:cNvPr>
          <p:cNvCxnSpPr>
            <a:cxnSpLocks/>
            <a:endCxn id="23" idx="1"/>
          </p:cNvCxnSpPr>
          <p:nvPr/>
        </p:nvCxnSpPr>
        <p:spPr>
          <a:xfrm>
            <a:off x="3456710" y="2718316"/>
            <a:ext cx="581018" cy="0"/>
          </a:xfrm>
          <a:prstGeom prst="straightConnector1">
            <a:avLst/>
          </a:prstGeom>
          <a:ln w="19050">
            <a:solidFill>
              <a:schemeClr val="tx2"/>
            </a:solidFill>
            <a:headEnd type="none" w="med" len="med"/>
            <a:tailEnd type="triangle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Rectangle: Rounded Corners 19">
            <a:extLst>
              <a:ext uri="{FF2B5EF4-FFF2-40B4-BE49-F238E27FC236}">
                <a16:creationId xmlns:a16="http://schemas.microsoft.com/office/drawing/2014/main" xmlns="" id="{BC660F3A-D2F1-3B41-8C86-9947C8144560}"/>
              </a:ext>
            </a:extLst>
          </p:cNvPr>
          <p:cNvSpPr/>
          <p:nvPr/>
        </p:nvSpPr>
        <p:spPr>
          <a:xfrm>
            <a:off x="4037726" y="1584750"/>
            <a:ext cx="2641715" cy="514214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400" b="1" kern="600" spc="23" dirty="0">
                <a:solidFill>
                  <a:prstClr val="white"/>
                </a:solidFill>
              </a:rPr>
              <a:t>mFOLFOX6 + ADX </a:t>
            </a:r>
          </a:p>
        </p:txBody>
      </p:sp>
      <p:sp>
        <p:nvSpPr>
          <p:cNvPr id="23" name="Rectangle: Rounded Corners 20">
            <a:extLst>
              <a:ext uri="{FF2B5EF4-FFF2-40B4-BE49-F238E27FC236}">
                <a16:creationId xmlns:a16="http://schemas.microsoft.com/office/drawing/2014/main" xmlns="" id="{B1A2E4E2-2433-D44D-B680-118DA91E3794}"/>
              </a:ext>
            </a:extLst>
          </p:cNvPr>
          <p:cNvSpPr/>
          <p:nvPr/>
        </p:nvSpPr>
        <p:spPr>
          <a:xfrm>
            <a:off x="4037728" y="2460916"/>
            <a:ext cx="2640814" cy="514800"/>
          </a:xfrm>
          <a:prstGeom prst="roundRect">
            <a:avLst/>
          </a:prstGeom>
          <a:solidFill>
            <a:srgbClr val="A470AA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4290" rIns="34290" rtlCol="0" anchor="ctr"/>
          <a:lstStyle/>
          <a:p>
            <a:pPr algn="ctr" defTabSz="457200"/>
            <a:r>
              <a:rPr lang="en-US" sz="1400" b="1" kern="600" spc="23" dirty="0">
                <a:solidFill>
                  <a:prstClr val="white"/>
                </a:solidFill>
              </a:rPr>
              <a:t>mFOLFOX6 + Placebo</a:t>
            </a:r>
          </a:p>
        </p:txBody>
      </p:sp>
      <p:sp>
        <p:nvSpPr>
          <p:cNvPr id="24" name="TextBox 39">
            <a:extLst>
              <a:ext uri="{FF2B5EF4-FFF2-40B4-BE49-F238E27FC236}">
                <a16:creationId xmlns:a16="http://schemas.microsoft.com/office/drawing/2014/main" xmlns="" id="{E9215C16-3D24-5F41-B140-BDB3637210C4}"/>
              </a:ext>
            </a:extLst>
          </p:cNvPr>
          <p:cNvSpPr txBox="1"/>
          <p:nvPr/>
        </p:nvSpPr>
        <p:spPr>
          <a:xfrm>
            <a:off x="3466570" y="1659474"/>
            <a:ext cx="378117" cy="138499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defTabSz="457200"/>
            <a:r>
              <a:rPr lang="en-US" sz="900" b="1" kern="600" spc="23" dirty="0">
                <a:solidFill>
                  <a:prstClr val="black">
                    <a:lumMod val="50000"/>
                    <a:lumOff val="50000"/>
                  </a:prstClr>
                </a:solidFill>
              </a:rPr>
              <a:t>N = 218</a:t>
            </a:r>
          </a:p>
        </p:txBody>
      </p:sp>
      <p:sp>
        <p:nvSpPr>
          <p:cNvPr id="25" name="TextBox 40">
            <a:extLst>
              <a:ext uri="{FF2B5EF4-FFF2-40B4-BE49-F238E27FC236}">
                <a16:creationId xmlns:a16="http://schemas.microsoft.com/office/drawing/2014/main" xmlns="" id="{458AE8C5-3721-0347-95BB-FEA4915AF0A2}"/>
              </a:ext>
            </a:extLst>
          </p:cNvPr>
          <p:cNvSpPr txBox="1"/>
          <p:nvPr/>
        </p:nvSpPr>
        <p:spPr>
          <a:xfrm>
            <a:off x="3504367" y="2804533"/>
            <a:ext cx="378117" cy="138499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defTabSz="457200"/>
            <a:r>
              <a:rPr lang="en-US" sz="900" b="1" kern="600" spc="23" dirty="0">
                <a:solidFill>
                  <a:prstClr val="black">
                    <a:lumMod val="50000"/>
                    <a:lumOff val="50000"/>
                  </a:prstClr>
                </a:solidFill>
              </a:rPr>
              <a:t>N = 214</a:t>
            </a:r>
          </a:p>
        </p:txBody>
      </p:sp>
      <p:cxnSp>
        <p:nvCxnSpPr>
          <p:cNvPr id="30" name="Straight Connector 12">
            <a:extLst>
              <a:ext uri="{FF2B5EF4-FFF2-40B4-BE49-F238E27FC236}">
                <a16:creationId xmlns:a16="http://schemas.microsoft.com/office/drawing/2014/main" xmlns="" id="{CBAA5F9C-92DA-6445-BA9C-2F74BC6F0D7F}"/>
              </a:ext>
            </a:extLst>
          </p:cNvPr>
          <p:cNvCxnSpPr>
            <a:cxnSpLocks/>
          </p:cNvCxnSpPr>
          <p:nvPr/>
        </p:nvCxnSpPr>
        <p:spPr>
          <a:xfrm>
            <a:off x="7188727" y="1833258"/>
            <a:ext cx="0" cy="889161"/>
          </a:xfrm>
          <a:prstGeom prst="line">
            <a:avLst/>
          </a:prstGeom>
          <a:ln w="19050">
            <a:solidFill>
              <a:schemeClr val="tx2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Rectangle: Rounded Corners 4">
            <a:extLst>
              <a:ext uri="{FF2B5EF4-FFF2-40B4-BE49-F238E27FC236}">
                <a16:creationId xmlns:a16="http://schemas.microsoft.com/office/drawing/2014/main" xmlns="" id="{CA853C5E-30D8-1F48-A622-55FCBE045785}"/>
              </a:ext>
            </a:extLst>
          </p:cNvPr>
          <p:cNvSpPr/>
          <p:nvPr/>
        </p:nvSpPr>
        <p:spPr>
          <a:xfrm>
            <a:off x="7457342" y="1910090"/>
            <a:ext cx="1284878" cy="701491"/>
          </a:xfrm>
          <a:prstGeom prst="roundRect">
            <a:avLst/>
          </a:prstGeom>
          <a:solidFill>
            <a:schemeClr val="tx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fr-FR" sz="1400" kern="600" spc="23" dirty="0">
                <a:solidFill>
                  <a:prstClr val="white"/>
                </a:solidFill>
              </a:rPr>
              <a:t>6 Cycles </a:t>
            </a:r>
          </a:p>
          <a:p>
            <a:pPr algn="ctr" defTabSz="457200"/>
            <a:r>
              <a:rPr lang="fr-FR" sz="1400" kern="600" spc="23" dirty="0">
                <a:solidFill>
                  <a:prstClr val="white"/>
                </a:solidFill>
              </a:rPr>
              <a:t>(12 cures)</a:t>
            </a:r>
          </a:p>
        </p:txBody>
      </p:sp>
      <p:cxnSp>
        <p:nvCxnSpPr>
          <p:cNvPr id="32" name="Straight Connector 12">
            <a:extLst>
              <a:ext uri="{FF2B5EF4-FFF2-40B4-BE49-F238E27FC236}">
                <a16:creationId xmlns:a16="http://schemas.microsoft.com/office/drawing/2014/main" xmlns="" id="{2A4CC389-0799-924E-AB2D-CC02C0A3210C}"/>
              </a:ext>
            </a:extLst>
          </p:cNvPr>
          <p:cNvCxnSpPr>
            <a:cxnSpLocks/>
          </p:cNvCxnSpPr>
          <p:nvPr/>
        </p:nvCxnSpPr>
        <p:spPr>
          <a:xfrm rot="5400000">
            <a:off x="6932781" y="1571422"/>
            <a:ext cx="0" cy="540000"/>
          </a:xfrm>
          <a:prstGeom prst="line">
            <a:avLst/>
          </a:prstGeom>
          <a:ln w="19050">
            <a:solidFill>
              <a:schemeClr val="tx2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12">
            <a:extLst>
              <a:ext uri="{FF2B5EF4-FFF2-40B4-BE49-F238E27FC236}">
                <a16:creationId xmlns:a16="http://schemas.microsoft.com/office/drawing/2014/main" xmlns="" id="{55B3C5BA-5D42-C943-9533-DD6C6FEE7AA7}"/>
              </a:ext>
            </a:extLst>
          </p:cNvPr>
          <p:cNvCxnSpPr>
            <a:cxnSpLocks/>
          </p:cNvCxnSpPr>
          <p:nvPr/>
        </p:nvCxnSpPr>
        <p:spPr>
          <a:xfrm rot="5400000">
            <a:off x="6932781" y="2444310"/>
            <a:ext cx="0" cy="540000"/>
          </a:xfrm>
          <a:prstGeom prst="line">
            <a:avLst/>
          </a:prstGeom>
          <a:ln w="19050">
            <a:solidFill>
              <a:schemeClr val="tx2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ZoneTexte 34">
            <a:extLst>
              <a:ext uri="{FF2B5EF4-FFF2-40B4-BE49-F238E27FC236}">
                <a16:creationId xmlns:a16="http://schemas.microsoft.com/office/drawing/2014/main" xmlns="" id="{D922210A-E442-0E49-B1DB-1C45C66783C1}"/>
              </a:ext>
            </a:extLst>
          </p:cNvPr>
          <p:cNvSpPr txBox="1"/>
          <p:nvPr/>
        </p:nvSpPr>
        <p:spPr>
          <a:xfrm>
            <a:off x="567563" y="3123853"/>
            <a:ext cx="8468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400" dirty="0">
                <a:solidFill>
                  <a:srgbClr val="1F497D"/>
                </a:solidFill>
              </a:rPr>
              <a:t>mFOLFOX6 : </a:t>
            </a:r>
            <a:r>
              <a:rPr lang="fr-FR" sz="1400" dirty="0" err="1">
                <a:solidFill>
                  <a:srgbClr val="1F497D"/>
                </a:solidFill>
              </a:rPr>
              <a:t>oxaliplatine</a:t>
            </a:r>
            <a:r>
              <a:rPr lang="fr-FR" sz="1400" dirty="0">
                <a:solidFill>
                  <a:srgbClr val="1F497D"/>
                </a:solidFill>
              </a:rPr>
              <a:t> 85 mg/m², </a:t>
            </a:r>
            <a:r>
              <a:rPr lang="fr-FR" sz="1400" dirty="0" err="1">
                <a:solidFill>
                  <a:srgbClr val="1F497D"/>
                </a:solidFill>
              </a:rPr>
              <a:t>leucovorine</a:t>
            </a:r>
            <a:r>
              <a:rPr lang="fr-FR" sz="1400" dirty="0">
                <a:solidFill>
                  <a:srgbClr val="1F497D"/>
                </a:solidFill>
              </a:rPr>
              <a:t> 400 mg/m², 5FU IVSE 2400 mg/m² J1=J15</a:t>
            </a:r>
          </a:p>
          <a:p>
            <a:pPr>
              <a:defRPr/>
            </a:pPr>
            <a:r>
              <a:rPr lang="fr-FR" sz="1400" dirty="0" err="1">
                <a:solidFill>
                  <a:srgbClr val="1F497D"/>
                </a:solidFill>
              </a:rPr>
              <a:t>Andecaliximab</a:t>
            </a:r>
            <a:r>
              <a:rPr lang="fr-FR" sz="1400" dirty="0">
                <a:solidFill>
                  <a:srgbClr val="1F497D"/>
                </a:solidFill>
              </a:rPr>
              <a:t> : 800 mg IV J1=J15</a:t>
            </a:r>
          </a:p>
        </p:txBody>
      </p:sp>
    </p:spTree>
    <p:extLst>
      <p:ext uri="{BB962C8B-B14F-4D97-AF65-F5344CB8AC3E}">
        <p14:creationId xmlns:p14="http://schemas.microsoft.com/office/powerpoint/2010/main" val="1639831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89487" y="258932"/>
            <a:ext cx="822960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A370A9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sz="2800" dirty="0"/>
              <a:t>Estomac avancé L1</a:t>
            </a:r>
            <a:br>
              <a:rPr lang="fr-FR" sz="2800" dirty="0"/>
            </a:br>
            <a:r>
              <a:rPr lang="fr-FR" sz="2800" dirty="0"/>
              <a:t>Etude GAMMA-1 : caractéristiques des patients </a:t>
            </a:r>
          </a:p>
        </p:txBody>
      </p:sp>
      <p:sp>
        <p:nvSpPr>
          <p:cNvPr id="5" name="ZoneTexte 3"/>
          <p:cNvSpPr txBox="1">
            <a:spLocks noChangeArrowheads="1"/>
          </p:cNvSpPr>
          <p:nvPr/>
        </p:nvSpPr>
        <p:spPr bwMode="auto">
          <a:xfrm>
            <a:off x="0" y="4909228"/>
            <a:ext cx="87852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M. Shah</a:t>
            </a:r>
            <a:r>
              <a:rPr lang="ro-RO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 et al., ASCO</a:t>
            </a:r>
            <a:r>
              <a:rPr lang="fr-FR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GI</a:t>
            </a:r>
            <a:r>
              <a:rPr lang="ro-RO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 20</a:t>
            </a:r>
            <a:r>
              <a:rPr lang="fr-FR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19</a:t>
            </a:r>
            <a:r>
              <a:rPr lang="ro-RO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, </a:t>
            </a:r>
            <a:r>
              <a:rPr lang="fr-FR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abs 4</a:t>
            </a:r>
            <a:endParaRPr lang="nl-NL" altLang="fr-FR" sz="1000" dirty="0">
              <a:solidFill>
                <a:prstClr val="black">
                  <a:lumMod val="50000"/>
                  <a:lumOff val="50000"/>
                </a:prstClr>
              </a:solidFill>
              <a:latin typeface="Calibri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graphicFrame>
        <p:nvGraphicFramePr>
          <p:cNvPr id="7" name="Table 9">
            <a:extLst>
              <a:ext uri="{FF2B5EF4-FFF2-40B4-BE49-F238E27FC236}">
                <a16:creationId xmlns:a16="http://schemas.microsoft.com/office/drawing/2014/main" xmlns="" id="{C61D3D5A-FC91-644C-96FE-613DF78C54C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04066" y="1143804"/>
          <a:ext cx="7349335" cy="37607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9900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7516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75164">
                  <a:extLst>
                    <a:ext uri="{9D8B030D-6E8A-4147-A177-3AD203B41FA5}">
                      <a16:colId xmlns:a16="http://schemas.microsoft.com/office/drawing/2014/main" xmlns="" val="1428291516"/>
                    </a:ext>
                  </a:extLst>
                </a:gridCol>
              </a:tblGrid>
              <a:tr h="22878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9388" marR="0" indent="0" algn="l">
                        <a:lnSpc>
                          <a:spcPts val="1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Patients, n (%)</a:t>
                      </a:r>
                      <a:endParaRPr lang="en-US" sz="1100" b="0" i="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1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mFOLFOX6 + ADX (n=218)</a:t>
                      </a:r>
                      <a:endParaRPr lang="en-US" sz="1100" b="0" i="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1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mFOLFOX6 + </a:t>
                      </a:r>
                      <a:r>
                        <a:rPr lang="en-US" sz="1100" b="0" i="0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Pbo</a:t>
                      </a:r>
                      <a:r>
                        <a:rPr lang="en-US" sz="110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 (n=214)</a:t>
                      </a:r>
                      <a:endParaRPr lang="en-US" sz="1100" b="0" i="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914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>
                        <a:lnSpc>
                          <a:spcPts val="1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100" b="0" i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Age, médiane (intervalle), ans</a:t>
                      </a:r>
                    </a:p>
                    <a:p>
                      <a:pPr marL="0" marR="0" indent="180975" algn="l">
                        <a:lnSpc>
                          <a:spcPts val="1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100" b="0" i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≥ 65 ans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1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61 (25-85</a:t>
                      </a:r>
                      <a:r>
                        <a:rPr lang="en-US" sz="1100" b="0" i="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)</a:t>
                      </a:r>
                      <a:br>
                        <a:rPr lang="en-US" sz="1100" b="0" i="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</a:br>
                      <a:endParaRPr lang="en-US" sz="1100" b="0" i="0" baseline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1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63 (24-82</a:t>
                      </a:r>
                      <a:r>
                        <a:rPr lang="en-US" sz="1100" b="0" i="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)</a:t>
                      </a:r>
                      <a:br>
                        <a:rPr lang="en-US" sz="1100" b="0" i="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</a:br>
                      <a:endParaRPr lang="en-US" sz="1100" b="0" i="0" baseline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2878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>
                        <a:lnSpc>
                          <a:spcPts val="1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100" b="0" i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Mâle</a:t>
                      </a:r>
                      <a:endParaRPr lang="fr-FR" sz="1100" b="0" i="0" noProof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1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168 (77)</a:t>
                      </a:r>
                      <a:endParaRPr lang="en-US" sz="11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1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153 (72)</a:t>
                      </a:r>
                      <a:endParaRPr lang="en-US" sz="11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7036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>
                        <a:lnSpc>
                          <a:spcPts val="1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100" b="0" i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PS, n (%)</a:t>
                      </a:r>
                    </a:p>
                    <a:p>
                      <a:pPr marL="180975" marR="0" indent="0" algn="l">
                        <a:lnSpc>
                          <a:spcPts val="1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100" b="0" i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0</a:t>
                      </a:r>
                    </a:p>
                    <a:p>
                      <a:pPr marL="180975" marR="0" indent="0" algn="l">
                        <a:lnSpc>
                          <a:spcPts val="1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100" b="0" i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1</a:t>
                      </a:r>
                    </a:p>
                    <a:p>
                      <a:pPr marL="180975" marR="0" indent="0" algn="l">
                        <a:lnSpc>
                          <a:spcPts val="1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100" b="0" i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Manquant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1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92 (42)</a:t>
                      </a:r>
                    </a:p>
                    <a:p>
                      <a:pPr marL="0" marR="0" algn="ctr">
                        <a:lnSpc>
                          <a:spcPts val="1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125 (57) </a:t>
                      </a:r>
                    </a:p>
                    <a:p>
                      <a:pPr marL="0" marR="0" algn="ctr">
                        <a:lnSpc>
                          <a:spcPts val="1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1 (0,5)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1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93 (44)</a:t>
                      </a:r>
                    </a:p>
                    <a:p>
                      <a:pPr marL="0" marR="0" algn="ctr">
                        <a:lnSpc>
                          <a:spcPts val="1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121 (57) </a:t>
                      </a:r>
                    </a:p>
                    <a:p>
                      <a:pPr marL="0" marR="0" algn="ctr">
                        <a:lnSpc>
                          <a:spcPts val="1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9068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>
                        <a:lnSpc>
                          <a:spcPts val="1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100" b="0" i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Site principal, n (%)</a:t>
                      </a:r>
                    </a:p>
                    <a:p>
                      <a:pPr marL="0" marR="0" indent="180975" algn="l">
                        <a:lnSpc>
                          <a:spcPts val="1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100" b="0" i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Gastrique</a:t>
                      </a:r>
                    </a:p>
                    <a:p>
                      <a:pPr marL="0" marR="0" indent="180975" algn="l">
                        <a:lnSpc>
                          <a:spcPts val="1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100" b="0" i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JOG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1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142 (65)</a:t>
                      </a:r>
                    </a:p>
                    <a:p>
                      <a:pPr marL="0" marR="0" algn="ctr">
                        <a:lnSpc>
                          <a:spcPts val="1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76 (35)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1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143 (67)</a:t>
                      </a:r>
                    </a:p>
                    <a:p>
                      <a:pPr marL="0" marR="0" algn="ctr">
                        <a:lnSpc>
                          <a:spcPts val="1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71 (33)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xmlns="" val="1522650708"/>
                  </a:ext>
                </a:extLst>
              </a:tr>
              <a:tr h="51902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>
                        <a:lnSpc>
                          <a:spcPts val="1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100" b="0" i="0" kern="120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Stade de la maladie, n (%)</a:t>
                      </a:r>
                    </a:p>
                    <a:p>
                      <a:pPr marL="0" marR="0" indent="180975" algn="l">
                        <a:lnSpc>
                          <a:spcPts val="1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100" b="0" kern="120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III</a:t>
                      </a:r>
                    </a:p>
                    <a:p>
                      <a:pPr marL="0" marR="0" indent="180975" algn="l">
                        <a:lnSpc>
                          <a:spcPts val="1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100" b="0" kern="120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IV</a:t>
                      </a:r>
                      <a:endParaRPr lang="fr-FR" sz="1100" b="0" i="0" noProof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1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10 (5)</a:t>
                      </a:r>
                    </a:p>
                    <a:p>
                      <a:pPr marL="0" marR="0" algn="ctr">
                        <a:lnSpc>
                          <a:spcPts val="1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208 (95)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1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15 (7)</a:t>
                      </a:r>
                    </a:p>
                    <a:p>
                      <a:pPr marL="0" marR="0" algn="ctr">
                        <a:lnSpc>
                          <a:spcPts val="1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199 (93)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28782">
                <a:tc>
                  <a:txBody>
                    <a:bodyPr/>
                    <a:lstStyle/>
                    <a:p>
                      <a:pPr marL="0" marR="0" indent="180975" algn="l">
                        <a:lnSpc>
                          <a:spcPts val="1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100" b="0" i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Différenciation,</a:t>
                      </a:r>
                      <a:r>
                        <a:rPr lang="fr-FR" sz="1100" b="0" i="0" baseline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 n(%)</a:t>
                      </a:r>
                      <a:endParaRPr lang="fr-FR" sz="1100" b="0" i="0" noProof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xmlns="" val="3561626621"/>
                  </a:ext>
                </a:extLst>
              </a:tr>
              <a:tr h="228782">
                <a:tc>
                  <a:txBody>
                    <a:bodyPr/>
                    <a:lstStyle/>
                    <a:p>
                      <a:pPr marL="0" marR="0" indent="180975" algn="l">
                        <a:lnSpc>
                          <a:spcPts val="1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100" b="0" i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Bien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indent="0" algn="ctr" defTabSz="342900" rtl="0" eaLnBrk="1" fontAlgn="auto" latinLnBrk="0" hangingPunct="1">
                        <a:lnSpc>
                          <a:spcPts val="1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9 (4)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11 (5)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28782">
                <a:tc>
                  <a:txBody>
                    <a:bodyPr/>
                    <a:lstStyle/>
                    <a:p>
                      <a:pPr marL="0" marR="0" indent="180975" algn="l">
                        <a:lnSpc>
                          <a:spcPts val="1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100" b="0" i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Moyennement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indent="0" algn="ctr" defTabSz="342900" rtl="0" eaLnBrk="1" fontAlgn="auto" latinLnBrk="0" hangingPunct="1">
                        <a:lnSpc>
                          <a:spcPts val="1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58 (27)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56 (26)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28782">
                <a:tc>
                  <a:txBody>
                    <a:bodyPr/>
                    <a:lstStyle/>
                    <a:p>
                      <a:pPr marL="0" marR="0" indent="180975" algn="l">
                        <a:lnSpc>
                          <a:spcPts val="1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100" b="0" i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Peu 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indent="0" algn="ctr" defTabSz="342900" rtl="0" eaLnBrk="1" fontAlgn="auto" latinLnBrk="0" hangingPunct="1">
                        <a:lnSpc>
                          <a:spcPts val="1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107 (49)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100 (47)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28782">
                <a:tc>
                  <a:txBody>
                    <a:bodyPr/>
                    <a:lstStyle/>
                    <a:p>
                      <a:pPr marL="0" marR="0" indent="180975" algn="l">
                        <a:lnSpc>
                          <a:spcPts val="1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100" b="0" i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Indifférencié 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indent="0" algn="ctr" defTabSz="342900" rtl="0" eaLnBrk="1" fontAlgn="auto" latinLnBrk="0" hangingPunct="1">
                        <a:lnSpc>
                          <a:spcPts val="1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4 (2)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4 (2)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840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3"/>
          <p:cNvSpPr txBox="1">
            <a:spLocks noChangeArrowheads="1"/>
          </p:cNvSpPr>
          <p:nvPr/>
        </p:nvSpPr>
        <p:spPr bwMode="auto">
          <a:xfrm>
            <a:off x="104776" y="4878272"/>
            <a:ext cx="87852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M. Shah</a:t>
            </a:r>
            <a:r>
              <a:rPr lang="ro-RO" alt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 et al., ASCO</a:t>
            </a:r>
            <a:r>
              <a:rPr lang="fr-FR" alt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GI</a:t>
            </a:r>
            <a:r>
              <a:rPr lang="ro-RO" alt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 20</a:t>
            </a:r>
            <a:r>
              <a:rPr lang="fr-FR" alt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19</a:t>
            </a:r>
            <a:r>
              <a:rPr lang="ro-RO" alt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, </a:t>
            </a:r>
            <a:r>
              <a:rPr lang="fr-FR" alt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abs 4</a:t>
            </a:r>
            <a:endParaRPr lang="nl-NL" altLang="fr-FR" sz="1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xmlns="" id="{E4E5C617-4364-1E40-AF1F-D9ADB61D2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Estomac avancé L1</a:t>
            </a:r>
            <a:br>
              <a:rPr lang="fr-FR" dirty="0"/>
            </a:br>
            <a:r>
              <a:rPr lang="fr-FR" dirty="0"/>
              <a:t>Etude GAMMA-1 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2E25701A-79B2-7F49-BDAF-2C00C858030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57200" y="1130350"/>
            <a:ext cx="8229600" cy="3394472"/>
          </a:xfrm>
        </p:spPr>
        <p:txBody>
          <a:bodyPr>
            <a:normAutofit/>
          </a:bodyPr>
          <a:lstStyle/>
          <a:p>
            <a:r>
              <a:rPr lang="fr-FR" sz="2000" dirty="0"/>
              <a:t>Survie globale</a:t>
            </a:r>
          </a:p>
        </p:txBody>
      </p:sp>
      <p:graphicFrame>
        <p:nvGraphicFramePr>
          <p:cNvPr id="194" name="Table 142">
            <a:extLst>
              <a:ext uri="{FF2B5EF4-FFF2-40B4-BE49-F238E27FC236}">
                <a16:creationId xmlns:a16="http://schemas.microsoft.com/office/drawing/2014/main" xmlns="" id="{57340581-3CBF-BD48-9840-27A9B0CAA7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8731809"/>
              </p:ext>
            </p:extLst>
          </p:nvPr>
        </p:nvGraphicFramePr>
        <p:xfrm>
          <a:off x="4932040" y="568246"/>
          <a:ext cx="3782529" cy="9539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14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9037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9600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940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12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6858" marT="9144" marB="9144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200" dirty="0"/>
                        <a:t>ADX</a:t>
                      </a:r>
                    </a:p>
                  </a:txBody>
                  <a:tcPr marL="0" marR="6858" marT="9144" marB="9144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200" dirty="0" err="1"/>
                        <a:t>Pbo</a:t>
                      </a:r>
                      <a:endParaRPr lang="en-US" sz="12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6858" marT="9144" marB="9144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28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2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Evénements</a:t>
                      </a:r>
                      <a:endParaRPr lang="en-US" sz="12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0" marT="9144" marB="9144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12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6858" marT="9144" marB="9144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12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6858" marT="0" marB="9144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7067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200" b="0" i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Médiane</a:t>
                      </a: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SG, </a:t>
                      </a:r>
                      <a:r>
                        <a:rPr lang="en-US" sz="1200" b="0" i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mois</a:t>
                      </a:r>
                      <a:endParaRPr lang="en-US" sz="12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0" marT="9144" marB="9144" anchor="ctr"/>
                </a:tc>
                <a:tc>
                  <a:txBody>
                    <a:bodyPr/>
                    <a:lstStyle/>
                    <a:p>
                      <a:pPr marL="0" marR="0" indent="0" algn="ctr" defTabSz="342900" rtl="0" eaLnBrk="1" fontAlgn="auto" latinLnBrk="0" hangingPunct="1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12,5 (11,5-14,0)</a:t>
                      </a:r>
                    </a:p>
                  </a:txBody>
                  <a:tcPr marL="0" marR="6858" marT="9144" marB="9144" anchor="ctr"/>
                </a:tc>
                <a:tc>
                  <a:txBody>
                    <a:bodyPr/>
                    <a:lstStyle/>
                    <a:p>
                      <a:pPr marL="0" marR="0" indent="0" algn="ctr" defTabSz="342900" rtl="0" eaLnBrk="1" fontAlgn="auto" latinLnBrk="0" hangingPunct="1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11,8 (10,3-13,5)</a:t>
                      </a:r>
                    </a:p>
                  </a:txBody>
                  <a:tcPr marL="0" marR="6858" marT="0" marB="9144" anchor="ctr"/>
                </a:tc>
                <a:extLst>
                  <a:ext uri="{0D108BD9-81ED-4DB2-BD59-A6C34878D82A}">
                    <a16:rowId xmlns:a16="http://schemas.microsoft.com/office/drawing/2014/main" xmlns="" val="763237589"/>
                  </a:ext>
                </a:extLst>
              </a:tr>
              <a:tr h="197067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HR (IC 95%)</a:t>
                      </a:r>
                      <a:endParaRPr lang="en-US" sz="12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0" marT="9144" marB="9144" anchor="ctr"/>
                </a:tc>
                <a:tc gridSpan="2">
                  <a:txBody>
                    <a:bodyPr/>
                    <a:lstStyle/>
                    <a:p>
                      <a:pPr marL="0" marR="0" indent="0" algn="ctr" defTabSz="342900" rtl="0" eaLnBrk="1" fontAlgn="auto" latinLnBrk="0" hangingPunct="1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0,93 (0,74-1,18)</a:t>
                      </a:r>
                    </a:p>
                  </a:txBody>
                  <a:tcPr marL="0" marR="6858" marT="9144" marB="9144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0" marR="6858" marT="9144" marB="9144" anchor="ctr"/>
                </a:tc>
                <a:extLst>
                  <a:ext uri="{0D108BD9-81ED-4DB2-BD59-A6C34878D82A}">
                    <a16:rowId xmlns:a16="http://schemas.microsoft.com/office/drawing/2014/main" xmlns="" val="74324292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</a:t>
                      </a:r>
                      <a:endParaRPr lang="en-US" sz="12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0" marT="9144" marB="9144" anchor="ctr"/>
                </a:tc>
                <a:tc gridSpan="2">
                  <a:txBody>
                    <a:bodyPr/>
                    <a:lstStyle/>
                    <a:p>
                      <a:pPr marL="0" marR="0" indent="0" algn="ctr" defTabSz="342900" rtl="0" eaLnBrk="1" fontAlgn="auto" latinLnBrk="0" hangingPunct="1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0,56</a:t>
                      </a:r>
                    </a:p>
                  </a:txBody>
                  <a:tcPr marL="0" marR="6858" marT="9144" marB="9144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08236697"/>
                  </a:ext>
                </a:extLst>
              </a:tr>
            </a:tbl>
          </a:graphicData>
        </a:graphic>
      </p:graphicFrame>
      <p:sp>
        <p:nvSpPr>
          <p:cNvPr id="200" name="ZoneTexte 199"/>
          <p:cNvSpPr txBox="1"/>
          <p:nvPr/>
        </p:nvSpPr>
        <p:spPr>
          <a:xfrm rot="16200000">
            <a:off x="450149" y="2886312"/>
            <a:ext cx="71101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% SSP</a:t>
            </a:r>
          </a:p>
        </p:txBody>
      </p:sp>
      <p:sp>
        <p:nvSpPr>
          <p:cNvPr id="201" name="ZoneTexte 200"/>
          <p:cNvSpPr txBox="1"/>
          <p:nvPr/>
        </p:nvSpPr>
        <p:spPr>
          <a:xfrm>
            <a:off x="2297299" y="4052324"/>
            <a:ext cx="859041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25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Temps (mois)</a:t>
            </a:r>
          </a:p>
        </p:txBody>
      </p:sp>
      <p:sp>
        <p:nvSpPr>
          <p:cNvPr id="202" name="ZoneTexte 201"/>
          <p:cNvSpPr txBox="1"/>
          <p:nvPr/>
        </p:nvSpPr>
        <p:spPr>
          <a:xfrm>
            <a:off x="3364345" y="2437766"/>
            <a:ext cx="899146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ADX + mFOLFOX6</a:t>
            </a:r>
          </a:p>
        </p:txBody>
      </p:sp>
      <p:sp>
        <p:nvSpPr>
          <p:cNvPr id="203" name="ZoneTexte 202"/>
          <p:cNvSpPr txBox="1"/>
          <p:nvPr/>
        </p:nvSpPr>
        <p:spPr>
          <a:xfrm>
            <a:off x="3369122" y="2553572"/>
            <a:ext cx="1217648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Placebo + mFOLFOX6</a:t>
            </a:r>
          </a:p>
        </p:txBody>
      </p:sp>
      <p:cxnSp>
        <p:nvCxnSpPr>
          <p:cNvPr id="205" name="Connecteur droit 204"/>
          <p:cNvCxnSpPr>
            <a:cxnSpLocks/>
          </p:cNvCxnSpPr>
          <p:nvPr/>
        </p:nvCxnSpPr>
        <p:spPr>
          <a:xfrm>
            <a:off x="3128974" y="2642347"/>
            <a:ext cx="234482" cy="205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6" name="ZoneTexte 205"/>
          <p:cNvSpPr txBox="1"/>
          <p:nvPr/>
        </p:nvSpPr>
        <p:spPr>
          <a:xfrm>
            <a:off x="287320" y="4098490"/>
            <a:ext cx="552759" cy="1038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675" dirty="0"/>
              <a:t>Nb à risque</a:t>
            </a:r>
          </a:p>
        </p:txBody>
      </p:sp>
      <p:sp>
        <p:nvSpPr>
          <p:cNvPr id="207" name="ZoneTexte 206"/>
          <p:cNvSpPr txBox="1"/>
          <p:nvPr/>
        </p:nvSpPr>
        <p:spPr>
          <a:xfrm>
            <a:off x="318631" y="4247178"/>
            <a:ext cx="648000" cy="9233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fr-FR" sz="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ADX + mFOLFOX6</a:t>
            </a:r>
          </a:p>
        </p:txBody>
      </p:sp>
      <p:sp>
        <p:nvSpPr>
          <p:cNvPr id="208" name="ZoneTexte 207"/>
          <p:cNvSpPr txBox="1"/>
          <p:nvPr/>
        </p:nvSpPr>
        <p:spPr>
          <a:xfrm>
            <a:off x="318631" y="4365360"/>
            <a:ext cx="675000" cy="9233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fr-FR" sz="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Placebo + mFOLFOX6</a:t>
            </a:r>
          </a:p>
        </p:txBody>
      </p:sp>
      <p:sp>
        <p:nvSpPr>
          <p:cNvPr id="209" name="ZoneTexte 208"/>
          <p:cNvSpPr txBox="1"/>
          <p:nvPr/>
        </p:nvSpPr>
        <p:spPr>
          <a:xfrm>
            <a:off x="1070204" y="4201186"/>
            <a:ext cx="360692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" b="1" dirty="0">
                <a:solidFill>
                  <a:srgbClr val="4F81BD"/>
                </a:solidFill>
              </a:rPr>
              <a:t>218     180    152    125     86       60      46       34       27        13      5         3         2        1         1         1        0</a:t>
            </a:r>
          </a:p>
        </p:txBody>
      </p:sp>
      <p:sp>
        <p:nvSpPr>
          <p:cNvPr id="210" name="ZoneTexte 209"/>
          <p:cNvSpPr txBox="1"/>
          <p:nvPr/>
        </p:nvSpPr>
        <p:spPr>
          <a:xfrm>
            <a:off x="1070204" y="4329774"/>
            <a:ext cx="360692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214     155    129    101     89       50      34       26       12        10      6         1        0</a:t>
            </a:r>
          </a:p>
        </p:txBody>
      </p:sp>
      <p:sp>
        <p:nvSpPr>
          <p:cNvPr id="211" name="ZoneTexte 210"/>
          <p:cNvSpPr txBox="1"/>
          <p:nvPr/>
        </p:nvSpPr>
        <p:spPr>
          <a:xfrm>
            <a:off x="1147958" y="3302928"/>
            <a:ext cx="98380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Médiane 11,8</a:t>
            </a:r>
            <a:br>
              <a:rPr lang="fr-FR" sz="75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fr-FR" sz="7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(IC 95% : 10,3;13,5)</a:t>
            </a:r>
          </a:p>
        </p:txBody>
      </p:sp>
      <p:sp>
        <p:nvSpPr>
          <p:cNvPr id="212" name="ZoneTexte 211"/>
          <p:cNvSpPr txBox="1"/>
          <p:nvPr/>
        </p:nvSpPr>
        <p:spPr>
          <a:xfrm>
            <a:off x="2107436" y="2584919"/>
            <a:ext cx="125015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50" b="1" dirty="0">
                <a:solidFill>
                  <a:srgbClr val="4F81BD"/>
                </a:solidFill>
              </a:rPr>
              <a:t>Médiane 12,5</a:t>
            </a:r>
            <a:br>
              <a:rPr lang="fr-FR" sz="750" b="1" dirty="0">
                <a:solidFill>
                  <a:srgbClr val="4F81BD"/>
                </a:solidFill>
              </a:rPr>
            </a:br>
            <a:r>
              <a:rPr lang="fr-FR" sz="750" b="1" dirty="0">
                <a:solidFill>
                  <a:srgbClr val="4F81BD"/>
                </a:solidFill>
              </a:rPr>
              <a:t>(IC 95% : 11,2;14,0)</a:t>
            </a:r>
          </a:p>
        </p:txBody>
      </p:sp>
      <p:sp>
        <p:nvSpPr>
          <p:cNvPr id="308" name="ZoneTexte 307"/>
          <p:cNvSpPr txBox="1"/>
          <p:nvPr/>
        </p:nvSpPr>
        <p:spPr>
          <a:xfrm>
            <a:off x="1567538" y="2016074"/>
            <a:ext cx="2990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HR stratifié (IC 95%) ADX vs placebo : </a:t>
            </a:r>
            <a:r>
              <a:rPr lang="fr-FR" sz="9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0,93 (0,74 ; 1,18)</a:t>
            </a:r>
          </a:p>
          <a:p>
            <a:r>
              <a:rPr lang="fr-FR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 stratifié (Log-</a:t>
            </a:r>
            <a:r>
              <a:rPr lang="fr-FR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rank</a:t>
            </a:r>
            <a:r>
              <a:rPr lang="fr-FR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test): </a:t>
            </a:r>
            <a:r>
              <a:rPr lang="fr-FR" sz="9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p=0,56</a:t>
            </a:r>
          </a:p>
        </p:txBody>
      </p:sp>
      <p:grpSp>
        <p:nvGrpSpPr>
          <p:cNvPr id="309" name="Groupe 308"/>
          <p:cNvGrpSpPr/>
          <p:nvPr/>
        </p:nvGrpSpPr>
        <p:grpSpPr>
          <a:xfrm>
            <a:off x="560122" y="2063938"/>
            <a:ext cx="3780734" cy="2085092"/>
            <a:chOff x="3520942" y="2167866"/>
            <a:chExt cx="5040979" cy="2780124"/>
          </a:xfrm>
        </p:grpSpPr>
        <p:sp>
          <p:nvSpPr>
            <p:cNvPr id="310" name="ZoneTexte 309"/>
            <p:cNvSpPr txBox="1"/>
            <p:nvPr/>
          </p:nvSpPr>
          <p:spPr>
            <a:xfrm>
              <a:off x="3894218" y="2259001"/>
              <a:ext cx="432000" cy="26537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>
                <a:lnSpc>
                  <a:spcPts val="900"/>
                </a:lnSpc>
                <a:spcBef>
                  <a:spcPts val="375"/>
                </a:spcBef>
              </a:pPr>
              <a:r>
                <a:rPr lang="fr-FR" sz="825" dirty="0">
                  <a:solidFill>
                    <a:schemeClr val="bg1">
                      <a:lumMod val="50000"/>
                    </a:schemeClr>
                  </a:solidFill>
                </a:rPr>
                <a:t>100</a:t>
              </a:r>
            </a:p>
            <a:p>
              <a:pPr algn="r">
                <a:lnSpc>
                  <a:spcPts val="900"/>
                </a:lnSpc>
                <a:spcBef>
                  <a:spcPts val="375"/>
                </a:spcBef>
              </a:pPr>
              <a:r>
                <a:rPr lang="fr-FR" sz="825" dirty="0">
                  <a:solidFill>
                    <a:schemeClr val="bg1">
                      <a:lumMod val="50000"/>
                    </a:schemeClr>
                  </a:solidFill>
                </a:rPr>
                <a:t>90</a:t>
              </a:r>
            </a:p>
            <a:p>
              <a:pPr algn="r">
                <a:lnSpc>
                  <a:spcPts val="900"/>
                </a:lnSpc>
                <a:spcBef>
                  <a:spcPts val="375"/>
                </a:spcBef>
              </a:pPr>
              <a:r>
                <a:rPr lang="fr-FR" sz="825" dirty="0">
                  <a:solidFill>
                    <a:schemeClr val="bg1">
                      <a:lumMod val="50000"/>
                    </a:schemeClr>
                  </a:solidFill>
                </a:rPr>
                <a:t>80</a:t>
              </a:r>
            </a:p>
            <a:p>
              <a:pPr algn="r">
                <a:lnSpc>
                  <a:spcPts val="900"/>
                </a:lnSpc>
                <a:spcBef>
                  <a:spcPts val="375"/>
                </a:spcBef>
              </a:pPr>
              <a:r>
                <a:rPr lang="fr-FR" sz="825" dirty="0">
                  <a:solidFill>
                    <a:schemeClr val="bg1">
                      <a:lumMod val="50000"/>
                    </a:schemeClr>
                  </a:solidFill>
                </a:rPr>
                <a:t>70</a:t>
              </a:r>
            </a:p>
            <a:p>
              <a:pPr algn="r">
                <a:lnSpc>
                  <a:spcPts val="900"/>
                </a:lnSpc>
                <a:spcBef>
                  <a:spcPts val="375"/>
                </a:spcBef>
              </a:pPr>
              <a:r>
                <a:rPr lang="fr-FR" sz="825" dirty="0">
                  <a:solidFill>
                    <a:schemeClr val="bg1">
                      <a:lumMod val="50000"/>
                    </a:schemeClr>
                  </a:solidFill>
                </a:rPr>
                <a:t>60</a:t>
              </a:r>
            </a:p>
            <a:p>
              <a:pPr algn="r">
                <a:lnSpc>
                  <a:spcPts val="900"/>
                </a:lnSpc>
                <a:spcBef>
                  <a:spcPts val="375"/>
                </a:spcBef>
              </a:pPr>
              <a:r>
                <a:rPr lang="fr-FR" sz="825" dirty="0">
                  <a:solidFill>
                    <a:schemeClr val="bg1">
                      <a:lumMod val="50000"/>
                    </a:schemeClr>
                  </a:solidFill>
                </a:rPr>
                <a:t>50</a:t>
              </a:r>
            </a:p>
            <a:p>
              <a:pPr algn="r">
                <a:lnSpc>
                  <a:spcPts val="900"/>
                </a:lnSpc>
                <a:spcBef>
                  <a:spcPts val="375"/>
                </a:spcBef>
              </a:pPr>
              <a:r>
                <a:rPr lang="fr-FR" sz="825" dirty="0">
                  <a:solidFill>
                    <a:schemeClr val="bg1">
                      <a:lumMod val="50000"/>
                    </a:schemeClr>
                  </a:solidFill>
                </a:rPr>
                <a:t>40</a:t>
              </a:r>
            </a:p>
            <a:p>
              <a:pPr algn="r">
                <a:lnSpc>
                  <a:spcPts val="900"/>
                </a:lnSpc>
                <a:spcBef>
                  <a:spcPts val="375"/>
                </a:spcBef>
              </a:pPr>
              <a:r>
                <a:rPr lang="fr-FR" sz="825" dirty="0">
                  <a:solidFill>
                    <a:schemeClr val="bg1">
                      <a:lumMod val="50000"/>
                    </a:schemeClr>
                  </a:solidFill>
                </a:rPr>
                <a:t>30</a:t>
              </a:r>
            </a:p>
            <a:p>
              <a:pPr algn="r">
                <a:lnSpc>
                  <a:spcPts val="900"/>
                </a:lnSpc>
                <a:spcBef>
                  <a:spcPts val="375"/>
                </a:spcBef>
              </a:pPr>
              <a:r>
                <a:rPr lang="fr-FR" sz="825" dirty="0">
                  <a:solidFill>
                    <a:schemeClr val="bg1">
                      <a:lumMod val="50000"/>
                    </a:schemeClr>
                  </a:solidFill>
                </a:rPr>
                <a:t>20</a:t>
              </a:r>
            </a:p>
            <a:p>
              <a:pPr algn="r">
                <a:lnSpc>
                  <a:spcPts val="900"/>
                </a:lnSpc>
                <a:spcBef>
                  <a:spcPts val="375"/>
                </a:spcBef>
              </a:pPr>
              <a:r>
                <a:rPr lang="fr-FR" sz="825" dirty="0">
                  <a:solidFill>
                    <a:schemeClr val="bg1">
                      <a:lumMod val="50000"/>
                    </a:schemeClr>
                  </a:solidFill>
                </a:rPr>
                <a:t>10</a:t>
              </a:r>
            </a:p>
            <a:p>
              <a:pPr algn="r">
                <a:lnSpc>
                  <a:spcPts val="900"/>
                </a:lnSpc>
                <a:spcBef>
                  <a:spcPts val="375"/>
                </a:spcBef>
              </a:pPr>
              <a:r>
                <a:rPr lang="fr-FR" sz="825" dirty="0">
                  <a:solidFill>
                    <a:schemeClr val="bg1">
                      <a:lumMod val="50000"/>
                    </a:schemeClr>
                  </a:solidFill>
                </a:rPr>
                <a:t>0</a:t>
              </a:r>
            </a:p>
          </p:txBody>
        </p:sp>
        <p:grpSp>
          <p:nvGrpSpPr>
            <p:cNvPr id="311" name="Groupe 310"/>
            <p:cNvGrpSpPr/>
            <p:nvPr/>
          </p:nvGrpSpPr>
          <p:grpSpPr>
            <a:xfrm>
              <a:off x="4249950" y="2167866"/>
              <a:ext cx="80378" cy="2479579"/>
              <a:chOff x="3688804" y="2495384"/>
              <a:chExt cx="80378" cy="2479579"/>
            </a:xfrm>
          </p:grpSpPr>
          <p:cxnSp>
            <p:nvCxnSpPr>
              <p:cNvPr id="394" name="Connecteur droit 393"/>
              <p:cNvCxnSpPr/>
              <p:nvPr/>
            </p:nvCxnSpPr>
            <p:spPr>
              <a:xfrm>
                <a:off x="3761811" y="2495384"/>
                <a:ext cx="0" cy="2479579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5" name="Connecteur droit 394"/>
              <p:cNvCxnSpPr/>
              <p:nvPr/>
            </p:nvCxnSpPr>
            <p:spPr>
              <a:xfrm>
                <a:off x="3752775" y="2576223"/>
                <a:ext cx="9036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6" name="Connecteur droit 395"/>
              <p:cNvCxnSpPr/>
              <p:nvPr/>
            </p:nvCxnSpPr>
            <p:spPr>
              <a:xfrm>
                <a:off x="3695499" y="2666655"/>
                <a:ext cx="720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7" name="Connecteur droit 396"/>
              <p:cNvCxnSpPr/>
              <p:nvPr/>
            </p:nvCxnSpPr>
            <p:spPr>
              <a:xfrm>
                <a:off x="3692154" y="2889392"/>
                <a:ext cx="720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8" name="Connecteur droit 397"/>
              <p:cNvCxnSpPr/>
              <p:nvPr/>
            </p:nvCxnSpPr>
            <p:spPr>
              <a:xfrm>
                <a:off x="3688804" y="3117152"/>
                <a:ext cx="720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9" name="Connecteur droit 398"/>
              <p:cNvCxnSpPr/>
              <p:nvPr/>
            </p:nvCxnSpPr>
            <p:spPr>
              <a:xfrm>
                <a:off x="3690481" y="3329842"/>
                <a:ext cx="720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0" name="Connecteur droit 399"/>
              <p:cNvCxnSpPr/>
              <p:nvPr/>
            </p:nvCxnSpPr>
            <p:spPr>
              <a:xfrm>
                <a:off x="3692159" y="3562629"/>
                <a:ext cx="720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1" name="Connecteur droit 400"/>
              <p:cNvCxnSpPr/>
              <p:nvPr/>
            </p:nvCxnSpPr>
            <p:spPr>
              <a:xfrm>
                <a:off x="3693832" y="3785365"/>
                <a:ext cx="720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2" name="Connecteur droit 401"/>
              <p:cNvCxnSpPr/>
              <p:nvPr/>
            </p:nvCxnSpPr>
            <p:spPr>
              <a:xfrm>
                <a:off x="3690483" y="4008102"/>
                <a:ext cx="720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3" name="Connecteur droit 402"/>
              <p:cNvCxnSpPr/>
              <p:nvPr/>
            </p:nvCxnSpPr>
            <p:spPr>
              <a:xfrm>
                <a:off x="3697182" y="4225814"/>
                <a:ext cx="720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4" name="Connecteur droit 403"/>
              <p:cNvCxnSpPr/>
              <p:nvPr/>
            </p:nvCxnSpPr>
            <p:spPr>
              <a:xfrm>
                <a:off x="3688810" y="4458599"/>
                <a:ext cx="720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5" name="Connecteur droit 404"/>
              <p:cNvCxnSpPr/>
              <p:nvPr/>
            </p:nvCxnSpPr>
            <p:spPr>
              <a:xfrm>
                <a:off x="3690489" y="4676311"/>
                <a:ext cx="720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6" name="Connecteur droit 405"/>
              <p:cNvCxnSpPr/>
              <p:nvPr/>
            </p:nvCxnSpPr>
            <p:spPr>
              <a:xfrm>
                <a:off x="3692167" y="4904074"/>
                <a:ext cx="720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2" name="Groupe 311"/>
            <p:cNvGrpSpPr/>
            <p:nvPr/>
          </p:nvGrpSpPr>
          <p:grpSpPr>
            <a:xfrm>
              <a:off x="4313921" y="4639377"/>
              <a:ext cx="4248000" cy="90416"/>
              <a:chOff x="3752775" y="4966895"/>
              <a:chExt cx="4248000" cy="90416"/>
            </a:xfrm>
          </p:grpSpPr>
          <p:cxnSp>
            <p:nvCxnSpPr>
              <p:cNvPr id="376" name="Connecteur droit 375"/>
              <p:cNvCxnSpPr/>
              <p:nvPr/>
            </p:nvCxnSpPr>
            <p:spPr>
              <a:xfrm flipH="1" flipV="1">
                <a:off x="3752775" y="4974963"/>
                <a:ext cx="4248000" cy="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7" name="Connecteur droit 376"/>
              <p:cNvCxnSpPr/>
              <p:nvPr/>
            </p:nvCxnSpPr>
            <p:spPr>
              <a:xfrm rot="16200000">
                <a:off x="3799351" y="5011258"/>
                <a:ext cx="720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8" name="Connecteur droit 377"/>
              <p:cNvCxnSpPr/>
              <p:nvPr/>
            </p:nvCxnSpPr>
            <p:spPr>
              <a:xfrm rot="16200000">
                <a:off x="4047209" y="5007911"/>
                <a:ext cx="720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9" name="Connecteur droit 378"/>
              <p:cNvCxnSpPr/>
              <p:nvPr/>
            </p:nvCxnSpPr>
            <p:spPr>
              <a:xfrm rot="16200000">
                <a:off x="4295067" y="5009581"/>
                <a:ext cx="720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0" name="Connecteur droit 379"/>
              <p:cNvCxnSpPr/>
              <p:nvPr/>
            </p:nvCxnSpPr>
            <p:spPr>
              <a:xfrm rot="16200000">
                <a:off x="4542923" y="5016280"/>
                <a:ext cx="720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1" name="Connecteur droit 380"/>
              <p:cNvCxnSpPr/>
              <p:nvPr/>
            </p:nvCxnSpPr>
            <p:spPr>
              <a:xfrm rot="16200000">
                <a:off x="4790781" y="5007909"/>
                <a:ext cx="720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2" name="Connecteur droit 381"/>
              <p:cNvCxnSpPr/>
              <p:nvPr/>
            </p:nvCxnSpPr>
            <p:spPr>
              <a:xfrm rot="16200000">
                <a:off x="5033614" y="5009586"/>
                <a:ext cx="720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3" name="Connecteur droit 382"/>
              <p:cNvCxnSpPr/>
              <p:nvPr/>
            </p:nvCxnSpPr>
            <p:spPr>
              <a:xfrm rot="16200000">
                <a:off x="5286496" y="5016285"/>
                <a:ext cx="720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4" name="Connecteur droit 383"/>
              <p:cNvCxnSpPr/>
              <p:nvPr/>
            </p:nvCxnSpPr>
            <p:spPr>
              <a:xfrm rot="16200000">
                <a:off x="5524306" y="5012937"/>
                <a:ext cx="720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5" name="Connecteur droit 384"/>
              <p:cNvCxnSpPr/>
              <p:nvPr/>
            </p:nvCxnSpPr>
            <p:spPr>
              <a:xfrm rot="16200000">
                <a:off x="5777189" y="5009586"/>
                <a:ext cx="720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6" name="Connecteur droit 385"/>
              <p:cNvCxnSpPr/>
              <p:nvPr/>
            </p:nvCxnSpPr>
            <p:spPr>
              <a:xfrm rot="16200000">
                <a:off x="6030071" y="5021311"/>
                <a:ext cx="720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7" name="Connecteur droit 386"/>
              <p:cNvCxnSpPr/>
              <p:nvPr/>
            </p:nvCxnSpPr>
            <p:spPr>
              <a:xfrm rot="16200000">
                <a:off x="6267880" y="5012940"/>
                <a:ext cx="720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8" name="Connecteur droit 387"/>
              <p:cNvCxnSpPr/>
              <p:nvPr/>
            </p:nvCxnSpPr>
            <p:spPr>
              <a:xfrm rot="16200000">
                <a:off x="6525785" y="5014616"/>
                <a:ext cx="720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9" name="Connecteur droit 388"/>
              <p:cNvCxnSpPr/>
              <p:nvPr/>
            </p:nvCxnSpPr>
            <p:spPr>
              <a:xfrm rot="16200000">
                <a:off x="6768617" y="5016288"/>
                <a:ext cx="720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0" name="Connecteur droit 389"/>
              <p:cNvCxnSpPr/>
              <p:nvPr/>
            </p:nvCxnSpPr>
            <p:spPr>
              <a:xfrm rot="16200000">
                <a:off x="7011451" y="5002895"/>
                <a:ext cx="720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1" name="Connecteur droit 390"/>
              <p:cNvCxnSpPr/>
              <p:nvPr/>
            </p:nvCxnSpPr>
            <p:spPr>
              <a:xfrm rot="16200000">
                <a:off x="7269355" y="5009594"/>
                <a:ext cx="720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2" name="Connecteur droit 391"/>
              <p:cNvCxnSpPr/>
              <p:nvPr/>
            </p:nvCxnSpPr>
            <p:spPr>
              <a:xfrm rot="16200000">
                <a:off x="7512187" y="5011269"/>
                <a:ext cx="720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3" name="Connecteur droit 392"/>
              <p:cNvCxnSpPr/>
              <p:nvPr/>
            </p:nvCxnSpPr>
            <p:spPr>
              <a:xfrm rot="16200000">
                <a:off x="7755021" y="5007920"/>
                <a:ext cx="720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3" name="ZoneTexte 312"/>
            <p:cNvSpPr txBox="1"/>
            <p:nvPr/>
          </p:nvSpPr>
          <p:spPr>
            <a:xfrm>
              <a:off x="4273825" y="4655602"/>
              <a:ext cx="4288096" cy="2923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spcBef>
                  <a:spcPts val="375"/>
                </a:spcBef>
              </a:pPr>
              <a:r>
                <a:rPr lang="fr-FR" sz="825" dirty="0">
                  <a:solidFill>
                    <a:schemeClr val="bg1">
                      <a:lumMod val="50000"/>
                    </a:schemeClr>
                  </a:solidFill>
                </a:rPr>
                <a:t>0     2      4     6      8     10   12   14   16    18   20   22   24    26   28    30   32</a:t>
              </a:r>
            </a:p>
          </p:txBody>
        </p:sp>
        <p:sp>
          <p:nvSpPr>
            <p:cNvPr id="314" name="ZoneTexte 313"/>
            <p:cNvSpPr txBox="1"/>
            <p:nvPr/>
          </p:nvSpPr>
          <p:spPr>
            <a:xfrm rot="16200000">
              <a:off x="3067613" y="3113403"/>
              <a:ext cx="1245214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% Vivants</a:t>
              </a:r>
            </a:p>
          </p:txBody>
        </p:sp>
        <p:grpSp>
          <p:nvGrpSpPr>
            <p:cNvPr id="316" name="Groupe 315"/>
            <p:cNvGrpSpPr/>
            <p:nvPr/>
          </p:nvGrpSpPr>
          <p:grpSpPr>
            <a:xfrm>
              <a:off x="4311991" y="2335134"/>
              <a:ext cx="3720567" cy="1768890"/>
              <a:chOff x="4311991" y="2335134"/>
              <a:chExt cx="3720567" cy="1768890"/>
            </a:xfrm>
          </p:grpSpPr>
          <p:cxnSp>
            <p:nvCxnSpPr>
              <p:cNvPr id="344" name="Connecteur droit 343"/>
              <p:cNvCxnSpPr/>
              <p:nvPr/>
            </p:nvCxnSpPr>
            <p:spPr>
              <a:xfrm flipV="1">
                <a:off x="4311991" y="3457847"/>
                <a:ext cx="1656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5" name="Connecteur droit 344"/>
              <p:cNvCxnSpPr/>
              <p:nvPr/>
            </p:nvCxnSpPr>
            <p:spPr>
              <a:xfrm flipH="1">
                <a:off x="5967991" y="3278002"/>
                <a:ext cx="118469" cy="179845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6" name="Connecteur droit 345"/>
              <p:cNvCxnSpPr/>
              <p:nvPr/>
            </p:nvCxnSpPr>
            <p:spPr>
              <a:xfrm>
                <a:off x="6086460" y="3278002"/>
                <a:ext cx="9248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7" name="Connecteur droit 346"/>
              <p:cNvCxnSpPr/>
              <p:nvPr/>
            </p:nvCxnSpPr>
            <p:spPr>
              <a:xfrm flipH="1">
                <a:off x="5712488" y="3457847"/>
                <a:ext cx="70338" cy="30023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8" name="Connecteur droit 347"/>
              <p:cNvCxnSpPr/>
              <p:nvPr/>
            </p:nvCxnSpPr>
            <p:spPr>
              <a:xfrm>
                <a:off x="5620712" y="3753060"/>
                <a:ext cx="9248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9" name="Connecteur droit 348"/>
              <p:cNvCxnSpPr/>
              <p:nvPr/>
            </p:nvCxnSpPr>
            <p:spPr>
              <a:xfrm>
                <a:off x="4396497" y="2335134"/>
                <a:ext cx="95455" cy="25372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0" name="Connecteur droit 349"/>
              <p:cNvCxnSpPr/>
              <p:nvPr/>
            </p:nvCxnSpPr>
            <p:spPr>
              <a:xfrm>
                <a:off x="4491952" y="2360506"/>
                <a:ext cx="82495" cy="34791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1" name="Connecteur droit 350"/>
              <p:cNvCxnSpPr/>
              <p:nvPr/>
            </p:nvCxnSpPr>
            <p:spPr>
              <a:xfrm>
                <a:off x="4574447" y="2395297"/>
                <a:ext cx="102232" cy="59181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2" name="Connecteur droit 351"/>
              <p:cNvCxnSpPr/>
              <p:nvPr/>
            </p:nvCxnSpPr>
            <p:spPr>
              <a:xfrm>
                <a:off x="4676679" y="2454478"/>
                <a:ext cx="50543" cy="60502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3" name="Connecteur droit 352"/>
              <p:cNvCxnSpPr/>
              <p:nvPr/>
            </p:nvCxnSpPr>
            <p:spPr>
              <a:xfrm>
                <a:off x="4727222" y="2514980"/>
                <a:ext cx="104579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4" name="Connecteur droit 353"/>
              <p:cNvCxnSpPr/>
              <p:nvPr/>
            </p:nvCxnSpPr>
            <p:spPr>
              <a:xfrm>
                <a:off x="4831801" y="2514980"/>
                <a:ext cx="146599" cy="14509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5" name="Connecteur droit 354"/>
              <p:cNvCxnSpPr/>
              <p:nvPr/>
            </p:nvCxnSpPr>
            <p:spPr>
              <a:xfrm>
                <a:off x="4978400" y="2662658"/>
                <a:ext cx="36945" cy="7505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6" name="Connecteur droit 355"/>
              <p:cNvCxnSpPr/>
              <p:nvPr/>
            </p:nvCxnSpPr>
            <p:spPr>
              <a:xfrm>
                <a:off x="5015345" y="2737716"/>
                <a:ext cx="40025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7" name="Connecteur droit 356"/>
              <p:cNvCxnSpPr/>
              <p:nvPr/>
            </p:nvCxnSpPr>
            <p:spPr>
              <a:xfrm>
                <a:off x="5046133" y="2737716"/>
                <a:ext cx="55418" cy="8245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8" name="Connecteur droit 357"/>
              <p:cNvCxnSpPr/>
              <p:nvPr/>
            </p:nvCxnSpPr>
            <p:spPr>
              <a:xfrm>
                <a:off x="5101551" y="2816762"/>
                <a:ext cx="60393" cy="2733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9" name="Connecteur droit 358"/>
              <p:cNvCxnSpPr/>
              <p:nvPr/>
            </p:nvCxnSpPr>
            <p:spPr>
              <a:xfrm>
                <a:off x="5161944" y="2839610"/>
                <a:ext cx="130492" cy="117652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0" name="Connecteur droit 359"/>
              <p:cNvCxnSpPr/>
              <p:nvPr/>
            </p:nvCxnSpPr>
            <p:spPr>
              <a:xfrm>
                <a:off x="5292436" y="2957262"/>
                <a:ext cx="338324" cy="277849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1" name="Connecteur droit 360"/>
              <p:cNvCxnSpPr/>
              <p:nvPr/>
            </p:nvCxnSpPr>
            <p:spPr>
              <a:xfrm>
                <a:off x="5630760" y="3235111"/>
                <a:ext cx="81728" cy="6842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2" name="Connecteur droit 361"/>
              <p:cNvCxnSpPr/>
              <p:nvPr/>
            </p:nvCxnSpPr>
            <p:spPr>
              <a:xfrm>
                <a:off x="5713194" y="3300469"/>
                <a:ext cx="69632" cy="50546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3" name="Connecteur droit 362"/>
              <p:cNvCxnSpPr/>
              <p:nvPr/>
            </p:nvCxnSpPr>
            <p:spPr>
              <a:xfrm>
                <a:off x="5782826" y="3353213"/>
                <a:ext cx="22597" cy="54442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4" name="Connecteur droit 363"/>
              <p:cNvCxnSpPr/>
              <p:nvPr/>
            </p:nvCxnSpPr>
            <p:spPr>
              <a:xfrm>
                <a:off x="5805423" y="3395339"/>
                <a:ext cx="281037" cy="20031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5" name="Connecteur droit 364"/>
              <p:cNvCxnSpPr/>
              <p:nvPr/>
            </p:nvCxnSpPr>
            <p:spPr>
              <a:xfrm>
                <a:off x="6086460" y="3595649"/>
                <a:ext cx="112214" cy="110657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6" name="Connecteur droit 365"/>
              <p:cNvCxnSpPr/>
              <p:nvPr/>
            </p:nvCxnSpPr>
            <p:spPr>
              <a:xfrm>
                <a:off x="6178942" y="3706306"/>
                <a:ext cx="132573" cy="6679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7" name="Connecteur droit 366"/>
              <p:cNvCxnSpPr/>
              <p:nvPr/>
            </p:nvCxnSpPr>
            <p:spPr>
              <a:xfrm>
                <a:off x="6311515" y="3712985"/>
                <a:ext cx="62820" cy="81381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8" name="Connecteur droit 367"/>
              <p:cNvCxnSpPr/>
              <p:nvPr/>
            </p:nvCxnSpPr>
            <p:spPr>
              <a:xfrm>
                <a:off x="6374335" y="3792030"/>
                <a:ext cx="91120" cy="31612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9" name="Connecteur droit 368"/>
              <p:cNvCxnSpPr/>
              <p:nvPr/>
            </p:nvCxnSpPr>
            <p:spPr>
              <a:xfrm>
                <a:off x="6465455" y="3823642"/>
                <a:ext cx="41453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0" name="Connecteur droit 369"/>
              <p:cNvCxnSpPr/>
              <p:nvPr/>
            </p:nvCxnSpPr>
            <p:spPr>
              <a:xfrm>
                <a:off x="6506908" y="3807836"/>
                <a:ext cx="120309" cy="9046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1" name="Connecteur droit 370"/>
              <p:cNvCxnSpPr/>
              <p:nvPr/>
            </p:nvCxnSpPr>
            <p:spPr>
              <a:xfrm>
                <a:off x="6627217" y="3898296"/>
                <a:ext cx="213850" cy="85656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2" name="Connecteur droit 371"/>
              <p:cNvCxnSpPr/>
              <p:nvPr/>
            </p:nvCxnSpPr>
            <p:spPr>
              <a:xfrm>
                <a:off x="6841067" y="3969184"/>
                <a:ext cx="58497" cy="4063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3" name="Connecteur droit 372"/>
              <p:cNvCxnSpPr/>
              <p:nvPr/>
            </p:nvCxnSpPr>
            <p:spPr>
              <a:xfrm>
                <a:off x="6899564" y="4004120"/>
                <a:ext cx="61812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4" name="Connecteur droit 373"/>
              <p:cNvCxnSpPr/>
              <p:nvPr/>
            </p:nvCxnSpPr>
            <p:spPr>
              <a:xfrm>
                <a:off x="6961376" y="4004120"/>
                <a:ext cx="0" cy="9990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5" name="Connecteur droit 374"/>
              <p:cNvCxnSpPr/>
              <p:nvPr/>
            </p:nvCxnSpPr>
            <p:spPr>
              <a:xfrm>
                <a:off x="6961376" y="4104024"/>
                <a:ext cx="1071182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7" name="Groupe 316"/>
            <p:cNvGrpSpPr/>
            <p:nvPr/>
          </p:nvGrpSpPr>
          <p:grpSpPr>
            <a:xfrm>
              <a:off x="4396497" y="2339137"/>
              <a:ext cx="3100470" cy="2054293"/>
              <a:chOff x="4396497" y="2339137"/>
              <a:chExt cx="3100470" cy="2054293"/>
            </a:xfrm>
          </p:grpSpPr>
          <p:cxnSp>
            <p:nvCxnSpPr>
              <p:cNvPr id="318" name="Connecteur droit 317"/>
              <p:cNvCxnSpPr/>
              <p:nvPr/>
            </p:nvCxnSpPr>
            <p:spPr>
              <a:xfrm>
                <a:off x="4396497" y="2339137"/>
                <a:ext cx="177950" cy="145592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Connecteur droit 318"/>
              <p:cNvCxnSpPr/>
              <p:nvPr/>
            </p:nvCxnSpPr>
            <p:spPr>
              <a:xfrm>
                <a:off x="4574447" y="2489176"/>
                <a:ext cx="69908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0" name="Connecteur droit 319"/>
              <p:cNvCxnSpPr/>
              <p:nvPr/>
            </p:nvCxnSpPr>
            <p:spPr>
              <a:xfrm>
                <a:off x="4644355" y="2484729"/>
                <a:ext cx="187446" cy="175344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1" name="Connecteur droit 320"/>
              <p:cNvCxnSpPr/>
              <p:nvPr/>
            </p:nvCxnSpPr>
            <p:spPr>
              <a:xfrm>
                <a:off x="4831801" y="2660073"/>
                <a:ext cx="146599" cy="40114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2" name="Connecteur droit 321"/>
              <p:cNvCxnSpPr/>
              <p:nvPr/>
            </p:nvCxnSpPr>
            <p:spPr>
              <a:xfrm>
                <a:off x="4978400" y="2700187"/>
                <a:ext cx="183544" cy="178249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3" name="Connecteur droit 322"/>
              <p:cNvCxnSpPr/>
              <p:nvPr/>
            </p:nvCxnSpPr>
            <p:spPr>
              <a:xfrm>
                <a:off x="5161944" y="2878436"/>
                <a:ext cx="142120" cy="111456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4" name="Connecteur droit 323"/>
              <p:cNvCxnSpPr/>
              <p:nvPr/>
            </p:nvCxnSpPr>
            <p:spPr>
              <a:xfrm>
                <a:off x="5308543" y="2989892"/>
                <a:ext cx="97114" cy="74202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5" name="Connecteur droit 324"/>
              <p:cNvCxnSpPr/>
              <p:nvPr/>
            </p:nvCxnSpPr>
            <p:spPr>
              <a:xfrm>
                <a:off x="5381769" y="3039482"/>
                <a:ext cx="116230" cy="12275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6" name="Connecteur droit 325"/>
              <p:cNvCxnSpPr/>
              <p:nvPr/>
            </p:nvCxnSpPr>
            <p:spPr>
              <a:xfrm>
                <a:off x="5497999" y="3162239"/>
                <a:ext cx="83843" cy="115763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7" name="Connecteur droit 326"/>
              <p:cNvCxnSpPr/>
              <p:nvPr/>
            </p:nvCxnSpPr>
            <p:spPr>
              <a:xfrm>
                <a:off x="5570329" y="3266486"/>
                <a:ext cx="133657" cy="164788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8" name="Connecteur droit 327"/>
              <p:cNvCxnSpPr/>
              <p:nvPr/>
            </p:nvCxnSpPr>
            <p:spPr>
              <a:xfrm>
                <a:off x="5688274" y="3415507"/>
                <a:ext cx="257120" cy="165881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9" name="Connecteur droit 328"/>
              <p:cNvCxnSpPr/>
              <p:nvPr/>
            </p:nvCxnSpPr>
            <p:spPr>
              <a:xfrm>
                <a:off x="5945941" y="3581388"/>
                <a:ext cx="86679" cy="20802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0" name="Connecteur droit 329"/>
              <p:cNvCxnSpPr/>
              <p:nvPr/>
            </p:nvCxnSpPr>
            <p:spPr>
              <a:xfrm flipH="1">
                <a:off x="6032620" y="3600154"/>
                <a:ext cx="4550" cy="66383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1" name="Connecteur droit 330"/>
              <p:cNvCxnSpPr/>
              <p:nvPr/>
            </p:nvCxnSpPr>
            <p:spPr>
              <a:xfrm>
                <a:off x="6027225" y="3650977"/>
                <a:ext cx="115342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2" name="Connecteur droit 331"/>
              <p:cNvCxnSpPr/>
              <p:nvPr/>
            </p:nvCxnSpPr>
            <p:spPr>
              <a:xfrm>
                <a:off x="6142567" y="3650977"/>
                <a:ext cx="36375" cy="79046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3" name="Connecteur droit 332"/>
              <p:cNvCxnSpPr/>
              <p:nvPr/>
            </p:nvCxnSpPr>
            <p:spPr>
              <a:xfrm>
                <a:off x="6170278" y="3723788"/>
                <a:ext cx="182478" cy="6200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4" name="Connecteur droit 333"/>
              <p:cNvCxnSpPr/>
              <p:nvPr/>
            </p:nvCxnSpPr>
            <p:spPr>
              <a:xfrm>
                <a:off x="6352756" y="3792030"/>
                <a:ext cx="65117" cy="31612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5" name="Connecteur droit 334"/>
              <p:cNvCxnSpPr/>
              <p:nvPr/>
            </p:nvCxnSpPr>
            <p:spPr>
              <a:xfrm>
                <a:off x="6417873" y="3823642"/>
                <a:ext cx="130488" cy="29424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6" name="Connecteur droit 335"/>
              <p:cNvCxnSpPr/>
              <p:nvPr/>
            </p:nvCxnSpPr>
            <p:spPr>
              <a:xfrm>
                <a:off x="6554490" y="3853066"/>
                <a:ext cx="72727" cy="88058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7" name="Connecteur droit 336"/>
              <p:cNvCxnSpPr/>
              <p:nvPr/>
            </p:nvCxnSpPr>
            <p:spPr>
              <a:xfrm flipV="1">
                <a:off x="6627217" y="3932111"/>
                <a:ext cx="106925" cy="7959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8" name="Connecteur droit 337"/>
              <p:cNvCxnSpPr/>
              <p:nvPr/>
            </p:nvCxnSpPr>
            <p:spPr>
              <a:xfrm>
                <a:off x="6734142" y="3932111"/>
                <a:ext cx="0" cy="77708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9" name="Connecteur droit 338"/>
              <p:cNvCxnSpPr/>
              <p:nvPr/>
            </p:nvCxnSpPr>
            <p:spPr>
              <a:xfrm>
                <a:off x="6734142" y="4004120"/>
                <a:ext cx="42270" cy="5699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0" name="Connecteur droit 339"/>
              <p:cNvCxnSpPr/>
              <p:nvPr/>
            </p:nvCxnSpPr>
            <p:spPr>
              <a:xfrm>
                <a:off x="6755277" y="4009819"/>
                <a:ext cx="48844" cy="66496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1" name="Connecteur droit 340"/>
              <p:cNvCxnSpPr/>
              <p:nvPr/>
            </p:nvCxnSpPr>
            <p:spPr>
              <a:xfrm>
                <a:off x="6801042" y="4074412"/>
                <a:ext cx="441190" cy="6757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2" name="Connecteur droit 341"/>
              <p:cNvCxnSpPr/>
              <p:nvPr/>
            </p:nvCxnSpPr>
            <p:spPr>
              <a:xfrm>
                <a:off x="7242232" y="4074412"/>
                <a:ext cx="0" cy="319018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3" name="Connecteur droit 342"/>
              <p:cNvCxnSpPr/>
              <p:nvPr/>
            </p:nvCxnSpPr>
            <p:spPr>
              <a:xfrm>
                <a:off x="7242232" y="4393430"/>
                <a:ext cx="254735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07" name="Groupe 406"/>
          <p:cNvGrpSpPr/>
          <p:nvPr/>
        </p:nvGrpSpPr>
        <p:grpSpPr>
          <a:xfrm>
            <a:off x="6012160" y="1832916"/>
            <a:ext cx="2674639" cy="2439022"/>
            <a:chOff x="5992919" y="1894867"/>
            <a:chExt cx="3566185" cy="3252029"/>
          </a:xfrm>
        </p:grpSpPr>
        <p:cxnSp>
          <p:nvCxnSpPr>
            <p:cNvPr id="408" name="Connecteur droit 407"/>
            <p:cNvCxnSpPr/>
            <p:nvPr/>
          </p:nvCxnSpPr>
          <p:spPr>
            <a:xfrm flipV="1">
              <a:off x="7018531" y="2653954"/>
              <a:ext cx="324000" cy="0"/>
            </a:xfrm>
            <a:prstGeom prst="line">
              <a:avLst/>
            </a:prstGeom>
            <a:ln>
              <a:solidFill>
                <a:srgbClr val="A8ADB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9" name="Connecteur droit 408"/>
            <p:cNvCxnSpPr/>
            <p:nvPr/>
          </p:nvCxnSpPr>
          <p:spPr>
            <a:xfrm flipV="1">
              <a:off x="7067643" y="2806675"/>
              <a:ext cx="1876992" cy="0"/>
            </a:xfrm>
            <a:prstGeom prst="line">
              <a:avLst/>
            </a:prstGeom>
            <a:ln>
              <a:solidFill>
                <a:srgbClr val="A8ADB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Connecteur droit 409"/>
            <p:cNvCxnSpPr/>
            <p:nvPr/>
          </p:nvCxnSpPr>
          <p:spPr>
            <a:xfrm flipV="1">
              <a:off x="6984358" y="2952397"/>
              <a:ext cx="324000" cy="0"/>
            </a:xfrm>
            <a:prstGeom prst="line">
              <a:avLst/>
            </a:prstGeom>
            <a:ln>
              <a:solidFill>
                <a:srgbClr val="A8ADB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Connecteur droit 410"/>
            <p:cNvCxnSpPr/>
            <p:nvPr/>
          </p:nvCxnSpPr>
          <p:spPr>
            <a:xfrm flipV="1">
              <a:off x="7064843" y="3094607"/>
              <a:ext cx="648000" cy="0"/>
            </a:xfrm>
            <a:prstGeom prst="line">
              <a:avLst/>
            </a:prstGeom>
            <a:ln>
              <a:solidFill>
                <a:srgbClr val="A8ADB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Connecteur droit 411"/>
            <p:cNvCxnSpPr/>
            <p:nvPr/>
          </p:nvCxnSpPr>
          <p:spPr>
            <a:xfrm flipV="1">
              <a:off x="6935752" y="3225328"/>
              <a:ext cx="360000" cy="0"/>
            </a:xfrm>
            <a:prstGeom prst="line">
              <a:avLst/>
            </a:prstGeom>
            <a:ln>
              <a:solidFill>
                <a:srgbClr val="A8ADB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" name="Connecteur droit 412"/>
            <p:cNvCxnSpPr/>
            <p:nvPr/>
          </p:nvCxnSpPr>
          <p:spPr>
            <a:xfrm flipV="1">
              <a:off x="6976883" y="3369699"/>
              <a:ext cx="360000" cy="0"/>
            </a:xfrm>
            <a:prstGeom prst="line">
              <a:avLst/>
            </a:prstGeom>
            <a:ln>
              <a:solidFill>
                <a:srgbClr val="A8ADB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4" name="Connecteur droit 413"/>
            <p:cNvCxnSpPr/>
            <p:nvPr/>
          </p:nvCxnSpPr>
          <p:spPr>
            <a:xfrm flipV="1">
              <a:off x="7032459" y="3527292"/>
              <a:ext cx="648000" cy="0"/>
            </a:xfrm>
            <a:prstGeom prst="line">
              <a:avLst/>
            </a:prstGeom>
            <a:ln>
              <a:solidFill>
                <a:srgbClr val="A8ADB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Connecteur droit 414"/>
            <p:cNvCxnSpPr/>
            <p:nvPr/>
          </p:nvCxnSpPr>
          <p:spPr>
            <a:xfrm flipV="1">
              <a:off x="6692478" y="3664720"/>
              <a:ext cx="1404000" cy="0"/>
            </a:xfrm>
            <a:prstGeom prst="line">
              <a:avLst/>
            </a:prstGeom>
            <a:ln>
              <a:solidFill>
                <a:srgbClr val="A8ADB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6" name="Connecteur droit 415"/>
            <p:cNvCxnSpPr/>
            <p:nvPr/>
          </p:nvCxnSpPr>
          <p:spPr>
            <a:xfrm flipV="1">
              <a:off x="7006588" y="3811916"/>
              <a:ext cx="324000" cy="0"/>
            </a:xfrm>
            <a:prstGeom prst="line">
              <a:avLst/>
            </a:prstGeom>
            <a:ln>
              <a:solidFill>
                <a:srgbClr val="A8ADB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7" name="Connecteur droit 416"/>
            <p:cNvCxnSpPr/>
            <p:nvPr/>
          </p:nvCxnSpPr>
          <p:spPr>
            <a:xfrm flipV="1">
              <a:off x="7012986" y="3944095"/>
              <a:ext cx="396000" cy="0"/>
            </a:xfrm>
            <a:prstGeom prst="line">
              <a:avLst/>
            </a:prstGeom>
            <a:ln>
              <a:solidFill>
                <a:srgbClr val="A8ADB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8" name="Connecteur droit 417"/>
            <p:cNvCxnSpPr/>
            <p:nvPr/>
          </p:nvCxnSpPr>
          <p:spPr>
            <a:xfrm>
              <a:off x="6825172" y="4090175"/>
              <a:ext cx="540000" cy="956"/>
            </a:xfrm>
            <a:prstGeom prst="line">
              <a:avLst/>
            </a:prstGeom>
            <a:ln>
              <a:solidFill>
                <a:srgbClr val="A8ADB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9" name="Connecteur droit 418"/>
            <p:cNvCxnSpPr/>
            <p:nvPr/>
          </p:nvCxnSpPr>
          <p:spPr>
            <a:xfrm flipV="1">
              <a:off x="7168697" y="4250302"/>
              <a:ext cx="540000" cy="0"/>
            </a:xfrm>
            <a:prstGeom prst="line">
              <a:avLst/>
            </a:prstGeom>
            <a:ln>
              <a:solidFill>
                <a:srgbClr val="A8ADB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0" name="Connecteur droit 419"/>
            <p:cNvCxnSpPr/>
            <p:nvPr/>
          </p:nvCxnSpPr>
          <p:spPr>
            <a:xfrm flipV="1">
              <a:off x="6774448" y="4385785"/>
              <a:ext cx="396000" cy="0"/>
            </a:xfrm>
            <a:prstGeom prst="line">
              <a:avLst/>
            </a:prstGeom>
            <a:ln>
              <a:solidFill>
                <a:srgbClr val="A8ADB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1" name="Connecteur droit 420"/>
            <p:cNvCxnSpPr/>
            <p:nvPr/>
          </p:nvCxnSpPr>
          <p:spPr>
            <a:xfrm flipV="1">
              <a:off x="7062785" y="4526480"/>
              <a:ext cx="360000" cy="0"/>
            </a:xfrm>
            <a:prstGeom prst="line">
              <a:avLst/>
            </a:prstGeom>
            <a:ln>
              <a:solidFill>
                <a:srgbClr val="A8ADB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2" name="Connecteur droit 421"/>
            <p:cNvCxnSpPr/>
            <p:nvPr/>
          </p:nvCxnSpPr>
          <p:spPr>
            <a:xfrm flipV="1">
              <a:off x="6727923" y="4667566"/>
              <a:ext cx="720000" cy="0"/>
            </a:xfrm>
            <a:prstGeom prst="line">
              <a:avLst/>
            </a:prstGeom>
            <a:ln>
              <a:solidFill>
                <a:srgbClr val="A8ADB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3" name="Connecteur droit 422"/>
            <p:cNvCxnSpPr/>
            <p:nvPr/>
          </p:nvCxnSpPr>
          <p:spPr>
            <a:xfrm>
              <a:off x="6479871" y="4808705"/>
              <a:ext cx="295200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4" name="Connecteur droit 423"/>
            <p:cNvCxnSpPr/>
            <p:nvPr/>
          </p:nvCxnSpPr>
          <p:spPr>
            <a:xfrm>
              <a:off x="6471169" y="4789900"/>
              <a:ext cx="0" cy="720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5" name="Connecteur droit 424"/>
            <p:cNvCxnSpPr/>
            <p:nvPr/>
          </p:nvCxnSpPr>
          <p:spPr>
            <a:xfrm>
              <a:off x="7939938" y="4799180"/>
              <a:ext cx="0" cy="720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6" name="Connecteur droit 425"/>
            <p:cNvCxnSpPr/>
            <p:nvPr/>
          </p:nvCxnSpPr>
          <p:spPr>
            <a:xfrm>
              <a:off x="9427809" y="4792554"/>
              <a:ext cx="0" cy="720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7" name="Connecteur droit 426"/>
            <p:cNvCxnSpPr/>
            <p:nvPr/>
          </p:nvCxnSpPr>
          <p:spPr>
            <a:xfrm>
              <a:off x="7208056" y="2227221"/>
              <a:ext cx="0" cy="2592000"/>
            </a:xfrm>
            <a:prstGeom prst="line">
              <a:avLst/>
            </a:prstGeom>
            <a:ln w="12700">
              <a:solidFill>
                <a:srgbClr val="A8ADB7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8" name="ZoneTexte 427"/>
            <p:cNvSpPr txBox="1"/>
            <p:nvPr/>
          </p:nvSpPr>
          <p:spPr>
            <a:xfrm>
              <a:off x="5992919" y="1894867"/>
              <a:ext cx="1404368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5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Bénéfices ADX</a:t>
              </a:r>
            </a:p>
          </p:txBody>
        </p:sp>
        <p:sp>
          <p:nvSpPr>
            <p:cNvPr id="429" name="ZoneTexte 428"/>
            <p:cNvSpPr txBox="1"/>
            <p:nvPr/>
          </p:nvSpPr>
          <p:spPr>
            <a:xfrm>
              <a:off x="6327721" y="4807969"/>
              <a:ext cx="266203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9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0</a:t>
              </a:r>
            </a:p>
          </p:txBody>
        </p:sp>
        <p:sp>
          <p:nvSpPr>
            <p:cNvPr id="430" name="ZoneTexte 429"/>
            <p:cNvSpPr txBox="1"/>
            <p:nvPr/>
          </p:nvSpPr>
          <p:spPr>
            <a:xfrm>
              <a:off x="7080361" y="4817744"/>
              <a:ext cx="266203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9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</a:t>
              </a:r>
            </a:p>
          </p:txBody>
        </p:sp>
        <p:sp>
          <p:nvSpPr>
            <p:cNvPr id="431" name="ZoneTexte 430"/>
            <p:cNvSpPr txBox="1"/>
            <p:nvPr/>
          </p:nvSpPr>
          <p:spPr>
            <a:xfrm>
              <a:off x="7824134" y="4808949"/>
              <a:ext cx="266203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9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</a:t>
              </a:r>
            </a:p>
          </p:txBody>
        </p:sp>
        <p:sp>
          <p:nvSpPr>
            <p:cNvPr id="432" name="ZoneTexte 431"/>
            <p:cNvSpPr txBox="1"/>
            <p:nvPr/>
          </p:nvSpPr>
          <p:spPr>
            <a:xfrm>
              <a:off x="8549130" y="4829265"/>
              <a:ext cx="266203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9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3</a:t>
              </a:r>
            </a:p>
          </p:txBody>
        </p:sp>
        <p:cxnSp>
          <p:nvCxnSpPr>
            <p:cNvPr id="433" name="Connecteur droit avec flèche 432"/>
            <p:cNvCxnSpPr/>
            <p:nvPr/>
          </p:nvCxnSpPr>
          <p:spPr>
            <a:xfrm flipH="1">
              <a:off x="6506970" y="2183594"/>
              <a:ext cx="620039" cy="0"/>
            </a:xfrm>
            <a:prstGeom prst="straightConnector1">
              <a:avLst/>
            </a:prstGeom>
            <a:ln>
              <a:solidFill>
                <a:srgbClr val="A470AA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4" name="Organigramme : Connecteur 433"/>
            <p:cNvSpPr/>
            <p:nvPr/>
          </p:nvSpPr>
          <p:spPr>
            <a:xfrm>
              <a:off x="7067643" y="2599954"/>
              <a:ext cx="122413" cy="108000"/>
            </a:xfrm>
            <a:prstGeom prst="flowChartConnector">
              <a:avLst/>
            </a:prstGeom>
            <a:solidFill>
              <a:srgbClr val="A470A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435" name="Organigramme : Connecteur 434"/>
            <p:cNvSpPr/>
            <p:nvPr/>
          </p:nvSpPr>
          <p:spPr>
            <a:xfrm>
              <a:off x="7639458" y="2752675"/>
              <a:ext cx="122413" cy="108000"/>
            </a:xfrm>
            <a:prstGeom prst="flowChartConnector">
              <a:avLst/>
            </a:prstGeom>
            <a:solidFill>
              <a:srgbClr val="A470A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436" name="Organigramme : Connecteur 435"/>
            <p:cNvSpPr/>
            <p:nvPr/>
          </p:nvSpPr>
          <p:spPr>
            <a:xfrm>
              <a:off x="7069619" y="2898776"/>
              <a:ext cx="122413" cy="108000"/>
            </a:xfrm>
            <a:prstGeom prst="flowChartConnector">
              <a:avLst/>
            </a:prstGeom>
            <a:solidFill>
              <a:srgbClr val="A470A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437" name="Organigramme : Connecteur 436"/>
            <p:cNvSpPr/>
            <p:nvPr/>
          </p:nvSpPr>
          <p:spPr>
            <a:xfrm>
              <a:off x="7262230" y="3041238"/>
              <a:ext cx="122413" cy="108000"/>
            </a:xfrm>
            <a:prstGeom prst="flowChartConnector">
              <a:avLst/>
            </a:prstGeom>
            <a:solidFill>
              <a:srgbClr val="A470A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438" name="Organigramme : Connecteur 437"/>
            <p:cNvSpPr/>
            <p:nvPr/>
          </p:nvSpPr>
          <p:spPr>
            <a:xfrm>
              <a:off x="7003690" y="3173039"/>
              <a:ext cx="122413" cy="108000"/>
            </a:xfrm>
            <a:prstGeom prst="flowChartConnector">
              <a:avLst/>
            </a:prstGeom>
            <a:solidFill>
              <a:srgbClr val="A470A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439" name="Organigramme : Connecteur 438"/>
            <p:cNvSpPr/>
            <p:nvPr/>
          </p:nvSpPr>
          <p:spPr>
            <a:xfrm>
              <a:off x="7078089" y="3316814"/>
              <a:ext cx="122413" cy="108000"/>
            </a:xfrm>
            <a:prstGeom prst="flowChartConnector">
              <a:avLst/>
            </a:prstGeom>
            <a:solidFill>
              <a:srgbClr val="A470A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440" name="Organigramme : Connecteur 439"/>
            <p:cNvSpPr/>
            <p:nvPr/>
          </p:nvSpPr>
          <p:spPr>
            <a:xfrm>
              <a:off x="7208425" y="3460675"/>
              <a:ext cx="122413" cy="108000"/>
            </a:xfrm>
            <a:prstGeom prst="flowChartConnector">
              <a:avLst/>
            </a:prstGeom>
            <a:solidFill>
              <a:srgbClr val="A470A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441" name="Organigramme : Connecteur 440"/>
            <p:cNvSpPr/>
            <p:nvPr/>
          </p:nvSpPr>
          <p:spPr>
            <a:xfrm>
              <a:off x="7020261" y="3610301"/>
              <a:ext cx="122413" cy="108000"/>
            </a:xfrm>
            <a:prstGeom prst="flowChartConnector">
              <a:avLst/>
            </a:prstGeom>
            <a:solidFill>
              <a:srgbClr val="A470A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442" name="Organigramme : Connecteur 441"/>
            <p:cNvSpPr/>
            <p:nvPr/>
          </p:nvSpPr>
          <p:spPr>
            <a:xfrm>
              <a:off x="7116981" y="3743731"/>
              <a:ext cx="122413" cy="108000"/>
            </a:xfrm>
            <a:prstGeom prst="flowChartConnector">
              <a:avLst/>
            </a:prstGeom>
            <a:solidFill>
              <a:srgbClr val="A470A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443" name="Organigramme : Connecteur 442"/>
            <p:cNvSpPr/>
            <p:nvPr/>
          </p:nvSpPr>
          <p:spPr>
            <a:xfrm>
              <a:off x="7121735" y="3905573"/>
              <a:ext cx="122413" cy="108000"/>
            </a:xfrm>
            <a:prstGeom prst="flowChartConnector">
              <a:avLst/>
            </a:prstGeom>
            <a:solidFill>
              <a:srgbClr val="A470A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444" name="Organigramme : Connecteur 443"/>
            <p:cNvSpPr/>
            <p:nvPr/>
          </p:nvSpPr>
          <p:spPr>
            <a:xfrm>
              <a:off x="6988619" y="4029457"/>
              <a:ext cx="122413" cy="108000"/>
            </a:xfrm>
            <a:prstGeom prst="flowChartConnector">
              <a:avLst/>
            </a:prstGeom>
            <a:solidFill>
              <a:srgbClr val="A470A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445" name="Organigramme : Connecteur 444"/>
            <p:cNvSpPr/>
            <p:nvPr/>
          </p:nvSpPr>
          <p:spPr>
            <a:xfrm>
              <a:off x="7337647" y="4179929"/>
              <a:ext cx="122413" cy="108000"/>
            </a:xfrm>
            <a:prstGeom prst="flowChartConnector">
              <a:avLst/>
            </a:prstGeom>
            <a:solidFill>
              <a:srgbClr val="A470A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446" name="Organigramme : Connecteur 445"/>
            <p:cNvSpPr/>
            <p:nvPr/>
          </p:nvSpPr>
          <p:spPr>
            <a:xfrm>
              <a:off x="6865020" y="4312735"/>
              <a:ext cx="122413" cy="108000"/>
            </a:xfrm>
            <a:prstGeom prst="flowChartConnector">
              <a:avLst/>
            </a:prstGeom>
            <a:solidFill>
              <a:srgbClr val="A470A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447" name="Organigramme : Connecteur 446"/>
            <p:cNvSpPr/>
            <p:nvPr/>
          </p:nvSpPr>
          <p:spPr>
            <a:xfrm>
              <a:off x="7166061" y="4448295"/>
              <a:ext cx="122413" cy="108000"/>
            </a:xfrm>
            <a:prstGeom prst="flowChartConnector">
              <a:avLst/>
            </a:prstGeom>
            <a:solidFill>
              <a:srgbClr val="A470A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448" name="Organigramme : Connecteur 447"/>
            <p:cNvSpPr/>
            <p:nvPr/>
          </p:nvSpPr>
          <p:spPr>
            <a:xfrm>
              <a:off x="6894714" y="4606963"/>
              <a:ext cx="122413" cy="108000"/>
            </a:xfrm>
            <a:prstGeom prst="flowChartConnector">
              <a:avLst/>
            </a:prstGeom>
            <a:solidFill>
              <a:srgbClr val="A470A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cxnSp>
          <p:nvCxnSpPr>
            <p:cNvPr id="449" name="Connecteur droit 448"/>
            <p:cNvCxnSpPr/>
            <p:nvPr/>
          </p:nvCxnSpPr>
          <p:spPr>
            <a:xfrm>
              <a:off x="7214119" y="4808950"/>
              <a:ext cx="0" cy="720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0" name="Connecteur droit 449"/>
            <p:cNvCxnSpPr/>
            <p:nvPr/>
          </p:nvCxnSpPr>
          <p:spPr>
            <a:xfrm>
              <a:off x="8684859" y="4821129"/>
              <a:ext cx="0" cy="720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1" name="ZoneTexte 450"/>
            <p:cNvSpPr txBox="1"/>
            <p:nvPr/>
          </p:nvSpPr>
          <p:spPr>
            <a:xfrm>
              <a:off x="9292901" y="4839120"/>
              <a:ext cx="266203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9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4</a:t>
              </a:r>
            </a:p>
          </p:txBody>
        </p:sp>
      </p:grpSp>
      <p:sp>
        <p:nvSpPr>
          <p:cNvPr id="452" name="ZoneTexte 451"/>
          <p:cNvSpPr txBox="1"/>
          <p:nvPr/>
        </p:nvSpPr>
        <p:spPr>
          <a:xfrm>
            <a:off x="4992280" y="2380786"/>
            <a:ext cx="1357334" cy="1541191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r">
              <a:lnSpc>
                <a:spcPts val="825"/>
              </a:lnSpc>
              <a:spcBef>
                <a:spcPts val="150"/>
              </a:spcBef>
            </a:pPr>
            <a:r>
              <a:rPr lang="fr-FR" sz="825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Global</a:t>
            </a:r>
            <a:br>
              <a:rPr lang="fr-FR" sz="825" b="1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fr-FR" sz="825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Amérique latine</a:t>
            </a:r>
            <a:br>
              <a:rPr lang="fr-FR" sz="825" b="1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fr-FR" sz="825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Tous les autres pays</a:t>
            </a:r>
            <a:br>
              <a:rPr lang="fr-FR" sz="825" b="1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fr-FR" sz="825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Statut ECOG 0</a:t>
            </a:r>
            <a:br>
              <a:rPr lang="fr-FR" sz="825" b="1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fr-FR" sz="825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Statut ECOG 1</a:t>
            </a:r>
            <a:br>
              <a:rPr lang="fr-FR" sz="825" b="1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fr-FR" sz="825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Gastrique</a:t>
            </a:r>
            <a:br>
              <a:rPr lang="fr-FR" sz="825" b="1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fr-FR" sz="825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GEJ</a:t>
            </a:r>
            <a:br>
              <a:rPr lang="fr-FR" sz="825" b="1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fr-FR" sz="825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Localement avancé</a:t>
            </a:r>
            <a:br>
              <a:rPr lang="fr-FR" sz="825" b="1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fr-FR" sz="825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Métastatique</a:t>
            </a:r>
            <a:br>
              <a:rPr lang="fr-FR" sz="825" b="1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fr-FR" sz="825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Homme</a:t>
            </a:r>
            <a:br>
              <a:rPr lang="fr-FR" sz="825" b="1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fr-FR" sz="825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Femme</a:t>
            </a:r>
            <a:br>
              <a:rPr lang="fr-FR" sz="825" b="1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fr-FR" sz="825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Age &lt; 65 ans</a:t>
            </a:r>
            <a:br>
              <a:rPr lang="fr-FR" sz="825" b="1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fr-FR" sz="825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Age ≥ 65</a:t>
            </a:r>
            <a:br>
              <a:rPr lang="fr-FR" sz="825" b="1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fr-FR" sz="825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Blanc</a:t>
            </a:r>
            <a:br>
              <a:rPr lang="fr-FR" sz="825" b="1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fr-FR" sz="825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 couleurs </a:t>
            </a:r>
          </a:p>
        </p:txBody>
      </p:sp>
      <p:sp>
        <p:nvSpPr>
          <p:cNvPr id="453" name="ZoneTexte 452"/>
          <p:cNvSpPr txBox="1"/>
          <p:nvPr/>
        </p:nvSpPr>
        <p:spPr>
          <a:xfrm>
            <a:off x="6536831" y="4262827"/>
            <a:ext cx="130427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Hazard Ratio</a:t>
            </a:r>
          </a:p>
        </p:txBody>
      </p:sp>
      <p:cxnSp>
        <p:nvCxnSpPr>
          <p:cNvPr id="174" name="Connecteur droit 173">
            <a:extLst>
              <a:ext uri="{FF2B5EF4-FFF2-40B4-BE49-F238E27FC236}">
                <a16:creationId xmlns:a16="http://schemas.microsoft.com/office/drawing/2014/main" xmlns="" id="{5DFCBF9D-B007-DD4A-986A-57624F1D036B}"/>
              </a:ext>
            </a:extLst>
          </p:cNvPr>
          <p:cNvCxnSpPr>
            <a:cxnSpLocks/>
          </p:cNvCxnSpPr>
          <p:nvPr/>
        </p:nvCxnSpPr>
        <p:spPr>
          <a:xfrm>
            <a:off x="3123113" y="2500000"/>
            <a:ext cx="234482" cy="205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116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3"/>
          <p:cNvSpPr txBox="1">
            <a:spLocks noChangeArrowheads="1"/>
          </p:cNvSpPr>
          <p:nvPr/>
        </p:nvSpPr>
        <p:spPr bwMode="auto">
          <a:xfrm>
            <a:off x="104776" y="4878272"/>
            <a:ext cx="87852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M. Shah</a:t>
            </a:r>
            <a:r>
              <a:rPr lang="ro-RO" alt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 et al., ASCO</a:t>
            </a:r>
            <a:r>
              <a:rPr lang="fr-FR" alt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GI</a:t>
            </a:r>
            <a:r>
              <a:rPr lang="ro-RO" alt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 20</a:t>
            </a:r>
            <a:r>
              <a:rPr lang="fr-FR" alt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19</a:t>
            </a:r>
            <a:r>
              <a:rPr lang="ro-RO" alt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, </a:t>
            </a:r>
            <a:r>
              <a:rPr lang="fr-FR" alt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abs 4</a:t>
            </a:r>
            <a:endParaRPr lang="nl-NL" altLang="fr-FR" sz="1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xmlns="" id="{E4E5C617-4364-1E40-AF1F-D9ADB61D2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Estomac avancé L1</a:t>
            </a:r>
            <a:br>
              <a:rPr lang="fr-FR" dirty="0"/>
            </a:br>
            <a:r>
              <a:rPr lang="fr-FR" dirty="0"/>
              <a:t>Etude GAMMA-1 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2E25701A-79B2-7F49-BDAF-2C00C858030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57200" y="1130350"/>
            <a:ext cx="8229600" cy="3394472"/>
          </a:xfrm>
        </p:spPr>
        <p:txBody>
          <a:bodyPr>
            <a:normAutofit/>
          </a:bodyPr>
          <a:lstStyle/>
          <a:p>
            <a:r>
              <a:rPr lang="fr-FR" sz="2000" dirty="0"/>
              <a:t>Survie sans progression</a:t>
            </a:r>
          </a:p>
        </p:txBody>
      </p:sp>
      <p:grpSp>
        <p:nvGrpSpPr>
          <p:cNvPr id="102" name="Groupe 101"/>
          <p:cNvGrpSpPr/>
          <p:nvPr/>
        </p:nvGrpSpPr>
        <p:grpSpPr>
          <a:xfrm>
            <a:off x="4975830" y="1652433"/>
            <a:ext cx="3655756" cy="2666408"/>
            <a:chOff x="3789450" y="2072609"/>
            <a:chExt cx="4874341" cy="3555211"/>
          </a:xfrm>
        </p:grpSpPr>
        <p:cxnSp>
          <p:nvCxnSpPr>
            <p:cNvPr id="103" name="Connecteur droit 102"/>
            <p:cNvCxnSpPr/>
            <p:nvPr/>
          </p:nvCxnSpPr>
          <p:spPr>
            <a:xfrm flipV="1">
              <a:off x="6198982" y="2957651"/>
              <a:ext cx="360000" cy="0"/>
            </a:xfrm>
            <a:prstGeom prst="line">
              <a:avLst/>
            </a:prstGeom>
            <a:ln>
              <a:solidFill>
                <a:srgbClr val="A8ADB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necteur droit 103"/>
            <p:cNvCxnSpPr/>
            <p:nvPr/>
          </p:nvCxnSpPr>
          <p:spPr>
            <a:xfrm flipV="1">
              <a:off x="6251153" y="3107387"/>
              <a:ext cx="1876992" cy="0"/>
            </a:xfrm>
            <a:prstGeom prst="line">
              <a:avLst/>
            </a:prstGeom>
            <a:ln>
              <a:solidFill>
                <a:srgbClr val="A8ADB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necteur droit 104"/>
            <p:cNvCxnSpPr/>
            <p:nvPr/>
          </p:nvCxnSpPr>
          <p:spPr>
            <a:xfrm flipV="1">
              <a:off x="6147018" y="3253109"/>
              <a:ext cx="396000" cy="0"/>
            </a:xfrm>
            <a:prstGeom prst="line">
              <a:avLst/>
            </a:prstGeom>
            <a:ln>
              <a:solidFill>
                <a:srgbClr val="A8ADB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necteur droit 105"/>
            <p:cNvCxnSpPr/>
            <p:nvPr/>
          </p:nvCxnSpPr>
          <p:spPr>
            <a:xfrm flipV="1">
              <a:off x="6360853" y="3385794"/>
              <a:ext cx="792000" cy="0"/>
            </a:xfrm>
            <a:prstGeom prst="line">
              <a:avLst/>
            </a:prstGeom>
            <a:ln>
              <a:solidFill>
                <a:srgbClr val="A8ADB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necteur droit 106"/>
            <p:cNvCxnSpPr/>
            <p:nvPr/>
          </p:nvCxnSpPr>
          <p:spPr>
            <a:xfrm flipV="1">
              <a:off x="6050787" y="3535565"/>
              <a:ext cx="360000" cy="0"/>
            </a:xfrm>
            <a:prstGeom prst="line">
              <a:avLst/>
            </a:prstGeom>
            <a:ln>
              <a:solidFill>
                <a:srgbClr val="A8ADB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cteur droit 107"/>
            <p:cNvCxnSpPr/>
            <p:nvPr/>
          </p:nvCxnSpPr>
          <p:spPr>
            <a:xfrm flipV="1">
              <a:off x="6177643" y="3670411"/>
              <a:ext cx="432000" cy="0"/>
            </a:xfrm>
            <a:prstGeom prst="line">
              <a:avLst/>
            </a:prstGeom>
            <a:ln>
              <a:solidFill>
                <a:srgbClr val="A8ADB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necteur droit 108"/>
            <p:cNvCxnSpPr/>
            <p:nvPr/>
          </p:nvCxnSpPr>
          <p:spPr>
            <a:xfrm flipV="1">
              <a:off x="6185594" y="3828004"/>
              <a:ext cx="648000" cy="0"/>
            </a:xfrm>
            <a:prstGeom prst="line">
              <a:avLst/>
            </a:prstGeom>
            <a:ln>
              <a:solidFill>
                <a:srgbClr val="A8ADB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necteur droit 109"/>
            <p:cNvCxnSpPr/>
            <p:nvPr/>
          </p:nvCxnSpPr>
          <p:spPr>
            <a:xfrm flipV="1">
              <a:off x="5864663" y="3965432"/>
              <a:ext cx="1908000" cy="0"/>
            </a:xfrm>
            <a:prstGeom prst="line">
              <a:avLst/>
            </a:prstGeom>
            <a:ln>
              <a:solidFill>
                <a:srgbClr val="A8ADB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necteur droit 110"/>
            <p:cNvCxnSpPr/>
            <p:nvPr/>
          </p:nvCxnSpPr>
          <p:spPr>
            <a:xfrm flipV="1">
              <a:off x="6226398" y="4112628"/>
              <a:ext cx="324000" cy="0"/>
            </a:xfrm>
            <a:prstGeom prst="line">
              <a:avLst/>
            </a:prstGeom>
            <a:ln>
              <a:solidFill>
                <a:srgbClr val="A8ADB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Connecteur droit 111"/>
            <p:cNvCxnSpPr/>
            <p:nvPr/>
          </p:nvCxnSpPr>
          <p:spPr>
            <a:xfrm flipV="1">
              <a:off x="6156596" y="4254332"/>
              <a:ext cx="396000" cy="0"/>
            </a:xfrm>
            <a:prstGeom prst="line">
              <a:avLst/>
            </a:prstGeom>
            <a:ln>
              <a:solidFill>
                <a:srgbClr val="A8ADB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necteur droit 112"/>
            <p:cNvCxnSpPr/>
            <p:nvPr/>
          </p:nvCxnSpPr>
          <p:spPr>
            <a:xfrm>
              <a:off x="6168807" y="4400412"/>
              <a:ext cx="828000" cy="956"/>
            </a:xfrm>
            <a:prstGeom prst="line">
              <a:avLst/>
            </a:prstGeom>
            <a:ln>
              <a:solidFill>
                <a:srgbClr val="A8ADB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Connecteur droit 160"/>
            <p:cNvCxnSpPr/>
            <p:nvPr/>
          </p:nvCxnSpPr>
          <p:spPr>
            <a:xfrm flipV="1">
              <a:off x="6378982" y="4551014"/>
              <a:ext cx="648000" cy="0"/>
            </a:xfrm>
            <a:prstGeom prst="line">
              <a:avLst/>
            </a:prstGeom>
            <a:ln>
              <a:solidFill>
                <a:srgbClr val="A8ADB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Connecteur droit 161"/>
            <p:cNvCxnSpPr/>
            <p:nvPr/>
          </p:nvCxnSpPr>
          <p:spPr>
            <a:xfrm flipV="1">
              <a:off x="5899008" y="4686497"/>
              <a:ext cx="396000" cy="0"/>
            </a:xfrm>
            <a:prstGeom prst="line">
              <a:avLst/>
            </a:prstGeom>
            <a:ln>
              <a:solidFill>
                <a:srgbClr val="A8ADB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Connecteur droit 162"/>
            <p:cNvCxnSpPr/>
            <p:nvPr/>
          </p:nvCxnSpPr>
          <p:spPr>
            <a:xfrm flipV="1">
              <a:off x="6263545" y="4846242"/>
              <a:ext cx="396000" cy="0"/>
            </a:xfrm>
            <a:prstGeom prst="line">
              <a:avLst/>
            </a:prstGeom>
            <a:ln>
              <a:solidFill>
                <a:srgbClr val="A8ADB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Connecteur droit 163"/>
            <p:cNvCxnSpPr/>
            <p:nvPr/>
          </p:nvCxnSpPr>
          <p:spPr>
            <a:xfrm flipV="1">
              <a:off x="5833433" y="4977803"/>
              <a:ext cx="900000" cy="0"/>
            </a:xfrm>
            <a:prstGeom prst="line">
              <a:avLst/>
            </a:prstGeom>
            <a:ln>
              <a:solidFill>
                <a:srgbClr val="A8ADB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onnecteur droit 164"/>
            <p:cNvCxnSpPr/>
            <p:nvPr/>
          </p:nvCxnSpPr>
          <p:spPr>
            <a:xfrm>
              <a:off x="5575856" y="5137992"/>
              <a:ext cx="295200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onnecteur droit 165"/>
            <p:cNvCxnSpPr/>
            <p:nvPr/>
          </p:nvCxnSpPr>
          <p:spPr>
            <a:xfrm>
              <a:off x="5567154" y="5119187"/>
              <a:ext cx="0" cy="720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Connecteur droit 166"/>
            <p:cNvCxnSpPr/>
            <p:nvPr/>
          </p:nvCxnSpPr>
          <p:spPr>
            <a:xfrm>
              <a:off x="7540748" y="5128467"/>
              <a:ext cx="0" cy="720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Connecteur droit 167"/>
            <p:cNvCxnSpPr/>
            <p:nvPr/>
          </p:nvCxnSpPr>
          <p:spPr>
            <a:xfrm>
              <a:off x="8523794" y="5121841"/>
              <a:ext cx="0" cy="720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Connecteur droit 168"/>
            <p:cNvCxnSpPr/>
            <p:nvPr/>
          </p:nvCxnSpPr>
          <p:spPr>
            <a:xfrm>
              <a:off x="6551691" y="2362294"/>
              <a:ext cx="0" cy="2809598"/>
            </a:xfrm>
            <a:prstGeom prst="line">
              <a:avLst/>
            </a:prstGeom>
            <a:ln w="12700">
              <a:solidFill>
                <a:srgbClr val="A8ADB7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0" name="ZoneTexte 169"/>
            <p:cNvSpPr txBox="1"/>
            <p:nvPr/>
          </p:nvSpPr>
          <p:spPr>
            <a:xfrm>
              <a:off x="5267235" y="2072609"/>
              <a:ext cx="1521312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5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Bénéfices ADX</a:t>
              </a:r>
            </a:p>
          </p:txBody>
        </p:sp>
        <p:sp>
          <p:nvSpPr>
            <p:cNvPr id="171" name="ZoneTexte 170"/>
            <p:cNvSpPr txBox="1"/>
            <p:nvPr/>
          </p:nvSpPr>
          <p:spPr>
            <a:xfrm>
              <a:off x="6431584" y="5289265"/>
              <a:ext cx="1739031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5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Hazard Ratio</a:t>
              </a:r>
            </a:p>
          </p:txBody>
        </p:sp>
        <p:sp>
          <p:nvSpPr>
            <p:cNvPr id="172" name="ZoneTexte 171"/>
            <p:cNvSpPr txBox="1"/>
            <p:nvPr/>
          </p:nvSpPr>
          <p:spPr>
            <a:xfrm>
              <a:off x="5423705" y="5137257"/>
              <a:ext cx="266203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9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0</a:t>
              </a:r>
            </a:p>
          </p:txBody>
        </p:sp>
        <p:sp>
          <p:nvSpPr>
            <p:cNvPr id="173" name="ZoneTexte 172"/>
            <p:cNvSpPr txBox="1"/>
            <p:nvPr/>
          </p:nvSpPr>
          <p:spPr>
            <a:xfrm>
              <a:off x="6423996" y="5147031"/>
              <a:ext cx="266203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9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</a:t>
              </a:r>
            </a:p>
          </p:txBody>
        </p:sp>
        <p:sp>
          <p:nvSpPr>
            <p:cNvPr id="174" name="ZoneTexte 173"/>
            <p:cNvSpPr txBox="1"/>
            <p:nvPr/>
          </p:nvSpPr>
          <p:spPr>
            <a:xfrm>
              <a:off x="7405894" y="5138237"/>
              <a:ext cx="266203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9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</a:t>
              </a:r>
            </a:p>
          </p:txBody>
        </p:sp>
        <p:sp>
          <p:nvSpPr>
            <p:cNvPr id="175" name="ZoneTexte 174"/>
            <p:cNvSpPr txBox="1"/>
            <p:nvPr/>
          </p:nvSpPr>
          <p:spPr>
            <a:xfrm>
              <a:off x="8397588" y="5139503"/>
              <a:ext cx="266203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9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3</a:t>
              </a:r>
            </a:p>
          </p:txBody>
        </p:sp>
        <p:sp>
          <p:nvSpPr>
            <p:cNvPr id="176" name="ZoneTexte 175"/>
            <p:cNvSpPr txBox="1"/>
            <p:nvPr/>
          </p:nvSpPr>
          <p:spPr>
            <a:xfrm>
              <a:off x="3789450" y="2914302"/>
              <a:ext cx="1809779" cy="2054922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pPr algn="r">
                <a:lnSpc>
                  <a:spcPts val="825"/>
                </a:lnSpc>
                <a:spcBef>
                  <a:spcPts val="150"/>
                </a:spcBef>
              </a:pPr>
              <a:r>
                <a:rPr lang="fr-FR" sz="825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Global</a:t>
              </a:r>
              <a:br>
                <a:rPr lang="fr-FR" sz="825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</a:br>
              <a:r>
                <a:rPr lang="fr-FR" sz="825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Amérique latine</a:t>
              </a:r>
              <a:br>
                <a:rPr lang="fr-FR" sz="825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</a:br>
              <a:r>
                <a:rPr lang="fr-FR" sz="825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Tous les autres pays</a:t>
              </a:r>
              <a:br>
                <a:rPr lang="fr-FR" sz="825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</a:br>
              <a:r>
                <a:rPr lang="fr-FR" sz="825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Statut ECOG 0</a:t>
              </a:r>
              <a:br>
                <a:rPr lang="fr-FR" sz="825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</a:br>
              <a:r>
                <a:rPr lang="fr-FR" sz="825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Statut ECOG 1</a:t>
              </a:r>
              <a:br>
                <a:rPr lang="fr-FR" sz="825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</a:br>
              <a:r>
                <a:rPr lang="fr-FR" sz="825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Gastrique</a:t>
              </a:r>
              <a:br>
                <a:rPr lang="fr-FR" sz="825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</a:br>
              <a:r>
                <a:rPr lang="fr-FR" sz="825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GEJ</a:t>
              </a:r>
              <a:br>
                <a:rPr lang="fr-FR" sz="825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</a:br>
              <a:r>
                <a:rPr lang="fr-FR" sz="825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Localement avancé</a:t>
              </a:r>
              <a:br>
                <a:rPr lang="fr-FR" sz="825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</a:br>
              <a:r>
                <a:rPr lang="fr-FR" sz="825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Métastatique</a:t>
              </a:r>
              <a:br>
                <a:rPr lang="fr-FR" sz="825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</a:br>
              <a:r>
                <a:rPr lang="fr-FR" sz="825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Homme</a:t>
              </a:r>
              <a:br>
                <a:rPr lang="fr-FR" sz="825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</a:br>
              <a:r>
                <a:rPr lang="fr-FR" sz="825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Femme</a:t>
              </a:r>
              <a:br>
                <a:rPr lang="fr-FR" sz="825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</a:br>
              <a:r>
                <a:rPr lang="fr-FR" sz="825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Age &lt; 65 ans</a:t>
              </a:r>
              <a:br>
                <a:rPr lang="fr-FR" sz="825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</a:br>
              <a:r>
                <a:rPr lang="fr-FR" sz="825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Age ≥ 65</a:t>
              </a:r>
              <a:br>
                <a:rPr lang="fr-FR" sz="825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</a:br>
              <a:r>
                <a:rPr lang="fr-FR" sz="825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Blanc</a:t>
              </a:r>
              <a:br>
                <a:rPr lang="fr-FR" sz="825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</a:br>
              <a:r>
                <a:rPr lang="fr-FR" sz="825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De couleurs </a:t>
              </a:r>
            </a:p>
          </p:txBody>
        </p:sp>
        <p:cxnSp>
          <p:nvCxnSpPr>
            <p:cNvPr id="177" name="Connecteur droit avec flèche 176"/>
            <p:cNvCxnSpPr/>
            <p:nvPr/>
          </p:nvCxnSpPr>
          <p:spPr>
            <a:xfrm flipH="1">
              <a:off x="5890090" y="2345432"/>
              <a:ext cx="620039" cy="0"/>
            </a:xfrm>
            <a:prstGeom prst="straightConnector1">
              <a:avLst/>
            </a:prstGeom>
            <a:ln>
              <a:solidFill>
                <a:srgbClr val="A470AA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8" name="Organigramme : Connecteur 177"/>
            <p:cNvSpPr/>
            <p:nvPr/>
          </p:nvSpPr>
          <p:spPr>
            <a:xfrm>
              <a:off x="6309172" y="2891387"/>
              <a:ext cx="122413" cy="108000"/>
            </a:xfrm>
            <a:prstGeom prst="flowChartConnector">
              <a:avLst/>
            </a:prstGeom>
            <a:solidFill>
              <a:srgbClr val="A470A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179" name="Organigramme : Connecteur 178"/>
            <p:cNvSpPr/>
            <p:nvPr/>
          </p:nvSpPr>
          <p:spPr>
            <a:xfrm>
              <a:off x="6817102" y="3043787"/>
              <a:ext cx="122413" cy="108000"/>
            </a:xfrm>
            <a:prstGeom prst="flowChartConnector">
              <a:avLst/>
            </a:prstGeom>
            <a:solidFill>
              <a:srgbClr val="A470A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180" name="Organigramme : Connecteur 179"/>
            <p:cNvSpPr/>
            <p:nvPr/>
          </p:nvSpPr>
          <p:spPr>
            <a:xfrm>
              <a:off x="6270379" y="3180438"/>
              <a:ext cx="122413" cy="108000"/>
            </a:xfrm>
            <a:prstGeom prst="flowChartConnector">
              <a:avLst/>
            </a:prstGeom>
            <a:solidFill>
              <a:srgbClr val="A470A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181" name="Organigramme : Connecteur 180"/>
            <p:cNvSpPr/>
            <p:nvPr/>
          </p:nvSpPr>
          <p:spPr>
            <a:xfrm>
              <a:off x="6634440" y="3332425"/>
              <a:ext cx="122413" cy="108000"/>
            </a:xfrm>
            <a:prstGeom prst="flowChartConnector">
              <a:avLst/>
            </a:prstGeom>
            <a:solidFill>
              <a:srgbClr val="A470A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182" name="Organigramme : Connecteur 181"/>
            <p:cNvSpPr/>
            <p:nvPr/>
          </p:nvSpPr>
          <p:spPr>
            <a:xfrm>
              <a:off x="6147300" y="3464226"/>
              <a:ext cx="122413" cy="108000"/>
            </a:xfrm>
            <a:prstGeom prst="flowChartConnector">
              <a:avLst/>
            </a:prstGeom>
            <a:solidFill>
              <a:srgbClr val="A470A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183" name="Organigramme : Connecteur 182"/>
            <p:cNvSpPr/>
            <p:nvPr/>
          </p:nvSpPr>
          <p:spPr>
            <a:xfrm>
              <a:off x="6288374" y="3617526"/>
              <a:ext cx="122413" cy="108000"/>
            </a:xfrm>
            <a:prstGeom prst="flowChartConnector">
              <a:avLst/>
            </a:prstGeom>
            <a:solidFill>
              <a:srgbClr val="A470A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184" name="Organigramme : Connecteur 183"/>
            <p:cNvSpPr/>
            <p:nvPr/>
          </p:nvSpPr>
          <p:spPr>
            <a:xfrm>
              <a:off x="6380610" y="3761387"/>
              <a:ext cx="122413" cy="108000"/>
            </a:xfrm>
            <a:prstGeom prst="flowChartConnector">
              <a:avLst/>
            </a:prstGeom>
            <a:solidFill>
              <a:srgbClr val="A470A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185" name="Organigramme : Connecteur 184"/>
            <p:cNvSpPr/>
            <p:nvPr/>
          </p:nvSpPr>
          <p:spPr>
            <a:xfrm>
              <a:off x="6325796" y="3901488"/>
              <a:ext cx="122413" cy="108000"/>
            </a:xfrm>
            <a:prstGeom prst="flowChartConnector">
              <a:avLst/>
            </a:prstGeom>
            <a:solidFill>
              <a:srgbClr val="A470A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186" name="Organigramme : Connecteur 185"/>
            <p:cNvSpPr/>
            <p:nvPr/>
          </p:nvSpPr>
          <p:spPr>
            <a:xfrm>
              <a:off x="6327266" y="4044443"/>
              <a:ext cx="122413" cy="108000"/>
            </a:xfrm>
            <a:prstGeom prst="flowChartConnector">
              <a:avLst/>
            </a:prstGeom>
            <a:solidFill>
              <a:srgbClr val="A470A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187" name="Organigramme : Connecteur 186"/>
            <p:cNvSpPr/>
            <p:nvPr/>
          </p:nvSpPr>
          <p:spPr>
            <a:xfrm>
              <a:off x="6274870" y="4187235"/>
              <a:ext cx="122413" cy="108000"/>
            </a:xfrm>
            <a:prstGeom prst="flowChartConnector">
              <a:avLst/>
            </a:prstGeom>
            <a:solidFill>
              <a:srgbClr val="A470A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188" name="Organigramme : Connecteur 187"/>
            <p:cNvSpPr/>
            <p:nvPr/>
          </p:nvSpPr>
          <p:spPr>
            <a:xfrm>
              <a:off x="6408454" y="4339694"/>
              <a:ext cx="122413" cy="108000"/>
            </a:xfrm>
            <a:prstGeom prst="flowChartConnector">
              <a:avLst/>
            </a:prstGeom>
            <a:solidFill>
              <a:srgbClr val="A470A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189" name="Organigramme : Connecteur 188"/>
            <p:cNvSpPr/>
            <p:nvPr/>
          </p:nvSpPr>
          <p:spPr>
            <a:xfrm>
              <a:off x="6576507" y="4490166"/>
              <a:ext cx="122413" cy="108000"/>
            </a:xfrm>
            <a:prstGeom prst="flowChartConnector">
              <a:avLst/>
            </a:prstGeom>
            <a:solidFill>
              <a:srgbClr val="A470A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190" name="Organigramme : Connecteur 189"/>
            <p:cNvSpPr/>
            <p:nvPr/>
          </p:nvSpPr>
          <p:spPr>
            <a:xfrm>
              <a:off x="5989580" y="4632497"/>
              <a:ext cx="122413" cy="108000"/>
            </a:xfrm>
            <a:prstGeom prst="flowChartConnector">
              <a:avLst/>
            </a:prstGeom>
            <a:solidFill>
              <a:srgbClr val="A470A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191" name="Organigramme : Connecteur 190"/>
            <p:cNvSpPr/>
            <p:nvPr/>
          </p:nvSpPr>
          <p:spPr>
            <a:xfrm>
              <a:off x="6366821" y="4777582"/>
              <a:ext cx="122413" cy="108000"/>
            </a:xfrm>
            <a:prstGeom prst="flowChartConnector">
              <a:avLst/>
            </a:prstGeom>
            <a:solidFill>
              <a:srgbClr val="A470A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192" name="Organigramme : Connecteur 191"/>
            <p:cNvSpPr/>
            <p:nvPr/>
          </p:nvSpPr>
          <p:spPr>
            <a:xfrm>
              <a:off x="6057374" y="4917200"/>
              <a:ext cx="122413" cy="108000"/>
            </a:xfrm>
            <a:prstGeom prst="flowChartConnector">
              <a:avLst/>
            </a:prstGeom>
            <a:solidFill>
              <a:srgbClr val="A470A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cxnSp>
          <p:nvCxnSpPr>
            <p:cNvPr id="193" name="Connecteur droit 192"/>
            <p:cNvCxnSpPr/>
            <p:nvPr/>
          </p:nvCxnSpPr>
          <p:spPr>
            <a:xfrm>
              <a:off x="6538704" y="5138237"/>
              <a:ext cx="0" cy="720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94" name="Table 142">
            <a:extLst>
              <a:ext uri="{FF2B5EF4-FFF2-40B4-BE49-F238E27FC236}">
                <a16:creationId xmlns:a16="http://schemas.microsoft.com/office/drawing/2014/main" xmlns="" id="{57340581-3CBF-BD48-9840-27A9B0CAA7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892857"/>
              </p:ext>
            </p:extLst>
          </p:nvPr>
        </p:nvGraphicFramePr>
        <p:xfrm>
          <a:off x="5004048" y="568246"/>
          <a:ext cx="3710521" cy="9539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14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4304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7133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940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12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6858" marT="9144" marB="9144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200" dirty="0"/>
                        <a:t>ADX</a:t>
                      </a:r>
                    </a:p>
                  </a:txBody>
                  <a:tcPr marL="0" marR="6858" marT="9144" marB="9144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200" dirty="0" err="1"/>
                        <a:t>Pbo</a:t>
                      </a:r>
                      <a:endParaRPr lang="en-US" sz="12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6858" marT="9144" marB="9144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28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2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Evénements</a:t>
                      </a:r>
                      <a:endParaRPr lang="en-US" sz="12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0" marT="9144" marB="9144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12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6858" marT="9144" marB="9144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12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6858" marT="0" marB="9144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7067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200" b="0" i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Médiane</a:t>
                      </a: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SG, </a:t>
                      </a:r>
                      <a:r>
                        <a:rPr lang="en-US" sz="1200" b="0" i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mois</a:t>
                      </a:r>
                      <a:endParaRPr lang="en-US" sz="12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0" marT="9144" marB="9144" anchor="ctr"/>
                </a:tc>
                <a:tc>
                  <a:txBody>
                    <a:bodyPr/>
                    <a:lstStyle/>
                    <a:p>
                      <a:pPr marL="0" marR="0" indent="0" algn="ctr" defTabSz="342900" rtl="0" eaLnBrk="1" fontAlgn="auto" latinLnBrk="0" hangingPunct="1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7,5 (11,5-14,0)</a:t>
                      </a:r>
                    </a:p>
                  </a:txBody>
                  <a:tcPr marL="0" marR="6858" marT="9144" marB="9144" anchor="ctr"/>
                </a:tc>
                <a:tc>
                  <a:txBody>
                    <a:bodyPr/>
                    <a:lstStyle/>
                    <a:p>
                      <a:pPr marL="0" marR="0" indent="0" algn="ctr" defTabSz="342900" rtl="0" eaLnBrk="1" fontAlgn="auto" latinLnBrk="0" hangingPunct="1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7,1 (10,3-13,5)</a:t>
                      </a:r>
                    </a:p>
                  </a:txBody>
                  <a:tcPr marL="0" marR="6858" marT="0" marB="9144" anchor="ctr"/>
                </a:tc>
                <a:extLst>
                  <a:ext uri="{0D108BD9-81ED-4DB2-BD59-A6C34878D82A}">
                    <a16:rowId xmlns:a16="http://schemas.microsoft.com/office/drawing/2014/main" xmlns="" val="763237589"/>
                  </a:ext>
                </a:extLst>
              </a:tr>
              <a:tr h="197067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HR (IC 95%)</a:t>
                      </a:r>
                      <a:endParaRPr lang="en-US" sz="12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0" marT="9144" marB="9144" anchor="ctr"/>
                </a:tc>
                <a:tc gridSpan="2">
                  <a:txBody>
                    <a:bodyPr/>
                    <a:lstStyle/>
                    <a:p>
                      <a:pPr marL="0" marR="0" indent="0" algn="ctr" defTabSz="342900" rtl="0" eaLnBrk="1" fontAlgn="auto" latinLnBrk="0" hangingPunct="1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0,84 (0,67-1,038)</a:t>
                      </a:r>
                    </a:p>
                  </a:txBody>
                  <a:tcPr marL="0" marR="6858" marT="9144" marB="9144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0" marR="6858" marT="9144" marB="9144" anchor="ctr"/>
                </a:tc>
                <a:extLst>
                  <a:ext uri="{0D108BD9-81ED-4DB2-BD59-A6C34878D82A}">
                    <a16:rowId xmlns:a16="http://schemas.microsoft.com/office/drawing/2014/main" xmlns="" val="74324292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</a:t>
                      </a:r>
                      <a:endParaRPr lang="en-US" sz="12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0" marT="9144" marB="9144" anchor="ctr"/>
                </a:tc>
                <a:tc gridSpan="2">
                  <a:txBody>
                    <a:bodyPr/>
                    <a:lstStyle/>
                    <a:p>
                      <a:pPr marL="0" marR="0" indent="0" algn="ctr" defTabSz="342900" rtl="0" eaLnBrk="1" fontAlgn="auto" latinLnBrk="0" hangingPunct="1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0,1</a:t>
                      </a:r>
                    </a:p>
                  </a:txBody>
                  <a:tcPr marL="0" marR="6858" marT="9144" marB="9144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08236697"/>
                  </a:ext>
                </a:extLst>
              </a:tr>
            </a:tbl>
          </a:graphicData>
        </a:graphic>
      </p:graphicFrame>
      <p:grpSp>
        <p:nvGrpSpPr>
          <p:cNvPr id="195" name="Groupe 194"/>
          <p:cNvGrpSpPr/>
          <p:nvPr/>
        </p:nvGrpSpPr>
        <p:grpSpPr>
          <a:xfrm>
            <a:off x="544495" y="2039928"/>
            <a:ext cx="4389811" cy="2474513"/>
            <a:chOff x="2624109" y="2455895"/>
            <a:chExt cx="5853081" cy="3299351"/>
          </a:xfrm>
        </p:grpSpPr>
        <p:sp>
          <p:nvSpPr>
            <p:cNvPr id="196" name="ZoneTexte 195"/>
            <p:cNvSpPr txBox="1"/>
            <p:nvPr/>
          </p:nvSpPr>
          <p:spPr>
            <a:xfrm>
              <a:off x="3172304" y="2455895"/>
              <a:ext cx="578543" cy="26691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>
                <a:spcBef>
                  <a:spcPts val="375"/>
                </a:spcBef>
              </a:pPr>
              <a:r>
                <a:rPr lang="fr-FR" sz="825" dirty="0">
                  <a:solidFill>
                    <a:schemeClr val="bg1">
                      <a:lumMod val="50000"/>
                    </a:schemeClr>
                  </a:solidFill>
                </a:rPr>
                <a:t>100</a:t>
              </a:r>
            </a:p>
            <a:p>
              <a:pPr algn="r">
                <a:spcBef>
                  <a:spcPts val="375"/>
                </a:spcBef>
              </a:pPr>
              <a:r>
                <a:rPr lang="fr-FR" sz="825" dirty="0">
                  <a:solidFill>
                    <a:schemeClr val="bg1">
                      <a:lumMod val="50000"/>
                    </a:schemeClr>
                  </a:solidFill>
                </a:rPr>
                <a:t>90</a:t>
              </a:r>
            </a:p>
            <a:p>
              <a:pPr algn="r">
                <a:spcBef>
                  <a:spcPts val="375"/>
                </a:spcBef>
              </a:pPr>
              <a:r>
                <a:rPr lang="fr-FR" sz="825" dirty="0">
                  <a:solidFill>
                    <a:schemeClr val="bg1">
                      <a:lumMod val="50000"/>
                    </a:schemeClr>
                  </a:solidFill>
                </a:rPr>
                <a:t>80</a:t>
              </a:r>
            </a:p>
            <a:p>
              <a:pPr algn="r">
                <a:spcBef>
                  <a:spcPts val="375"/>
                </a:spcBef>
              </a:pPr>
              <a:r>
                <a:rPr lang="fr-FR" sz="825" dirty="0">
                  <a:solidFill>
                    <a:schemeClr val="bg1">
                      <a:lumMod val="50000"/>
                    </a:schemeClr>
                  </a:solidFill>
                </a:rPr>
                <a:t>70</a:t>
              </a:r>
            </a:p>
            <a:p>
              <a:pPr algn="r">
                <a:spcBef>
                  <a:spcPts val="375"/>
                </a:spcBef>
              </a:pPr>
              <a:r>
                <a:rPr lang="fr-FR" sz="825" dirty="0">
                  <a:solidFill>
                    <a:schemeClr val="bg1">
                      <a:lumMod val="50000"/>
                    </a:schemeClr>
                  </a:solidFill>
                </a:rPr>
                <a:t>60</a:t>
              </a:r>
            </a:p>
            <a:p>
              <a:pPr algn="r">
                <a:spcBef>
                  <a:spcPts val="375"/>
                </a:spcBef>
              </a:pPr>
              <a:r>
                <a:rPr lang="fr-FR" sz="825" dirty="0">
                  <a:solidFill>
                    <a:schemeClr val="bg1">
                      <a:lumMod val="50000"/>
                    </a:schemeClr>
                  </a:solidFill>
                </a:rPr>
                <a:t>50</a:t>
              </a:r>
            </a:p>
            <a:p>
              <a:pPr algn="r">
                <a:spcBef>
                  <a:spcPts val="375"/>
                </a:spcBef>
              </a:pPr>
              <a:r>
                <a:rPr lang="fr-FR" sz="825" dirty="0">
                  <a:solidFill>
                    <a:schemeClr val="bg1">
                      <a:lumMod val="50000"/>
                    </a:schemeClr>
                  </a:solidFill>
                </a:rPr>
                <a:t>40</a:t>
              </a:r>
            </a:p>
            <a:p>
              <a:pPr algn="r">
                <a:spcBef>
                  <a:spcPts val="375"/>
                </a:spcBef>
              </a:pPr>
              <a:r>
                <a:rPr lang="fr-FR" sz="825" dirty="0">
                  <a:solidFill>
                    <a:schemeClr val="bg1">
                      <a:lumMod val="50000"/>
                    </a:schemeClr>
                  </a:solidFill>
                </a:rPr>
                <a:t>30</a:t>
              </a:r>
            </a:p>
            <a:p>
              <a:pPr algn="r">
                <a:spcBef>
                  <a:spcPts val="375"/>
                </a:spcBef>
              </a:pPr>
              <a:r>
                <a:rPr lang="fr-FR" sz="825" dirty="0">
                  <a:solidFill>
                    <a:schemeClr val="bg1">
                      <a:lumMod val="50000"/>
                    </a:schemeClr>
                  </a:solidFill>
                </a:rPr>
                <a:t>20</a:t>
              </a:r>
            </a:p>
            <a:p>
              <a:pPr algn="r">
                <a:spcBef>
                  <a:spcPts val="375"/>
                </a:spcBef>
              </a:pPr>
              <a:r>
                <a:rPr lang="fr-FR" sz="825" dirty="0">
                  <a:solidFill>
                    <a:schemeClr val="bg1">
                      <a:lumMod val="50000"/>
                    </a:schemeClr>
                  </a:solidFill>
                </a:rPr>
                <a:t>10</a:t>
              </a:r>
            </a:p>
            <a:p>
              <a:pPr algn="r">
                <a:spcBef>
                  <a:spcPts val="375"/>
                </a:spcBef>
              </a:pPr>
              <a:r>
                <a:rPr lang="fr-FR" sz="825" dirty="0">
                  <a:solidFill>
                    <a:schemeClr val="bg1">
                      <a:lumMod val="50000"/>
                    </a:schemeClr>
                  </a:solidFill>
                </a:rPr>
                <a:t>0</a:t>
              </a:r>
            </a:p>
          </p:txBody>
        </p:sp>
        <p:grpSp>
          <p:nvGrpSpPr>
            <p:cNvPr id="197" name="Groupe 196"/>
            <p:cNvGrpSpPr/>
            <p:nvPr/>
          </p:nvGrpSpPr>
          <p:grpSpPr>
            <a:xfrm>
              <a:off x="3688804" y="2495384"/>
              <a:ext cx="80378" cy="2479579"/>
              <a:chOff x="3688804" y="2495384"/>
              <a:chExt cx="80378" cy="2479579"/>
            </a:xfrm>
          </p:grpSpPr>
          <p:cxnSp>
            <p:nvCxnSpPr>
              <p:cNvPr id="294" name="Connecteur droit 293"/>
              <p:cNvCxnSpPr/>
              <p:nvPr/>
            </p:nvCxnSpPr>
            <p:spPr>
              <a:xfrm>
                <a:off x="3761811" y="2495384"/>
                <a:ext cx="0" cy="2479579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5" name="Connecteur droit 294"/>
              <p:cNvCxnSpPr/>
              <p:nvPr/>
            </p:nvCxnSpPr>
            <p:spPr>
              <a:xfrm>
                <a:off x="3752775" y="2576223"/>
                <a:ext cx="9036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6" name="Connecteur droit 295"/>
              <p:cNvCxnSpPr/>
              <p:nvPr/>
            </p:nvCxnSpPr>
            <p:spPr>
              <a:xfrm>
                <a:off x="3695499" y="2576223"/>
                <a:ext cx="720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7" name="Connecteur droit 296"/>
              <p:cNvCxnSpPr/>
              <p:nvPr/>
            </p:nvCxnSpPr>
            <p:spPr>
              <a:xfrm>
                <a:off x="3692154" y="2809007"/>
                <a:ext cx="720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8" name="Connecteur droit 297"/>
              <p:cNvCxnSpPr/>
              <p:nvPr/>
            </p:nvCxnSpPr>
            <p:spPr>
              <a:xfrm>
                <a:off x="3688804" y="3041792"/>
                <a:ext cx="720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9" name="Connecteur droit 298"/>
              <p:cNvCxnSpPr/>
              <p:nvPr/>
            </p:nvCxnSpPr>
            <p:spPr>
              <a:xfrm>
                <a:off x="3690481" y="3269554"/>
                <a:ext cx="720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Connecteur droit 299"/>
              <p:cNvCxnSpPr/>
              <p:nvPr/>
            </p:nvCxnSpPr>
            <p:spPr>
              <a:xfrm>
                <a:off x="3692159" y="3507365"/>
                <a:ext cx="720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1" name="Connecteur droit 300"/>
              <p:cNvCxnSpPr/>
              <p:nvPr/>
            </p:nvCxnSpPr>
            <p:spPr>
              <a:xfrm>
                <a:off x="3693832" y="3730101"/>
                <a:ext cx="720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Connecteur droit 301"/>
              <p:cNvCxnSpPr/>
              <p:nvPr/>
            </p:nvCxnSpPr>
            <p:spPr>
              <a:xfrm>
                <a:off x="3690483" y="3962886"/>
                <a:ext cx="720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Connecteur droit 302"/>
              <p:cNvCxnSpPr/>
              <p:nvPr/>
            </p:nvCxnSpPr>
            <p:spPr>
              <a:xfrm>
                <a:off x="3697182" y="4200694"/>
                <a:ext cx="720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Connecteur droit 303"/>
              <p:cNvCxnSpPr/>
              <p:nvPr/>
            </p:nvCxnSpPr>
            <p:spPr>
              <a:xfrm>
                <a:off x="3688810" y="4433479"/>
                <a:ext cx="720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Connecteur droit 304"/>
              <p:cNvCxnSpPr/>
              <p:nvPr/>
            </p:nvCxnSpPr>
            <p:spPr>
              <a:xfrm>
                <a:off x="3690489" y="4661239"/>
                <a:ext cx="720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Connecteur droit 305"/>
              <p:cNvCxnSpPr/>
              <p:nvPr/>
            </p:nvCxnSpPr>
            <p:spPr>
              <a:xfrm>
                <a:off x="3692167" y="4904074"/>
                <a:ext cx="720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8" name="Groupe 197"/>
            <p:cNvGrpSpPr/>
            <p:nvPr/>
          </p:nvGrpSpPr>
          <p:grpSpPr>
            <a:xfrm>
              <a:off x="3752775" y="4966895"/>
              <a:ext cx="4248000" cy="90416"/>
              <a:chOff x="3752775" y="4966895"/>
              <a:chExt cx="4248000" cy="90416"/>
            </a:xfrm>
          </p:grpSpPr>
          <p:cxnSp>
            <p:nvCxnSpPr>
              <p:cNvPr id="276" name="Connecteur droit 275"/>
              <p:cNvCxnSpPr/>
              <p:nvPr/>
            </p:nvCxnSpPr>
            <p:spPr>
              <a:xfrm flipH="1" flipV="1">
                <a:off x="3752775" y="4974963"/>
                <a:ext cx="4248000" cy="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Connecteur droit 276"/>
              <p:cNvCxnSpPr/>
              <p:nvPr/>
            </p:nvCxnSpPr>
            <p:spPr>
              <a:xfrm rot="16200000">
                <a:off x="3799351" y="5011258"/>
                <a:ext cx="720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Connecteur droit 277"/>
              <p:cNvCxnSpPr/>
              <p:nvPr/>
            </p:nvCxnSpPr>
            <p:spPr>
              <a:xfrm rot="16200000">
                <a:off x="4047209" y="5007911"/>
                <a:ext cx="720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Connecteur droit 278"/>
              <p:cNvCxnSpPr/>
              <p:nvPr/>
            </p:nvCxnSpPr>
            <p:spPr>
              <a:xfrm rot="16200000">
                <a:off x="4295067" y="5009581"/>
                <a:ext cx="720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Connecteur droit 279"/>
              <p:cNvCxnSpPr/>
              <p:nvPr/>
            </p:nvCxnSpPr>
            <p:spPr>
              <a:xfrm rot="16200000">
                <a:off x="4542923" y="5016280"/>
                <a:ext cx="720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Connecteur droit 280"/>
              <p:cNvCxnSpPr/>
              <p:nvPr/>
            </p:nvCxnSpPr>
            <p:spPr>
              <a:xfrm rot="16200000">
                <a:off x="4790781" y="5007909"/>
                <a:ext cx="720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Connecteur droit 281"/>
              <p:cNvCxnSpPr/>
              <p:nvPr/>
            </p:nvCxnSpPr>
            <p:spPr>
              <a:xfrm rot="16200000">
                <a:off x="5033614" y="5009586"/>
                <a:ext cx="720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Connecteur droit 282"/>
              <p:cNvCxnSpPr/>
              <p:nvPr/>
            </p:nvCxnSpPr>
            <p:spPr>
              <a:xfrm rot="16200000">
                <a:off x="5286496" y="5016285"/>
                <a:ext cx="720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Connecteur droit 283"/>
              <p:cNvCxnSpPr/>
              <p:nvPr/>
            </p:nvCxnSpPr>
            <p:spPr>
              <a:xfrm rot="16200000">
                <a:off x="5524306" y="5012937"/>
                <a:ext cx="720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Connecteur droit 284"/>
              <p:cNvCxnSpPr/>
              <p:nvPr/>
            </p:nvCxnSpPr>
            <p:spPr>
              <a:xfrm rot="16200000">
                <a:off x="5777189" y="5009586"/>
                <a:ext cx="720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Connecteur droit 285"/>
              <p:cNvCxnSpPr/>
              <p:nvPr/>
            </p:nvCxnSpPr>
            <p:spPr>
              <a:xfrm rot="16200000">
                <a:off x="6030071" y="5021311"/>
                <a:ext cx="720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Connecteur droit 286"/>
              <p:cNvCxnSpPr/>
              <p:nvPr/>
            </p:nvCxnSpPr>
            <p:spPr>
              <a:xfrm rot="16200000">
                <a:off x="6267880" y="5012940"/>
                <a:ext cx="720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Connecteur droit 287"/>
              <p:cNvCxnSpPr/>
              <p:nvPr/>
            </p:nvCxnSpPr>
            <p:spPr>
              <a:xfrm rot="16200000">
                <a:off x="6525785" y="5014616"/>
                <a:ext cx="720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Connecteur droit 288"/>
              <p:cNvCxnSpPr/>
              <p:nvPr/>
            </p:nvCxnSpPr>
            <p:spPr>
              <a:xfrm rot="16200000">
                <a:off x="6768617" y="5016288"/>
                <a:ext cx="720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Connecteur droit 289"/>
              <p:cNvCxnSpPr/>
              <p:nvPr/>
            </p:nvCxnSpPr>
            <p:spPr>
              <a:xfrm rot="16200000">
                <a:off x="7011451" y="5002895"/>
                <a:ext cx="720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Connecteur droit 290"/>
              <p:cNvCxnSpPr/>
              <p:nvPr/>
            </p:nvCxnSpPr>
            <p:spPr>
              <a:xfrm rot="16200000">
                <a:off x="7269355" y="5009594"/>
                <a:ext cx="720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Connecteur droit 291"/>
              <p:cNvCxnSpPr/>
              <p:nvPr/>
            </p:nvCxnSpPr>
            <p:spPr>
              <a:xfrm rot="16200000">
                <a:off x="7512187" y="5011269"/>
                <a:ext cx="720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Connecteur droit 292"/>
              <p:cNvCxnSpPr/>
              <p:nvPr/>
            </p:nvCxnSpPr>
            <p:spPr>
              <a:xfrm rot="16200000">
                <a:off x="7755021" y="5007920"/>
                <a:ext cx="720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9" name="ZoneTexte 198"/>
            <p:cNvSpPr txBox="1"/>
            <p:nvPr/>
          </p:nvSpPr>
          <p:spPr>
            <a:xfrm>
              <a:off x="3712680" y="4983121"/>
              <a:ext cx="4288096" cy="2923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spcBef>
                  <a:spcPts val="375"/>
                </a:spcBef>
              </a:pPr>
              <a:r>
                <a:rPr lang="fr-FR" sz="825" dirty="0">
                  <a:solidFill>
                    <a:schemeClr val="bg1">
                      <a:lumMod val="50000"/>
                    </a:schemeClr>
                  </a:solidFill>
                </a:rPr>
                <a:t>0     2      4     6      8     10   12   14   16    18   20   22   24    26   28    30   32</a:t>
              </a:r>
            </a:p>
          </p:txBody>
        </p:sp>
        <p:sp>
          <p:nvSpPr>
            <p:cNvPr id="200" name="ZoneTexte 199"/>
            <p:cNvSpPr txBox="1"/>
            <p:nvPr/>
          </p:nvSpPr>
          <p:spPr>
            <a:xfrm rot="16200000">
              <a:off x="2841214" y="3584408"/>
              <a:ext cx="948024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% SSP</a:t>
              </a:r>
            </a:p>
          </p:txBody>
        </p:sp>
        <p:sp>
          <p:nvSpPr>
            <p:cNvPr id="201" name="ZoneTexte 200"/>
            <p:cNvSpPr txBox="1"/>
            <p:nvPr/>
          </p:nvSpPr>
          <p:spPr>
            <a:xfrm>
              <a:off x="5107026" y="5139605"/>
              <a:ext cx="1633917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25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Temps (mois)</a:t>
              </a:r>
            </a:p>
          </p:txBody>
        </p:sp>
        <p:sp>
          <p:nvSpPr>
            <p:cNvPr id="202" name="ZoneTexte 201"/>
            <p:cNvSpPr txBox="1"/>
            <p:nvPr/>
          </p:nvSpPr>
          <p:spPr>
            <a:xfrm>
              <a:off x="6726809" y="2986346"/>
              <a:ext cx="119886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75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ADX + mFOLFOX6</a:t>
              </a:r>
            </a:p>
          </p:txBody>
        </p:sp>
        <p:sp>
          <p:nvSpPr>
            <p:cNvPr id="203" name="ZoneTexte 202"/>
            <p:cNvSpPr txBox="1"/>
            <p:nvPr/>
          </p:nvSpPr>
          <p:spPr>
            <a:xfrm>
              <a:off x="6720151" y="3136943"/>
              <a:ext cx="16235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75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Placebo + mFOLFOX6</a:t>
              </a:r>
            </a:p>
          </p:txBody>
        </p:sp>
        <p:cxnSp>
          <p:nvCxnSpPr>
            <p:cNvPr id="205" name="Connecteur droit 204"/>
            <p:cNvCxnSpPr/>
            <p:nvPr/>
          </p:nvCxnSpPr>
          <p:spPr>
            <a:xfrm>
              <a:off x="6412982" y="3259121"/>
              <a:ext cx="312642" cy="273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6" name="ZoneTexte 205"/>
            <p:cNvSpPr txBox="1"/>
            <p:nvPr/>
          </p:nvSpPr>
          <p:spPr>
            <a:xfrm>
              <a:off x="2624109" y="5200645"/>
              <a:ext cx="860395" cy="1385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fr-FR" sz="675" dirty="0"/>
                <a:t>Nb à risque</a:t>
              </a:r>
            </a:p>
          </p:txBody>
        </p:sp>
        <p:sp>
          <p:nvSpPr>
            <p:cNvPr id="207" name="ZoneTexte 206"/>
            <p:cNvSpPr txBox="1"/>
            <p:nvPr/>
          </p:nvSpPr>
          <p:spPr>
            <a:xfrm>
              <a:off x="2665857" y="5398897"/>
              <a:ext cx="864000" cy="12311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r>
                <a:rPr lang="fr-FR" sz="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ADX + mFOLFOX6</a:t>
              </a:r>
            </a:p>
          </p:txBody>
        </p:sp>
        <p:sp>
          <p:nvSpPr>
            <p:cNvPr id="208" name="ZoneTexte 207"/>
            <p:cNvSpPr txBox="1"/>
            <p:nvPr/>
          </p:nvSpPr>
          <p:spPr>
            <a:xfrm>
              <a:off x="2665857" y="5556471"/>
              <a:ext cx="900000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r>
                <a:rPr lang="fr-FR" sz="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Placebo + mFOLFOX6</a:t>
              </a:r>
            </a:p>
          </p:txBody>
        </p:sp>
        <p:sp>
          <p:nvSpPr>
            <p:cNvPr id="209" name="ZoneTexte 208"/>
            <p:cNvSpPr txBox="1"/>
            <p:nvPr/>
          </p:nvSpPr>
          <p:spPr>
            <a:xfrm>
              <a:off x="3667954" y="5337574"/>
              <a:ext cx="480923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" b="1" dirty="0">
                  <a:solidFill>
                    <a:srgbClr val="4F81BD"/>
                  </a:solidFill>
                </a:rPr>
                <a:t>218     180    152     125     86      60      46       34      27        13       5         3         2         1         1         1        0</a:t>
              </a:r>
            </a:p>
          </p:txBody>
        </p:sp>
        <p:sp>
          <p:nvSpPr>
            <p:cNvPr id="210" name="ZoneTexte 209"/>
            <p:cNvSpPr txBox="1"/>
            <p:nvPr/>
          </p:nvSpPr>
          <p:spPr>
            <a:xfrm>
              <a:off x="3667954" y="5509025"/>
              <a:ext cx="480923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214     166    129     101     69      50      34       28       12      10        6         1         0</a:t>
              </a:r>
            </a:p>
          </p:txBody>
        </p:sp>
        <p:sp>
          <p:nvSpPr>
            <p:cNvPr id="211" name="ZoneTexte 210"/>
            <p:cNvSpPr txBox="1"/>
            <p:nvPr/>
          </p:nvSpPr>
          <p:spPr>
            <a:xfrm>
              <a:off x="3866549" y="4105721"/>
              <a:ext cx="122258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75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Médiane 7,1</a:t>
              </a:r>
              <a:br>
                <a:rPr lang="fr-FR" sz="75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</a:br>
              <a:r>
                <a:rPr lang="fr-FR" sz="75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(IC 95% : 5,5;7,5)</a:t>
              </a:r>
            </a:p>
          </p:txBody>
        </p:sp>
        <p:sp>
          <p:nvSpPr>
            <p:cNvPr id="212" name="ZoneTexte 211"/>
            <p:cNvSpPr txBox="1"/>
            <p:nvPr/>
          </p:nvSpPr>
          <p:spPr>
            <a:xfrm>
              <a:off x="5177644" y="3338154"/>
              <a:ext cx="130565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750" b="1" dirty="0">
                  <a:solidFill>
                    <a:srgbClr val="4F81BD"/>
                  </a:solidFill>
                </a:rPr>
                <a:t>Médiane 7,5</a:t>
              </a:r>
              <a:br>
                <a:rPr lang="fr-FR" sz="750" b="1" dirty="0">
                  <a:solidFill>
                    <a:srgbClr val="4F81BD"/>
                  </a:solidFill>
                </a:rPr>
              </a:br>
              <a:r>
                <a:rPr lang="fr-FR" sz="750" b="1" dirty="0">
                  <a:solidFill>
                    <a:srgbClr val="4F81BD"/>
                  </a:solidFill>
                </a:rPr>
                <a:t>(IC 95% : 7,3;8,4)</a:t>
              </a:r>
            </a:p>
          </p:txBody>
        </p:sp>
        <p:grpSp>
          <p:nvGrpSpPr>
            <p:cNvPr id="213" name="Groupe 212"/>
            <p:cNvGrpSpPr/>
            <p:nvPr/>
          </p:nvGrpSpPr>
          <p:grpSpPr>
            <a:xfrm>
              <a:off x="3835351" y="2576223"/>
              <a:ext cx="3751854" cy="2152035"/>
              <a:chOff x="3835351" y="2576223"/>
              <a:chExt cx="3751854" cy="2152035"/>
            </a:xfrm>
          </p:grpSpPr>
          <p:cxnSp>
            <p:nvCxnSpPr>
              <p:cNvPr id="245" name="Connecteur droit 244"/>
              <p:cNvCxnSpPr/>
              <p:nvPr/>
            </p:nvCxnSpPr>
            <p:spPr>
              <a:xfrm>
                <a:off x="3835351" y="2576223"/>
                <a:ext cx="77519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Connecteur droit 245"/>
              <p:cNvCxnSpPr/>
              <p:nvPr/>
            </p:nvCxnSpPr>
            <p:spPr>
              <a:xfrm>
                <a:off x="3912870" y="2576223"/>
                <a:ext cx="133350" cy="144117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Connecteur droit 246"/>
              <p:cNvCxnSpPr/>
              <p:nvPr/>
            </p:nvCxnSpPr>
            <p:spPr>
              <a:xfrm>
                <a:off x="4048900" y="2720340"/>
                <a:ext cx="34309" cy="164896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Connecteur droit 247"/>
              <p:cNvCxnSpPr/>
              <p:nvPr/>
            </p:nvCxnSpPr>
            <p:spPr>
              <a:xfrm>
                <a:off x="4083209" y="2885236"/>
                <a:ext cx="193933" cy="7513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Connecteur droit 248"/>
              <p:cNvCxnSpPr/>
              <p:nvPr/>
            </p:nvCxnSpPr>
            <p:spPr>
              <a:xfrm>
                <a:off x="4277142" y="2956124"/>
                <a:ext cx="47560" cy="175696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Connecteur droit 249"/>
              <p:cNvCxnSpPr/>
              <p:nvPr/>
            </p:nvCxnSpPr>
            <p:spPr>
              <a:xfrm>
                <a:off x="4329247" y="3131820"/>
                <a:ext cx="162025" cy="10877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Connecteur droit 250"/>
              <p:cNvCxnSpPr/>
              <p:nvPr/>
            </p:nvCxnSpPr>
            <p:spPr>
              <a:xfrm>
                <a:off x="4491272" y="3240593"/>
                <a:ext cx="0" cy="4746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Connecteur droit 251"/>
              <p:cNvCxnSpPr/>
              <p:nvPr/>
            </p:nvCxnSpPr>
            <p:spPr>
              <a:xfrm>
                <a:off x="4478290" y="3288058"/>
                <a:ext cx="72000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Connecteur droit 252"/>
              <p:cNvCxnSpPr/>
              <p:nvPr/>
            </p:nvCxnSpPr>
            <p:spPr>
              <a:xfrm>
                <a:off x="4545330" y="3288058"/>
                <a:ext cx="33593" cy="137132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Connecteur droit 253"/>
              <p:cNvCxnSpPr/>
              <p:nvPr/>
            </p:nvCxnSpPr>
            <p:spPr>
              <a:xfrm>
                <a:off x="4578923" y="3397833"/>
                <a:ext cx="158132" cy="120201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Connecteur droit 254"/>
              <p:cNvCxnSpPr/>
              <p:nvPr/>
            </p:nvCxnSpPr>
            <p:spPr>
              <a:xfrm>
                <a:off x="4723352" y="3518034"/>
                <a:ext cx="39148" cy="107816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Connecteur droit 255"/>
              <p:cNvCxnSpPr/>
              <p:nvPr/>
            </p:nvCxnSpPr>
            <p:spPr>
              <a:xfrm>
                <a:off x="4759244" y="3625850"/>
                <a:ext cx="0" cy="135556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Connecteur droit 256"/>
              <p:cNvCxnSpPr/>
              <p:nvPr/>
            </p:nvCxnSpPr>
            <p:spPr>
              <a:xfrm>
                <a:off x="4762500" y="3761406"/>
                <a:ext cx="64281" cy="107432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Connecteur droit 257"/>
              <p:cNvCxnSpPr/>
              <p:nvPr/>
            </p:nvCxnSpPr>
            <p:spPr>
              <a:xfrm>
                <a:off x="4836961" y="3868838"/>
                <a:ext cx="78773" cy="69986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Connecteur droit 258"/>
              <p:cNvCxnSpPr/>
              <p:nvPr/>
            </p:nvCxnSpPr>
            <p:spPr>
              <a:xfrm>
                <a:off x="4915734" y="3932674"/>
                <a:ext cx="35397" cy="40711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Connecteur droit 259"/>
              <p:cNvCxnSpPr/>
              <p:nvPr/>
            </p:nvCxnSpPr>
            <p:spPr>
              <a:xfrm>
                <a:off x="4951131" y="3973385"/>
                <a:ext cx="21688" cy="7376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Connecteur droit 260"/>
              <p:cNvCxnSpPr/>
              <p:nvPr/>
            </p:nvCxnSpPr>
            <p:spPr>
              <a:xfrm>
                <a:off x="4972819" y="4047148"/>
                <a:ext cx="96795" cy="111057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Connecteur droit 261"/>
              <p:cNvCxnSpPr/>
              <p:nvPr/>
            </p:nvCxnSpPr>
            <p:spPr>
              <a:xfrm>
                <a:off x="5069614" y="4158205"/>
                <a:ext cx="104270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Connecteur droit 262"/>
              <p:cNvCxnSpPr/>
              <p:nvPr/>
            </p:nvCxnSpPr>
            <p:spPr>
              <a:xfrm>
                <a:off x="5173884" y="4158205"/>
                <a:ext cx="72341" cy="17269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" name="Connecteur droit 263"/>
              <p:cNvCxnSpPr/>
              <p:nvPr/>
            </p:nvCxnSpPr>
            <p:spPr>
              <a:xfrm>
                <a:off x="5254414" y="4329656"/>
                <a:ext cx="165716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Connecteur droit 264"/>
              <p:cNvCxnSpPr/>
              <p:nvPr/>
            </p:nvCxnSpPr>
            <p:spPr>
              <a:xfrm>
                <a:off x="5405660" y="4330898"/>
                <a:ext cx="63376" cy="102581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6" name="Connecteur droit 265"/>
              <p:cNvCxnSpPr/>
              <p:nvPr/>
            </p:nvCxnSpPr>
            <p:spPr>
              <a:xfrm>
                <a:off x="5469036" y="4433479"/>
                <a:ext cx="91270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Connecteur droit 266"/>
              <p:cNvCxnSpPr/>
              <p:nvPr/>
            </p:nvCxnSpPr>
            <p:spPr>
              <a:xfrm>
                <a:off x="5551238" y="4433479"/>
                <a:ext cx="81068" cy="48817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8" name="Connecteur droit 267"/>
              <p:cNvCxnSpPr/>
              <p:nvPr/>
            </p:nvCxnSpPr>
            <p:spPr>
              <a:xfrm>
                <a:off x="5606157" y="4479449"/>
                <a:ext cx="101279" cy="4351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Connecteur droit 268"/>
              <p:cNvCxnSpPr/>
              <p:nvPr/>
            </p:nvCxnSpPr>
            <p:spPr>
              <a:xfrm>
                <a:off x="5688957" y="4486801"/>
                <a:ext cx="72342" cy="22079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Connecteur droit 269"/>
              <p:cNvCxnSpPr/>
              <p:nvPr/>
            </p:nvCxnSpPr>
            <p:spPr>
              <a:xfrm>
                <a:off x="5735173" y="4522029"/>
                <a:ext cx="144000" cy="89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Connecteur droit 270"/>
              <p:cNvCxnSpPr/>
              <p:nvPr/>
            </p:nvCxnSpPr>
            <p:spPr>
              <a:xfrm>
                <a:off x="5856727" y="4530953"/>
                <a:ext cx="98448" cy="96027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Connecteur droit 271"/>
              <p:cNvCxnSpPr/>
              <p:nvPr/>
            </p:nvCxnSpPr>
            <p:spPr>
              <a:xfrm>
                <a:off x="5955175" y="4626980"/>
                <a:ext cx="208344" cy="34259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Connecteur droit 272"/>
              <p:cNvCxnSpPr/>
              <p:nvPr/>
            </p:nvCxnSpPr>
            <p:spPr>
              <a:xfrm>
                <a:off x="6163519" y="4661239"/>
                <a:ext cx="140361" cy="3808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Connecteur droit 273"/>
              <p:cNvCxnSpPr/>
              <p:nvPr/>
            </p:nvCxnSpPr>
            <p:spPr>
              <a:xfrm>
                <a:off x="6303880" y="4699322"/>
                <a:ext cx="53515" cy="28936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Connecteur droit 274"/>
              <p:cNvCxnSpPr/>
              <p:nvPr/>
            </p:nvCxnSpPr>
            <p:spPr>
              <a:xfrm flipV="1">
                <a:off x="6357395" y="4714162"/>
                <a:ext cx="1229810" cy="14096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4" name="Groupe 213"/>
            <p:cNvGrpSpPr/>
            <p:nvPr/>
          </p:nvGrpSpPr>
          <p:grpSpPr>
            <a:xfrm>
              <a:off x="3835351" y="2576223"/>
              <a:ext cx="2767402" cy="2183994"/>
              <a:chOff x="3835351" y="2576223"/>
              <a:chExt cx="2767402" cy="2183994"/>
            </a:xfrm>
          </p:grpSpPr>
          <p:cxnSp>
            <p:nvCxnSpPr>
              <p:cNvPr id="218" name="Connecteur droit 217"/>
              <p:cNvCxnSpPr/>
              <p:nvPr/>
            </p:nvCxnSpPr>
            <p:spPr>
              <a:xfrm>
                <a:off x="3835351" y="2576223"/>
                <a:ext cx="77519" cy="49171"/>
              </a:xfrm>
              <a:prstGeom prst="line">
                <a:avLst/>
              </a:prstGeom>
              <a:ln>
                <a:solidFill>
                  <a:srgbClr val="A8ADB7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Connecteur droit 218"/>
              <p:cNvCxnSpPr/>
              <p:nvPr/>
            </p:nvCxnSpPr>
            <p:spPr>
              <a:xfrm>
                <a:off x="3910190" y="2616759"/>
                <a:ext cx="102267" cy="161443"/>
              </a:xfrm>
              <a:prstGeom prst="line">
                <a:avLst/>
              </a:prstGeom>
              <a:ln>
                <a:solidFill>
                  <a:srgbClr val="A8ADB7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Connecteur droit 219"/>
              <p:cNvCxnSpPr/>
              <p:nvPr/>
            </p:nvCxnSpPr>
            <p:spPr>
              <a:xfrm>
                <a:off x="4020065" y="2778202"/>
                <a:ext cx="26155" cy="13026"/>
              </a:xfrm>
              <a:prstGeom prst="line">
                <a:avLst/>
              </a:prstGeom>
              <a:ln>
                <a:solidFill>
                  <a:srgbClr val="A8ADB7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Connecteur droit 220"/>
              <p:cNvCxnSpPr/>
              <p:nvPr/>
            </p:nvCxnSpPr>
            <p:spPr>
              <a:xfrm>
                <a:off x="4046220" y="2791228"/>
                <a:ext cx="36989" cy="238125"/>
              </a:xfrm>
              <a:prstGeom prst="line">
                <a:avLst/>
              </a:prstGeom>
              <a:ln>
                <a:solidFill>
                  <a:srgbClr val="A8ADB7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Connecteur droit 221"/>
              <p:cNvCxnSpPr/>
              <p:nvPr/>
            </p:nvCxnSpPr>
            <p:spPr>
              <a:xfrm>
                <a:off x="4090589" y="3041792"/>
                <a:ext cx="192645" cy="198801"/>
              </a:xfrm>
              <a:prstGeom prst="line">
                <a:avLst/>
              </a:prstGeom>
              <a:ln>
                <a:solidFill>
                  <a:srgbClr val="A8ADB7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Connecteur droit 222"/>
              <p:cNvCxnSpPr/>
              <p:nvPr/>
            </p:nvCxnSpPr>
            <p:spPr>
              <a:xfrm>
                <a:off x="4283234" y="3240857"/>
                <a:ext cx="41468" cy="157913"/>
              </a:xfrm>
              <a:prstGeom prst="line">
                <a:avLst/>
              </a:prstGeom>
              <a:ln>
                <a:solidFill>
                  <a:srgbClr val="A8ADB7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Connecteur droit 223"/>
              <p:cNvCxnSpPr/>
              <p:nvPr/>
            </p:nvCxnSpPr>
            <p:spPr>
              <a:xfrm>
                <a:off x="4326442" y="3401575"/>
                <a:ext cx="149043" cy="27852"/>
              </a:xfrm>
              <a:prstGeom prst="line">
                <a:avLst/>
              </a:prstGeom>
              <a:ln>
                <a:solidFill>
                  <a:srgbClr val="A8ADB7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Connecteur droit 224"/>
              <p:cNvCxnSpPr/>
              <p:nvPr/>
            </p:nvCxnSpPr>
            <p:spPr>
              <a:xfrm>
                <a:off x="4475485" y="3429427"/>
                <a:ext cx="38805" cy="142515"/>
              </a:xfrm>
              <a:prstGeom prst="line">
                <a:avLst/>
              </a:prstGeom>
              <a:ln>
                <a:solidFill>
                  <a:srgbClr val="A8ADB7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Connecteur droit 225"/>
              <p:cNvCxnSpPr/>
              <p:nvPr/>
            </p:nvCxnSpPr>
            <p:spPr>
              <a:xfrm>
                <a:off x="4514290" y="3583594"/>
                <a:ext cx="47836" cy="80322"/>
              </a:xfrm>
              <a:prstGeom prst="line">
                <a:avLst/>
              </a:prstGeom>
              <a:ln>
                <a:solidFill>
                  <a:srgbClr val="A8ADB7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Connecteur droit 226"/>
              <p:cNvCxnSpPr/>
              <p:nvPr/>
            </p:nvCxnSpPr>
            <p:spPr>
              <a:xfrm>
                <a:off x="4559818" y="3663916"/>
                <a:ext cx="98171" cy="66185"/>
              </a:xfrm>
              <a:prstGeom prst="line">
                <a:avLst/>
              </a:prstGeom>
              <a:ln>
                <a:solidFill>
                  <a:srgbClr val="A8ADB7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Connecteur droit 227"/>
              <p:cNvCxnSpPr/>
              <p:nvPr/>
            </p:nvCxnSpPr>
            <p:spPr>
              <a:xfrm>
                <a:off x="4665332" y="3730101"/>
                <a:ext cx="58020" cy="31305"/>
              </a:xfrm>
              <a:prstGeom prst="line">
                <a:avLst/>
              </a:prstGeom>
              <a:ln>
                <a:solidFill>
                  <a:srgbClr val="A8ADB7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Connecteur droit 228"/>
              <p:cNvCxnSpPr/>
              <p:nvPr/>
            </p:nvCxnSpPr>
            <p:spPr>
              <a:xfrm>
                <a:off x="4725802" y="3758793"/>
                <a:ext cx="30637" cy="184806"/>
              </a:xfrm>
              <a:prstGeom prst="line">
                <a:avLst/>
              </a:prstGeom>
              <a:ln>
                <a:solidFill>
                  <a:srgbClr val="A8ADB7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Connecteur droit 229"/>
              <p:cNvCxnSpPr/>
              <p:nvPr/>
            </p:nvCxnSpPr>
            <p:spPr>
              <a:xfrm>
                <a:off x="4762500" y="3943599"/>
                <a:ext cx="193863" cy="88810"/>
              </a:xfrm>
              <a:prstGeom prst="line">
                <a:avLst/>
              </a:prstGeom>
              <a:ln>
                <a:solidFill>
                  <a:srgbClr val="A8ADB7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Connecteur droit 230"/>
              <p:cNvCxnSpPr/>
              <p:nvPr/>
            </p:nvCxnSpPr>
            <p:spPr>
              <a:xfrm>
                <a:off x="4951131" y="4040288"/>
                <a:ext cx="63872" cy="156472"/>
              </a:xfrm>
              <a:prstGeom prst="line">
                <a:avLst/>
              </a:prstGeom>
              <a:ln>
                <a:solidFill>
                  <a:srgbClr val="A8ADB7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Connecteur droit 231"/>
              <p:cNvCxnSpPr/>
              <p:nvPr/>
            </p:nvCxnSpPr>
            <p:spPr>
              <a:xfrm>
                <a:off x="5015003" y="4196760"/>
                <a:ext cx="166251" cy="97093"/>
              </a:xfrm>
              <a:prstGeom prst="line">
                <a:avLst/>
              </a:prstGeom>
              <a:ln>
                <a:solidFill>
                  <a:srgbClr val="A8ADB7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Connecteur droit 232"/>
              <p:cNvCxnSpPr/>
              <p:nvPr/>
            </p:nvCxnSpPr>
            <p:spPr>
              <a:xfrm>
                <a:off x="5189122" y="4289604"/>
                <a:ext cx="53695" cy="119753"/>
              </a:xfrm>
              <a:prstGeom prst="line">
                <a:avLst/>
              </a:prstGeom>
              <a:ln>
                <a:solidFill>
                  <a:srgbClr val="A8ADB7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Connecteur droit 233"/>
              <p:cNvCxnSpPr/>
              <p:nvPr/>
            </p:nvCxnSpPr>
            <p:spPr>
              <a:xfrm>
                <a:off x="5235920" y="4405775"/>
                <a:ext cx="165716" cy="41822"/>
              </a:xfrm>
              <a:prstGeom prst="line">
                <a:avLst/>
              </a:prstGeom>
              <a:ln>
                <a:solidFill>
                  <a:srgbClr val="A8ADB7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Connecteur droit 234"/>
              <p:cNvCxnSpPr/>
              <p:nvPr/>
            </p:nvCxnSpPr>
            <p:spPr>
              <a:xfrm>
                <a:off x="5401636" y="4447597"/>
                <a:ext cx="113035" cy="39204"/>
              </a:xfrm>
              <a:prstGeom prst="line">
                <a:avLst/>
              </a:prstGeom>
              <a:ln>
                <a:solidFill>
                  <a:srgbClr val="A8ADB7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Connecteur droit 235"/>
              <p:cNvCxnSpPr/>
              <p:nvPr/>
            </p:nvCxnSpPr>
            <p:spPr>
              <a:xfrm>
                <a:off x="5521314" y="4491454"/>
                <a:ext cx="135482" cy="30575"/>
              </a:xfrm>
              <a:prstGeom prst="line">
                <a:avLst/>
              </a:prstGeom>
              <a:ln>
                <a:solidFill>
                  <a:srgbClr val="A8ADB7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Connecteur droit 236"/>
              <p:cNvCxnSpPr/>
              <p:nvPr/>
            </p:nvCxnSpPr>
            <p:spPr>
              <a:xfrm>
                <a:off x="5656796" y="4526984"/>
                <a:ext cx="21194" cy="77946"/>
              </a:xfrm>
              <a:prstGeom prst="line">
                <a:avLst/>
              </a:prstGeom>
              <a:ln>
                <a:solidFill>
                  <a:srgbClr val="A8ADB7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Connecteur droit 237"/>
              <p:cNvCxnSpPr/>
              <p:nvPr/>
            </p:nvCxnSpPr>
            <p:spPr>
              <a:xfrm flipV="1">
                <a:off x="5688957" y="4604930"/>
                <a:ext cx="109459" cy="3904"/>
              </a:xfrm>
              <a:prstGeom prst="line">
                <a:avLst/>
              </a:prstGeom>
              <a:ln>
                <a:solidFill>
                  <a:srgbClr val="A8ADB7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Connecteur droit 238"/>
              <p:cNvCxnSpPr/>
              <p:nvPr/>
            </p:nvCxnSpPr>
            <p:spPr>
              <a:xfrm>
                <a:off x="5798416" y="4604930"/>
                <a:ext cx="136769" cy="46049"/>
              </a:xfrm>
              <a:prstGeom prst="line">
                <a:avLst/>
              </a:prstGeom>
              <a:ln>
                <a:solidFill>
                  <a:srgbClr val="A8ADB7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Connecteur droit 239"/>
              <p:cNvCxnSpPr/>
              <p:nvPr/>
            </p:nvCxnSpPr>
            <p:spPr>
              <a:xfrm>
                <a:off x="5935185" y="4650979"/>
                <a:ext cx="228334" cy="10260"/>
              </a:xfrm>
              <a:prstGeom prst="line">
                <a:avLst/>
              </a:prstGeom>
              <a:ln>
                <a:solidFill>
                  <a:srgbClr val="A8ADB7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Connecteur droit 240"/>
              <p:cNvCxnSpPr/>
              <p:nvPr/>
            </p:nvCxnSpPr>
            <p:spPr>
              <a:xfrm>
                <a:off x="6163519" y="4665744"/>
                <a:ext cx="24108" cy="54740"/>
              </a:xfrm>
              <a:prstGeom prst="line">
                <a:avLst/>
              </a:prstGeom>
              <a:ln>
                <a:solidFill>
                  <a:srgbClr val="A8ADB7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Connecteur droit 241"/>
              <p:cNvCxnSpPr/>
              <p:nvPr/>
            </p:nvCxnSpPr>
            <p:spPr>
              <a:xfrm flipV="1">
                <a:off x="6187627" y="4714162"/>
                <a:ext cx="143010" cy="4212"/>
              </a:xfrm>
              <a:prstGeom prst="line">
                <a:avLst/>
              </a:prstGeom>
              <a:ln>
                <a:solidFill>
                  <a:srgbClr val="A8ADB7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Connecteur droit 242"/>
              <p:cNvCxnSpPr/>
              <p:nvPr/>
            </p:nvCxnSpPr>
            <p:spPr>
              <a:xfrm>
                <a:off x="6330637" y="4714162"/>
                <a:ext cx="26758" cy="44405"/>
              </a:xfrm>
              <a:prstGeom prst="line">
                <a:avLst/>
              </a:prstGeom>
              <a:ln>
                <a:solidFill>
                  <a:srgbClr val="A8ADB7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Connecteur droit 243"/>
              <p:cNvCxnSpPr/>
              <p:nvPr/>
            </p:nvCxnSpPr>
            <p:spPr>
              <a:xfrm flipV="1">
                <a:off x="6357395" y="4752477"/>
                <a:ext cx="245358" cy="7740"/>
              </a:xfrm>
              <a:prstGeom prst="line">
                <a:avLst/>
              </a:prstGeom>
              <a:ln>
                <a:solidFill>
                  <a:srgbClr val="A8ADB7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5" name="Connecteur droit 214"/>
            <p:cNvCxnSpPr>
              <a:stCxn id="196" idx="3"/>
            </p:cNvCxnSpPr>
            <p:nvPr/>
          </p:nvCxnSpPr>
          <p:spPr>
            <a:xfrm flipV="1">
              <a:off x="3750846" y="3730100"/>
              <a:ext cx="1005593" cy="60348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Connecteur droit 215"/>
            <p:cNvCxnSpPr/>
            <p:nvPr/>
          </p:nvCxnSpPr>
          <p:spPr>
            <a:xfrm flipH="1">
              <a:off x="4491272" y="3545767"/>
              <a:ext cx="424462" cy="556909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Connecteur droit 216"/>
            <p:cNvCxnSpPr/>
            <p:nvPr/>
          </p:nvCxnSpPr>
          <p:spPr>
            <a:xfrm>
              <a:off x="4915734" y="3545767"/>
              <a:ext cx="92482" cy="737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8" name="ZoneTexte 307"/>
          <p:cNvSpPr txBox="1"/>
          <p:nvPr/>
        </p:nvSpPr>
        <p:spPr>
          <a:xfrm>
            <a:off x="1824713" y="2016074"/>
            <a:ext cx="2990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HR stratifié (95% IC) ADX vs placebo : </a:t>
            </a:r>
            <a:r>
              <a:rPr lang="fr-FR" sz="9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0,84 (0,67 ; 1,04)</a:t>
            </a:r>
          </a:p>
          <a:p>
            <a:r>
              <a:rPr lang="fr-FR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 stratifié (Log-</a:t>
            </a:r>
            <a:r>
              <a:rPr lang="fr-FR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rank</a:t>
            </a:r>
            <a:r>
              <a:rPr lang="fr-FR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test): </a:t>
            </a:r>
            <a:r>
              <a:rPr lang="fr-FR" sz="9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p=0,10</a:t>
            </a:r>
          </a:p>
        </p:txBody>
      </p:sp>
      <p:cxnSp>
        <p:nvCxnSpPr>
          <p:cNvPr id="309" name="Connecteur droit 308">
            <a:extLst>
              <a:ext uri="{FF2B5EF4-FFF2-40B4-BE49-F238E27FC236}">
                <a16:creationId xmlns:a16="http://schemas.microsoft.com/office/drawing/2014/main" xmlns="" id="{C06C8606-9938-E041-8F5A-AFFE13C22811}"/>
              </a:ext>
            </a:extLst>
          </p:cNvPr>
          <p:cNvCxnSpPr>
            <a:cxnSpLocks/>
          </p:cNvCxnSpPr>
          <p:nvPr/>
        </p:nvCxnSpPr>
        <p:spPr>
          <a:xfrm>
            <a:off x="3397639" y="2542783"/>
            <a:ext cx="234482" cy="205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5325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32" name="Groupe 9231"/>
          <p:cNvGrpSpPr/>
          <p:nvPr/>
        </p:nvGrpSpPr>
        <p:grpSpPr>
          <a:xfrm>
            <a:off x="484482" y="1786484"/>
            <a:ext cx="4526354" cy="3034183"/>
            <a:chOff x="645975" y="2381978"/>
            <a:chExt cx="6035139" cy="4045578"/>
          </a:xfrm>
        </p:grpSpPr>
        <p:sp>
          <p:nvSpPr>
            <p:cNvPr id="2" name="Rectangle 1"/>
            <p:cNvSpPr/>
            <p:nvPr/>
          </p:nvSpPr>
          <p:spPr>
            <a:xfrm>
              <a:off x="1824187" y="2462081"/>
              <a:ext cx="143124" cy="144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1995776" y="2401083"/>
              <a:ext cx="1860605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dirty="0"/>
                <a:t>Réponse complète (RC)</a:t>
              </a: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1995776" y="2634229"/>
              <a:ext cx="1860605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dirty="0"/>
                <a:t>Réponse partielle (RP)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824187" y="2693991"/>
              <a:ext cx="143124" cy="144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626729" y="2463407"/>
              <a:ext cx="143124" cy="144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>
                <a:solidFill>
                  <a:schemeClr val="accent4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626729" y="2695317"/>
              <a:ext cx="143124" cy="144000"/>
            </a:xfrm>
            <a:prstGeom prst="rect">
              <a:avLst/>
            </a:prstGeom>
            <a:solidFill>
              <a:srgbClr val="A470AA"/>
            </a:solidFill>
            <a:ln>
              <a:solidFill>
                <a:srgbClr val="A470AA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grpSp>
          <p:nvGrpSpPr>
            <p:cNvPr id="19" name="Groupe 18"/>
            <p:cNvGrpSpPr/>
            <p:nvPr/>
          </p:nvGrpSpPr>
          <p:grpSpPr>
            <a:xfrm>
              <a:off x="2297924" y="4182386"/>
              <a:ext cx="1008000" cy="1685676"/>
              <a:chOff x="3395207" y="4182386"/>
              <a:chExt cx="922793" cy="1685676"/>
            </a:xfrm>
          </p:grpSpPr>
          <p:grpSp>
            <p:nvGrpSpPr>
              <p:cNvPr id="13" name="Groupe 12"/>
              <p:cNvGrpSpPr/>
              <p:nvPr/>
            </p:nvGrpSpPr>
            <p:grpSpPr>
              <a:xfrm>
                <a:off x="3395207" y="4182386"/>
                <a:ext cx="922793" cy="1685676"/>
                <a:chOff x="3395207" y="4182386"/>
                <a:chExt cx="922793" cy="1685676"/>
              </a:xfrm>
            </p:grpSpPr>
            <p:sp>
              <p:nvSpPr>
                <p:cNvPr id="10" name="Rectangle 9"/>
                <p:cNvSpPr/>
                <p:nvPr/>
              </p:nvSpPr>
              <p:spPr>
                <a:xfrm>
                  <a:off x="3395207" y="4484535"/>
                  <a:ext cx="922793" cy="1383527"/>
                </a:xfrm>
                <a:prstGeom prst="rect">
                  <a:avLst/>
                </a:prstGeom>
                <a:solidFill>
                  <a:srgbClr val="A470AA"/>
                </a:solidFill>
                <a:ln>
                  <a:solidFill>
                    <a:srgbClr val="A470A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0"/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3395207" y="4182386"/>
                  <a:ext cx="922793" cy="302149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0"/>
                </a:p>
              </p:txBody>
            </p:sp>
          </p:grpSp>
          <p:sp>
            <p:nvSpPr>
              <p:cNvPr id="25" name="ZoneTexte 24"/>
              <p:cNvSpPr txBox="1"/>
              <p:nvPr/>
            </p:nvSpPr>
            <p:spPr>
              <a:xfrm>
                <a:off x="3484545" y="4247289"/>
                <a:ext cx="747423" cy="184665"/>
              </a:xfrm>
              <a:prstGeom prst="rect">
                <a:avLst/>
              </a:prstGeom>
              <a:noFill/>
            </p:spPr>
            <p:txBody>
              <a:bodyPr wrap="square" lIns="27000" tIns="0" rIns="27000" bIns="0" rtlCol="0">
                <a:spAutoFit/>
              </a:bodyPr>
              <a:lstStyle/>
              <a:p>
                <a:pPr algn="ctr"/>
                <a:r>
                  <a:rPr lang="fr-FR" sz="900" b="1" dirty="0"/>
                  <a:t>8,3% RC</a:t>
                </a:r>
              </a:p>
            </p:txBody>
          </p:sp>
          <p:sp>
            <p:nvSpPr>
              <p:cNvPr id="26" name="ZoneTexte 25"/>
              <p:cNvSpPr txBox="1"/>
              <p:nvPr/>
            </p:nvSpPr>
            <p:spPr>
              <a:xfrm>
                <a:off x="3485870" y="5019891"/>
                <a:ext cx="747423" cy="184665"/>
              </a:xfrm>
              <a:prstGeom prst="rect">
                <a:avLst/>
              </a:prstGeom>
              <a:noFill/>
            </p:spPr>
            <p:txBody>
              <a:bodyPr wrap="square" lIns="27000" tIns="0" rIns="27000" bIns="0" rtlCol="0">
                <a:spAutoFit/>
              </a:bodyPr>
              <a:lstStyle/>
              <a:p>
                <a:pPr algn="ctr"/>
                <a:r>
                  <a:rPr lang="fr-FR" sz="900" b="1" dirty="0"/>
                  <a:t>42,2% RP</a:t>
                </a:r>
              </a:p>
            </p:txBody>
          </p:sp>
        </p:grpSp>
        <p:grpSp>
          <p:nvGrpSpPr>
            <p:cNvPr id="20" name="Groupe 19"/>
            <p:cNvGrpSpPr/>
            <p:nvPr/>
          </p:nvGrpSpPr>
          <p:grpSpPr>
            <a:xfrm>
              <a:off x="4892626" y="4465846"/>
              <a:ext cx="1008000" cy="1402216"/>
              <a:chOff x="4892626" y="4465846"/>
              <a:chExt cx="1008000" cy="1402216"/>
            </a:xfrm>
          </p:grpSpPr>
          <p:grpSp>
            <p:nvGrpSpPr>
              <p:cNvPr id="21" name="Groupe 20"/>
              <p:cNvGrpSpPr/>
              <p:nvPr/>
            </p:nvGrpSpPr>
            <p:grpSpPr>
              <a:xfrm>
                <a:off x="4892626" y="4484534"/>
                <a:ext cx="1008000" cy="1383528"/>
                <a:chOff x="3395207" y="4182386"/>
                <a:chExt cx="922793" cy="1685677"/>
              </a:xfrm>
              <a:solidFill>
                <a:schemeClr val="tx1">
                  <a:lumMod val="50000"/>
                  <a:lumOff val="50000"/>
                </a:schemeClr>
              </a:solidFill>
            </p:grpSpPr>
            <p:sp>
              <p:nvSpPr>
                <p:cNvPr id="22" name="Rectangle 21"/>
                <p:cNvSpPr/>
                <p:nvPr/>
              </p:nvSpPr>
              <p:spPr>
                <a:xfrm>
                  <a:off x="3395207" y="4352125"/>
                  <a:ext cx="922793" cy="1515938"/>
                </a:xfrm>
                <a:prstGeom prst="rect">
                  <a:avLst/>
                </a:prstGeom>
                <a:grpFill/>
                <a:ln>
                  <a:solidFill>
                    <a:srgbClr val="A470A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0"/>
                </a:p>
              </p:txBody>
            </p:sp>
            <p:sp>
              <p:nvSpPr>
                <p:cNvPr id="23" name="Rectangle 22"/>
                <p:cNvSpPr/>
                <p:nvPr/>
              </p:nvSpPr>
              <p:spPr>
                <a:xfrm>
                  <a:off x="3395207" y="4182386"/>
                  <a:ext cx="922793" cy="169738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0"/>
                </a:p>
              </p:txBody>
            </p:sp>
          </p:grpSp>
          <p:sp>
            <p:nvSpPr>
              <p:cNvPr id="18" name="ZoneTexte 17"/>
              <p:cNvSpPr txBox="1"/>
              <p:nvPr/>
            </p:nvSpPr>
            <p:spPr>
              <a:xfrm>
                <a:off x="5046693" y="4465846"/>
                <a:ext cx="747423" cy="184665"/>
              </a:xfrm>
              <a:prstGeom prst="rect">
                <a:avLst/>
              </a:prstGeom>
              <a:noFill/>
            </p:spPr>
            <p:txBody>
              <a:bodyPr wrap="square" lIns="27000" tIns="0" rIns="27000" bIns="0" rtlCol="0">
                <a:spAutoFit/>
              </a:bodyPr>
              <a:lstStyle/>
              <a:p>
                <a:pPr algn="ctr"/>
                <a:r>
                  <a:rPr lang="fr-FR" sz="900" b="1" dirty="0"/>
                  <a:t>4,7% RC</a:t>
                </a:r>
              </a:p>
            </p:txBody>
          </p:sp>
          <p:sp>
            <p:nvSpPr>
              <p:cNvPr id="27" name="ZoneTexte 26"/>
              <p:cNvSpPr txBox="1"/>
              <p:nvPr/>
            </p:nvSpPr>
            <p:spPr>
              <a:xfrm>
                <a:off x="5053387" y="5112225"/>
                <a:ext cx="747423" cy="184665"/>
              </a:xfrm>
              <a:prstGeom prst="rect">
                <a:avLst/>
              </a:prstGeom>
              <a:noFill/>
            </p:spPr>
            <p:txBody>
              <a:bodyPr wrap="square" lIns="27000" tIns="0" rIns="27000" bIns="0" rtlCol="0">
                <a:spAutoFit/>
              </a:bodyPr>
              <a:lstStyle/>
              <a:p>
                <a:pPr algn="ctr"/>
                <a:r>
                  <a:rPr lang="fr-FR" sz="900" b="1" dirty="0"/>
                  <a:t>36,4% RP</a:t>
                </a:r>
              </a:p>
            </p:txBody>
          </p:sp>
        </p:grpSp>
        <p:sp>
          <p:nvSpPr>
            <p:cNvPr id="24" name="ZoneTexte 23"/>
            <p:cNvSpPr txBox="1"/>
            <p:nvPr/>
          </p:nvSpPr>
          <p:spPr>
            <a:xfrm>
              <a:off x="2327912" y="5872830"/>
              <a:ext cx="948024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ADX</a:t>
              </a:r>
              <a:br>
                <a:rPr lang="fr-F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</a:br>
              <a:r>
                <a:rPr lang="fr-F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(n=218)</a:t>
              </a:r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4920685" y="5873559"/>
              <a:ext cx="948024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Placebo</a:t>
              </a:r>
              <a:br>
                <a:rPr lang="fr-F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</a:br>
              <a:r>
                <a:rPr lang="fr-F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(n=214)</a:t>
              </a:r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1563120" y="3193806"/>
              <a:ext cx="477407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Odd</a:t>
              </a:r>
              <a:r>
                <a:rPr lang="fr-FR" sz="9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ratio stratifié vs placebo (IC 95%): </a:t>
              </a:r>
              <a:r>
                <a:rPr lang="fr-FR" sz="9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1,47 (1,0 ; 2,15)</a:t>
              </a:r>
            </a:p>
            <a:p>
              <a:r>
                <a:rPr lang="fr-FR" sz="9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 stratifié (</a:t>
              </a:r>
              <a:r>
                <a:rPr lang="fr-FR" sz="9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Cochran-Mantel-Haenszel</a:t>
              </a:r>
              <a:r>
                <a:rPr lang="fr-FR" sz="9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test): </a:t>
              </a:r>
              <a:r>
                <a:rPr lang="fr-FR" sz="9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p=0,049</a:t>
              </a:r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645975" y="3725289"/>
              <a:ext cx="461665" cy="1044000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fr-FR" sz="1050" dirty="0"/>
                <a:t>Patients, %</a:t>
              </a:r>
            </a:p>
          </p:txBody>
        </p:sp>
        <p:cxnSp>
          <p:nvCxnSpPr>
            <p:cNvPr id="9216" name="Connecteur droit 9215"/>
            <p:cNvCxnSpPr/>
            <p:nvPr/>
          </p:nvCxnSpPr>
          <p:spPr>
            <a:xfrm>
              <a:off x="1514434" y="2534081"/>
              <a:ext cx="0" cy="3339478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35"/>
            <p:cNvCxnSpPr/>
            <p:nvPr/>
          </p:nvCxnSpPr>
          <p:spPr>
            <a:xfrm rot="16200000">
              <a:off x="4071114" y="3264921"/>
              <a:ext cx="0" cy="52200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20" name="Connecteur droit 9219"/>
            <p:cNvCxnSpPr/>
            <p:nvPr/>
          </p:nvCxnSpPr>
          <p:spPr>
            <a:xfrm>
              <a:off x="1442434" y="2532510"/>
              <a:ext cx="7200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/>
            <p:cNvCxnSpPr/>
            <p:nvPr/>
          </p:nvCxnSpPr>
          <p:spPr>
            <a:xfrm>
              <a:off x="1442434" y="2855758"/>
              <a:ext cx="7200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39"/>
            <p:cNvCxnSpPr/>
            <p:nvPr/>
          </p:nvCxnSpPr>
          <p:spPr>
            <a:xfrm>
              <a:off x="1442434" y="3183084"/>
              <a:ext cx="7200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40"/>
            <p:cNvCxnSpPr/>
            <p:nvPr/>
          </p:nvCxnSpPr>
          <p:spPr>
            <a:xfrm>
              <a:off x="1442434" y="3526316"/>
              <a:ext cx="7200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41"/>
            <p:cNvCxnSpPr/>
            <p:nvPr/>
          </p:nvCxnSpPr>
          <p:spPr>
            <a:xfrm>
              <a:off x="1442434" y="3853643"/>
              <a:ext cx="7200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42"/>
            <p:cNvCxnSpPr/>
            <p:nvPr/>
          </p:nvCxnSpPr>
          <p:spPr>
            <a:xfrm>
              <a:off x="1442434" y="4196874"/>
              <a:ext cx="7200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43"/>
            <p:cNvCxnSpPr/>
            <p:nvPr/>
          </p:nvCxnSpPr>
          <p:spPr>
            <a:xfrm>
              <a:off x="1442434" y="4540105"/>
              <a:ext cx="7200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44"/>
            <p:cNvCxnSpPr/>
            <p:nvPr/>
          </p:nvCxnSpPr>
          <p:spPr>
            <a:xfrm>
              <a:off x="1442434" y="4875385"/>
              <a:ext cx="7200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45"/>
            <p:cNvCxnSpPr/>
            <p:nvPr/>
          </p:nvCxnSpPr>
          <p:spPr>
            <a:xfrm>
              <a:off x="1442434" y="5194762"/>
              <a:ext cx="7200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46"/>
            <p:cNvCxnSpPr/>
            <p:nvPr/>
          </p:nvCxnSpPr>
          <p:spPr>
            <a:xfrm>
              <a:off x="1442434" y="5545945"/>
              <a:ext cx="7200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221" name="ZoneTexte 9220"/>
            <p:cNvSpPr txBox="1"/>
            <p:nvPr/>
          </p:nvSpPr>
          <p:spPr>
            <a:xfrm>
              <a:off x="1017490" y="2381978"/>
              <a:ext cx="44527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9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100</a:t>
              </a:r>
            </a:p>
          </p:txBody>
        </p:sp>
        <p:sp>
          <p:nvSpPr>
            <p:cNvPr id="49" name="ZoneTexte 48"/>
            <p:cNvSpPr txBox="1"/>
            <p:nvPr/>
          </p:nvSpPr>
          <p:spPr>
            <a:xfrm>
              <a:off x="1026764" y="2717257"/>
              <a:ext cx="445273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9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90</a:t>
              </a:r>
            </a:p>
          </p:txBody>
        </p:sp>
        <p:sp>
          <p:nvSpPr>
            <p:cNvPr id="50" name="ZoneTexte 49"/>
            <p:cNvSpPr txBox="1"/>
            <p:nvPr/>
          </p:nvSpPr>
          <p:spPr>
            <a:xfrm>
              <a:off x="1013060" y="3045487"/>
              <a:ext cx="445273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9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80</a:t>
              </a:r>
            </a:p>
          </p:txBody>
        </p:sp>
        <p:sp>
          <p:nvSpPr>
            <p:cNvPr id="51" name="ZoneTexte 50"/>
            <p:cNvSpPr txBox="1"/>
            <p:nvPr/>
          </p:nvSpPr>
          <p:spPr>
            <a:xfrm>
              <a:off x="1013062" y="3387815"/>
              <a:ext cx="445273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9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70</a:t>
              </a:r>
            </a:p>
          </p:txBody>
        </p:sp>
        <p:sp>
          <p:nvSpPr>
            <p:cNvPr id="52" name="ZoneTexte 51"/>
            <p:cNvSpPr txBox="1"/>
            <p:nvPr/>
          </p:nvSpPr>
          <p:spPr>
            <a:xfrm>
              <a:off x="1020906" y="3720336"/>
              <a:ext cx="445273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9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60</a:t>
              </a:r>
            </a:p>
          </p:txBody>
        </p:sp>
        <p:sp>
          <p:nvSpPr>
            <p:cNvPr id="53" name="ZoneTexte 52"/>
            <p:cNvSpPr txBox="1"/>
            <p:nvPr/>
          </p:nvSpPr>
          <p:spPr>
            <a:xfrm>
              <a:off x="1013063" y="4046233"/>
              <a:ext cx="445273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9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50</a:t>
              </a:r>
            </a:p>
          </p:txBody>
        </p:sp>
        <p:sp>
          <p:nvSpPr>
            <p:cNvPr id="54" name="ZoneTexte 53"/>
            <p:cNvSpPr txBox="1"/>
            <p:nvPr/>
          </p:nvSpPr>
          <p:spPr>
            <a:xfrm>
              <a:off x="1021876" y="4381513"/>
              <a:ext cx="445273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9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40</a:t>
              </a:r>
            </a:p>
          </p:txBody>
        </p:sp>
        <p:sp>
          <p:nvSpPr>
            <p:cNvPr id="55" name="ZoneTexte 54"/>
            <p:cNvSpPr txBox="1"/>
            <p:nvPr/>
          </p:nvSpPr>
          <p:spPr>
            <a:xfrm>
              <a:off x="1023482" y="4719334"/>
              <a:ext cx="445273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9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30</a:t>
              </a:r>
            </a:p>
          </p:txBody>
        </p:sp>
        <p:sp>
          <p:nvSpPr>
            <p:cNvPr id="56" name="ZoneTexte 55"/>
            <p:cNvSpPr txBox="1"/>
            <p:nvPr/>
          </p:nvSpPr>
          <p:spPr>
            <a:xfrm>
              <a:off x="1017488" y="5066169"/>
              <a:ext cx="445273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9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20</a:t>
              </a:r>
            </a:p>
          </p:txBody>
        </p:sp>
        <p:sp>
          <p:nvSpPr>
            <p:cNvPr id="57" name="ZoneTexte 56"/>
            <p:cNvSpPr txBox="1"/>
            <p:nvPr/>
          </p:nvSpPr>
          <p:spPr>
            <a:xfrm>
              <a:off x="1026764" y="5391541"/>
              <a:ext cx="445273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9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10</a:t>
              </a:r>
            </a:p>
          </p:txBody>
        </p:sp>
        <p:sp>
          <p:nvSpPr>
            <p:cNvPr id="58" name="ZoneTexte 57"/>
            <p:cNvSpPr txBox="1"/>
            <p:nvPr/>
          </p:nvSpPr>
          <p:spPr>
            <a:xfrm>
              <a:off x="1003935" y="5738939"/>
              <a:ext cx="445273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9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0</a:t>
              </a:r>
            </a:p>
          </p:txBody>
        </p:sp>
      </p:grpSp>
      <p:sp>
        <p:nvSpPr>
          <p:cNvPr id="6" name="ZoneTexte 3"/>
          <p:cNvSpPr txBox="1">
            <a:spLocks noChangeArrowheads="1"/>
          </p:cNvSpPr>
          <p:nvPr/>
        </p:nvSpPr>
        <p:spPr bwMode="auto">
          <a:xfrm>
            <a:off x="104776" y="4878272"/>
            <a:ext cx="87852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M. Shah</a:t>
            </a:r>
            <a:r>
              <a:rPr lang="ro-RO" alt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 et al., ASCO</a:t>
            </a:r>
            <a:r>
              <a:rPr lang="fr-FR" alt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GI</a:t>
            </a:r>
            <a:r>
              <a:rPr lang="ro-RO" alt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 20</a:t>
            </a:r>
            <a:r>
              <a:rPr lang="fr-FR" alt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19</a:t>
            </a:r>
            <a:r>
              <a:rPr lang="ro-RO" alt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, </a:t>
            </a:r>
            <a:r>
              <a:rPr lang="fr-FR" alt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abs 4</a:t>
            </a:r>
            <a:endParaRPr lang="nl-NL" altLang="fr-FR" sz="1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8" name="ZoneTexte 3">
            <a:extLst>
              <a:ext uri="{FF2B5EF4-FFF2-40B4-BE49-F238E27FC236}">
                <a16:creationId xmlns:a16="http://schemas.microsoft.com/office/drawing/2014/main" xmlns="" id="{985D9B50-DDD9-1B49-9FDB-A961A4E73D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281" y="4673730"/>
            <a:ext cx="87852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Intervalle de confiance</a:t>
            </a:r>
            <a:endParaRPr lang="nl-NL" altLang="fr-FR" sz="1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graphicFrame>
        <p:nvGraphicFramePr>
          <p:cNvPr id="11" name="Table 142">
            <a:extLst>
              <a:ext uri="{FF2B5EF4-FFF2-40B4-BE49-F238E27FC236}">
                <a16:creationId xmlns:a16="http://schemas.microsoft.com/office/drawing/2014/main" xmlns="" id="{D5E505FA-10EE-E341-A960-B35A93A77D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2140412"/>
              </p:ext>
            </p:extLst>
          </p:nvPr>
        </p:nvGraphicFramePr>
        <p:xfrm>
          <a:off x="3273693" y="1535634"/>
          <a:ext cx="3513982" cy="7381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039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0350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731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12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6858" marT="9144" marB="9144"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200" dirty="0"/>
                        <a:t>ADX</a:t>
                      </a:r>
                    </a:p>
                  </a:txBody>
                  <a:tcPr marL="0" marR="6858" marT="9144" marB="9144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200" dirty="0" err="1"/>
                        <a:t>Pbo</a:t>
                      </a:r>
                      <a:endParaRPr lang="en-US" sz="12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6858" marT="9144" marB="9144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24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2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Taux</a:t>
                      </a:r>
                      <a:r>
                        <a:rPr lang="en-US" sz="12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de </a:t>
                      </a:r>
                      <a:r>
                        <a:rPr lang="en-US" sz="1200" baseline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réponse</a:t>
                      </a:r>
                      <a:r>
                        <a:rPr lang="en-US" sz="12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</a:t>
                      </a:r>
                      <a:r>
                        <a:rPr lang="en-US" sz="1200" baseline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globale</a:t>
                      </a:r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(%)</a:t>
                      </a:r>
                      <a:endParaRPr lang="en-US" sz="12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0" marT="9144" marB="9144" anchor="ctr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50,5</a:t>
                      </a:r>
                    </a:p>
                  </a:txBody>
                  <a:tcPr marL="0" marR="6858" marT="9144" marB="9144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41</a:t>
                      </a:r>
                      <a:endParaRPr lang="en-US" sz="12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6858" marT="0" marB="9144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2475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</a:t>
                      </a:r>
                      <a:endParaRPr lang="en-US" sz="12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0" marT="9144" marB="9144" anchor="ctr">
                    <a:solidFill>
                      <a:srgbClr val="E9EDF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200" b="1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0,049</a:t>
                      </a:r>
                      <a:endParaRPr lang="en-US" sz="12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6858" marT="9144" marB="9144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0" marR="6858" marT="9144" marB="9144" anchor="ctr"/>
                </a:tc>
                <a:extLst>
                  <a:ext uri="{0D108BD9-81ED-4DB2-BD59-A6C34878D82A}">
                    <a16:rowId xmlns:a16="http://schemas.microsoft.com/office/drawing/2014/main" xmlns="" val="743242921"/>
                  </a:ext>
                </a:extLst>
              </a:tr>
            </a:tbl>
          </a:graphicData>
        </a:graphic>
      </p:graphicFrame>
      <p:sp>
        <p:nvSpPr>
          <p:cNvPr id="3" name="Titre 2">
            <a:extLst>
              <a:ext uri="{FF2B5EF4-FFF2-40B4-BE49-F238E27FC236}">
                <a16:creationId xmlns:a16="http://schemas.microsoft.com/office/drawing/2014/main" xmlns="" id="{E4E5C617-4364-1E40-AF1F-D9ADB61D2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Estomac avancé L1</a:t>
            </a:r>
            <a:br>
              <a:rPr lang="fr-FR" dirty="0"/>
            </a:br>
            <a:r>
              <a:rPr lang="fr-FR" dirty="0"/>
              <a:t>Etude GAMMA-1 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2E25701A-79B2-7F49-BDAF-2C00C858030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57200" y="1130350"/>
            <a:ext cx="8229600" cy="332505"/>
          </a:xfrm>
        </p:spPr>
        <p:txBody>
          <a:bodyPr>
            <a:normAutofit fontScale="92500" lnSpcReduction="20000"/>
          </a:bodyPr>
          <a:lstStyle/>
          <a:p>
            <a:r>
              <a:rPr lang="fr-FR" sz="2000" dirty="0"/>
              <a:t>Taux de réponse objective</a:t>
            </a:r>
          </a:p>
        </p:txBody>
      </p:sp>
      <p:grpSp>
        <p:nvGrpSpPr>
          <p:cNvPr id="114" name="Groupe 113"/>
          <p:cNvGrpSpPr/>
          <p:nvPr/>
        </p:nvGrpSpPr>
        <p:grpSpPr>
          <a:xfrm>
            <a:off x="5100958" y="2244243"/>
            <a:ext cx="3444839" cy="2566812"/>
            <a:chOff x="6801278" y="2956673"/>
            <a:chExt cx="4593118" cy="3422416"/>
          </a:xfrm>
        </p:grpSpPr>
        <p:grpSp>
          <p:nvGrpSpPr>
            <p:cNvPr id="115" name="Groupe 114"/>
            <p:cNvGrpSpPr/>
            <p:nvPr/>
          </p:nvGrpSpPr>
          <p:grpSpPr>
            <a:xfrm>
              <a:off x="6801278" y="2956673"/>
              <a:ext cx="4593118" cy="3422416"/>
              <a:chOff x="6801278" y="2956673"/>
              <a:chExt cx="4593118" cy="3422416"/>
            </a:xfrm>
          </p:grpSpPr>
          <p:cxnSp>
            <p:nvCxnSpPr>
              <p:cNvPr id="132" name="Connecteur droit 131"/>
              <p:cNvCxnSpPr/>
              <p:nvPr/>
            </p:nvCxnSpPr>
            <p:spPr>
              <a:xfrm flipV="1">
                <a:off x="9104243" y="3576536"/>
                <a:ext cx="866762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Connecteur droit 132"/>
              <p:cNvCxnSpPr/>
              <p:nvPr/>
            </p:nvCxnSpPr>
            <p:spPr>
              <a:xfrm flipV="1">
                <a:off x="8533075" y="3736887"/>
                <a:ext cx="1656000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Connecteur droit 133"/>
              <p:cNvCxnSpPr/>
              <p:nvPr/>
            </p:nvCxnSpPr>
            <p:spPr>
              <a:xfrm flipV="1">
                <a:off x="9143005" y="3885447"/>
                <a:ext cx="972000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Connecteur droit 134"/>
              <p:cNvCxnSpPr/>
              <p:nvPr/>
            </p:nvCxnSpPr>
            <p:spPr>
              <a:xfrm flipV="1">
                <a:off x="8770617" y="4037845"/>
                <a:ext cx="900000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Connecteur droit 135"/>
              <p:cNvCxnSpPr/>
              <p:nvPr/>
            </p:nvCxnSpPr>
            <p:spPr>
              <a:xfrm flipV="1">
                <a:off x="9256968" y="4198196"/>
                <a:ext cx="1620000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Connecteur droit 136"/>
              <p:cNvCxnSpPr/>
              <p:nvPr/>
            </p:nvCxnSpPr>
            <p:spPr>
              <a:xfrm flipV="1">
                <a:off x="9042283" y="4349269"/>
                <a:ext cx="1008000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Connecteur droit 137"/>
              <p:cNvCxnSpPr/>
              <p:nvPr/>
            </p:nvCxnSpPr>
            <p:spPr>
              <a:xfrm flipV="1">
                <a:off x="8956145" y="4501669"/>
                <a:ext cx="1512000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Connecteur droit 138"/>
              <p:cNvCxnSpPr/>
              <p:nvPr/>
            </p:nvCxnSpPr>
            <p:spPr>
              <a:xfrm flipV="1">
                <a:off x="8397645" y="4662018"/>
                <a:ext cx="1512000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Connecteur droit 139"/>
              <p:cNvCxnSpPr/>
              <p:nvPr/>
            </p:nvCxnSpPr>
            <p:spPr>
              <a:xfrm flipV="1">
                <a:off x="9162293" y="4814419"/>
                <a:ext cx="936000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Connecteur droit 140"/>
              <p:cNvCxnSpPr/>
              <p:nvPr/>
            </p:nvCxnSpPr>
            <p:spPr>
              <a:xfrm flipV="1">
                <a:off x="9107960" y="4958868"/>
                <a:ext cx="1044000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Connecteur droit 141"/>
              <p:cNvCxnSpPr/>
              <p:nvPr/>
            </p:nvCxnSpPr>
            <p:spPr>
              <a:xfrm>
                <a:off x="8746311" y="5111268"/>
                <a:ext cx="1359933" cy="956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Connecteur droit 142"/>
              <p:cNvCxnSpPr/>
              <p:nvPr/>
            </p:nvCxnSpPr>
            <p:spPr>
              <a:xfrm flipV="1">
                <a:off x="8927005" y="5268388"/>
                <a:ext cx="1044000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Connecteur droit 143"/>
              <p:cNvCxnSpPr/>
              <p:nvPr/>
            </p:nvCxnSpPr>
            <p:spPr>
              <a:xfrm flipV="1">
                <a:off x="9079405" y="5420788"/>
                <a:ext cx="1836000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Connecteur droit 144"/>
              <p:cNvCxnSpPr/>
              <p:nvPr/>
            </p:nvCxnSpPr>
            <p:spPr>
              <a:xfrm flipV="1">
                <a:off x="9050234" y="5577657"/>
                <a:ext cx="900000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Connecteur droit 145"/>
              <p:cNvCxnSpPr/>
              <p:nvPr/>
            </p:nvCxnSpPr>
            <p:spPr>
              <a:xfrm flipV="1">
                <a:off x="8632145" y="5723036"/>
                <a:ext cx="2520000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Connecteur droit 146"/>
              <p:cNvCxnSpPr/>
              <p:nvPr/>
            </p:nvCxnSpPr>
            <p:spPr>
              <a:xfrm>
                <a:off x="8373792" y="5883387"/>
                <a:ext cx="2916000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Connecteur droit 147"/>
              <p:cNvCxnSpPr/>
              <p:nvPr/>
            </p:nvCxnSpPr>
            <p:spPr>
              <a:xfrm>
                <a:off x="8373792" y="5883964"/>
                <a:ext cx="0" cy="7200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Connecteur droit 148"/>
              <p:cNvCxnSpPr/>
              <p:nvPr/>
            </p:nvCxnSpPr>
            <p:spPr>
              <a:xfrm>
                <a:off x="9846106" y="5893244"/>
                <a:ext cx="0" cy="7200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Connecteur droit 149"/>
              <p:cNvCxnSpPr/>
              <p:nvPr/>
            </p:nvCxnSpPr>
            <p:spPr>
              <a:xfrm>
                <a:off x="10578954" y="5886618"/>
                <a:ext cx="0" cy="7200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Connecteur droit 150"/>
              <p:cNvCxnSpPr/>
              <p:nvPr/>
            </p:nvCxnSpPr>
            <p:spPr>
              <a:xfrm>
                <a:off x="11297022" y="5873169"/>
                <a:ext cx="0" cy="7200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Connecteur droit 151"/>
              <p:cNvCxnSpPr/>
              <p:nvPr/>
            </p:nvCxnSpPr>
            <p:spPr>
              <a:xfrm>
                <a:off x="9104243" y="3138948"/>
                <a:ext cx="0" cy="2809598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3" name="ZoneTexte 152"/>
              <p:cNvSpPr txBox="1"/>
              <p:nvPr/>
            </p:nvSpPr>
            <p:spPr>
              <a:xfrm>
                <a:off x="9076634" y="2956673"/>
                <a:ext cx="1502318" cy="3385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5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BénéficesADX</a:t>
                </a:r>
                <a:endParaRPr lang="fr-FR" sz="105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154" name="ZoneTexte 153"/>
              <p:cNvSpPr txBox="1"/>
              <p:nvPr/>
            </p:nvSpPr>
            <p:spPr>
              <a:xfrm>
                <a:off x="9381123" y="6040534"/>
                <a:ext cx="990333" cy="3385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5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Odd</a:t>
                </a:r>
                <a:r>
                  <a:rPr lang="fr-FR" sz="105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-Ratio</a:t>
                </a:r>
              </a:p>
            </p:txBody>
          </p:sp>
          <p:sp>
            <p:nvSpPr>
              <p:cNvPr id="155" name="ZoneTexte 154"/>
              <p:cNvSpPr txBox="1"/>
              <p:nvPr/>
            </p:nvSpPr>
            <p:spPr>
              <a:xfrm>
                <a:off x="8230424" y="5902034"/>
                <a:ext cx="234860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fr-FR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0</a:t>
                </a:r>
              </a:p>
            </p:txBody>
          </p:sp>
          <p:sp>
            <p:nvSpPr>
              <p:cNvPr id="156" name="ZoneTexte 155"/>
              <p:cNvSpPr txBox="1"/>
              <p:nvPr/>
            </p:nvSpPr>
            <p:spPr>
              <a:xfrm>
                <a:off x="8978488" y="5911808"/>
                <a:ext cx="234860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fr-FR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1</a:t>
                </a:r>
              </a:p>
            </p:txBody>
          </p:sp>
          <p:sp>
            <p:nvSpPr>
              <p:cNvPr id="157" name="ZoneTexte 156"/>
              <p:cNvSpPr txBox="1"/>
              <p:nvPr/>
            </p:nvSpPr>
            <p:spPr>
              <a:xfrm>
                <a:off x="9711330" y="5886784"/>
                <a:ext cx="234860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fr-FR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2</a:t>
                </a:r>
              </a:p>
            </p:txBody>
          </p:sp>
          <p:sp>
            <p:nvSpPr>
              <p:cNvPr id="158" name="ZoneTexte 157"/>
              <p:cNvSpPr txBox="1"/>
              <p:nvPr/>
            </p:nvSpPr>
            <p:spPr>
              <a:xfrm>
                <a:off x="10443955" y="5895968"/>
                <a:ext cx="234860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fr-FR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</a:t>
                </a:r>
              </a:p>
            </p:txBody>
          </p:sp>
          <p:sp>
            <p:nvSpPr>
              <p:cNvPr id="159" name="ZoneTexte 158"/>
              <p:cNvSpPr txBox="1"/>
              <p:nvPr/>
            </p:nvSpPr>
            <p:spPr>
              <a:xfrm>
                <a:off x="11159536" y="5897004"/>
                <a:ext cx="234860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fr-FR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4</a:t>
                </a:r>
              </a:p>
            </p:txBody>
          </p:sp>
          <p:sp>
            <p:nvSpPr>
              <p:cNvPr id="160" name="ZoneTexte 159"/>
              <p:cNvSpPr txBox="1"/>
              <p:nvPr/>
            </p:nvSpPr>
            <p:spPr>
              <a:xfrm>
                <a:off x="6801278" y="3505541"/>
                <a:ext cx="1596700" cy="2308324"/>
              </a:xfrm>
              <a:prstGeom prst="rect">
                <a:avLst/>
              </a:prstGeom>
              <a:noFill/>
            </p:spPr>
            <p:txBody>
              <a:bodyPr wrap="square" tIns="0" bIns="0" rtlCol="0">
                <a:spAutoFit/>
              </a:bodyPr>
              <a:lstStyle/>
              <a:p>
                <a:pPr algn="r">
                  <a:lnSpc>
                    <a:spcPts val="900"/>
                  </a:lnSpc>
                  <a:spcBef>
                    <a:spcPts val="225"/>
                  </a:spcBef>
                </a:pPr>
                <a:r>
                  <a:rPr lang="fr-FR" sz="825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Global</a:t>
                </a:r>
                <a:br>
                  <a:rPr lang="fr-FR" sz="825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</a:br>
                <a:r>
                  <a:rPr lang="fr-FR" sz="825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Amérique latine</a:t>
                </a:r>
                <a:br>
                  <a:rPr lang="fr-FR" sz="825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</a:br>
                <a:r>
                  <a:rPr lang="fr-FR" sz="825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Tous les autres pays</a:t>
                </a:r>
                <a:br>
                  <a:rPr lang="fr-FR" sz="825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</a:br>
                <a:r>
                  <a:rPr lang="fr-FR" sz="825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Statut ECOG 0</a:t>
                </a:r>
                <a:br>
                  <a:rPr lang="fr-FR" sz="825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</a:br>
                <a:r>
                  <a:rPr lang="fr-FR" sz="825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Statut ECOG 1</a:t>
                </a:r>
                <a:br>
                  <a:rPr lang="fr-FR" sz="825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</a:br>
                <a:r>
                  <a:rPr lang="fr-FR" sz="825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Gastrique</a:t>
                </a:r>
                <a:br>
                  <a:rPr lang="fr-FR" sz="825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</a:br>
                <a:r>
                  <a:rPr lang="fr-FR" sz="825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GEJ</a:t>
                </a:r>
                <a:br>
                  <a:rPr lang="fr-FR" sz="825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</a:br>
                <a:r>
                  <a:rPr lang="fr-FR" sz="825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Localement avancé</a:t>
                </a:r>
                <a:br>
                  <a:rPr lang="fr-FR" sz="825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</a:br>
                <a:r>
                  <a:rPr lang="fr-FR" sz="825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Métastatique</a:t>
                </a:r>
                <a:br>
                  <a:rPr lang="fr-FR" sz="825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</a:br>
                <a:r>
                  <a:rPr lang="fr-FR" sz="825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Homme</a:t>
                </a:r>
                <a:br>
                  <a:rPr lang="fr-FR" sz="825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</a:br>
                <a:r>
                  <a:rPr lang="fr-FR" sz="825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Femme</a:t>
                </a:r>
                <a:br>
                  <a:rPr lang="fr-FR" sz="825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</a:br>
                <a:r>
                  <a:rPr lang="fr-FR" sz="825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Age &lt; 65 ans</a:t>
                </a:r>
                <a:br>
                  <a:rPr lang="fr-FR" sz="825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</a:br>
                <a:r>
                  <a:rPr lang="fr-FR" sz="825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Age ≥ 65</a:t>
                </a:r>
                <a:br>
                  <a:rPr lang="fr-FR" sz="825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</a:br>
                <a:r>
                  <a:rPr lang="fr-FR" sz="825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Blanc</a:t>
                </a:r>
                <a:br>
                  <a:rPr lang="fr-FR" sz="825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</a:br>
                <a:r>
                  <a:rPr lang="fr-FR" sz="825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De couleurs</a:t>
                </a:r>
              </a:p>
            </p:txBody>
          </p:sp>
        </p:grpSp>
        <p:cxnSp>
          <p:nvCxnSpPr>
            <p:cNvPr id="116" name="Connecteur droit avec flèche 115"/>
            <p:cNvCxnSpPr/>
            <p:nvPr/>
          </p:nvCxnSpPr>
          <p:spPr>
            <a:xfrm>
              <a:off x="9187680" y="3232239"/>
              <a:ext cx="547037" cy="0"/>
            </a:xfrm>
            <a:prstGeom prst="straightConnector1">
              <a:avLst/>
            </a:prstGeom>
            <a:ln>
              <a:solidFill>
                <a:srgbClr val="A470AA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Organigramme : Connecteur 116"/>
            <p:cNvSpPr/>
            <p:nvPr/>
          </p:nvSpPr>
          <p:spPr>
            <a:xfrm>
              <a:off x="9389241" y="3518868"/>
              <a:ext cx="108000" cy="108000"/>
            </a:xfrm>
            <a:prstGeom prst="flowChartConnector">
              <a:avLst/>
            </a:prstGeom>
            <a:solidFill>
              <a:srgbClr val="A470AA"/>
            </a:solidFill>
            <a:ln>
              <a:solidFill>
                <a:srgbClr val="A470AA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118" name="Organigramme : Connecteur 117"/>
            <p:cNvSpPr/>
            <p:nvPr/>
          </p:nvSpPr>
          <p:spPr>
            <a:xfrm>
              <a:off x="8866154" y="3678439"/>
              <a:ext cx="108000" cy="108000"/>
            </a:xfrm>
            <a:prstGeom prst="flowChartConnector">
              <a:avLst/>
            </a:prstGeom>
            <a:solidFill>
              <a:srgbClr val="A470AA"/>
            </a:solidFill>
            <a:ln>
              <a:solidFill>
                <a:srgbClr val="A470AA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119" name="Organigramme : Connecteur 118"/>
            <p:cNvSpPr/>
            <p:nvPr/>
          </p:nvSpPr>
          <p:spPr>
            <a:xfrm>
              <a:off x="9470664" y="3830839"/>
              <a:ext cx="108000" cy="108000"/>
            </a:xfrm>
            <a:prstGeom prst="flowChartConnector">
              <a:avLst/>
            </a:prstGeom>
            <a:solidFill>
              <a:srgbClr val="A470AA"/>
            </a:solidFill>
            <a:ln>
              <a:solidFill>
                <a:srgbClr val="A470AA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120" name="Organigramme : Connecteur 119"/>
            <p:cNvSpPr/>
            <p:nvPr/>
          </p:nvSpPr>
          <p:spPr>
            <a:xfrm>
              <a:off x="9036206" y="3976415"/>
              <a:ext cx="108000" cy="108000"/>
            </a:xfrm>
            <a:prstGeom prst="flowChartConnector">
              <a:avLst/>
            </a:prstGeom>
            <a:solidFill>
              <a:srgbClr val="A470AA"/>
            </a:solidFill>
            <a:ln>
              <a:solidFill>
                <a:srgbClr val="A470AA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121" name="Organigramme : Connecteur 120"/>
            <p:cNvSpPr/>
            <p:nvPr/>
          </p:nvSpPr>
          <p:spPr>
            <a:xfrm>
              <a:off x="9802757" y="4128815"/>
              <a:ext cx="108000" cy="108000"/>
            </a:xfrm>
            <a:prstGeom prst="flowChartConnector">
              <a:avLst/>
            </a:prstGeom>
            <a:solidFill>
              <a:srgbClr val="A470AA"/>
            </a:solidFill>
            <a:ln>
              <a:solidFill>
                <a:srgbClr val="A470AA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122" name="Organigramme : Connecteur 121"/>
            <p:cNvSpPr/>
            <p:nvPr/>
          </p:nvSpPr>
          <p:spPr>
            <a:xfrm>
              <a:off x="9381949" y="4288039"/>
              <a:ext cx="108000" cy="108000"/>
            </a:xfrm>
            <a:prstGeom prst="flowChartConnector">
              <a:avLst/>
            </a:prstGeom>
            <a:solidFill>
              <a:srgbClr val="A470AA"/>
            </a:solidFill>
            <a:ln>
              <a:solidFill>
                <a:srgbClr val="A470AA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123" name="Organigramme : Connecteur 122"/>
            <p:cNvSpPr/>
            <p:nvPr/>
          </p:nvSpPr>
          <p:spPr>
            <a:xfrm>
              <a:off x="9411517" y="4440439"/>
              <a:ext cx="108000" cy="108000"/>
            </a:xfrm>
            <a:prstGeom prst="flowChartConnector">
              <a:avLst/>
            </a:prstGeom>
            <a:solidFill>
              <a:srgbClr val="A470AA"/>
            </a:solidFill>
            <a:ln>
              <a:solidFill>
                <a:srgbClr val="A470AA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124" name="Organigramme : Connecteur 123"/>
            <p:cNvSpPr/>
            <p:nvPr/>
          </p:nvSpPr>
          <p:spPr>
            <a:xfrm>
              <a:off x="8547156" y="4599663"/>
              <a:ext cx="108000" cy="108000"/>
            </a:xfrm>
            <a:prstGeom prst="flowChartConnector">
              <a:avLst/>
            </a:prstGeom>
            <a:solidFill>
              <a:srgbClr val="A470AA"/>
            </a:solidFill>
            <a:ln>
              <a:solidFill>
                <a:srgbClr val="A470AA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125" name="Organigramme : Connecteur 124"/>
            <p:cNvSpPr/>
            <p:nvPr/>
          </p:nvSpPr>
          <p:spPr>
            <a:xfrm>
              <a:off x="9463833" y="4752063"/>
              <a:ext cx="108000" cy="108000"/>
            </a:xfrm>
            <a:prstGeom prst="flowChartConnector">
              <a:avLst/>
            </a:prstGeom>
            <a:solidFill>
              <a:srgbClr val="A470AA"/>
            </a:solidFill>
            <a:ln>
              <a:solidFill>
                <a:srgbClr val="A470AA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126" name="Organigramme : Connecteur 125"/>
            <p:cNvSpPr/>
            <p:nvPr/>
          </p:nvSpPr>
          <p:spPr>
            <a:xfrm>
              <a:off x="9459281" y="4904463"/>
              <a:ext cx="108000" cy="108000"/>
            </a:xfrm>
            <a:prstGeom prst="flowChartConnector">
              <a:avLst/>
            </a:prstGeom>
            <a:solidFill>
              <a:srgbClr val="A470AA"/>
            </a:solidFill>
            <a:ln>
              <a:solidFill>
                <a:srgbClr val="A470AA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127" name="Organigramme : Connecteur 126"/>
            <p:cNvSpPr/>
            <p:nvPr/>
          </p:nvSpPr>
          <p:spPr>
            <a:xfrm>
              <a:off x="9127185" y="5050039"/>
              <a:ext cx="108000" cy="108000"/>
            </a:xfrm>
            <a:prstGeom prst="flowChartConnector">
              <a:avLst/>
            </a:prstGeom>
            <a:solidFill>
              <a:srgbClr val="A470AA"/>
            </a:solidFill>
            <a:ln>
              <a:solidFill>
                <a:srgbClr val="A470AA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128" name="Organigramme : Connecteur 127"/>
            <p:cNvSpPr/>
            <p:nvPr/>
          </p:nvSpPr>
          <p:spPr>
            <a:xfrm>
              <a:off x="9279585" y="5209263"/>
              <a:ext cx="108000" cy="108000"/>
            </a:xfrm>
            <a:prstGeom prst="flowChartConnector">
              <a:avLst/>
            </a:prstGeom>
            <a:solidFill>
              <a:srgbClr val="A470AA"/>
            </a:solidFill>
            <a:ln>
              <a:solidFill>
                <a:srgbClr val="A470AA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129" name="Organigramme : Connecteur 128"/>
            <p:cNvSpPr/>
            <p:nvPr/>
          </p:nvSpPr>
          <p:spPr>
            <a:xfrm>
              <a:off x="9636705" y="5354839"/>
              <a:ext cx="108000" cy="108000"/>
            </a:xfrm>
            <a:prstGeom prst="flowChartConnector">
              <a:avLst/>
            </a:prstGeom>
            <a:solidFill>
              <a:srgbClr val="A470AA"/>
            </a:solidFill>
            <a:ln>
              <a:solidFill>
                <a:srgbClr val="A470AA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130" name="Organigramme : Connecteur 129"/>
            <p:cNvSpPr/>
            <p:nvPr/>
          </p:nvSpPr>
          <p:spPr>
            <a:xfrm>
              <a:off x="9345551" y="5514063"/>
              <a:ext cx="108000" cy="108000"/>
            </a:xfrm>
            <a:prstGeom prst="flowChartConnector">
              <a:avLst/>
            </a:prstGeom>
            <a:solidFill>
              <a:srgbClr val="A470AA"/>
            </a:solidFill>
            <a:ln>
              <a:solidFill>
                <a:srgbClr val="A470AA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131" name="Organigramme : Connecteur 130"/>
            <p:cNvSpPr/>
            <p:nvPr/>
          </p:nvSpPr>
          <p:spPr>
            <a:xfrm>
              <a:off x="9170401" y="5666463"/>
              <a:ext cx="108000" cy="108000"/>
            </a:xfrm>
            <a:prstGeom prst="flowChartConnector">
              <a:avLst/>
            </a:prstGeom>
            <a:solidFill>
              <a:srgbClr val="A470AA"/>
            </a:solidFill>
            <a:ln>
              <a:solidFill>
                <a:srgbClr val="A470AA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</p:grpSp>
    </p:spTree>
    <p:extLst>
      <p:ext uri="{BB962C8B-B14F-4D97-AF65-F5344CB8AC3E}">
        <p14:creationId xmlns:p14="http://schemas.microsoft.com/office/powerpoint/2010/main" val="318476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3"/>
          <p:cNvSpPr txBox="1">
            <a:spLocks noChangeArrowheads="1"/>
          </p:cNvSpPr>
          <p:nvPr/>
        </p:nvSpPr>
        <p:spPr bwMode="auto">
          <a:xfrm>
            <a:off x="104776" y="4878272"/>
            <a:ext cx="87852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M. Shah</a:t>
            </a:r>
            <a:r>
              <a:rPr lang="ro-RO" alt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 et al., ASCO</a:t>
            </a:r>
            <a:r>
              <a:rPr lang="fr-FR" alt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GI</a:t>
            </a:r>
            <a:r>
              <a:rPr lang="ro-RO" alt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 20</a:t>
            </a:r>
            <a:r>
              <a:rPr lang="fr-FR" alt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19</a:t>
            </a:r>
            <a:r>
              <a:rPr lang="ro-RO" alt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, </a:t>
            </a:r>
            <a:r>
              <a:rPr lang="fr-FR" alt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abs 4</a:t>
            </a:r>
            <a:endParaRPr lang="nl-NL" altLang="fr-FR" sz="1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CBBC9C50-2EB5-B34B-9515-C5CBF4C9E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Estomac avancé L1</a:t>
            </a:r>
            <a:br>
              <a:rPr lang="fr-FR" dirty="0"/>
            </a:br>
            <a:r>
              <a:rPr lang="fr-FR" dirty="0"/>
              <a:t>Etude GAMMA 1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7F292192-F376-994D-A4FD-2D8E08B65A5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57200" y="1200152"/>
            <a:ext cx="8229600" cy="461125"/>
          </a:xfrm>
        </p:spPr>
        <p:txBody>
          <a:bodyPr>
            <a:normAutofit/>
          </a:bodyPr>
          <a:lstStyle/>
          <a:p>
            <a:r>
              <a:rPr lang="fr-FR" sz="2000" dirty="0">
                <a:solidFill>
                  <a:srgbClr val="1F497D"/>
                </a:solidFill>
              </a:rPr>
              <a:t>Toxicité de grade 3/4 </a:t>
            </a:r>
          </a:p>
        </p:txBody>
      </p:sp>
      <p:grpSp>
        <p:nvGrpSpPr>
          <p:cNvPr id="12292" name="Groupe 12291"/>
          <p:cNvGrpSpPr/>
          <p:nvPr/>
        </p:nvGrpSpPr>
        <p:grpSpPr>
          <a:xfrm>
            <a:off x="1193593" y="1738211"/>
            <a:ext cx="6490190" cy="2926328"/>
            <a:chOff x="1591458" y="2317614"/>
            <a:chExt cx="8653586" cy="3901772"/>
          </a:xfrm>
        </p:grpSpPr>
        <p:sp>
          <p:nvSpPr>
            <p:cNvPr id="4" name="ZoneTexte 3"/>
            <p:cNvSpPr txBox="1"/>
            <p:nvPr/>
          </p:nvSpPr>
          <p:spPr>
            <a:xfrm>
              <a:off x="5257800" y="2317614"/>
              <a:ext cx="752475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350" dirty="0"/>
                <a:t>ADX</a:t>
              </a:r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6234642" y="2317614"/>
              <a:ext cx="1291992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350" dirty="0"/>
                <a:t>Placebo 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6150583" y="2420755"/>
              <a:ext cx="143124" cy="144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162301" y="2416648"/>
              <a:ext cx="143124" cy="144000"/>
            </a:xfrm>
            <a:prstGeom prst="rect">
              <a:avLst/>
            </a:prstGeom>
            <a:solidFill>
              <a:srgbClr val="A470AA"/>
            </a:solidFill>
            <a:ln>
              <a:solidFill>
                <a:srgbClr val="A470AA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cxnSp>
          <p:nvCxnSpPr>
            <p:cNvPr id="10" name="Connecteur droit 9"/>
            <p:cNvCxnSpPr/>
            <p:nvPr/>
          </p:nvCxnSpPr>
          <p:spPr>
            <a:xfrm flipH="1">
              <a:off x="2276475" y="2686946"/>
              <a:ext cx="9525" cy="2961379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2447925" y="5017060"/>
              <a:ext cx="361950" cy="657225"/>
            </a:xfrm>
            <a:prstGeom prst="rect">
              <a:avLst/>
            </a:prstGeom>
            <a:solidFill>
              <a:srgbClr val="A470A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543300" y="5458285"/>
              <a:ext cx="361950" cy="216000"/>
            </a:xfrm>
            <a:prstGeom prst="rect">
              <a:avLst/>
            </a:prstGeom>
            <a:solidFill>
              <a:srgbClr val="A470A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648200" y="5530285"/>
              <a:ext cx="361950" cy="144000"/>
            </a:xfrm>
            <a:prstGeom prst="rect">
              <a:avLst/>
            </a:prstGeom>
            <a:solidFill>
              <a:srgbClr val="A470A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871683" y="5530285"/>
              <a:ext cx="361950" cy="144000"/>
            </a:xfrm>
            <a:prstGeom prst="rect">
              <a:avLst/>
            </a:prstGeom>
            <a:solidFill>
              <a:srgbClr val="A470A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976583" y="5530285"/>
              <a:ext cx="361950" cy="144000"/>
            </a:xfrm>
            <a:prstGeom prst="rect">
              <a:avLst/>
            </a:prstGeom>
            <a:solidFill>
              <a:srgbClr val="A470A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9080274" y="5530285"/>
              <a:ext cx="361950" cy="144000"/>
            </a:xfrm>
            <a:prstGeom prst="rect">
              <a:avLst/>
            </a:prstGeom>
            <a:solidFill>
              <a:srgbClr val="A470A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766783" y="5497296"/>
              <a:ext cx="361950" cy="176989"/>
            </a:xfrm>
            <a:prstGeom prst="rect">
              <a:avLst/>
            </a:prstGeom>
            <a:solidFill>
              <a:srgbClr val="A470A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cxnSp>
          <p:nvCxnSpPr>
            <p:cNvPr id="12" name="Connecteur droit 11"/>
            <p:cNvCxnSpPr/>
            <p:nvPr/>
          </p:nvCxnSpPr>
          <p:spPr>
            <a:xfrm>
              <a:off x="2276475" y="5664760"/>
              <a:ext cx="777240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/>
            <p:nvPr/>
          </p:nvSpPr>
          <p:spPr>
            <a:xfrm>
              <a:off x="2866079" y="4894851"/>
              <a:ext cx="361950" cy="77943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997399" y="5422285"/>
              <a:ext cx="361950" cy="252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096821" y="5458285"/>
              <a:ext cx="361950" cy="216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196243" y="5521153"/>
              <a:ext cx="361950" cy="153132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291618" y="5458285"/>
              <a:ext cx="361950" cy="216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8395309" y="5521153"/>
              <a:ext cx="361950" cy="153132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9518468" y="5530285"/>
              <a:ext cx="361950" cy="144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070473" y="5530285"/>
              <a:ext cx="361950" cy="144000"/>
            </a:xfrm>
            <a:prstGeom prst="rect">
              <a:avLst/>
            </a:prstGeom>
            <a:solidFill>
              <a:srgbClr val="A470A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1815483" y="2568955"/>
              <a:ext cx="432000" cy="3522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>
                <a:spcBef>
                  <a:spcPts val="750"/>
                </a:spcBef>
              </a:pPr>
              <a:r>
                <a:rPr lang="fr-FR" sz="825" dirty="0">
                  <a:solidFill>
                    <a:schemeClr val="bg1">
                      <a:lumMod val="50000"/>
                    </a:schemeClr>
                  </a:solidFill>
                </a:rPr>
                <a:t>100</a:t>
              </a:r>
            </a:p>
            <a:p>
              <a:pPr algn="r">
                <a:spcBef>
                  <a:spcPts val="750"/>
                </a:spcBef>
              </a:pPr>
              <a:r>
                <a:rPr lang="fr-FR" sz="825" dirty="0">
                  <a:solidFill>
                    <a:schemeClr val="bg1">
                      <a:lumMod val="50000"/>
                    </a:schemeClr>
                  </a:solidFill>
                </a:rPr>
                <a:t>90</a:t>
              </a:r>
            </a:p>
            <a:p>
              <a:pPr algn="r">
                <a:spcBef>
                  <a:spcPts val="750"/>
                </a:spcBef>
              </a:pPr>
              <a:r>
                <a:rPr lang="fr-FR" sz="825" dirty="0">
                  <a:solidFill>
                    <a:schemeClr val="bg1">
                      <a:lumMod val="50000"/>
                    </a:schemeClr>
                  </a:solidFill>
                </a:rPr>
                <a:t>80</a:t>
              </a:r>
            </a:p>
            <a:p>
              <a:pPr algn="r">
                <a:spcBef>
                  <a:spcPts val="750"/>
                </a:spcBef>
              </a:pPr>
              <a:r>
                <a:rPr lang="fr-FR" sz="825" dirty="0">
                  <a:solidFill>
                    <a:schemeClr val="bg1">
                      <a:lumMod val="50000"/>
                    </a:schemeClr>
                  </a:solidFill>
                </a:rPr>
                <a:t>70</a:t>
              </a:r>
            </a:p>
            <a:p>
              <a:pPr algn="r">
                <a:spcBef>
                  <a:spcPts val="750"/>
                </a:spcBef>
              </a:pPr>
              <a:r>
                <a:rPr lang="fr-FR" sz="825" dirty="0">
                  <a:solidFill>
                    <a:schemeClr val="bg1">
                      <a:lumMod val="50000"/>
                    </a:schemeClr>
                  </a:solidFill>
                </a:rPr>
                <a:t>60</a:t>
              </a:r>
            </a:p>
            <a:p>
              <a:pPr algn="r">
                <a:spcBef>
                  <a:spcPts val="750"/>
                </a:spcBef>
              </a:pPr>
              <a:r>
                <a:rPr lang="fr-FR" sz="825" dirty="0">
                  <a:solidFill>
                    <a:schemeClr val="bg1">
                      <a:lumMod val="50000"/>
                    </a:schemeClr>
                  </a:solidFill>
                </a:rPr>
                <a:t>50</a:t>
              </a:r>
            </a:p>
            <a:p>
              <a:pPr algn="r">
                <a:spcBef>
                  <a:spcPts val="750"/>
                </a:spcBef>
              </a:pPr>
              <a:r>
                <a:rPr lang="fr-FR" sz="825" dirty="0">
                  <a:solidFill>
                    <a:schemeClr val="bg1">
                      <a:lumMod val="50000"/>
                    </a:schemeClr>
                  </a:solidFill>
                </a:rPr>
                <a:t>40</a:t>
              </a:r>
            </a:p>
            <a:p>
              <a:pPr algn="r">
                <a:spcBef>
                  <a:spcPts val="750"/>
                </a:spcBef>
              </a:pPr>
              <a:r>
                <a:rPr lang="fr-FR" sz="825" dirty="0">
                  <a:solidFill>
                    <a:schemeClr val="bg1">
                      <a:lumMod val="50000"/>
                    </a:schemeClr>
                  </a:solidFill>
                </a:rPr>
                <a:t>30</a:t>
              </a:r>
            </a:p>
            <a:p>
              <a:pPr algn="r">
                <a:spcBef>
                  <a:spcPts val="750"/>
                </a:spcBef>
              </a:pPr>
              <a:r>
                <a:rPr lang="fr-FR" sz="825" dirty="0">
                  <a:solidFill>
                    <a:schemeClr val="bg1">
                      <a:lumMod val="50000"/>
                    </a:schemeClr>
                  </a:solidFill>
                </a:rPr>
                <a:t>20</a:t>
              </a:r>
            </a:p>
            <a:p>
              <a:pPr algn="r">
                <a:spcBef>
                  <a:spcPts val="750"/>
                </a:spcBef>
              </a:pPr>
              <a:r>
                <a:rPr lang="fr-FR" sz="825" dirty="0">
                  <a:solidFill>
                    <a:schemeClr val="bg1">
                      <a:lumMod val="50000"/>
                    </a:schemeClr>
                  </a:solidFill>
                </a:rPr>
                <a:t>10</a:t>
              </a:r>
            </a:p>
            <a:p>
              <a:pPr algn="r">
                <a:spcBef>
                  <a:spcPts val="750"/>
                </a:spcBef>
              </a:pPr>
              <a:r>
                <a:rPr lang="fr-FR" sz="825" dirty="0">
                  <a:solidFill>
                    <a:schemeClr val="bg1">
                      <a:lumMod val="50000"/>
                    </a:schemeClr>
                  </a:solidFill>
                </a:rPr>
                <a:t>0</a:t>
              </a:r>
            </a:p>
          </p:txBody>
        </p:sp>
        <p:cxnSp>
          <p:nvCxnSpPr>
            <p:cNvPr id="12288" name="Connecteur droit 12287"/>
            <p:cNvCxnSpPr/>
            <p:nvPr/>
          </p:nvCxnSpPr>
          <p:spPr>
            <a:xfrm>
              <a:off x="2181062" y="2696471"/>
              <a:ext cx="108000" cy="952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/>
            <p:cNvCxnSpPr/>
            <p:nvPr/>
          </p:nvCxnSpPr>
          <p:spPr>
            <a:xfrm>
              <a:off x="2181062" y="2991746"/>
              <a:ext cx="108000" cy="952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/>
            <p:cNvCxnSpPr/>
            <p:nvPr/>
          </p:nvCxnSpPr>
          <p:spPr>
            <a:xfrm>
              <a:off x="2181062" y="3287021"/>
              <a:ext cx="108000" cy="952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35"/>
            <p:cNvCxnSpPr/>
            <p:nvPr/>
          </p:nvCxnSpPr>
          <p:spPr>
            <a:xfrm>
              <a:off x="2181062" y="3572771"/>
              <a:ext cx="108000" cy="952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36"/>
            <p:cNvCxnSpPr/>
            <p:nvPr/>
          </p:nvCxnSpPr>
          <p:spPr>
            <a:xfrm>
              <a:off x="2171537" y="3877571"/>
              <a:ext cx="108000" cy="952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/>
            <p:cNvCxnSpPr/>
            <p:nvPr/>
          </p:nvCxnSpPr>
          <p:spPr>
            <a:xfrm>
              <a:off x="2181062" y="4182371"/>
              <a:ext cx="108000" cy="952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/>
            <p:cNvCxnSpPr/>
            <p:nvPr/>
          </p:nvCxnSpPr>
          <p:spPr>
            <a:xfrm>
              <a:off x="2181062" y="4477646"/>
              <a:ext cx="108000" cy="952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39"/>
            <p:cNvCxnSpPr/>
            <p:nvPr/>
          </p:nvCxnSpPr>
          <p:spPr>
            <a:xfrm>
              <a:off x="2171537" y="4772921"/>
              <a:ext cx="108000" cy="952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40"/>
            <p:cNvCxnSpPr/>
            <p:nvPr/>
          </p:nvCxnSpPr>
          <p:spPr>
            <a:xfrm>
              <a:off x="2171537" y="5077721"/>
              <a:ext cx="108000" cy="952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41"/>
            <p:cNvCxnSpPr/>
            <p:nvPr/>
          </p:nvCxnSpPr>
          <p:spPr>
            <a:xfrm>
              <a:off x="2181062" y="5372996"/>
              <a:ext cx="108000" cy="952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289" name="ZoneTexte 12288"/>
            <p:cNvSpPr txBox="1"/>
            <p:nvPr/>
          </p:nvSpPr>
          <p:spPr>
            <a:xfrm>
              <a:off x="1591458" y="3761386"/>
              <a:ext cx="430887" cy="861020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fr-FR" sz="9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Patients, %</a:t>
              </a:r>
            </a:p>
          </p:txBody>
        </p:sp>
        <p:sp>
          <p:nvSpPr>
            <p:cNvPr id="12291" name="ZoneTexte 12290"/>
            <p:cNvSpPr txBox="1"/>
            <p:nvPr/>
          </p:nvSpPr>
          <p:spPr>
            <a:xfrm>
              <a:off x="2324466" y="5703249"/>
              <a:ext cx="1180735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Neutropénie</a:t>
              </a:r>
            </a:p>
          </p:txBody>
        </p:sp>
        <p:sp>
          <p:nvSpPr>
            <p:cNvPr id="45" name="ZoneTexte 44"/>
            <p:cNvSpPr txBox="1"/>
            <p:nvPr/>
          </p:nvSpPr>
          <p:spPr>
            <a:xfrm>
              <a:off x="3655073" y="5693725"/>
              <a:ext cx="90450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Anémié</a:t>
              </a:r>
            </a:p>
          </p:txBody>
        </p:sp>
        <p:sp>
          <p:nvSpPr>
            <p:cNvPr id="46" name="ZoneTexte 45"/>
            <p:cNvSpPr txBox="1"/>
            <p:nvPr/>
          </p:nvSpPr>
          <p:spPr>
            <a:xfrm>
              <a:off x="4662456" y="5693725"/>
              <a:ext cx="90450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Fatigue</a:t>
              </a:r>
            </a:p>
          </p:txBody>
        </p:sp>
        <p:sp>
          <p:nvSpPr>
            <p:cNvPr id="47" name="ZoneTexte 46"/>
            <p:cNvSpPr txBox="1"/>
            <p:nvPr/>
          </p:nvSpPr>
          <p:spPr>
            <a:xfrm>
              <a:off x="5615955" y="5691098"/>
              <a:ext cx="110711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9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Diminution</a:t>
              </a:r>
            </a:p>
            <a:p>
              <a:pPr algn="ctr"/>
              <a:r>
                <a:rPr lang="fr-FR" sz="9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neutrophiles</a:t>
              </a:r>
            </a:p>
          </p:txBody>
        </p:sp>
        <p:sp>
          <p:nvSpPr>
            <p:cNvPr id="48" name="ZoneTexte 47"/>
            <p:cNvSpPr txBox="1"/>
            <p:nvPr/>
          </p:nvSpPr>
          <p:spPr>
            <a:xfrm>
              <a:off x="6796268" y="5674284"/>
              <a:ext cx="101185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9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Embolie pulmonaire</a:t>
              </a:r>
            </a:p>
          </p:txBody>
        </p:sp>
        <p:sp>
          <p:nvSpPr>
            <p:cNvPr id="49" name="ZoneTexte 48"/>
            <p:cNvSpPr txBox="1"/>
            <p:nvPr/>
          </p:nvSpPr>
          <p:spPr>
            <a:xfrm>
              <a:off x="7824192" y="5717536"/>
              <a:ext cx="1272563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Vomissement</a:t>
              </a:r>
            </a:p>
          </p:txBody>
        </p:sp>
        <p:sp>
          <p:nvSpPr>
            <p:cNvPr id="50" name="ZoneTexte 49"/>
            <p:cNvSpPr txBox="1"/>
            <p:nvPr/>
          </p:nvSpPr>
          <p:spPr>
            <a:xfrm>
              <a:off x="8991528" y="5726943"/>
              <a:ext cx="125351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Douleurs abdominales</a:t>
              </a:r>
            </a:p>
          </p:txBody>
        </p:sp>
        <p:sp>
          <p:nvSpPr>
            <p:cNvPr id="51" name="ZoneTexte 50"/>
            <p:cNvSpPr txBox="1"/>
            <p:nvPr/>
          </p:nvSpPr>
          <p:spPr>
            <a:xfrm>
              <a:off x="2455145" y="4750444"/>
              <a:ext cx="418153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22</a:t>
              </a:r>
            </a:p>
          </p:txBody>
        </p:sp>
        <p:sp>
          <p:nvSpPr>
            <p:cNvPr id="52" name="ZoneTexte 51"/>
            <p:cNvSpPr txBox="1"/>
            <p:nvPr/>
          </p:nvSpPr>
          <p:spPr>
            <a:xfrm>
              <a:off x="2880518" y="4606796"/>
              <a:ext cx="418153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27</a:t>
              </a:r>
            </a:p>
          </p:txBody>
        </p:sp>
        <p:sp>
          <p:nvSpPr>
            <p:cNvPr id="53" name="ZoneTexte 52"/>
            <p:cNvSpPr txBox="1"/>
            <p:nvPr/>
          </p:nvSpPr>
          <p:spPr>
            <a:xfrm>
              <a:off x="3579095" y="5160020"/>
              <a:ext cx="418153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8</a:t>
              </a:r>
            </a:p>
          </p:txBody>
        </p:sp>
        <p:sp>
          <p:nvSpPr>
            <p:cNvPr id="54" name="ZoneTexte 53"/>
            <p:cNvSpPr txBox="1"/>
            <p:nvPr/>
          </p:nvSpPr>
          <p:spPr>
            <a:xfrm>
              <a:off x="4004468" y="5016370"/>
              <a:ext cx="418153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11</a:t>
              </a:r>
            </a:p>
          </p:txBody>
        </p:sp>
        <p:sp>
          <p:nvSpPr>
            <p:cNvPr id="55" name="ZoneTexte 54"/>
            <p:cNvSpPr txBox="1"/>
            <p:nvPr/>
          </p:nvSpPr>
          <p:spPr>
            <a:xfrm>
              <a:off x="4703346" y="5245050"/>
              <a:ext cx="418153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5</a:t>
              </a:r>
            </a:p>
          </p:txBody>
        </p:sp>
        <p:sp>
          <p:nvSpPr>
            <p:cNvPr id="56" name="ZoneTexte 55"/>
            <p:cNvSpPr txBox="1"/>
            <p:nvPr/>
          </p:nvSpPr>
          <p:spPr>
            <a:xfrm>
              <a:off x="5128719" y="5120452"/>
              <a:ext cx="418153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8</a:t>
              </a:r>
            </a:p>
          </p:txBody>
        </p:sp>
        <p:sp>
          <p:nvSpPr>
            <p:cNvPr id="57" name="ZoneTexte 56"/>
            <p:cNvSpPr txBox="1"/>
            <p:nvPr/>
          </p:nvSpPr>
          <p:spPr>
            <a:xfrm>
              <a:off x="5795988" y="5217768"/>
              <a:ext cx="418153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7</a:t>
              </a:r>
            </a:p>
          </p:txBody>
        </p:sp>
        <p:sp>
          <p:nvSpPr>
            <p:cNvPr id="58" name="ZoneTexte 57"/>
            <p:cNvSpPr txBox="1"/>
            <p:nvPr/>
          </p:nvSpPr>
          <p:spPr>
            <a:xfrm>
              <a:off x="6221362" y="5216993"/>
              <a:ext cx="418153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6</a:t>
              </a:r>
            </a:p>
          </p:txBody>
        </p:sp>
        <p:sp>
          <p:nvSpPr>
            <p:cNvPr id="59" name="ZoneTexte 58"/>
            <p:cNvSpPr txBox="1"/>
            <p:nvPr/>
          </p:nvSpPr>
          <p:spPr>
            <a:xfrm>
              <a:off x="6907443" y="5266524"/>
              <a:ext cx="418153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5</a:t>
              </a:r>
            </a:p>
          </p:txBody>
        </p:sp>
        <p:sp>
          <p:nvSpPr>
            <p:cNvPr id="60" name="ZoneTexte 59"/>
            <p:cNvSpPr txBox="1"/>
            <p:nvPr/>
          </p:nvSpPr>
          <p:spPr>
            <a:xfrm>
              <a:off x="7325596" y="5189624"/>
              <a:ext cx="418153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8</a:t>
              </a:r>
            </a:p>
          </p:txBody>
        </p:sp>
        <p:sp>
          <p:nvSpPr>
            <p:cNvPr id="61" name="ZoneTexte 60"/>
            <p:cNvSpPr txBox="1"/>
            <p:nvPr/>
          </p:nvSpPr>
          <p:spPr>
            <a:xfrm>
              <a:off x="8018347" y="5217768"/>
              <a:ext cx="418153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6</a:t>
              </a:r>
            </a:p>
          </p:txBody>
        </p:sp>
        <p:sp>
          <p:nvSpPr>
            <p:cNvPr id="62" name="ZoneTexte 61"/>
            <p:cNvSpPr txBox="1"/>
            <p:nvPr/>
          </p:nvSpPr>
          <p:spPr>
            <a:xfrm>
              <a:off x="8445504" y="5283125"/>
              <a:ext cx="418153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4</a:t>
              </a:r>
            </a:p>
          </p:txBody>
        </p:sp>
        <p:sp>
          <p:nvSpPr>
            <p:cNvPr id="63" name="ZoneTexte 62"/>
            <p:cNvSpPr txBox="1"/>
            <p:nvPr/>
          </p:nvSpPr>
          <p:spPr>
            <a:xfrm>
              <a:off x="9549195" y="5283125"/>
              <a:ext cx="418153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4</a:t>
              </a:r>
            </a:p>
          </p:txBody>
        </p:sp>
        <p:sp>
          <p:nvSpPr>
            <p:cNvPr id="64" name="ZoneTexte 63"/>
            <p:cNvSpPr txBox="1"/>
            <p:nvPr/>
          </p:nvSpPr>
          <p:spPr>
            <a:xfrm>
              <a:off x="9125203" y="5273625"/>
              <a:ext cx="418153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1863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ZoneTexte 214"/>
          <p:cNvSpPr txBox="1"/>
          <p:nvPr/>
        </p:nvSpPr>
        <p:spPr>
          <a:xfrm>
            <a:off x="6427887" y="4738792"/>
            <a:ext cx="360692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" b="1" dirty="0">
                <a:solidFill>
                  <a:srgbClr val="4F81BD"/>
                </a:solidFill>
              </a:rPr>
              <a:t>81    76   74   64   59   52   44    37   32   22   12    3     1     0</a:t>
            </a:r>
          </a:p>
        </p:txBody>
      </p:sp>
      <p:sp>
        <p:nvSpPr>
          <p:cNvPr id="6" name="ZoneTexte 3"/>
          <p:cNvSpPr txBox="1">
            <a:spLocks noChangeArrowheads="1"/>
          </p:cNvSpPr>
          <p:nvPr/>
        </p:nvSpPr>
        <p:spPr bwMode="auto">
          <a:xfrm>
            <a:off x="54234" y="4835222"/>
            <a:ext cx="87852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M. Shah</a:t>
            </a:r>
            <a:r>
              <a:rPr lang="ro-RO" alt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 et al., ASCO</a:t>
            </a:r>
            <a:r>
              <a:rPr lang="fr-FR" alt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GI</a:t>
            </a:r>
            <a:r>
              <a:rPr lang="ro-RO" alt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 20</a:t>
            </a:r>
            <a:r>
              <a:rPr lang="fr-FR" alt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19</a:t>
            </a:r>
            <a:r>
              <a:rPr lang="ro-RO" alt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, </a:t>
            </a:r>
            <a:r>
              <a:rPr lang="fr-FR" alt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abs 4</a:t>
            </a:r>
            <a:endParaRPr lang="nl-NL" altLang="fr-FR" sz="1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xmlns="" id="{3B1DB345-8470-9D4C-9125-075FAED6C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Estomac avancé L1</a:t>
            </a:r>
            <a:br>
              <a:rPr lang="fr-FR" dirty="0"/>
            </a:br>
            <a:r>
              <a:rPr lang="fr-FR" dirty="0"/>
              <a:t>Etude GAMMA 1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8A5A4532-35A3-6145-B4EE-CEE218A28A2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57200" y="1200152"/>
            <a:ext cx="8229600" cy="461125"/>
          </a:xfrm>
        </p:spPr>
        <p:txBody>
          <a:bodyPr>
            <a:normAutofit/>
          </a:bodyPr>
          <a:lstStyle/>
          <a:p>
            <a:r>
              <a:rPr lang="fr-FR" sz="2000" dirty="0"/>
              <a:t>Analyse de sous-groupe : patients ≥ 65 ans 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B8FA6A2-F32F-B943-AFC9-1B2E1FCB3B66}"/>
              </a:ext>
            </a:extLst>
          </p:cNvPr>
          <p:cNvSpPr/>
          <p:nvPr/>
        </p:nvSpPr>
        <p:spPr>
          <a:xfrm>
            <a:off x="1113653" y="1697394"/>
            <a:ext cx="2476640" cy="3000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fr-FR" sz="1350" b="1" dirty="0">
                <a:solidFill>
                  <a:schemeClr val="accent1"/>
                </a:solidFill>
              </a:rPr>
              <a:t>Survie globale par tranche d’âge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17C4AE9-A3A4-644F-8DE3-73862C4FA648}"/>
              </a:ext>
            </a:extLst>
          </p:cNvPr>
          <p:cNvSpPr/>
          <p:nvPr/>
        </p:nvSpPr>
        <p:spPr>
          <a:xfrm>
            <a:off x="6556168" y="448815"/>
            <a:ext cx="1380443" cy="3000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fr-FR" sz="1350" b="1" dirty="0">
                <a:solidFill>
                  <a:schemeClr val="accent1"/>
                </a:solidFill>
              </a:rPr>
              <a:t>SSP, âge ≥ 65 ans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FC83CA9-7286-C84B-823C-4AE30A47FCF8}"/>
              </a:ext>
            </a:extLst>
          </p:cNvPr>
          <p:cNvSpPr/>
          <p:nvPr/>
        </p:nvSpPr>
        <p:spPr>
          <a:xfrm>
            <a:off x="6172258" y="2770892"/>
            <a:ext cx="2157642" cy="3000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fr-FR" sz="1350" b="1" dirty="0">
                <a:solidFill>
                  <a:schemeClr val="accent1"/>
                </a:solidFill>
              </a:rPr>
              <a:t>Survie globale, âge ≥ 65 ans</a:t>
            </a:r>
          </a:p>
        </p:txBody>
      </p:sp>
      <p:grpSp>
        <p:nvGrpSpPr>
          <p:cNvPr id="10" name="Groupe 9"/>
          <p:cNvGrpSpPr/>
          <p:nvPr/>
        </p:nvGrpSpPr>
        <p:grpSpPr>
          <a:xfrm>
            <a:off x="465907" y="2075704"/>
            <a:ext cx="3179633" cy="2803418"/>
            <a:chOff x="621209" y="2729504"/>
            <a:chExt cx="4239510" cy="3737891"/>
          </a:xfrm>
        </p:grpSpPr>
        <p:cxnSp>
          <p:nvCxnSpPr>
            <p:cNvPr id="13" name="Connecteur droit 12"/>
            <p:cNvCxnSpPr/>
            <p:nvPr/>
          </p:nvCxnSpPr>
          <p:spPr>
            <a:xfrm flipV="1">
              <a:off x="2655497" y="3700218"/>
              <a:ext cx="1872000" cy="0"/>
            </a:xfrm>
            <a:prstGeom prst="line">
              <a:avLst/>
            </a:prstGeom>
            <a:ln>
              <a:solidFill>
                <a:srgbClr val="A8ADB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 flipV="1">
              <a:off x="2291294" y="4832151"/>
              <a:ext cx="1440000" cy="0"/>
            </a:xfrm>
            <a:prstGeom prst="line">
              <a:avLst/>
            </a:prstGeom>
            <a:ln>
              <a:solidFill>
                <a:srgbClr val="A8ADB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>
              <a:off x="2501800" y="4259030"/>
              <a:ext cx="1641575" cy="0"/>
            </a:xfrm>
            <a:prstGeom prst="line">
              <a:avLst/>
            </a:prstGeom>
            <a:ln>
              <a:solidFill>
                <a:srgbClr val="A8ADB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/>
            <p:cNvCxnSpPr/>
            <p:nvPr/>
          </p:nvCxnSpPr>
          <p:spPr>
            <a:xfrm>
              <a:off x="2021294" y="5381923"/>
              <a:ext cx="990000" cy="0"/>
            </a:xfrm>
            <a:prstGeom prst="line">
              <a:avLst/>
            </a:prstGeom>
            <a:ln>
              <a:solidFill>
                <a:srgbClr val="A8ADB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/>
            <p:cNvCxnSpPr/>
            <p:nvPr/>
          </p:nvCxnSpPr>
          <p:spPr>
            <a:xfrm>
              <a:off x="1475800" y="5953112"/>
              <a:ext cx="324000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>
              <a:off x="1476624" y="5940661"/>
              <a:ext cx="0" cy="720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/>
            <p:cNvCxnSpPr/>
            <p:nvPr/>
          </p:nvCxnSpPr>
          <p:spPr>
            <a:xfrm>
              <a:off x="4718093" y="5934311"/>
              <a:ext cx="0" cy="720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/>
            <p:cNvCxnSpPr/>
            <p:nvPr/>
          </p:nvCxnSpPr>
          <p:spPr>
            <a:xfrm>
              <a:off x="3096719" y="3122058"/>
              <a:ext cx="0" cy="2844000"/>
            </a:xfrm>
            <a:prstGeom prst="line">
              <a:avLst/>
            </a:prstGeom>
            <a:ln w="12700">
              <a:solidFill>
                <a:srgbClr val="A8ADB7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ZoneTexte 34"/>
            <p:cNvSpPr txBox="1"/>
            <p:nvPr/>
          </p:nvSpPr>
          <p:spPr>
            <a:xfrm>
              <a:off x="1790675" y="2729504"/>
              <a:ext cx="1590406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5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Bénéfices ADX</a:t>
              </a:r>
            </a:p>
          </p:txBody>
        </p:sp>
        <p:sp>
          <p:nvSpPr>
            <p:cNvPr id="36" name="ZoneTexte 35"/>
            <p:cNvSpPr txBox="1"/>
            <p:nvPr/>
          </p:nvSpPr>
          <p:spPr>
            <a:xfrm>
              <a:off x="1333998" y="5998227"/>
              <a:ext cx="266203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9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0</a:t>
              </a:r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2976318" y="5977868"/>
              <a:ext cx="266203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9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</a:t>
              </a:r>
            </a:p>
          </p:txBody>
        </p:sp>
        <p:sp>
          <p:nvSpPr>
            <p:cNvPr id="38" name="ZoneTexte 37"/>
            <p:cNvSpPr txBox="1"/>
            <p:nvPr/>
          </p:nvSpPr>
          <p:spPr>
            <a:xfrm>
              <a:off x="4594516" y="5967962"/>
              <a:ext cx="266203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9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</a:t>
              </a:r>
            </a:p>
          </p:txBody>
        </p:sp>
        <p:cxnSp>
          <p:nvCxnSpPr>
            <p:cNvPr id="40" name="Connecteur droit avec flèche 39"/>
            <p:cNvCxnSpPr/>
            <p:nvPr/>
          </p:nvCxnSpPr>
          <p:spPr>
            <a:xfrm flipH="1">
              <a:off x="2426070" y="3010462"/>
              <a:ext cx="620039" cy="0"/>
            </a:xfrm>
            <a:prstGeom prst="straightConnector1">
              <a:avLst/>
            </a:prstGeom>
            <a:ln>
              <a:solidFill>
                <a:srgbClr val="A470AA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Organigramme : Connecteur 41"/>
            <p:cNvSpPr/>
            <p:nvPr/>
          </p:nvSpPr>
          <p:spPr>
            <a:xfrm>
              <a:off x="3293987" y="3646218"/>
              <a:ext cx="122413" cy="108000"/>
            </a:xfrm>
            <a:prstGeom prst="flowChartConnector">
              <a:avLst/>
            </a:prstGeom>
            <a:solidFill>
              <a:srgbClr val="A470A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48" name="Organigramme : Connecteur 47"/>
            <p:cNvSpPr/>
            <p:nvPr/>
          </p:nvSpPr>
          <p:spPr>
            <a:xfrm>
              <a:off x="3124237" y="4189819"/>
              <a:ext cx="122413" cy="108000"/>
            </a:xfrm>
            <a:prstGeom prst="flowChartConnector">
              <a:avLst/>
            </a:prstGeom>
            <a:solidFill>
              <a:srgbClr val="A470A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52" name="Organigramme : Connecteur 51"/>
            <p:cNvSpPr/>
            <p:nvPr/>
          </p:nvSpPr>
          <p:spPr>
            <a:xfrm>
              <a:off x="2326764" y="5327487"/>
              <a:ext cx="122413" cy="108000"/>
            </a:xfrm>
            <a:prstGeom prst="flowChartConnector">
              <a:avLst/>
            </a:prstGeom>
            <a:solidFill>
              <a:srgbClr val="A470A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54" name="Organigramme : Connecteur 53"/>
            <p:cNvSpPr/>
            <p:nvPr/>
          </p:nvSpPr>
          <p:spPr>
            <a:xfrm>
              <a:off x="2780548" y="4761472"/>
              <a:ext cx="122413" cy="108000"/>
            </a:xfrm>
            <a:prstGeom prst="flowChartConnector">
              <a:avLst/>
            </a:prstGeom>
            <a:solidFill>
              <a:srgbClr val="A470A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cxnSp>
          <p:nvCxnSpPr>
            <p:cNvPr id="56" name="Connecteur droit 55"/>
            <p:cNvCxnSpPr/>
            <p:nvPr/>
          </p:nvCxnSpPr>
          <p:spPr>
            <a:xfrm>
              <a:off x="3095800" y="5930151"/>
              <a:ext cx="0" cy="720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ZoneTexte 4"/>
            <p:cNvSpPr txBox="1"/>
            <p:nvPr/>
          </p:nvSpPr>
          <p:spPr>
            <a:xfrm>
              <a:off x="930506" y="3561717"/>
              <a:ext cx="774700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9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24-53</a:t>
              </a:r>
            </a:p>
          </p:txBody>
        </p:sp>
        <p:sp>
          <p:nvSpPr>
            <p:cNvPr id="59" name="ZoneTexte 58"/>
            <p:cNvSpPr txBox="1"/>
            <p:nvPr/>
          </p:nvSpPr>
          <p:spPr>
            <a:xfrm>
              <a:off x="929342" y="4121705"/>
              <a:ext cx="774700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9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53-62</a:t>
              </a:r>
            </a:p>
          </p:txBody>
        </p:sp>
        <p:sp>
          <p:nvSpPr>
            <p:cNvPr id="60" name="ZoneTexte 59"/>
            <p:cNvSpPr txBox="1"/>
            <p:nvPr/>
          </p:nvSpPr>
          <p:spPr>
            <a:xfrm>
              <a:off x="908333" y="4681694"/>
              <a:ext cx="774700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9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62-69</a:t>
              </a:r>
            </a:p>
          </p:txBody>
        </p:sp>
        <p:sp>
          <p:nvSpPr>
            <p:cNvPr id="61" name="ZoneTexte 60"/>
            <p:cNvSpPr txBox="1"/>
            <p:nvPr/>
          </p:nvSpPr>
          <p:spPr>
            <a:xfrm>
              <a:off x="917490" y="5241682"/>
              <a:ext cx="774700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9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69-85</a:t>
              </a:r>
            </a:p>
          </p:txBody>
        </p:sp>
        <p:sp>
          <p:nvSpPr>
            <p:cNvPr id="8" name="ZoneTexte 7"/>
            <p:cNvSpPr txBox="1"/>
            <p:nvPr/>
          </p:nvSpPr>
          <p:spPr>
            <a:xfrm rot="16200000">
              <a:off x="303632" y="4353984"/>
              <a:ext cx="94292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Age</a:t>
              </a: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2585879" y="6159619"/>
              <a:ext cx="1235842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Hazard Ratio</a:t>
              </a:r>
            </a:p>
          </p:txBody>
        </p:sp>
      </p:grpSp>
      <p:sp>
        <p:nvSpPr>
          <p:cNvPr id="65" name="ZoneTexte 64"/>
          <p:cNvSpPr txBox="1"/>
          <p:nvPr/>
        </p:nvSpPr>
        <p:spPr>
          <a:xfrm>
            <a:off x="7080340" y="1331230"/>
            <a:ext cx="71041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25" b="1" dirty="0">
                <a:solidFill>
                  <a:srgbClr val="4F81BD"/>
                </a:solidFill>
              </a:rPr>
              <a:t>Médiane  8,7</a:t>
            </a:r>
            <a:br>
              <a:rPr lang="fr-FR" sz="525" b="1" dirty="0">
                <a:solidFill>
                  <a:srgbClr val="4F81BD"/>
                </a:solidFill>
              </a:rPr>
            </a:br>
            <a:r>
              <a:rPr lang="fr-FR" sz="525" b="1" dirty="0">
                <a:solidFill>
                  <a:srgbClr val="4F81BD"/>
                </a:solidFill>
              </a:rPr>
              <a:t>(IC 95% : 7,5;9,3)</a:t>
            </a:r>
          </a:p>
        </p:txBody>
      </p:sp>
      <p:grpSp>
        <p:nvGrpSpPr>
          <p:cNvPr id="66" name="Groupe 65"/>
          <p:cNvGrpSpPr/>
          <p:nvPr/>
        </p:nvGrpSpPr>
        <p:grpSpPr>
          <a:xfrm>
            <a:off x="6084789" y="864408"/>
            <a:ext cx="2715653" cy="1432802"/>
            <a:chOff x="5490168" y="2103047"/>
            <a:chExt cx="3620871" cy="1910402"/>
          </a:xfrm>
        </p:grpSpPr>
        <p:sp>
          <p:nvSpPr>
            <p:cNvPr id="67" name="ZoneTexte 66"/>
            <p:cNvSpPr txBox="1"/>
            <p:nvPr/>
          </p:nvSpPr>
          <p:spPr>
            <a:xfrm>
              <a:off x="5490168" y="2146272"/>
              <a:ext cx="432000" cy="18671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>
                <a:lnSpc>
                  <a:spcPts val="375"/>
                </a:lnSpc>
                <a:spcBef>
                  <a:spcPts val="375"/>
                </a:spcBef>
              </a:pPr>
              <a:r>
                <a:rPr lang="fr-FR" sz="450" dirty="0">
                  <a:solidFill>
                    <a:schemeClr val="bg1">
                      <a:lumMod val="50000"/>
                    </a:schemeClr>
                  </a:solidFill>
                </a:rPr>
                <a:t>100</a:t>
              </a:r>
            </a:p>
            <a:p>
              <a:pPr algn="r">
                <a:lnSpc>
                  <a:spcPts val="600"/>
                </a:lnSpc>
                <a:spcBef>
                  <a:spcPts val="375"/>
                </a:spcBef>
              </a:pPr>
              <a:r>
                <a:rPr lang="fr-FR" sz="450" dirty="0">
                  <a:solidFill>
                    <a:schemeClr val="bg1">
                      <a:lumMod val="50000"/>
                    </a:schemeClr>
                  </a:solidFill>
                </a:rPr>
                <a:t>90</a:t>
              </a:r>
            </a:p>
            <a:p>
              <a:pPr algn="r">
                <a:lnSpc>
                  <a:spcPts val="600"/>
                </a:lnSpc>
                <a:spcBef>
                  <a:spcPts val="375"/>
                </a:spcBef>
              </a:pPr>
              <a:r>
                <a:rPr lang="fr-FR" sz="450" dirty="0">
                  <a:solidFill>
                    <a:schemeClr val="bg1">
                      <a:lumMod val="50000"/>
                    </a:schemeClr>
                  </a:solidFill>
                </a:rPr>
                <a:t>80</a:t>
              </a:r>
            </a:p>
            <a:p>
              <a:pPr algn="r">
                <a:lnSpc>
                  <a:spcPts val="450"/>
                </a:lnSpc>
                <a:spcBef>
                  <a:spcPts val="375"/>
                </a:spcBef>
              </a:pPr>
              <a:r>
                <a:rPr lang="fr-FR" sz="450" dirty="0">
                  <a:solidFill>
                    <a:schemeClr val="bg1">
                      <a:lumMod val="50000"/>
                    </a:schemeClr>
                  </a:solidFill>
                </a:rPr>
                <a:t>70</a:t>
              </a:r>
            </a:p>
            <a:p>
              <a:pPr algn="r">
                <a:lnSpc>
                  <a:spcPts val="450"/>
                </a:lnSpc>
                <a:spcBef>
                  <a:spcPts val="375"/>
                </a:spcBef>
              </a:pPr>
              <a:r>
                <a:rPr lang="fr-FR" sz="450" dirty="0">
                  <a:solidFill>
                    <a:schemeClr val="bg1">
                      <a:lumMod val="50000"/>
                    </a:schemeClr>
                  </a:solidFill>
                </a:rPr>
                <a:t>60</a:t>
              </a:r>
            </a:p>
            <a:p>
              <a:pPr algn="r">
                <a:lnSpc>
                  <a:spcPts val="450"/>
                </a:lnSpc>
                <a:spcBef>
                  <a:spcPts val="600"/>
                </a:spcBef>
              </a:pPr>
              <a:r>
                <a:rPr lang="fr-FR" sz="450" dirty="0">
                  <a:solidFill>
                    <a:schemeClr val="bg1">
                      <a:lumMod val="50000"/>
                    </a:schemeClr>
                  </a:solidFill>
                </a:rPr>
                <a:t>50</a:t>
              </a:r>
            </a:p>
            <a:p>
              <a:pPr algn="r">
                <a:lnSpc>
                  <a:spcPts val="450"/>
                </a:lnSpc>
                <a:spcBef>
                  <a:spcPts val="375"/>
                </a:spcBef>
              </a:pPr>
              <a:r>
                <a:rPr lang="fr-FR" sz="450" dirty="0">
                  <a:solidFill>
                    <a:schemeClr val="bg1">
                      <a:lumMod val="50000"/>
                    </a:schemeClr>
                  </a:solidFill>
                </a:rPr>
                <a:t>40</a:t>
              </a:r>
            </a:p>
            <a:p>
              <a:pPr algn="r">
                <a:lnSpc>
                  <a:spcPts val="450"/>
                </a:lnSpc>
                <a:spcBef>
                  <a:spcPts val="525"/>
                </a:spcBef>
              </a:pPr>
              <a:r>
                <a:rPr lang="fr-FR" sz="450" dirty="0">
                  <a:solidFill>
                    <a:schemeClr val="bg1">
                      <a:lumMod val="50000"/>
                    </a:schemeClr>
                  </a:solidFill>
                </a:rPr>
                <a:t>30</a:t>
              </a:r>
            </a:p>
            <a:p>
              <a:pPr algn="r">
                <a:lnSpc>
                  <a:spcPts val="450"/>
                </a:lnSpc>
                <a:spcBef>
                  <a:spcPts val="525"/>
                </a:spcBef>
              </a:pPr>
              <a:r>
                <a:rPr lang="fr-FR" sz="450" dirty="0">
                  <a:solidFill>
                    <a:schemeClr val="bg1">
                      <a:lumMod val="50000"/>
                    </a:schemeClr>
                  </a:solidFill>
                </a:rPr>
                <a:t>20</a:t>
              </a:r>
            </a:p>
            <a:p>
              <a:pPr algn="r">
                <a:lnSpc>
                  <a:spcPts val="450"/>
                </a:lnSpc>
                <a:spcBef>
                  <a:spcPts val="525"/>
                </a:spcBef>
              </a:pPr>
              <a:r>
                <a:rPr lang="fr-FR" sz="450" dirty="0">
                  <a:solidFill>
                    <a:schemeClr val="bg1">
                      <a:lumMod val="50000"/>
                    </a:schemeClr>
                  </a:solidFill>
                </a:rPr>
                <a:t>10</a:t>
              </a:r>
            </a:p>
            <a:p>
              <a:pPr algn="r">
                <a:lnSpc>
                  <a:spcPts val="450"/>
                </a:lnSpc>
                <a:spcBef>
                  <a:spcPts val="525"/>
                </a:spcBef>
              </a:pPr>
              <a:r>
                <a:rPr lang="fr-FR" sz="450" dirty="0">
                  <a:solidFill>
                    <a:schemeClr val="bg1">
                      <a:lumMod val="50000"/>
                    </a:schemeClr>
                  </a:solidFill>
                </a:rPr>
                <a:t>0</a:t>
              </a:r>
            </a:p>
          </p:txBody>
        </p:sp>
        <p:cxnSp>
          <p:nvCxnSpPr>
            <p:cNvPr id="68" name="Connecteur droit 67"/>
            <p:cNvCxnSpPr/>
            <p:nvPr/>
          </p:nvCxnSpPr>
          <p:spPr>
            <a:xfrm>
              <a:off x="5906027" y="2103047"/>
              <a:ext cx="0" cy="172800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cteur droit 68"/>
            <p:cNvCxnSpPr/>
            <p:nvPr/>
          </p:nvCxnSpPr>
          <p:spPr>
            <a:xfrm>
              <a:off x="5836370" y="2210683"/>
              <a:ext cx="72000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cteur droit 69"/>
            <p:cNvCxnSpPr/>
            <p:nvPr/>
          </p:nvCxnSpPr>
          <p:spPr>
            <a:xfrm>
              <a:off x="5833020" y="2368102"/>
              <a:ext cx="72000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cteur droit 70"/>
            <p:cNvCxnSpPr/>
            <p:nvPr/>
          </p:nvCxnSpPr>
          <p:spPr>
            <a:xfrm>
              <a:off x="5834697" y="2525524"/>
              <a:ext cx="72000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necteur droit 71"/>
            <p:cNvCxnSpPr/>
            <p:nvPr/>
          </p:nvCxnSpPr>
          <p:spPr>
            <a:xfrm>
              <a:off x="5836375" y="2672899"/>
              <a:ext cx="72000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cteur droit 72"/>
            <p:cNvCxnSpPr/>
            <p:nvPr/>
          </p:nvCxnSpPr>
          <p:spPr>
            <a:xfrm>
              <a:off x="5838048" y="2835346"/>
              <a:ext cx="72000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cteur droit 73"/>
            <p:cNvCxnSpPr/>
            <p:nvPr/>
          </p:nvCxnSpPr>
          <p:spPr>
            <a:xfrm>
              <a:off x="5834699" y="3148516"/>
              <a:ext cx="72000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cteur droit 74"/>
            <p:cNvCxnSpPr/>
            <p:nvPr/>
          </p:nvCxnSpPr>
          <p:spPr>
            <a:xfrm>
              <a:off x="5841398" y="3305938"/>
              <a:ext cx="72000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cteur droit 75"/>
            <p:cNvCxnSpPr/>
            <p:nvPr/>
          </p:nvCxnSpPr>
          <p:spPr>
            <a:xfrm>
              <a:off x="5833026" y="3468387"/>
              <a:ext cx="72000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cteur droit 76"/>
            <p:cNvCxnSpPr/>
            <p:nvPr/>
          </p:nvCxnSpPr>
          <p:spPr>
            <a:xfrm>
              <a:off x="5834705" y="3620787"/>
              <a:ext cx="72000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cteur droit 77"/>
            <p:cNvCxnSpPr/>
            <p:nvPr/>
          </p:nvCxnSpPr>
          <p:spPr>
            <a:xfrm>
              <a:off x="5836383" y="3773190"/>
              <a:ext cx="72000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cteur droit 78"/>
            <p:cNvCxnSpPr/>
            <p:nvPr/>
          </p:nvCxnSpPr>
          <p:spPr>
            <a:xfrm flipH="1" flipV="1">
              <a:off x="5907039" y="3834031"/>
              <a:ext cx="3204000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cteur droit 79"/>
            <p:cNvCxnSpPr/>
            <p:nvPr/>
          </p:nvCxnSpPr>
          <p:spPr>
            <a:xfrm rot="16200000">
              <a:off x="5928495" y="3870326"/>
              <a:ext cx="72000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necteur droit 80"/>
            <p:cNvCxnSpPr/>
            <p:nvPr/>
          </p:nvCxnSpPr>
          <p:spPr>
            <a:xfrm rot="16200000">
              <a:off x="6111041" y="3866979"/>
              <a:ext cx="72000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cteur droit 81"/>
            <p:cNvCxnSpPr/>
            <p:nvPr/>
          </p:nvCxnSpPr>
          <p:spPr>
            <a:xfrm rot="16200000">
              <a:off x="6288560" y="3868649"/>
              <a:ext cx="72000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necteur droit 82"/>
            <p:cNvCxnSpPr/>
            <p:nvPr/>
          </p:nvCxnSpPr>
          <p:spPr>
            <a:xfrm rot="16200000">
              <a:off x="6471099" y="3875348"/>
              <a:ext cx="72000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cteur droit 83"/>
            <p:cNvCxnSpPr/>
            <p:nvPr/>
          </p:nvCxnSpPr>
          <p:spPr>
            <a:xfrm rot="16200000">
              <a:off x="6653646" y="3866977"/>
              <a:ext cx="72000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cteur droit 84"/>
            <p:cNvCxnSpPr/>
            <p:nvPr/>
          </p:nvCxnSpPr>
          <p:spPr>
            <a:xfrm rot="16200000">
              <a:off x="6831164" y="3868654"/>
              <a:ext cx="72000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cteur droit 85"/>
            <p:cNvCxnSpPr/>
            <p:nvPr/>
          </p:nvCxnSpPr>
          <p:spPr>
            <a:xfrm rot="16200000">
              <a:off x="7013707" y="3875353"/>
              <a:ext cx="72000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cteur droit 86"/>
            <p:cNvCxnSpPr/>
            <p:nvPr/>
          </p:nvCxnSpPr>
          <p:spPr>
            <a:xfrm rot="16200000">
              <a:off x="7191225" y="3872005"/>
              <a:ext cx="72000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cteur droit 87"/>
            <p:cNvCxnSpPr/>
            <p:nvPr/>
          </p:nvCxnSpPr>
          <p:spPr>
            <a:xfrm rot="16200000">
              <a:off x="7373774" y="3868654"/>
              <a:ext cx="72000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necteur droit 88"/>
            <p:cNvCxnSpPr/>
            <p:nvPr/>
          </p:nvCxnSpPr>
          <p:spPr>
            <a:xfrm rot="16200000">
              <a:off x="7556317" y="3880379"/>
              <a:ext cx="72000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necteur droit 89"/>
            <p:cNvCxnSpPr/>
            <p:nvPr/>
          </p:nvCxnSpPr>
          <p:spPr>
            <a:xfrm rot="16200000">
              <a:off x="7914705" y="3872008"/>
              <a:ext cx="72000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necteur droit 90"/>
            <p:cNvCxnSpPr/>
            <p:nvPr/>
          </p:nvCxnSpPr>
          <p:spPr>
            <a:xfrm rot="16200000">
              <a:off x="8092223" y="3873684"/>
              <a:ext cx="72000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necteur droit 91"/>
            <p:cNvCxnSpPr/>
            <p:nvPr/>
          </p:nvCxnSpPr>
          <p:spPr>
            <a:xfrm rot="16200000">
              <a:off x="8274758" y="3875356"/>
              <a:ext cx="72000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necteur droit 92"/>
            <p:cNvCxnSpPr/>
            <p:nvPr/>
          </p:nvCxnSpPr>
          <p:spPr>
            <a:xfrm rot="16200000">
              <a:off x="8457310" y="3861963"/>
              <a:ext cx="72000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necteur droit 93"/>
            <p:cNvCxnSpPr/>
            <p:nvPr/>
          </p:nvCxnSpPr>
          <p:spPr>
            <a:xfrm rot="16200000">
              <a:off x="8634828" y="3868662"/>
              <a:ext cx="72000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necteur droit 94"/>
            <p:cNvCxnSpPr/>
            <p:nvPr/>
          </p:nvCxnSpPr>
          <p:spPr>
            <a:xfrm rot="16200000">
              <a:off x="8817372" y="3870337"/>
              <a:ext cx="72000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cteur droit 95"/>
            <p:cNvCxnSpPr/>
            <p:nvPr/>
          </p:nvCxnSpPr>
          <p:spPr>
            <a:xfrm rot="16200000">
              <a:off x="7728793" y="3872008"/>
              <a:ext cx="72000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" name="Groupe 96"/>
          <p:cNvGrpSpPr/>
          <p:nvPr/>
        </p:nvGrpSpPr>
        <p:grpSpPr>
          <a:xfrm>
            <a:off x="6440533" y="945134"/>
            <a:ext cx="1489658" cy="1057578"/>
            <a:chOff x="5964495" y="2210683"/>
            <a:chExt cx="1986210" cy="1410104"/>
          </a:xfrm>
        </p:grpSpPr>
        <p:cxnSp>
          <p:nvCxnSpPr>
            <p:cNvPr id="98" name="Connecteur droit 97"/>
            <p:cNvCxnSpPr/>
            <p:nvPr/>
          </p:nvCxnSpPr>
          <p:spPr>
            <a:xfrm>
              <a:off x="5964495" y="2210683"/>
              <a:ext cx="5534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necteur droit 98"/>
            <p:cNvCxnSpPr/>
            <p:nvPr/>
          </p:nvCxnSpPr>
          <p:spPr>
            <a:xfrm>
              <a:off x="6019836" y="2210683"/>
              <a:ext cx="0" cy="3713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Connecteur droit 99"/>
            <p:cNvCxnSpPr/>
            <p:nvPr/>
          </p:nvCxnSpPr>
          <p:spPr>
            <a:xfrm>
              <a:off x="6019836" y="2230753"/>
              <a:ext cx="761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necteur droit 100"/>
            <p:cNvCxnSpPr/>
            <p:nvPr/>
          </p:nvCxnSpPr>
          <p:spPr>
            <a:xfrm>
              <a:off x="6096000" y="2230753"/>
              <a:ext cx="51041" cy="13734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cteur droit 101"/>
            <p:cNvCxnSpPr/>
            <p:nvPr/>
          </p:nvCxnSpPr>
          <p:spPr>
            <a:xfrm>
              <a:off x="6147041" y="2368102"/>
              <a:ext cx="1080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necteur droit 102"/>
            <p:cNvCxnSpPr/>
            <p:nvPr/>
          </p:nvCxnSpPr>
          <p:spPr>
            <a:xfrm>
              <a:off x="6255041" y="2368102"/>
              <a:ext cx="0" cy="3049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necteur droit 103"/>
            <p:cNvCxnSpPr/>
            <p:nvPr/>
          </p:nvCxnSpPr>
          <p:spPr>
            <a:xfrm>
              <a:off x="6255041" y="2398594"/>
              <a:ext cx="4340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necteur droit 104"/>
            <p:cNvCxnSpPr/>
            <p:nvPr/>
          </p:nvCxnSpPr>
          <p:spPr>
            <a:xfrm>
              <a:off x="6298442" y="2398594"/>
              <a:ext cx="26118" cy="12693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necteur droit 105"/>
            <p:cNvCxnSpPr/>
            <p:nvPr/>
          </p:nvCxnSpPr>
          <p:spPr>
            <a:xfrm flipV="1">
              <a:off x="6338027" y="2521130"/>
              <a:ext cx="25015" cy="439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necteur droit 106"/>
            <p:cNvCxnSpPr/>
            <p:nvPr/>
          </p:nvCxnSpPr>
          <p:spPr>
            <a:xfrm>
              <a:off x="6356218" y="2522112"/>
              <a:ext cx="61642" cy="5015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cteur droit 107"/>
            <p:cNvCxnSpPr/>
            <p:nvPr/>
          </p:nvCxnSpPr>
          <p:spPr>
            <a:xfrm>
              <a:off x="6417860" y="2572265"/>
              <a:ext cx="89239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necteur droit 108"/>
            <p:cNvCxnSpPr/>
            <p:nvPr/>
          </p:nvCxnSpPr>
          <p:spPr>
            <a:xfrm>
              <a:off x="6507099" y="2572265"/>
              <a:ext cx="0" cy="3786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necteur droit 109"/>
            <p:cNvCxnSpPr/>
            <p:nvPr/>
          </p:nvCxnSpPr>
          <p:spPr>
            <a:xfrm>
              <a:off x="6507099" y="2610134"/>
              <a:ext cx="112065" cy="6276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necteur droit 110"/>
            <p:cNvCxnSpPr/>
            <p:nvPr/>
          </p:nvCxnSpPr>
          <p:spPr>
            <a:xfrm>
              <a:off x="6619164" y="2664476"/>
              <a:ext cx="23884" cy="7924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Connecteur droit 111"/>
            <p:cNvCxnSpPr/>
            <p:nvPr/>
          </p:nvCxnSpPr>
          <p:spPr>
            <a:xfrm>
              <a:off x="6643048" y="2743716"/>
              <a:ext cx="46598" cy="16545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necteur droit 112"/>
            <p:cNvCxnSpPr/>
            <p:nvPr/>
          </p:nvCxnSpPr>
          <p:spPr>
            <a:xfrm>
              <a:off x="6689646" y="2909168"/>
              <a:ext cx="65467" cy="7112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necteur droit 113"/>
            <p:cNvCxnSpPr/>
            <p:nvPr/>
          </p:nvCxnSpPr>
          <p:spPr>
            <a:xfrm>
              <a:off x="6755113" y="2985248"/>
              <a:ext cx="62458" cy="23110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necteur droit 114"/>
            <p:cNvCxnSpPr/>
            <p:nvPr/>
          </p:nvCxnSpPr>
          <p:spPr>
            <a:xfrm>
              <a:off x="6819075" y="3217589"/>
              <a:ext cx="12763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necteur droit 115"/>
            <p:cNvCxnSpPr/>
            <p:nvPr/>
          </p:nvCxnSpPr>
          <p:spPr>
            <a:xfrm>
              <a:off x="6946710" y="3206494"/>
              <a:ext cx="0" cy="7238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necteur droit 116"/>
            <p:cNvCxnSpPr/>
            <p:nvPr/>
          </p:nvCxnSpPr>
          <p:spPr>
            <a:xfrm>
              <a:off x="6946710" y="3278875"/>
              <a:ext cx="5459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necteur droit 117"/>
            <p:cNvCxnSpPr/>
            <p:nvPr/>
          </p:nvCxnSpPr>
          <p:spPr>
            <a:xfrm>
              <a:off x="7001301" y="3305938"/>
              <a:ext cx="13647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necteur droit 118"/>
            <p:cNvCxnSpPr/>
            <p:nvPr/>
          </p:nvCxnSpPr>
          <p:spPr>
            <a:xfrm>
              <a:off x="7001301" y="3278875"/>
              <a:ext cx="0" cy="2706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necteur droit 119"/>
            <p:cNvCxnSpPr/>
            <p:nvPr/>
          </p:nvCxnSpPr>
          <p:spPr>
            <a:xfrm>
              <a:off x="7137779" y="3305938"/>
              <a:ext cx="27296" cy="698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necteur droit 120"/>
            <p:cNvCxnSpPr/>
            <p:nvPr/>
          </p:nvCxnSpPr>
          <p:spPr>
            <a:xfrm flipV="1">
              <a:off x="7165075" y="3363686"/>
              <a:ext cx="10235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necteur droit 121"/>
            <p:cNvCxnSpPr/>
            <p:nvPr/>
          </p:nvCxnSpPr>
          <p:spPr>
            <a:xfrm>
              <a:off x="7267433" y="3363686"/>
              <a:ext cx="0" cy="3801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necteur droit 122"/>
            <p:cNvCxnSpPr/>
            <p:nvPr/>
          </p:nvCxnSpPr>
          <p:spPr>
            <a:xfrm>
              <a:off x="7267433" y="3401704"/>
              <a:ext cx="81886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necteur droit 123"/>
            <p:cNvCxnSpPr/>
            <p:nvPr/>
          </p:nvCxnSpPr>
          <p:spPr>
            <a:xfrm>
              <a:off x="7349319" y="3401704"/>
              <a:ext cx="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necteur droit 124"/>
            <p:cNvCxnSpPr/>
            <p:nvPr/>
          </p:nvCxnSpPr>
          <p:spPr>
            <a:xfrm>
              <a:off x="7328846" y="3415352"/>
              <a:ext cx="1080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necteur droit 125"/>
            <p:cNvCxnSpPr/>
            <p:nvPr/>
          </p:nvCxnSpPr>
          <p:spPr>
            <a:xfrm>
              <a:off x="7436846" y="3415352"/>
              <a:ext cx="0" cy="5303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necteur droit 126"/>
            <p:cNvCxnSpPr/>
            <p:nvPr/>
          </p:nvCxnSpPr>
          <p:spPr>
            <a:xfrm>
              <a:off x="7436846" y="3468387"/>
              <a:ext cx="72193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necteur droit 127"/>
            <p:cNvCxnSpPr/>
            <p:nvPr/>
          </p:nvCxnSpPr>
          <p:spPr>
            <a:xfrm>
              <a:off x="7502215" y="3468387"/>
              <a:ext cx="0" cy="4932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onnecteur droit 128"/>
            <p:cNvCxnSpPr/>
            <p:nvPr/>
          </p:nvCxnSpPr>
          <p:spPr>
            <a:xfrm>
              <a:off x="7509039" y="3517710"/>
              <a:ext cx="4158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Connecteur droit 129"/>
            <p:cNvCxnSpPr/>
            <p:nvPr/>
          </p:nvCxnSpPr>
          <p:spPr>
            <a:xfrm>
              <a:off x="7550624" y="3517710"/>
              <a:ext cx="0" cy="2733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Connecteur droit 130"/>
            <p:cNvCxnSpPr/>
            <p:nvPr/>
          </p:nvCxnSpPr>
          <p:spPr>
            <a:xfrm>
              <a:off x="7543800" y="3551872"/>
              <a:ext cx="10577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Connecteur droit 131"/>
            <p:cNvCxnSpPr/>
            <p:nvPr/>
          </p:nvCxnSpPr>
          <p:spPr>
            <a:xfrm>
              <a:off x="7649570" y="3545048"/>
              <a:ext cx="0" cy="7573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Connecteur droit 132"/>
            <p:cNvCxnSpPr/>
            <p:nvPr/>
          </p:nvCxnSpPr>
          <p:spPr>
            <a:xfrm>
              <a:off x="7649570" y="3610551"/>
              <a:ext cx="30113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4" name="Groupe 133"/>
          <p:cNvGrpSpPr/>
          <p:nvPr/>
        </p:nvGrpSpPr>
        <p:grpSpPr>
          <a:xfrm>
            <a:off x="6502924" y="959058"/>
            <a:ext cx="1314341" cy="1135238"/>
            <a:chOff x="6047682" y="2229248"/>
            <a:chExt cx="1752455" cy="1513651"/>
          </a:xfrm>
        </p:grpSpPr>
        <p:cxnSp>
          <p:nvCxnSpPr>
            <p:cNvPr id="135" name="Connecteur droit 134"/>
            <p:cNvCxnSpPr/>
            <p:nvPr/>
          </p:nvCxnSpPr>
          <p:spPr>
            <a:xfrm>
              <a:off x="6047682" y="2229248"/>
              <a:ext cx="0" cy="70179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Connecteur droit 135"/>
            <p:cNvCxnSpPr/>
            <p:nvPr/>
          </p:nvCxnSpPr>
          <p:spPr>
            <a:xfrm>
              <a:off x="6047682" y="2299427"/>
              <a:ext cx="73838" cy="123051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Connecteur droit 136"/>
            <p:cNvCxnSpPr/>
            <p:nvPr/>
          </p:nvCxnSpPr>
          <p:spPr>
            <a:xfrm>
              <a:off x="6121520" y="2398594"/>
              <a:ext cx="25521" cy="19260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Connecteur droit 137"/>
            <p:cNvCxnSpPr/>
            <p:nvPr/>
          </p:nvCxnSpPr>
          <p:spPr>
            <a:xfrm>
              <a:off x="6153820" y="2591199"/>
              <a:ext cx="4340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Connecteur droit 138"/>
            <p:cNvCxnSpPr/>
            <p:nvPr/>
          </p:nvCxnSpPr>
          <p:spPr>
            <a:xfrm>
              <a:off x="6201041" y="2591199"/>
              <a:ext cx="29162" cy="7327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Connecteur droit 139"/>
            <p:cNvCxnSpPr/>
            <p:nvPr/>
          </p:nvCxnSpPr>
          <p:spPr>
            <a:xfrm>
              <a:off x="6230203" y="2641516"/>
              <a:ext cx="24838" cy="1022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Connecteur droit 140"/>
            <p:cNvCxnSpPr/>
            <p:nvPr/>
          </p:nvCxnSpPr>
          <p:spPr>
            <a:xfrm>
              <a:off x="6265071" y="2730653"/>
              <a:ext cx="19132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Connecteur droit 141"/>
            <p:cNvCxnSpPr/>
            <p:nvPr/>
          </p:nvCxnSpPr>
          <p:spPr>
            <a:xfrm>
              <a:off x="6284203" y="2730653"/>
              <a:ext cx="40357" cy="104693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Connecteur droit 142"/>
            <p:cNvCxnSpPr/>
            <p:nvPr/>
          </p:nvCxnSpPr>
          <p:spPr>
            <a:xfrm>
              <a:off x="6324560" y="2835346"/>
              <a:ext cx="104306" cy="14636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Connecteur droit 143"/>
            <p:cNvCxnSpPr/>
            <p:nvPr/>
          </p:nvCxnSpPr>
          <p:spPr>
            <a:xfrm>
              <a:off x="6428866" y="2857464"/>
              <a:ext cx="33613" cy="91686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Connecteur droit 144"/>
            <p:cNvCxnSpPr/>
            <p:nvPr/>
          </p:nvCxnSpPr>
          <p:spPr>
            <a:xfrm>
              <a:off x="6462479" y="2949150"/>
              <a:ext cx="23992" cy="12823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Connecteur droit 145"/>
            <p:cNvCxnSpPr/>
            <p:nvPr/>
          </p:nvCxnSpPr>
          <p:spPr>
            <a:xfrm>
              <a:off x="6481712" y="3077385"/>
              <a:ext cx="78795" cy="36729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Connecteur droit 146"/>
            <p:cNvCxnSpPr/>
            <p:nvPr/>
          </p:nvCxnSpPr>
          <p:spPr>
            <a:xfrm>
              <a:off x="6560507" y="3114114"/>
              <a:ext cx="58657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Connecteur droit 147"/>
            <p:cNvCxnSpPr/>
            <p:nvPr/>
          </p:nvCxnSpPr>
          <p:spPr>
            <a:xfrm>
              <a:off x="6620668" y="3113413"/>
              <a:ext cx="45679" cy="13299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Connecteur droit 148"/>
            <p:cNvCxnSpPr/>
            <p:nvPr/>
          </p:nvCxnSpPr>
          <p:spPr>
            <a:xfrm>
              <a:off x="6651839" y="3242684"/>
              <a:ext cx="159762" cy="82069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Connecteur droit 149"/>
            <p:cNvCxnSpPr/>
            <p:nvPr/>
          </p:nvCxnSpPr>
          <p:spPr>
            <a:xfrm>
              <a:off x="6811601" y="3324753"/>
              <a:ext cx="27933" cy="109414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Connecteur droit 150"/>
            <p:cNvCxnSpPr/>
            <p:nvPr/>
          </p:nvCxnSpPr>
          <p:spPr>
            <a:xfrm>
              <a:off x="6839534" y="3415352"/>
              <a:ext cx="161767" cy="203236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Connecteur droit 151"/>
            <p:cNvCxnSpPr/>
            <p:nvPr/>
          </p:nvCxnSpPr>
          <p:spPr>
            <a:xfrm>
              <a:off x="7001301" y="3618588"/>
              <a:ext cx="306794" cy="2199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Connecteur droit 152"/>
            <p:cNvCxnSpPr/>
            <p:nvPr/>
          </p:nvCxnSpPr>
          <p:spPr>
            <a:xfrm>
              <a:off x="7308095" y="3620787"/>
              <a:ext cx="135193" cy="20639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Connecteur droit 153"/>
            <p:cNvCxnSpPr/>
            <p:nvPr/>
          </p:nvCxnSpPr>
          <p:spPr>
            <a:xfrm>
              <a:off x="7443288" y="3641426"/>
              <a:ext cx="29654" cy="29822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Connecteur droit 154"/>
            <p:cNvCxnSpPr/>
            <p:nvPr/>
          </p:nvCxnSpPr>
          <p:spPr>
            <a:xfrm>
              <a:off x="7472942" y="3676495"/>
              <a:ext cx="207336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Connecteur droit 155"/>
            <p:cNvCxnSpPr/>
            <p:nvPr/>
          </p:nvCxnSpPr>
          <p:spPr>
            <a:xfrm>
              <a:off x="7680278" y="3676495"/>
              <a:ext cx="0" cy="66404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Connecteur droit 156"/>
            <p:cNvCxnSpPr/>
            <p:nvPr/>
          </p:nvCxnSpPr>
          <p:spPr>
            <a:xfrm>
              <a:off x="7680278" y="3742899"/>
              <a:ext cx="119859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8" name="Connecteur droit 157"/>
          <p:cNvCxnSpPr/>
          <p:nvPr/>
        </p:nvCxnSpPr>
        <p:spPr>
          <a:xfrm>
            <a:off x="7817265" y="2094295"/>
            <a:ext cx="0" cy="4350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9" name="Connecteur droit 158"/>
          <p:cNvCxnSpPr/>
          <p:nvPr/>
        </p:nvCxnSpPr>
        <p:spPr>
          <a:xfrm flipV="1">
            <a:off x="6368143" y="1534112"/>
            <a:ext cx="637895" cy="0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0" name="Connecteur droit 159"/>
          <p:cNvCxnSpPr/>
          <p:nvPr/>
        </p:nvCxnSpPr>
        <p:spPr>
          <a:xfrm flipV="1">
            <a:off x="7038616" y="1437896"/>
            <a:ext cx="95834" cy="95838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1" name="Connecteur droit 160"/>
          <p:cNvCxnSpPr/>
          <p:nvPr/>
        </p:nvCxnSpPr>
        <p:spPr>
          <a:xfrm>
            <a:off x="7137009" y="1437896"/>
            <a:ext cx="63217" cy="0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2" name="ZoneTexte 161"/>
          <p:cNvSpPr txBox="1"/>
          <p:nvPr/>
        </p:nvSpPr>
        <p:spPr>
          <a:xfrm>
            <a:off x="6347411" y="2185709"/>
            <a:ext cx="3216072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375"/>
              </a:spcBef>
            </a:pPr>
            <a:r>
              <a:rPr lang="fr-FR" sz="600" dirty="0">
                <a:solidFill>
                  <a:schemeClr val="bg1">
                    <a:lumMod val="50000"/>
                  </a:schemeClr>
                </a:solidFill>
              </a:rPr>
              <a:t>0      2      4     6      8     10   12    14    16    18   20   22   24    26   28    30    32</a:t>
            </a:r>
          </a:p>
        </p:txBody>
      </p:sp>
      <p:sp>
        <p:nvSpPr>
          <p:cNvPr id="163" name="ZoneTexte 162"/>
          <p:cNvSpPr txBox="1"/>
          <p:nvPr/>
        </p:nvSpPr>
        <p:spPr>
          <a:xfrm>
            <a:off x="7547702" y="2296388"/>
            <a:ext cx="859041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5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Temps (mois)</a:t>
            </a:r>
          </a:p>
        </p:txBody>
      </p:sp>
      <p:sp>
        <p:nvSpPr>
          <p:cNvPr id="164" name="ZoneTexte 163"/>
          <p:cNvSpPr txBox="1"/>
          <p:nvPr/>
        </p:nvSpPr>
        <p:spPr>
          <a:xfrm>
            <a:off x="5591178" y="2342554"/>
            <a:ext cx="478672" cy="1038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675" dirty="0"/>
              <a:t>Nb à risque</a:t>
            </a:r>
          </a:p>
        </p:txBody>
      </p:sp>
      <p:sp>
        <p:nvSpPr>
          <p:cNvPr id="165" name="ZoneTexte 164"/>
          <p:cNvSpPr txBox="1"/>
          <p:nvPr/>
        </p:nvSpPr>
        <p:spPr>
          <a:xfrm>
            <a:off x="5584388" y="2491242"/>
            <a:ext cx="648000" cy="9233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fr-FR" sz="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ADX + mFOLFOX6</a:t>
            </a:r>
          </a:p>
        </p:txBody>
      </p:sp>
      <p:sp>
        <p:nvSpPr>
          <p:cNvPr id="166" name="ZoneTexte 165"/>
          <p:cNvSpPr txBox="1"/>
          <p:nvPr/>
        </p:nvSpPr>
        <p:spPr>
          <a:xfrm>
            <a:off x="5584388" y="2609424"/>
            <a:ext cx="675000" cy="9233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fr-FR" sz="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Placebo + mFOLFOX6</a:t>
            </a:r>
          </a:p>
        </p:txBody>
      </p:sp>
      <p:sp>
        <p:nvSpPr>
          <p:cNvPr id="167" name="ZoneTexte 166"/>
          <p:cNvSpPr txBox="1"/>
          <p:nvPr/>
        </p:nvSpPr>
        <p:spPr>
          <a:xfrm>
            <a:off x="6325340" y="2439795"/>
            <a:ext cx="360692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" b="1" dirty="0">
                <a:solidFill>
                  <a:srgbClr val="4F81BD"/>
                </a:solidFill>
              </a:rPr>
              <a:t>81    71   62   56    42    24   21    17    14     5     2     1      0</a:t>
            </a:r>
          </a:p>
        </p:txBody>
      </p:sp>
      <p:sp>
        <p:nvSpPr>
          <p:cNvPr id="168" name="ZoneTexte 167"/>
          <p:cNvSpPr txBox="1"/>
          <p:nvPr/>
        </p:nvSpPr>
        <p:spPr>
          <a:xfrm>
            <a:off x="6304713" y="2563653"/>
            <a:ext cx="360692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86    63   46   34    22    14    7      6      4       3    1      0</a:t>
            </a:r>
          </a:p>
        </p:txBody>
      </p:sp>
      <p:sp>
        <p:nvSpPr>
          <p:cNvPr id="169" name="ZoneTexte 168"/>
          <p:cNvSpPr txBox="1"/>
          <p:nvPr/>
        </p:nvSpPr>
        <p:spPr>
          <a:xfrm>
            <a:off x="6312428" y="1820661"/>
            <a:ext cx="8425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Médiane 5,6</a:t>
            </a:r>
            <a:br>
              <a:rPr lang="fr-FR" sz="6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fr-FR" sz="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(IC 95% : 3,8;7,3)</a:t>
            </a:r>
          </a:p>
        </p:txBody>
      </p:sp>
      <p:sp>
        <p:nvSpPr>
          <p:cNvPr id="170" name="ZoneTexte 169"/>
          <p:cNvSpPr txBox="1"/>
          <p:nvPr/>
        </p:nvSpPr>
        <p:spPr>
          <a:xfrm rot="16200000">
            <a:off x="5749373" y="1316189"/>
            <a:ext cx="71101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% SSP</a:t>
            </a:r>
          </a:p>
        </p:txBody>
      </p:sp>
      <p:sp>
        <p:nvSpPr>
          <p:cNvPr id="171" name="ZoneTexte 170"/>
          <p:cNvSpPr txBox="1"/>
          <p:nvPr/>
        </p:nvSpPr>
        <p:spPr>
          <a:xfrm>
            <a:off x="6966923" y="946299"/>
            <a:ext cx="19645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HR stratifié (IC 95%) de ADX vs placebo : </a:t>
            </a:r>
            <a:r>
              <a:rPr lang="fr-FR" sz="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0,5 (0,34 ; 0,74)</a:t>
            </a:r>
          </a:p>
          <a:p>
            <a:r>
              <a:rPr lang="fr-FR" sz="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 stratifié (Log-</a:t>
            </a:r>
            <a:r>
              <a:rPr lang="fr-FR" sz="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rank</a:t>
            </a:r>
            <a:r>
              <a:rPr lang="fr-FR" sz="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test): </a:t>
            </a:r>
            <a:r>
              <a:rPr lang="fr-FR" sz="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p&lt;0,001*</a:t>
            </a:r>
          </a:p>
        </p:txBody>
      </p:sp>
      <p:sp>
        <p:nvSpPr>
          <p:cNvPr id="172" name="ZoneTexte 171"/>
          <p:cNvSpPr txBox="1"/>
          <p:nvPr/>
        </p:nvSpPr>
        <p:spPr>
          <a:xfrm>
            <a:off x="8205224" y="1228688"/>
            <a:ext cx="899146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7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ADX + mFOLFOX6</a:t>
            </a:r>
          </a:p>
        </p:txBody>
      </p:sp>
      <p:sp>
        <p:nvSpPr>
          <p:cNvPr id="173" name="ZoneTexte 172"/>
          <p:cNvSpPr txBox="1"/>
          <p:nvPr/>
        </p:nvSpPr>
        <p:spPr>
          <a:xfrm>
            <a:off x="8200231" y="1341635"/>
            <a:ext cx="1217648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7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Placebo + mFOLFOX6</a:t>
            </a:r>
          </a:p>
        </p:txBody>
      </p:sp>
      <p:cxnSp>
        <p:nvCxnSpPr>
          <p:cNvPr id="175" name="Connecteur droit 174"/>
          <p:cNvCxnSpPr/>
          <p:nvPr/>
        </p:nvCxnSpPr>
        <p:spPr>
          <a:xfrm>
            <a:off x="7969853" y="1433269"/>
            <a:ext cx="234482" cy="205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6" name="ZoneTexte 175"/>
          <p:cNvSpPr txBox="1"/>
          <p:nvPr/>
        </p:nvSpPr>
        <p:spPr>
          <a:xfrm>
            <a:off x="7601706" y="3706715"/>
            <a:ext cx="71041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25" b="1" dirty="0">
                <a:solidFill>
                  <a:srgbClr val="4F81BD"/>
                </a:solidFill>
              </a:rPr>
              <a:t>Médiane 13,9</a:t>
            </a:r>
            <a:br>
              <a:rPr lang="fr-FR" sz="525" b="1" dirty="0">
                <a:solidFill>
                  <a:srgbClr val="4F81BD"/>
                </a:solidFill>
              </a:rPr>
            </a:br>
            <a:r>
              <a:rPr lang="fr-FR" sz="525" b="1" dirty="0">
                <a:solidFill>
                  <a:srgbClr val="4F81BD"/>
                </a:solidFill>
              </a:rPr>
              <a:t>(IC 95% : 11,3;19,3)</a:t>
            </a:r>
          </a:p>
        </p:txBody>
      </p:sp>
      <p:sp>
        <p:nvSpPr>
          <p:cNvPr id="177" name="ZoneTexte 176"/>
          <p:cNvSpPr txBox="1"/>
          <p:nvPr/>
        </p:nvSpPr>
        <p:spPr>
          <a:xfrm>
            <a:off x="6144818" y="3275513"/>
            <a:ext cx="324000" cy="140038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>
              <a:lnSpc>
                <a:spcPts val="375"/>
              </a:lnSpc>
              <a:spcBef>
                <a:spcPts val="375"/>
              </a:spcBef>
            </a:pPr>
            <a:r>
              <a:rPr lang="fr-FR" sz="450" dirty="0">
                <a:solidFill>
                  <a:schemeClr val="bg1">
                    <a:lumMod val="50000"/>
                  </a:schemeClr>
                </a:solidFill>
              </a:rPr>
              <a:t>100</a:t>
            </a:r>
          </a:p>
          <a:p>
            <a:pPr algn="r">
              <a:lnSpc>
                <a:spcPts val="600"/>
              </a:lnSpc>
              <a:spcBef>
                <a:spcPts val="375"/>
              </a:spcBef>
            </a:pPr>
            <a:r>
              <a:rPr lang="fr-FR" sz="450" dirty="0">
                <a:solidFill>
                  <a:schemeClr val="bg1">
                    <a:lumMod val="50000"/>
                  </a:schemeClr>
                </a:solidFill>
              </a:rPr>
              <a:t>90</a:t>
            </a:r>
          </a:p>
          <a:p>
            <a:pPr algn="r">
              <a:lnSpc>
                <a:spcPts val="600"/>
              </a:lnSpc>
              <a:spcBef>
                <a:spcPts val="375"/>
              </a:spcBef>
            </a:pPr>
            <a:r>
              <a:rPr lang="fr-FR" sz="450" dirty="0">
                <a:solidFill>
                  <a:schemeClr val="bg1">
                    <a:lumMod val="50000"/>
                  </a:schemeClr>
                </a:solidFill>
              </a:rPr>
              <a:t>80</a:t>
            </a:r>
          </a:p>
          <a:p>
            <a:pPr algn="r">
              <a:lnSpc>
                <a:spcPts val="450"/>
              </a:lnSpc>
              <a:spcBef>
                <a:spcPts val="375"/>
              </a:spcBef>
            </a:pPr>
            <a:r>
              <a:rPr lang="fr-FR" sz="450" dirty="0">
                <a:solidFill>
                  <a:schemeClr val="bg1">
                    <a:lumMod val="50000"/>
                  </a:schemeClr>
                </a:solidFill>
              </a:rPr>
              <a:t>70</a:t>
            </a:r>
          </a:p>
          <a:p>
            <a:pPr algn="r">
              <a:lnSpc>
                <a:spcPts val="450"/>
              </a:lnSpc>
              <a:spcBef>
                <a:spcPts val="375"/>
              </a:spcBef>
            </a:pPr>
            <a:r>
              <a:rPr lang="fr-FR" sz="450" dirty="0">
                <a:solidFill>
                  <a:schemeClr val="bg1">
                    <a:lumMod val="50000"/>
                  </a:schemeClr>
                </a:solidFill>
              </a:rPr>
              <a:t>60</a:t>
            </a:r>
          </a:p>
          <a:p>
            <a:pPr algn="r">
              <a:lnSpc>
                <a:spcPts val="450"/>
              </a:lnSpc>
              <a:spcBef>
                <a:spcPts val="600"/>
              </a:spcBef>
            </a:pPr>
            <a:r>
              <a:rPr lang="fr-FR" sz="450" dirty="0">
                <a:solidFill>
                  <a:schemeClr val="bg1">
                    <a:lumMod val="50000"/>
                  </a:schemeClr>
                </a:solidFill>
              </a:rPr>
              <a:t>50</a:t>
            </a:r>
          </a:p>
          <a:p>
            <a:pPr algn="r">
              <a:lnSpc>
                <a:spcPts val="450"/>
              </a:lnSpc>
              <a:spcBef>
                <a:spcPts val="375"/>
              </a:spcBef>
            </a:pPr>
            <a:r>
              <a:rPr lang="fr-FR" sz="450" dirty="0">
                <a:solidFill>
                  <a:schemeClr val="bg1">
                    <a:lumMod val="50000"/>
                  </a:schemeClr>
                </a:solidFill>
              </a:rPr>
              <a:t>40</a:t>
            </a:r>
          </a:p>
          <a:p>
            <a:pPr algn="r">
              <a:lnSpc>
                <a:spcPts val="450"/>
              </a:lnSpc>
              <a:spcBef>
                <a:spcPts val="525"/>
              </a:spcBef>
            </a:pPr>
            <a:r>
              <a:rPr lang="fr-FR" sz="450" dirty="0">
                <a:solidFill>
                  <a:schemeClr val="bg1">
                    <a:lumMod val="50000"/>
                  </a:schemeClr>
                </a:solidFill>
              </a:rPr>
              <a:t>30</a:t>
            </a:r>
          </a:p>
          <a:p>
            <a:pPr algn="r">
              <a:lnSpc>
                <a:spcPts val="450"/>
              </a:lnSpc>
              <a:spcBef>
                <a:spcPts val="525"/>
              </a:spcBef>
            </a:pPr>
            <a:r>
              <a:rPr lang="fr-FR" sz="450" dirty="0">
                <a:solidFill>
                  <a:schemeClr val="bg1">
                    <a:lumMod val="50000"/>
                  </a:schemeClr>
                </a:solidFill>
              </a:rPr>
              <a:t>20</a:t>
            </a:r>
          </a:p>
          <a:p>
            <a:pPr algn="r">
              <a:lnSpc>
                <a:spcPts val="450"/>
              </a:lnSpc>
              <a:spcBef>
                <a:spcPts val="525"/>
              </a:spcBef>
            </a:pPr>
            <a:r>
              <a:rPr lang="fr-FR" sz="450" dirty="0">
                <a:solidFill>
                  <a:schemeClr val="bg1">
                    <a:lumMod val="50000"/>
                  </a:schemeClr>
                </a:solidFill>
              </a:rPr>
              <a:t>10</a:t>
            </a:r>
          </a:p>
          <a:p>
            <a:pPr algn="r">
              <a:lnSpc>
                <a:spcPts val="450"/>
              </a:lnSpc>
              <a:spcBef>
                <a:spcPts val="525"/>
              </a:spcBef>
            </a:pPr>
            <a:r>
              <a:rPr lang="fr-FR" sz="450" dirty="0">
                <a:solidFill>
                  <a:schemeClr val="bg1">
                    <a:lumMod val="50000"/>
                  </a:schemeClr>
                </a:solidFill>
              </a:rPr>
              <a:t>0</a:t>
            </a:r>
          </a:p>
        </p:txBody>
      </p:sp>
      <p:grpSp>
        <p:nvGrpSpPr>
          <p:cNvPr id="178" name="Groupe 177"/>
          <p:cNvGrpSpPr/>
          <p:nvPr/>
        </p:nvGrpSpPr>
        <p:grpSpPr>
          <a:xfrm>
            <a:off x="6433854" y="3334795"/>
            <a:ext cx="2215514" cy="1276272"/>
            <a:chOff x="4535848" y="2352903"/>
            <a:chExt cx="2954019" cy="1701696"/>
          </a:xfrm>
        </p:grpSpPr>
        <p:cxnSp>
          <p:nvCxnSpPr>
            <p:cNvPr id="179" name="Connecteur droit 178"/>
            <p:cNvCxnSpPr/>
            <p:nvPr/>
          </p:nvCxnSpPr>
          <p:spPr>
            <a:xfrm>
              <a:off x="4614171" y="2352903"/>
              <a:ext cx="0" cy="162000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Connecteur droit 179"/>
            <p:cNvCxnSpPr/>
            <p:nvPr/>
          </p:nvCxnSpPr>
          <p:spPr>
            <a:xfrm>
              <a:off x="4539198" y="2428643"/>
              <a:ext cx="72000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Connecteur droit 180"/>
            <p:cNvCxnSpPr/>
            <p:nvPr/>
          </p:nvCxnSpPr>
          <p:spPr>
            <a:xfrm>
              <a:off x="4535848" y="2580746"/>
              <a:ext cx="72000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Connecteur droit 181"/>
            <p:cNvCxnSpPr/>
            <p:nvPr/>
          </p:nvCxnSpPr>
          <p:spPr>
            <a:xfrm>
              <a:off x="4537525" y="2727536"/>
              <a:ext cx="72000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Connecteur droit 182"/>
            <p:cNvCxnSpPr/>
            <p:nvPr/>
          </p:nvCxnSpPr>
          <p:spPr>
            <a:xfrm>
              <a:off x="4539203" y="2874911"/>
              <a:ext cx="72000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Connecteur droit 183"/>
            <p:cNvCxnSpPr/>
            <p:nvPr/>
          </p:nvCxnSpPr>
          <p:spPr>
            <a:xfrm>
              <a:off x="4540876" y="3026726"/>
              <a:ext cx="72000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Connecteur droit 184"/>
            <p:cNvCxnSpPr/>
            <p:nvPr/>
          </p:nvCxnSpPr>
          <p:spPr>
            <a:xfrm>
              <a:off x="4537527" y="3329264"/>
              <a:ext cx="72000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Connecteur droit 185"/>
            <p:cNvCxnSpPr/>
            <p:nvPr/>
          </p:nvCxnSpPr>
          <p:spPr>
            <a:xfrm>
              <a:off x="4544226" y="3470738"/>
              <a:ext cx="72000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Connecteur droit 186"/>
            <p:cNvCxnSpPr/>
            <p:nvPr/>
          </p:nvCxnSpPr>
          <p:spPr>
            <a:xfrm>
              <a:off x="4535854" y="3622555"/>
              <a:ext cx="72000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Connecteur droit 187"/>
            <p:cNvCxnSpPr/>
            <p:nvPr/>
          </p:nvCxnSpPr>
          <p:spPr>
            <a:xfrm>
              <a:off x="4537533" y="3769639"/>
              <a:ext cx="72000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Connecteur droit 188"/>
            <p:cNvCxnSpPr/>
            <p:nvPr/>
          </p:nvCxnSpPr>
          <p:spPr>
            <a:xfrm>
              <a:off x="4539211" y="3922042"/>
              <a:ext cx="72000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Connecteur droit 189"/>
            <p:cNvCxnSpPr/>
            <p:nvPr/>
          </p:nvCxnSpPr>
          <p:spPr>
            <a:xfrm flipH="1" flipV="1">
              <a:off x="4609867" y="3972251"/>
              <a:ext cx="2880000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Connecteur droit 190"/>
            <p:cNvCxnSpPr/>
            <p:nvPr/>
          </p:nvCxnSpPr>
          <p:spPr>
            <a:xfrm rot="16200000">
              <a:off x="4631323" y="4008546"/>
              <a:ext cx="72000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Connecteur droit 191"/>
            <p:cNvCxnSpPr/>
            <p:nvPr/>
          </p:nvCxnSpPr>
          <p:spPr>
            <a:xfrm rot="16200000">
              <a:off x="4803237" y="4005199"/>
              <a:ext cx="72000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Connecteur droit 192"/>
            <p:cNvCxnSpPr/>
            <p:nvPr/>
          </p:nvCxnSpPr>
          <p:spPr>
            <a:xfrm rot="16200000">
              <a:off x="4975440" y="4006869"/>
              <a:ext cx="72000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Connecteur droit 193"/>
            <p:cNvCxnSpPr/>
            <p:nvPr/>
          </p:nvCxnSpPr>
          <p:spPr>
            <a:xfrm rot="16200000">
              <a:off x="5147347" y="4013568"/>
              <a:ext cx="72000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Connecteur droit 194"/>
            <p:cNvCxnSpPr/>
            <p:nvPr/>
          </p:nvCxnSpPr>
          <p:spPr>
            <a:xfrm rot="16200000">
              <a:off x="5319262" y="4005197"/>
              <a:ext cx="72000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Connecteur droit 195"/>
            <p:cNvCxnSpPr/>
            <p:nvPr/>
          </p:nvCxnSpPr>
          <p:spPr>
            <a:xfrm rot="16200000">
              <a:off x="5491464" y="4006874"/>
              <a:ext cx="72000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Connecteur droit 196"/>
            <p:cNvCxnSpPr/>
            <p:nvPr/>
          </p:nvCxnSpPr>
          <p:spPr>
            <a:xfrm rot="16200000">
              <a:off x="5663375" y="4013573"/>
              <a:ext cx="72000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Connecteur droit 197"/>
            <p:cNvCxnSpPr/>
            <p:nvPr/>
          </p:nvCxnSpPr>
          <p:spPr>
            <a:xfrm rot="16200000">
              <a:off x="5835577" y="4010225"/>
              <a:ext cx="72000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Connecteur droit 198"/>
            <p:cNvCxnSpPr/>
            <p:nvPr/>
          </p:nvCxnSpPr>
          <p:spPr>
            <a:xfrm rot="16200000">
              <a:off x="6007492" y="4006874"/>
              <a:ext cx="72000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Connecteur droit 199"/>
            <p:cNvCxnSpPr/>
            <p:nvPr/>
          </p:nvCxnSpPr>
          <p:spPr>
            <a:xfrm rot="16200000">
              <a:off x="6179403" y="4018599"/>
              <a:ext cx="72000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Connecteur droit 200"/>
            <p:cNvCxnSpPr/>
            <p:nvPr/>
          </p:nvCxnSpPr>
          <p:spPr>
            <a:xfrm rot="16200000">
              <a:off x="6516526" y="4010228"/>
              <a:ext cx="72000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Connecteur droit 201"/>
            <p:cNvCxnSpPr/>
            <p:nvPr/>
          </p:nvCxnSpPr>
          <p:spPr>
            <a:xfrm rot="16200000">
              <a:off x="6688727" y="4011904"/>
              <a:ext cx="72000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Connecteur droit 202"/>
            <p:cNvCxnSpPr/>
            <p:nvPr/>
          </p:nvCxnSpPr>
          <p:spPr>
            <a:xfrm rot="16200000">
              <a:off x="6860629" y="4013576"/>
              <a:ext cx="72000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Connecteur droit 203"/>
            <p:cNvCxnSpPr/>
            <p:nvPr/>
          </p:nvCxnSpPr>
          <p:spPr>
            <a:xfrm rot="16200000">
              <a:off x="7032549" y="4000183"/>
              <a:ext cx="72000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Connecteur droit 204"/>
            <p:cNvCxnSpPr/>
            <p:nvPr/>
          </p:nvCxnSpPr>
          <p:spPr>
            <a:xfrm rot="16200000">
              <a:off x="7204751" y="4006882"/>
              <a:ext cx="72000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Connecteur droit 205"/>
            <p:cNvCxnSpPr/>
            <p:nvPr/>
          </p:nvCxnSpPr>
          <p:spPr>
            <a:xfrm rot="16200000">
              <a:off x="7376661" y="4008557"/>
              <a:ext cx="72000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Connecteur droit 206"/>
            <p:cNvCxnSpPr/>
            <p:nvPr/>
          </p:nvCxnSpPr>
          <p:spPr>
            <a:xfrm rot="16200000">
              <a:off x="6341242" y="4010228"/>
              <a:ext cx="72000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Connecteur droit 207"/>
            <p:cNvCxnSpPr/>
            <p:nvPr/>
          </p:nvCxnSpPr>
          <p:spPr>
            <a:xfrm>
              <a:off x="4570802" y="3176735"/>
              <a:ext cx="1359251" cy="0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Connecteur droit 208"/>
            <p:cNvCxnSpPr/>
            <p:nvPr/>
          </p:nvCxnSpPr>
          <p:spPr>
            <a:xfrm flipV="1">
              <a:off x="5931947" y="3048951"/>
              <a:ext cx="127779" cy="127784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Connecteur droit 209"/>
            <p:cNvCxnSpPr/>
            <p:nvPr/>
          </p:nvCxnSpPr>
          <p:spPr>
            <a:xfrm>
              <a:off x="6059726" y="3061806"/>
              <a:ext cx="84289" cy="0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1" name="ZoneTexte 210"/>
          <p:cNvSpPr txBox="1"/>
          <p:nvPr/>
        </p:nvSpPr>
        <p:spPr>
          <a:xfrm>
            <a:off x="7174188" y="4631409"/>
            <a:ext cx="859041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5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Temps (mois)</a:t>
            </a:r>
          </a:p>
        </p:txBody>
      </p:sp>
      <p:sp>
        <p:nvSpPr>
          <p:cNvPr id="212" name="ZoneTexte 211"/>
          <p:cNvSpPr txBox="1"/>
          <p:nvPr/>
        </p:nvSpPr>
        <p:spPr>
          <a:xfrm>
            <a:off x="5683104" y="4619686"/>
            <a:ext cx="489154" cy="1038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675" dirty="0"/>
              <a:t>Nb à risque</a:t>
            </a:r>
          </a:p>
        </p:txBody>
      </p:sp>
      <p:sp>
        <p:nvSpPr>
          <p:cNvPr id="213" name="ZoneTexte 212"/>
          <p:cNvSpPr txBox="1"/>
          <p:nvPr/>
        </p:nvSpPr>
        <p:spPr>
          <a:xfrm>
            <a:off x="5676314" y="4768374"/>
            <a:ext cx="648000" cy="9233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fr-FR" sz="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ADX + mFOLFOX6</a:t>
            </a:r>
          </a:p>
        </p:txBody>
      </p:sp>
      <p:sp>
        <p:nvSpPr>
          <p:cNvPr id="214" name="ZoneTexte 213"/>
          <p:cNvSpPr txBox="1"/>
          <p:nvPr/>
        </p:nvSpPr>
        <p:spPr>
          <a:xfrm>
            <a:off x="5676314" y="4886556"/>
            <a:ext cx="675000" cy="9233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fr-FR" sz="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Placebo + mFOLFOX6</a:t>
            </a:r>
          </a:p>
        </p:txBody>
      </p:sp>
      <p:sp>
        <p:nvSpPr>
          <p:cNvPr id="216" name="ZoneTexte 215"/>
          <p:cNvSpPr txBox="1"/>
          <p:nvPr/>
        </p:nvSpPr>
        <p:spPr>
          <a:xfrm>
            <a:off x="6418731" y="4853061"/>
            <a:ext cx="225794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86    79   72   62   54   44   37    32   22   13    7      4     0</a:t>
            </a:r>
          </a:p>
        </p:txBody>
      </p:sp>
      <p:sp>
        <p:nvSpPr>
          <p:cNvPr id="217" name="ZoneTexte 216"/>
          <p:cNvSpPr txBox="1"/>
          <p:nvPr/>
        </p:nvSpPr>
        <p:spPr>
          <a:xfrm>
            <a:off x="6505728" y="4118889"/>
            <a:ext cx="8425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Médiane 10,5</a:t>
            </a:r>
            <a:br>
              <a:rPr lang="fr-FR" sz="6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fr-FR" sz="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(IC 95% : 9,1;13,5)</a:t>
            </a:r>
          </a:p>
        </p:txBody>
      </p:sp>
      <p:sp>
        <p:nvSpPr>
          <p:cNvPr id="218" name="ZoneTexte 217"/>
          <p:cNvSpPr txBox="1"/>
          <p:nvPr/>
        </p:nvSpPr>
        <p:spPr>
          <a:xfrm rot="16200000">
            <a:off x="5841299" y="3706837"/>
            <a:ext cx="71101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% Survie</a:t>
            </a:r>
          </a:p>
        </p:txBody>
      </p:sp>
      <p:sp>
        <p:nvSpPr>
          <p:cNvPr id="219" name="ZoneTexte 218"/>
          <p:cNvSpPr txBox="1"/>
          <p:nvPr/>
        </p:nvSpPr>
        <p:spPr>
          <a:xfrm>
            <a:off x="6440137" y="4559196"/>
            <a:ext cx="3216072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375"/>
              </a:spcBef>
            </a:pPr>
            <a:r>
              <a:rPr lang="fr-FR" sz="600" dirty="0">
                <a:solidFill>
                  <a:schemeClr val="bg1">
                    <a:lumMod val="50000"/>
                  </a:schemeClr>
                </a:solidFill>
              </a:rPr>
              <a:t>0      2      4     6     8    10    12   14   16   18   20   22   24   26   28    30   32</a:t>
            </a:r>
          </a:p>
        </p:txBody>
      </p:sp>
      <p:grpSp>
        <p:nvGrpSpPr>
          <p:cNvPr id="220" name="Groupe 219"/>
          <p:cNvGrpSpPr/>
          <p:nvPr/>
        </p:nvGrpSpPr>
        <p:grpSpPr>
          <a:xfrm>
            <a:off x="6579424" y="3390640"/>
            <a:ext cx="1577340" cy="823109"/>
            <a:chOff x="4729942" y="2427363"/>
            <a:chExt cx="2103120" cy="1097479"/>
          </a:xfrm>
        </p:grpSpPr>
        <p:cxnSp>
          <p:nvCxnSpPr>
            <p:cNvPr id="221" name="Connecteur droit 220"/>
            <p:cNvCxnSpPr/>
            <p:nvPr/>
          </p:nvCxnSpPr>
          <p:spPr>
            <a:xfrm>
              <a:off x="4729942" y="2428643"/>
              <a:ext cx="7604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Connecteur droit 221"/>
            <p:cNvCxnSpPr/>
            <p:nvPr/>
          </p:nvCxnSpPr>
          <p:spPr>
            <a:xfrm>
              <a:off x="4805986" y="2427363"/>
              <a:ext cx="33251" cy="6229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Connecteur droit 222"/>
            <p:cNvCxnSpPr/>
            <p:nvPr/>
          </p:nvCxnSpPr>
          <p:spPr>
            <a:xfrm>
              <a:off x="4839237" y="2489662"/>
              <a:ext cx="159129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Connecteur droit 223"/>
            <p:cNvCxnSpPr/>
            <p:nvPr/>
          </p:nvCxnSpPr>
          <p:spPr>
            <a:xfrm>
              <a:off x="4998366" y="2489662"/>
              <a:ext cx="101492" cy="14131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Connecteur droit 224"/>
            <p:cNvCxnSpPr/>
            <p:nvPr/>
          </p:nvCxnSpPr>
          <p:spPr>
            <a:xfrm>
              <a:off x="5099858" y="2617447"/>
              <a:ext cx="32101" cy="669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Connecteur droit 225"/>
            <p:cNvCxnSpPr/>
            <p:nvPr/>
          </p:nvCxnSpPr>
          <p:spPr>
            <a:xfrm>
              <a:off x="5131959" y="2627630"/>
              <a:ext cx="92399" cy="9990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Connecteur droit 226"/>
            <p:cNvCxnSpPr/>
            <p:nvPr/>
          </p:nvCxnSpPr>
          <p:spPr>
            <a:xfrm>
              <a:off x="5224358" y="2727536"/>
              <a:ext cx="72295" cy="69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Connecteur droit 227"/>
            <p:cNvCxnSpPr/>
            <p:nvPr/>
          </p:nvCxnSpPr>
          <p:spPr>
            <a:xfrm>
              <a:off x="5296653" y="2727536"/>
              <a:ext cx="182104" cy="17255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Connecteur droit 228"/>
            <p:cNvCxnSpPr/>
            <p:nvPr/>
          </p:nvCxnSpPr>
          <p:spPr>
            <a:xfrm>
              <a:off x="5478757" y="2903450"/>
              <a:ext cx="5812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Connecteur droit 229"/>
            <p:cNvCxnSpPr/>
            <p:nvPr/>
          </p:nvCxnSpPr>
          <p:spPr>
            <a:xfrm>
              <a:off x="5536877" y="2903450"/>
              <a:ext cx="57588" cy="9276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Connecteur droit 230"/>
            <p:cNvCxnSpPr/>
            <p:nvPr/>
          </p:nvCxnSpPr>
          <p:spPr>
            <a:xfrm>
              <a:off x="5594465" y="2992033"/>
              <a:ext cx="46190" cy="417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Connecteur droit 231"/>
            <p:cNvCxnSpPr/>
            <p:nvPr/>
          </p:nvCxnSpPr>
          <p:spPr>
            <a:xfrm>
              <a:off x="5640655" y="2992033"/>
              <a:ext cx="58720" cy="6977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Connecteur droit 232"/>
            <p:cNvCxnSpPr/>
            <p:nvPr/>
          </p:nvCxnSpPr>
          <p:spPr>
            <a:xfrm>
              <a:off x="5699375" y="3053094"/>
              <a:ext cx="114179" cy="4492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Connecteur droit 233"/>
            <p:cNvCxnSpPr/>
            <p:nvPr/>
          </p:nvCxnSpPr>
          <p:spPr>
            <a:xfrm>
              <a:off x="5807485" y="3098016"/>
              <a:ext cx="122094" cy="939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Connecteur droit 234"/>
            <p:cNvCxnSpPr/>
            <p:nvPr/>
          </p:nvCxnSpPr>
          <p:spPr>
            <a:xfrm>
              <a:off x="5906027" y="3192004"/>
              <a:ext cx="2592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Connecteur droit 235"/>
            <p:cNvCxnSpPr/>
            <p:nvPr/>
          </p:nvCxnSpPr>
          <p:spPr>
            <a:xfrm>
              <a:off x="5930053" y="3192004"/>
              <a:ext cx="1894" cy="4580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Connecteur droit 236"/>
            <p:cNvCxnSpPr/>
            <p:nvPr/>
          </p:nvCxnSpPr>
          <p:spPr>
            <a:xfrm>
              <a:off x="5940983" y="3237807"/>
              <a:ext cx="10888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Connecteur droit 237"/>
            <p:cNvCxnSpPr/>
            <p:nvPr/>
          </p:nvCxnSpPr>
          <p:spPr>
            <a:xfrm>
              <a:off x="6043492" y="3237807"/>
              <a:ext cx="16234" cy="4987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Connecteur droit 238"/>
            <p:cNvCxnSpPr/>
            <p:nvPr/>
          </p:nvCxnSpPr>
          <p:spPr>
            <a:xfrm>
              <a:off x="6058903" y="3298880"/>
              <a:ext cx="19088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Connecteur droit 239"/>
            <p:cNvCxnSpPr/>
            <p:nvPr/>
          </p:nvCxnSpPr>
          <p:spPr>
            <a:xfrm>
              <a:off x="6249788" y="3298880"/>
              <a:ext cx="0" cy="3038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Connecteur droit 240"/>
            <p:cNvCxnSpPr/>
            <p:nvPr/>
          </p:nvCxnSpPr>
          <p:spPr>
            <a:xfrm>
              <a:off x="6249788" y="3329264"/>
              <a:ext cx="92267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Connecteur droit 241"/>
            <p:cNvCxnSpPr/>
            <p:nvPr/>
          </p:nvCxnSpPr>
          <p:spPr>
            <a:xfrm>
              <a:off x="6342055" y="3329264"/>
              <a:ext cx="35187" cy="7895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Connecteur droit 242"/>
            <p:cNvCxnSpPr/>
            <p:nvPr/>
          </p:nvCxnSpPr>
          <p:spPr>
            <a:xfrm>
              <a:off x="6377242" y="3408218"/>
              <a:ext cx="13578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Connecteur droit 243"/>
            <p:cNvCxnSpPr/>
            <p:nvPr/>
          </p:nvCxnSpPr>
          <p:spPr>
            <a:xfrm>
              <a:off x="6513022" y="3408218"/>
              <a:ext cx="0" cy="11662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Connecteur droit 244"/>
            <p:cNvCxnSpPr/>
            <p:nvPr/>
          </p:nvCxnSpPr>
          <p:spPr>
            <a:xfrm>
              <a:off x="6513022" y="3516530"/>
              <a:ext cx="32004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6" name="Connecteur droit 245"/>
          <p:cNvCxnSpPr/>
          <p:nvPr/>
        </p:nvCxnSpPr>
        <p:spPr>
          <a:xfrm>
            <a:off x="6532460" y="3386921"/>
            <a:ext cx="4696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7" name="Connecteur droit 246"/>
          <p:cNvCxnSpPr/>
          <p:nvPr/>
        </p:nvCxnSpPr>
        <p:spPr>
          <a:xfrm>
            <a:off x="6579424" y="3386920"/>
            <a:ext cx="28517" cy="5044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8" name="Connecteur droit 247"/>
          <p:cNvCxnSpPr/>
          <p:nvPr/>
        </p:nvCxnSpPr>
        <p:spPr>
          <a:xfrm>
            <a:off x="6603535" y="3442384"/>
            <a:ext cx="54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9" name="Connecteur droit 248"/>
          <p:cNvCxnSpPr/>
          <p:nvPr/>
        </p:nvCxnSpPr>
        <p:spPr>
          <a:xfrm>
            <a:off x="6648925" y="3442384"/>
            <a:ext cx="95714" cy="90819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0" name="Connecteur droit 249"/>
          <p:cNvCxnSpPr/>
          <p:nvPr/>
        </p:nvCxnSpPr>
        <p:spPr>
          <a:xfrm>
            <a:off x="6734326" y="3538225"/>
            <a:ext cx="109328" cy="1164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1" name="Connecteur droit 250"/>
          <p:cNvCxnSpPr/>
          <p:nvPr/>
        </p:nvCxnSpPr>
        <p:spPr>
          <a:xfrm>
            <a:off x="6831844" y="3549870"/>
            <a:ext cx="96300" cy="14063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Connecteur droit 251"/>
          <p:cNvCxnSpPr/>
          <p:nvPr/>
        </p:nvCxnSpPr>
        <p:spPr>
          <a:xfrm>
            <a:off x="6913944" y="3690502"/>
            <a:ext cx="54000" cy="389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3" name="Connecteur droit 252"/>
          <p:cNvCxnSpPr/>
          <p:nvPr/>
        </p:nvCxnSpPr>
        <p:spPr>
          <a:xfrm>
            <a:off x="6966922" y="3701859"/>
            <a:ext cx="61109" cy="78077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4" name="Connecteur droit 253"/>
          <p:cNvCxnSpPr/>
          <p:nvPr/>
        </p:nvCxnSpPr>
        <p:spPr>
          <a:xfrm>
            <a:off x="7028031" y="3779936"/>
            <a:ext cx="2038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5" name="Connecteur droit 254"/>
          <p:cNvCxnSpPr/>
          <p:nvPr/>
        </p:nvCxnSpPr>
        <p:spPr>
          <a:xfrm>
            <a:off x="7048414" y="3779935"/>
            <a:ext cx="24332" cy="3734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6" name="Connecteur droit 255"/>
          <p:cNvCxnSpPr/>
          <p:nvPr/>
        </p:nvCxnSpPr>
        <p:spPr>
          <a:xfrm>
            <a:off x="7072747" y="3820816"/>
            <a:ext cx="5564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7" name="Connecteur droit 256"/>
          <p:cNvCxnSpPr/>
          <p:nvPr/>
        </p:nvCxnSpPr>
        <p:spPr>
          <a:xfrm>
            <a:off x="7117535" y="3823113"/>
            <a:ext cx="127602" cy="17536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8" name="Connecteur droit 257"/>
          <p:cNvCxnSpPr/>
          <p:nvPr/>
        </p:nvCxnSpPr>
        <p:spPr>
          <a:xfrm>
            <a:off x="7245137" y="3997104"/>
            <a:ext cx="157196" cy="5856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9" name="Connecteur droit 258"/>
          <p:cNvCxnSpPr/>
          <p:nvPr/>
        </p:nvCxnSpPr>
        <p:spPr>
          <a:xfrm>
            <a:off x="7402333" y="4044278"/>
            <a:ext cx="7975" cy="55237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0" name="Connecteur droit 259"/>
          <p:cNvCxnSpPr/>
          <p:nvPr/>
        </p:nvCxnSpPr>
        <p:spPr>
          <a:xfrm>
            <a:off x="7409001" y="4099515"/>
            <a:ext cx="78704" cy="49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1" name="Connecteur droit 260"/>
          <p:cNvCxnSpPr/>
          <p:nvPr/>
        </p:nvCxnSpPr>
        <p:spPr>
          <a:xfrm>
            <a:off x="7480928" y="4105930"/>
            <a:ext cx="44528" cy="5170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2" name="Connecteur droit 261"/>
          <p:cNvCxnSpPr/>
          <p:nvPr/>
        </p:nvCxnSpPr>
        <p:spPr>
          <a:xfrm>
            <a:off x="7525456" y="4157633"/>
            <a:ext cx="161218" cy="1999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3" name="Connecteur droit 262"/>
          <p:cNvCxnSpPr/>
          <p:nvPr/>
        </p:nvCxnSpPr>
        <p:spPr>
          <a:xfrm>
            <a:off x="7666519" y="4172507"/>
            <a:ext cx="57908" cy="1745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4" name="Connecteur droit 263"/>
          <p:cNvCxnSpPr/>
          <p:nvPr/>
        </p:nvCxnSpPr>
        <p:spPr>
          <a:xfrm>
            <a:off x="7731202" y="4188817"/>
            <a:ext cx="0" cy="53339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5" name="Connecteur droit 264"/>
          <p:cNvCxnSpPr/>
          <p:nvPr/>
        </p:nvCxnSpPr>
        <p:spPr>
          <a:xfrm>
            <a:off x="7731202" y="4242156"/>
            <a:ext cx="57307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6" name="Connecteur droit 265"/>
          <p:cNvCxnSpPr/>
          <p:nvPr/>
        </p:nvCxnSpPr>
        <p:spPr>
          <a:xfrm>
            <a:off x="7788509" y="4242156"/>
            <a:ext cx="13195" cy="4487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7" name="Connecteur droit 266"/>
          <p:cNvCxnSpPr/>
          <p:nvPr/>
        </p:nvCxnSpPr>
        <p:spPr>
          <a:xfrm>
            <a:off x="7801703" y="4297285"/>
            <a:ext cx="23490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8" name="ZoneTexte 267"/>
          <p:cNvSpPr txBox="1"/>
          <p:nvPr/>
        </p:nvSpPr>
        <p:spPr>
          <a:xfrm>
            <a:off x="6799729" y="3120865"/>
            <a:ext cx="20397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HR stratifié (IC 95%) de ADX vs placebo : </a:t>
            </a:r>
            <a:r>
              <a:rPr lang="fr-FR" sz="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0,64 (0,43 ; 0,96)</a:t>
            </a:r>
          </a:p>
          <a:p>
            <a:r>
              <a:rPr lang="fr-FR" sz="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 stratifié (Log-</a:t>
            </a:r>
            <a:r>
              <a:rPr lang="fr-FR" sz="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rank</a:t>
            </a:r>
            <a:r>
              <a:rPr lang="fr-FR" sz="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test): </a:t>
            </a:r>
            <a:r>
              <a:rPr lang="fr-FR" sz="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p&lt;0,029*</a:t>
            </a:r>
          </a:p>
        </p:txBody>
      </p:sp>
      <p:cxnSp>
        <p:nvCxnSpPr>
          <p:cNvPr id="272" name="Connecteur droit 271"/>
          <p:cNvCxnSpPr/>
          <p:nvPr/>
        </p:nvCxnSpPr>
        <p:spPr>
          <a:xfrm>
            <a:off x="8030431" y="3585200"/>
            <a:ext cx="196747" cy="205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5" name="Connecteur droit 274">
            <a:extLst>
              <a:ext uri="{FF2B5EF4-FFF2-40B4-BE49-F238E27FC236}">
                <a16:creationId xmlns:a16="http://schemas.microsoft.com/office/drawing/2014/main" xmlns="" id="{8FCC9B0C-5A1E-7147-976D-BA85C2909B0D}"/>
              </a:ext>
            </a:extLst>
          </p:cNvPr>
          <p:cNvCxnSpPr/>
          <p:nvPr/>
        </p:nvCxnSpPr>
        <p:spPr>
          <a:xfrm>
            <a:off x="8030429" y="3492321"/>
            <a:ext cx="196747" cy="205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6" name="Connecteur droit 275">
            <a:extLst>
              <a:ext uri="{FF2B5EF4-FFF2-40B4-BE49-F238E27FC236}">
                <a16:creationId xmlns:a16="http://schemas.microsoft.com/office/drawing/2014/main" xmlns="" id="{70594199-3B0A-4541-947E-3C9938A9BF79}"/>
              </a:ext>
            </a:extLst>
          </p:cNvPr>
          <p:cNvCxnSpPr/>
          <p:nvPr/>
        </p:nvCxnSpPr>
        <p:spPr>
          <a:xfrm>
            <a:off x="7968246" y="1329323"/>
            <a:ext cx="234482" cy="205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7" name="ZoneTexte 276">
            <a:extLst>
              <a:ext uri="{FF2B5EF4-FFF2-40B4-BE49-F238E27FC236}">
                <a16:creationId xmlns:a16="http://schemas.microsoft.com/office/drawing/2014/main" xmlns="" id="{62995263-B037-574F-AEB2-AB877F1FF39E}"/>
              </a:ext>
            </a:extLst>
          </p:cNvPr>
          <p:cNvSpPr txBox="1"/>
          <p:nvPr/>
        </p:nvSpPr>
        <p:spPr>
          <a:xfrm>
            <a:off x="8203832" y="3388900"/>
            <a:ext cx="899146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7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ADX + mFOLFOX6</a:t>
            </a:r>
          </a:p>
        </p:txBody>
      </p:sp>
      <p:sp>
        <p:nvSpPr>
          <p:cNvPr id="278" name="ZoneTexte 277">
            <a:extLst>
              <a:ext uri="{FF2B5EF4-FFF2-40B4-BE49-F238E27FC236}">
                <a16:creationId xmlns:a16="http://schemas.microsoft.com/office/drawing/2014/main" xmlns="" id="{1ADC8394-653D-B249-9863-52BD8506D2F9}"/>
              </a:ext>
            </a:extLst>
          </p:cNvPr>
          <p:cNvSpPr txBox="1"/>
          <p:nvPr/>
        </p:nvSpPr>
        <p:spPr>
          <a:xfrm>
            <a:off x="8198839" y="3501847"/>
            <a:ext cx="1217648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7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Placebo + mFOLFOX6</a:t>
            </a:r>
          </a:p>
        </p:txBody>
      </p:sp>
    </p:spTree>
    <p:extLst>
      <p:ext uri="{BB962C8B-B14F-4D97-AF65-F5344CB8AC3E}">
        <p14:creationId xmlns:p14="http://schemas.microsoft.com/office/powerpoint/2010/main" val="364526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3"/>
          <p:cNvSpPr txBox="1">
            <a:spLocks noChangeArrowheads="1"/>
          </p:cNvSpPr>
          <p:nvPr/>
        </p:nvSpPr>
        <p:spPr bwMode="auto">
          <a:xfrm>
            <a:off x="104775" y="4878430"/>
            <a:ext cx="87852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M. Shah</a:t>
            </a:r>
            <a:r>
              <a:rPr lang="ro-RO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 et al., ASCO</a:t>
            </a:r>
            <a:r>
              <a:rPr lang="fr-FR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GI</a:t>
            </a:r>
            <a:r>
              <a:rPr lang="ro-RO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 20</a:t>
            </a:r>
            <a:r>
              <a:rPr lang="fr-FR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19</a:t>
            </a:r>
            <a:r>
              <a:rPr lang="ro-RO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, </a:t>
            </a:r>
            <a:r>
              <a:rPr lang="fr-FR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abs 4</a:t>
            </a:r>
            <a:endParaRPr lang="nl-NL" altLang="fr-FR" sz="1000" dirty="0">
              <a:solidFill>
                <a:prstClr val="black">
                  <a:lumMod val="50000"/>
                  <a:lumOff val="50000"/>
                </a:prstClr>
              </a:solidFill>
              <a:latin typeface="Calibri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973C28F2-95E9-F042-A0D8-66A8B0983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Estomac avancé L1</a:t>
            </a:r>
            <a:br>
              <a:rPr lang="fr-FR" dirty="0"/>
            </a:br>
            <a:r>
              <a:rPr lang="fr-FR" dirty="0"/>
              <a:t>Etude GAMMA-1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A681A01F-F6BD-9548-B28A-C587C0F7F2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1776"/>
              </a:spcBef>
            </a:pPr>
            <a:r>
              <a:rPr lang="fr-FR" sz="2400" dirty="0"/>
              <a:t>Conclusion</a:t>
            </a:r>
          </a:p>
          <a:p>
            <a:pPr lvl="1">
              <a:spcBef>
                <a:spcPts val="1776"/>
              </a:spcBef>
            </a:pPr>
            <a:r>
              <a:rPr lang="fr-FR" sz="1800" dirty="0"/>
              <a:t>Etude négative : l’association </a:t>
            </a:r>
            <a:r>
              <a:rPr lang="fr-FR" sz="1800" dirty="0" err="1"/>
              <a:t>andecaliximab</a:t>
            </a:r>
            <a:r>
              <a:rPr lang="fr-FR" sz="1800" dirty="0"/>
              <a:t> + FOLFOX6 modifié n’augmente pas la survie globale des adénocarcinomes œsogastriques métastatiques HER2- en 1</a:t>
            </a:r>
            <a:r>
              <a:rPr lang="fr-FR" sz="1800" baseline="30000" dirty="0"/>
              <a:t>ère</a:t>
            </a:r>
            <a:r>
              <a:rPr lang="fr-FR" sz="1800" dirty="0"/>
              <a:t> ligne</a:t>
            </a:r>
          </a:p>
          <a:p>
            <a:pPr lvl="1">
              <a:spcBef>
                <a:spcPts val="1776"/>
              </a:spcBef>
            </a:pPr>
            <a:r>
              <a:rPr lang="fr-FR" sz="1800" dirty="0"/>
              <a:t>L’analyse de sous-groupe des patients ≥ 65 ans est en faveur d’un bénéfice de l’association FOLFOX6 + ADX mais ce résultat nécessite confirmation </a:t>
            </a:r>
          </a:p>
          <a:p>
            <a:pPr lvl="1">
              <a:spcBef>
                <a:spcPts val="1776"/>
              </a:spcBef>
            </a:pPr>
            <a:r>
              <a:rPr lang="fr-FR" sz="1800" dirty="0"/>
              <a:t>La chimiothérapie à base de 5FU + sels de platine reste le standard !</a:t>
            </a:r>
          </a:p>
        </p:txBody>
      </p:sp>
    </p:spTree>
    <p:extLst>
      <p:ext uri="{BB962C8B-B14F-4D97-AF65-F5344CB8AC3E}">
        <p14:creationId xmlns:p14="http://schemas.microsoft.com/office/powerpoint/2010/main" val="264795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xmlns="" id="{D11110D5-9095-234B-967B-BD6D8C5D37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4501" y="3517946"/>
            <a:ext cx="7660212" cy="1125140"/>
          </a:xfr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Lin R et al. ASCO GI 2019, </a:t>
            </a:r>
            <a:r>
              <a:rPr lang="fr-FR" dirty="0" err="1">
                <a:solidFill>
                  <a:schemeClr val="bg1"/>
                </a:solidFill>
              </a:rPr>
              <a:t>abstr</a:t>
            </a:r>
            <a:r>
              <a:rPr lang="fr-FR" dirty="0">
                <a:solidFill>
                  <a:schemeClr val="bg1"/>
                </a:solidFill>
              </a:rPr>
              <a:t> 6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xmlns="" id="{F8B90FEF-C984-E148-BBE3-3754C5C30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2000" dirty="0">
                <a:solidFill>
                  <a:schemeClr val="bg1"/>
                </a:solidFill>
              </a:rPr>
              <a:t>Chimiothérapie intensifiée par paclitaxel systémique ou intra-péritonéal en association au FOLFOX en 1</a:t>
            </a:r>
            <a:r>
              <a:rPr lang="fr-FR" sz="2000" cap="none" baseline="30000" dirty="0">
                <a:solidFill>
                  <a:schemeClr val="bg1"/>
                </a:solidFill>
              </a:rPr>
              <a:t>ère</a:t>
            </a:r>
            <a:r>
              <a:rPr lang="fr-FR" sz="2000" dirty="0">
                <a:solidFill>
                  <a:schemeClr val="bg1"/>
                </a:solidFill>
              </a:rPr>
              <a:t> ligne de traitement des adénocarcinomes gastriques métastatiques : étude randomisée de phase ii FNF-004 </a:t>
            </a:r>
          </a:p>
        </p:txBody>
      </p:sp>
    </p:spTree>
    <p:extLst>
      <p:ext uri="{BB962C8B-B14F-4D97-AF65-F5344CB8AC3E}">
        <p14:creationId xmlns:p14="http://schemas.microsoft.com/office/powerpoint/2010/main" val="332168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12">
            <a:extLst>
              <a:ext uri="{FF2B5EF4-FFF2-40B4-BE49-F238E27FC236}">
                <a16:creationId xmlns:a16="http://schemas.microsoft.com/office/drawing/2014/main" xmlns="" id="{210026E6-0EA4-7D48-9D13-433CB834DBFA}"/>
              </a:ext>
            </a:extLst>
          </p:cNvPr>
          <p:cNvCxnSpPr>
            <a:cxnSpLocks/>
          </p:cNvCxnSpPr>
          <p:nvPr/>
        </p:nvCxnSpPr>
        <p:spPr>
          <a:xfrm rot="5400000">
            <a:off x="7157288" y="3094237"/>
            <a:ext cx="0" cy="540000"/>
          </a:xfrm>
          <a:prstGeom prst="line">
            <a:avLst/>
          </a:prstGeom>
          <a:ln w="19050">
            <a:solidFill>
              <a:schemeClr val="tx2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E147A51F-2D2C-AB4D-A499-58F449757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Estomac avancé L1</a:t>
            </a:r>
            <a:br>
              <a:rPr lang="fr-FR" dirty="0"/>
            </a:br>
            <a:r>
              <a:rPr lang="fr-FR" dirty="0"/>
              <a:t>Essai FNF-004 : design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E08A333B-E92B-C444-929E-78CC2B07C4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1640771"/>
          </a:xfrm>
        </p:spPr>
        <p:txBody>
          <a:bodyPr>
            <a:normAutofit/>
          </a:bodyPr>
          <a:lstStyle/>
          <a:p>
            <a:r>
              <a:rPr lang="fr-FR" sz="1600" dirty="0"/>
              <a:t>Rationnel</a:t>
            </a:r>
          </a:p>
          <a:p>
            <a:pPr lvl="1"/>
            <a:r>
              <a:rPr lang="fr-FR" sz="1200" dirty="0"/>
              <a:t>Faisabilité et efficacité d’une intensification de chimiothérapie de type 5FU + sels de platine par docetaxel en situation métastatique comme en péri-opératoire (Van </a:t>
            </a:r>
            <a:r>
              <a:rPr lang="fr-FR" sz="1200" dirty="0" err="1"/>
              <a:t>Cutsem</a:t>
            </a:r>
            <a:r>
              <a:rPr lang="fr-FR" sz="1200" dirty="0"/>
              <a:t> et al. J Clin </a:t>
            </a:r>
            <a:r>
              <a:rPr lang="fr-FR" sz="1200" dirty="0" err="1"/>
              <a:t>Oncol</a:t>
            </a:r>
            <a:r>
              <a:rPr lang="fr-FR" sz="1200" dirty="0"/>
              <a:t> 2006, Al-</a:t>
            </a:r>
            <a:r>
              <a:rPr lang="fr-FR" sz="1200" dirty="0" err="1"/>
              <a:t>Batran</a:t>
            </a:r>
            <a:r>
              <a:rPr lang="fr-FR" sz="1200" dirty="0"/>
              <a:t> et al. Ann </a:t>
            </a:r>
            <a:r>
              <a:rPr lang="fr-FR" sz="1200" dirty="0" err="1"/>
              <a:t>Oncol</a:t>
            </a:r>
            <a:r>
              <a:rPr lang="fr-FR" sz="1200" dirty="0"/>
              <a:t> 2008, Al </a:t>
            </a:r>
            <a:r>
              <a:rPr lang="fr-FR" sz="1200" dirty="0" err="1"/>
              <a:t>Batran</a:t>
            </a:r>
            <a:r>
              <a:rPr lang="fr-FR" sz="1200" dirty="0"/>
              <a:t> et al. ASCO 2017 LBA8)</a:t>
            </a:r>
          </a:p>
          <a:p>
            <a:pPr lvl="1"/>
            <a:r>
              <a:rPr lang="fr-FR" sz="1200" dirty="0"/>
              <a:t>Faisabilité du paclitaxel en intra-péritonéal à la dose de 80 mg/m² (Mano et al. </a:t>
            </a:r>
            <a:r>
              <a:rPr lang="fr-FR" sz="1200" dirty="0" err="1"/>
              <a:t>Anticancer</a:t>
            </a:r>
            <a:r>
              <a:rPr lang="fr-FR" sz="1200" dirty="0"/>
              <a:t> </a:t>
            </a:r>
            <a:r>
              <a:rPr lang="fr-FR" sz="1200" dirty="0" err="1"/>
              <a:t>Res</a:t>
            </a:r>
            <a:r>
              <a:rPr lang="fr-FR" sz="1200" dirty="0"/>
              <a:t> 2012) </a:t>
            </a:r>
          </a:p>
          <a:p>
            <a:r>
              <a:rPr lang="fr-FR" sz="1600" dirty="0"/>
              <a:t>Etude de phase II randomisée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xmlns="" id="{6FF3A006-14E3-6A43-BF66-34CD987052B4}"/>
              </a:ext>
            </a:extLst>
          </p:cNvPr>
          <p:cNvSpPr txBox="1">
            <a:spLocks/>
          </p:cNvSpPr>
          <p:nvPr/>
        </p:nvSpPr>
        <p:spPr>
          <a:xfrm>
            <a:off x="247509" y="4443958"/>
            <a:ext cx="8229600" cy="5444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A370A9"/>
              </a:buClr>
              <a:buFont typeface="Wingdings" pitchFamily="2" charset="2"/>
              <a:buChar char="§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r-FR" sz="1200" dirty="0">
                <a:solidFill>
                  <a:srgbClr val="4BACC6"/>
                </a:solidFill>
              </a:rPr>
              <a:t>Objectif principal : survie sans progression</a:t>
            </a:r>
          </a:p>
          <a:p>
            <a:pPr lvl="1"/>
            <a:r>
              <a:rPr lang="fr-FR" sz="1200" dirty="0">
                <a:solidFill>
                  <a:srgbClr val="4BACC6"/>
                </a:solidFill>
              </a:rPr>
              <a:t>Objectifs secondaires : survie globale, taux de réponse, toxicité, qualité de vie (QLQ-C30, QLQ-CIPN20)</a:t>
            </a:r>
          </a:p>
        </p:txBody>
      </p:sp>
      <p:sp>
        <p:nvSpPr>
          <p:cNvPr id="5" name="ZoneTexte 3">
            <a:extLst>
              <a:ext uri="{FF2B5EF4-FFF2-40B4-BE49-F238E27FC236}">
                <a16:creationId xmlns:a16="http://schemas.microsoft.com/office/drawing/2014/main" xmlns="" id="{4B5BB8F1-6724-A647-9D93-A79B00BB4B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775" y="4917976"/>
            <a:ext cx="87852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R. Lin</a:t>
            </a:r>
            <a:r>
              <a:rPr lang="ro-RO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 et al., ASCO</a:t>
            </a:r>
            <a:r>
              <a:rPr lang="fr-FR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GI</a:t>
            </a:r>
            <a:r>
              <a:rPr lang="ro-RO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 20</a:t>
            </a:r>
            <a:r>
              <a:rPr lang="fr-FR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19</a:t>
            </a:r>
            <a:r>
              <a:rPr lang="ro-RO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, </a:t>
            </a:r>
            <a:r>
              <a:rPr lang="fr-FR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abs 6</a:t>
            </a:r>
            <a:endParaRPr lang="nl-NL" altLang="fr-FR" sz="1000" dirty="0">
              <a:solidFill>
                <a:prstClr val="black">
                  <a:lumMod val="50000"/>
                  <a:lumOff val="50000"/>
                </a:prstClr>
              </a:solidFill>
              <a:latin typeface="Calibri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cxnSp>
        <p:nvCxnSpPr>
          <p:cNvPr id="6" name="Straight Connector 12">
            <a:extLst>
              <a:ext uri="{FF2B5EF4-FFF2-40B4-BE49-F238E27FC236}">
                <a16:creationId xmlns:a16="http://schemas.microsoft.com/office/drawing/2014/main" xmlns="" id="{29F9D124-3598-BA40-8B6F-A1C5D86F2AA1}"/>
              </a:ext>
            </a:extLst>
          </p:cNvPr>
          <p:cNvCxnSpPr>
            <a:cxnSpLocks/>
          </p:cNvCxnSpPr>
          <p:nvPr/>
        </p:nvCxnSpPr>
        <p:spPr>
          <a:xfrm rot="5400000">
            <a:off x="6180438" y="3094237"/>
            <a:ext cx="0" cy="540000"/>
          </a:xfrm>
          <a:prstGeom prst="line">
            <a:avLst/>
          </a:prstGeom>
          <a:ln w="19050">
            <a:solidFill>
              <a:schemeClr val="tx2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xmlns="" id="{86F25312-DF76-3C4E-B49A-E1D55E94E7E6}"/>
              </a:ext>
            </a:extLst>
          </p:cNvPr>
          <p:cNvCxnSpPr>
            <a:cxnSpLocks/>
          </p:cNvCxnSpPr>
          <p:nvPr/>
        </p:nvCxnSpPr>
        <p:spPr>
          <a:xfrm flipV="1">
            <a:off x="2183514" y="3460714"/>
            <a:ext cx="159867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35">
            <a:extLst>
              <a:ext uri="{FF2B5EF4-FFF2-40B4-BE49-F238E27FC236}">
                <a16:creationId xmlns:a16="http://schemas.microsoft.com/office/drawing/2014/main" xmlns="" id="{517FB88E-CADF-8641-9680-411DB73B71F0}"/>
              </a:ext>
            </a:extLst>
          </p:cNvPr>
          <p:cNvCxnSpPr>
            <a:cxnSpLocks/>
          </p:cNvCxnSpPr>
          <p:nvPr/>
        </p:nvCxnSpPr>
        <p:spPr>
          <a:xfrm>
            <a:off x="2754595" y="2933046"/>
            <a:ext cx="302712" cy="0"/>
          </a:xfrm>
          <a:prstGeom prst="straightConnector1">
            <a:avLst/>
          </a:prstGeom>
          <a:ln w="19050">
            <a:solidFill>
              <a:schemeClr val="tx2"/>
            </a:solidFill>
            <a:headEnd type="none" w="med" len="med"/>
            <a:tailEnd type="triangle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: Rounded Corners 4">
            <a:extLst>
              <a:ext uri="{FF2B5EF4-FFF2-40B4-BE49-F238E27FC236}">
                <a16:creationId xmlns:a16="http://schemas.microsoft.com/office/drawing/2014/main" xmlns="" id="{C5D73702-EBF8-4E44-9200-62FB3F3B11D0}"/>
              </a:ext>
            </a:extLst>
          </p:cNvPr>
          <p:cNvSpPr/>
          <p:nvPr/>
        </p:nvSpPr>
        <p:spPr>
          <a:xfrm>
            <a:off x="260592" y="2835120"/>
            <a:ext cx="1924195" cy="1248270"/>
          </a:xfrm>
          <a:prstGeom prst="roundRect">
            <a:avLst/>
          </a:prstGeom>
          <a:solidFill>
            <a:schemeClr val="tx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fr-FR" sz="1200" kern="600" spc="23" dirty="0">
                <a:solidFill>
                  <a:prstClr val="white"/>
                </a:solidFill>
              </a:rPr>
              <a:t>ADK Estomac ou JOG M+</a:t>
            </a:r>
          </a:p>
          <a:p>
            <a:pPr algn="ctr" defTabSz="457200"/>
            <a:r>
              <a:rPr lang="fr-FR" sz="1200" kern="600" spc="23" dirty="0">
                <a:solidFill>
                  <a:prstClr val="white"/>
                </a:solidFill>
              </a:rPr>
              <a:t>HER2-</a:t>
            </a:r>
          </a:p>
          <a:p>
            <a:pPr algn="ctr" defTabSz="457200"/>
            <a:r>
              <a:rPr lang="fr-FR" sz="1200" kern="600" spc="23" dirty="0">
                <a:solidFill>
                  <a:prstClr val="white"/>
                </a:solidFill>
              </a:rPr>
              <a:t>1</a:t>
            </a:r>
            <a:r>
              <a:rPr lang="fr-FR" sz="1200" kern="600" spc="23" baseline="30000" dirty="0">
                <a:solidFill>
                  <a:prstClr val="white"/>
                </a:solidFill>
              </a:rPr>
              <a:t>ère</a:t>
            </a:r>
            <a:r>
              <a:rPr lang="fr-FR" sz="1200" kern="600" spc="23" dirty="0">
                <a:solidFill>
                  <a:prstClr val="white"/>
                </a:solidFill>
              </a:rPr>
              <a:t> ligne</a:t>
            </a:r>
          </a:p>
          <a:p>
            <a:pPr algn="ctr" defTabSz="457200"/>
            <a:r>
              <a:rPr lang="fr-FR" sz="1200" kern="600" spc="23" dirty="0">
                <a:solidFill>
                  <a:prstClr val="white"/>
                </a:solidFill>
              </a:rPr>
              <a:t>PS 0-1</a:t>
            </a:r>
          </a:p>
          <a:p>
            <a:pPr algn="ctr" defTabSz="457200"/>
            <a:r>
              <a:rPr lang="fr-FR" sz="1200" kern="600" spc="23" dirty="0">
                <a:solidFill>
                  <a:prstClr val="white"/>
                </a:solidFill>
              </a:rPr>
              <a:t>N=89</a:t>
            </a:r>
          </a:p>
        </p:txBody>
      </p:sp>
      <p:cxnSp>
        <p:nvCxnSpPr>
          <p:cNvPr id="11" name="Straight Connector 12">
            <a:extLst>
              <a:ext uri="{FF2B5EF4-FFF2-40B4-BE49-F238E27FC236}">
                <a16:creationId xmlns:a16="http://schemas.microsoft.com/office/drawing/2014/main" xmlns="" id="{F2198D78-32E4-2747-94B0-AED6DF08FB6D}"/>
              </a:ext>
            </a:extLst>
          </p:cNvPr>
          <p:cNvCxnSpPr>
            <a:cxnSpLocks/>
          </p:cNvCxnSpPr>
          <p:nvPr/>
        </p:nvCxnSpPr>
        <p:spPr>
          <a:xfrm>
            <a:off x="2756167" y="2931664"/>
            <a:ext cx="0" cy="864222"/>
          </a:xfrm>
          <a:prstGeom prst="line">
            <a:avLst/>
          </a:prstGeom>
          <a:ln w="19050">
            <a:solidFill>
              <a:schemeClr val="tx2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8">
            <a:extLst>
              <a:ext uri="{FF2B5EF4-FFF2-40B4-BE49-F238E27FC236}">
                <a16:creationId xmlns:a16="http://schemas.microsoft.com/office/drawing/2014/main" xmlns="" id="{58992ECE-8E46-A647-A66B-EDAFCEF3825E}"/>
              </a:ext>
            </a:extLst>
          </p:cNvPr>
          <p:cNvCxnSpPr>
            <a:cxnSpLocks/>
          </p:cNvCxnSpPr>
          <p:nvPr/>
        </p:nvCxnSpPr>
        <p:spPr>
          <a:xfrm flipV="1">
            <a:off x="2754192" y="3366385"/>
            <a:ext cx="302400" cy="0"/>
          </a:xfrm>
          <a:prstGeom prst="straightConnector1">
            <a:avLst/>
          </a:prstGeom>
          <a:ln w="19050">
            <a:solidFill>
              <a:schemeClr val="tx2"/>
            </a:solidFill>
            <a:headEnd type="none" w="med" len="med"/>
            <a:tailEnd type="triangle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tangle: Rounded Corners 19">
            <a:extLst>
              <a:ext uri="{FF2B5EF4-FFF2-40B4-BE49-F238E27FC236}">
                <a16:creationId xmlns:a16="http://schemas.microsoft.com/office/drawing/2014/main" xmlns="" id="{908DE17F-801B-1242-B736-D93FACE14445}"/>
              </a:ext>
            </a:extLst>
          </p:cNvPr>
          <p:cNvSpPr/>
          <p:nvPr/>
        </p:nvSpPr>
        <p:spPr>
          <a:xfrm>
            <a:off x="3057308" y="2722516"/>
            <a:ext cx="2917138" cy="397614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sz="1200" b="1" kern="600" spc="23" dirty="0">
                <a:solidFill>
                  <a:prstClr val="white"/>
                </a:solidFill>
              </a:rPr>
              <a:t>POF : paclitaxel + FOLFOX</a:t>
            </a:r>
          </a:p>
        </p:txBody>
      </p:sp>
      <p:sp>
        <p:nvSpPr>
          <p:cNvPr id="14" name="Rectangle: Rounded Corners 20">
            <a:extLst>
              <a:ext uri="{FF2B5EF4-FFF2-40B4-BE49-F238E27FC236}">
                <a16:creationId xmlns:a16="http://schemas.microsoft.com/office/drawing/2014/main" xmlns="" id="{58C6D6BC-44EA-6F44-B0FE-CA91EFA8848A}"/>
              </a:ext>
            </a:extLst>
          </p:cNvPr>
          <p:cNvSpPr/>
          <p:nvPr/>
        </p:nvSpPr>
        <p:spPr>
          <a:xfrm>
            <a:off x="3057307" y="3172890"/>
            <a:ext cx="2916239" cy="396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4290" rIns="34290" rtlCol="0" anchor="ctr"/>
          <a:lstStyle/>
          <a:p>
            <a:pPr defTabSz="457200">
              <a:lnSpc>
                <a:spcPts val="1380"/>
              </a:lnSpc>
            </a:pPr>
            <a:r>
              <a:rPr lang="en-US" sz="1200" b="1" kern="600" spc="23" dirty="0">
                <a:solidFill>
                  <a:prstClr val="white"/>
                </a:solidFill>
              </a:rPr>
              <a:t>FOLFOX + paclitaxel </a:t>
            </a:r>
            <a:r>
              <a:rPr lang="en-US" sz="1200" b="1" kern="600" spc="23" dirty="0" err="1">
                <a:solidFill>
                  <a:prstClr val="white"/>
                </a:solidFill>
              </a:rPr>
              <a:t>intrapéritonéal</a:t>
            </a:r>
            <a:endParaRPr lang="en-US" sz="1200" b="1" kern="600" spc="23" dirty="0">
              <a:solidFill>
                <a:prstClr val="white"/>
              </a:solidFill>
            </a:endParaRPr>
          </a:p>
        </p:txBody>
      </p:sp>
      <p:sp>
        <p:nvSpPr>
          <p:cNvPr id="18" name="Rectangle: Rounded Corners 4">
            <a:extLst>
              <a:ext uri="{FF2B5EF4-FFF2-40B4-BE49-F238E27FC236}">
                <a16:creationId xmlns:a16="http://schemas.microsoft.com/office/drawing/2014/main" xmlns="" id="{F29C7E8B-B4B8-7B44-B6F8-CA5392A9F7FD}"/>
              </a:ext>
            </a:extLst>
          </p:cNvPr>
          <p:cNvSpPr/>
          <p:nvPr/>
        </p:nvSpPr>
        <p:spPr>
          <a:xfrm>
            <a:off x="6179973" y="3180478"/>
            <a:ext cx="883941" cy="396000"/>
          </a:xfrm>
          <a:prstGeom prst="roundRect">
            <a:avLst/>
          </a:prstGeom>
          <a:solidFill>
            <a:schemeClr val="tx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fr-FR" sz="1400" kern="600" spc="23" dirty="0">
                <a:solidFill>
                  <a:prstClr val="white"/>
                </a:solidFill>
              </a:rPr>
              <a:t>9 cures </a:t>
            </a:r>
          </a:p>
        </p:txBody>
      </p:sp>
      <p:sp>
        <p:nvSpPr>
          <p:cNvPr id="22" name="Oval 5">
            <a:extLst>
              <a:ext uri="{FF2B5EF4-FFF2-40B4-BE49-F238E27FC236}">
                <a16:creationId xmlns:a16="http://schemas.microsoft.com/office/drawing/2014/main" xmlns="" id="{A1868C16-1442-694F-9CA4-D8FDDDD8BB91}"/>
              </a:ext>
            </a:extLst>
          </p:cNvPr>
          <p:cNvSpPr/>
          <p:nvPr/>
        </p:nvSpPr>
        <p:spPr>
          <a:xfrm>
            <a:off x="2306279" y="3224830"/>
            <a:ext cx="449205" cy="461126"/>
          </a:xfrm>
          <a:prstGeom prst="ellipse">
            <a:avLst/>
          </a:prstGeom>
          <a:solidFill>
            <a:schemeClr val="tx2"/>
          </a:solidFill>
          <a:ln w="63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457200"/>
            <a:r>
              <a:rPr lang="en-US" sz="900" b="1" kern="600" spc="23" dirty="0">
                <a:solidFill>
                  <a:prstClr val="white"/>
                </a:solidFill>
              </a:rPr>
              <a:t>R </a:t>
            </a:r>
          </a:p>
          <a:p>
            <a:pPr algn="ctr" defTabSz="457200"/>
            <a:r>
              <a:rPr lang="en-US" sz="900" b="1" kern="600" spc="23" dirty="0">
                <a:solidFill>
                  <a:prstClr val="white"/>
                </a:solidFill>
              </a:rPr>
              <a:t>1:1:1</a:t>
            </a:r>
          </a:p>
        </p:txBody>
      </p:sp>
      <p:sp>
        <p:nvSpPr>
          <p:cNvPr id="28" name="Rectangle: Rounded Corners 20">
            <a:extLst>
              <a:ext uri="{FF2B5EF4-FFF2-40B4-BE49-F238E27FC236}">
                <a16:creationId xmlns:a16="http://schemas.microsoft.com/office/drawing/2014/main" xmlns="" id="{E4995526-993E-5E48-B750-24B5B3163704}"/>
              </a:ext>
            </a:extLst>
          </p:cNvPr>
          <p:cNvSpPr/>
          <p:nvPr/>
        </p:nvSpPr>
        <p:spPr>
          <a:xfrm>
            <a:off x="3057307" y="3619535"/>
            <a:ext cx="2916239" cy="291383"/>
          </a:xfrm>
          <a:prstGeom prst="roundRect">
            <a:avLst/>
          </a:prstGeom>
          <a:solidFill>
            <a:srgbClr val="A470AA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4290" rIns="34290" rtlCol="0" anchor="ctr"/>
          <a:lstStyle/>
          <a:p>
            <a:pPr defTabSz="457200">
              <a:lnSpc>
                <a:spcPts val="1380"/>
              </a:lnSpc>
            </a:pPr>
            <a:r>
              <a:rPr lang="en-US" sz="1200" b="1" kern="600" spc="23" dirty="0">
                <a:solidFill>
                  <a:prstClr val="white"/>
                </a:solidFill>
              </a:rPr>
              <a:t>FOLFOX</a:t>
            </a:r>
          </a:p>
        </p:txBody>
      </p:sp>
      <p:sp>
        <p:nvSpPr>
          <p:cNvPr id="31" name="Rectangle: Rounded Corners 4">
            <a:extLst>
              <a:ext uri="{FF2B5EF4-FFF2-40B4-BE49-F238E27FC236}">
                <a16:creationId xmlns:a16="http://schemas.microsoft.com/office/drawing/2014/main" xmlns="" id="{CC42BBFD-6DFD-1748-94F4-FBD9FE8BC7C7}"/>
              </a:ext>
            </a:extLst>
          </p:cNvPr>
          <p:cNvSpPr/>
          <p:nvPr/>
        </p:nvSpPr>
        <p:spPr>
          <a:xfrm>
            <a:off x="7298034" y="3012953"/>
            <a:ext cx="1741263" cy="700489"/>
          </a:xfrm>
          <a:prstGeom prst="roundRect">
            <a:avLst/>
          </a:prstGeom>
          <a:solidFill>
            <a:schemeClr val="tx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fr-FR" sz="1400" kern="600" spc="23" dirty="0">
                <a:solidFill>
                  <a:prstClr val="white"/>
                </a:solidFill>
              </a:rPr>
              <a:t>S1 ou </a:t>
            </a:r>
            <a:r>
              <a:rPr lang="fr-FR" sz="1400" kern="600" spc="23" dirty="0" err="1">
                <a:solidFill>
                  <a:prstClr val="white"/>
                </a:solidFill>
              </a:rPr>
              <a:t>capécitabine</a:t>
            </a:r>
            <a:r>
              <a:rPr lang="fr-FR" sz="1400" kern="600" spc="23" dirty="0">
                <a:solidFill>
                  <a:prstClr val="white"/>
                </a:solidFill>
              </a:rPr>
              <a:t> jusqu’à progression 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B1468CF4-47BB-454B-8A54-22CF87171CA4}"/>
              </a:ext>
            </a:extLst>
          </p:cNvPr>
          <p:cNvSpPr/>
          <p:nvPr/>
        </p:nvSpPr>
        <p:spPr>
          <a:xfrm>
            <a:off x="3057307" y="3795886"/>
            <a:ext cx="4006607" cy="784941"/>
          </a:xfrm>
          <a:prstGeom prst="roundRect">
            <a:avLst/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4290" rIns="34290" rtlCol="0" anchor="ctr"/>
          <a:lstStyle/>
          <a:p>
            <a:pPr defTabSz="457200">
              <a:lnSpc>
                <a:spcPts val="1380"/>
              </a:lnSpc>
            </a:pPr>
            <a:r>
              <a:rPr lang="en-US" sz="900" kern="600" spc="23" dirty="0">
                <a:solidFill>
                  <a:schemeClr val="tx2"/>
                </a:solidFill>
              </a:rPr>
              <a:t>Paclitaxel IV 135 mg/m²</a:t>
            </a:r>
          </a:p>
          <a:p>
            <a:pPr defTabSz="457200">
              <a:lnSpc>
                <a:spcPts val="1380"/>
              </a:lnSpc>
            </a:pPr>
            <a:r>
              <a:rPr lang="en-US" sz="900" kern="600" spc="23" dirty="0">
                <a:solidFill>
                  <a:schemeClr val="tx2"/>
                </a:solidFill>
              </a:rPr>
              <a:t>Paclitaxel IP 80 mg/m²</a:t>
            </a:r>
          </a:p>
          <a:p>
            <a:pPr defTabSz="457200">
              <a:lnSpc>
                <a:spcPts val="1380"/>
              </a:lnSpc>
            </a:pPr>
            <a:r>
              <a:rPr lang="en-US" sz="900" kern="600" spc="23" dirty="0">
                <a:solidFill>
                  <a:schemeClr val="tx2"/>
                </a:solidFill>
              </a:rPr>
              <a:t>FOLFOX : </a:t>
            </a:r>
            <a:r>
              <a:rPr lang="en-US" sz="900" kern="600" spc="23" dirty="0" err="1">
                <a:solidFill>
                  <a:schemeClr val="tx2"/>
                </a:solidFill>
              </a:rPr>
              <a:t>oxaliplatine</a:t>
            </a:r>
            <a:r>
              <a:rPr lang="en-US" sz="900" kern="600" spc="23" dirty="0">
                <a:solidFill>
                  <a:schemeClr val="tx2"/>
                </a:solidFill>
              </a:rPr>
              <a:t> 85 mg/m², AF 400 mg/m² </a:t>
            </a:r>
            <a:r>
              <a:rPr lang="en-US" sz="900" kern="600" spc="23" dirty="0" err="1">
                <a:solidFill>
                  <a:schemeClr val="tx2"/>
                </a:solidFill>
              </a:rPr>
              <a:t>puis</a:t>
            </a:r>
            <a:r>
              <a:rPr lang="en-US" sz="900" kern="600" spc="23" dirty="0">
                <a:solidFill>
                  <a:schemeClr val="tx2"/>
                </a:solidFill>
              </a:rPr>
              <a:t> 5FU IVSE 46h 2400 mg/m²</a:t>
            </a:r>
          </a:p>
        </p:txBody>
      </p:sp>
      <p:cxnSp>
        <p:nvCxnSpPr>
          <p:cNvPr id="23" name="Straight Arrow Connector 18">
            <a:extLst>
              <a:ext uri="{FF2B5EF4-FFF2-40B4-BE49-F238E27FC236}">
                <a16:creationId xmlns:a16="http://schemas.microsoft.com/office/drawing/2014/main" xmlns="" id="{A5A01228-6C77-7C4A-918F-5CFA0F3FE394}"/>
              </a:ext>
            </a:extLst>
          </p:cNvPr>
          <p:cNvCxnSpPr>
            <a:cxnSpLocks/>
          </p:cNvCxnSpPr>
          <p:nvPr/>
        </p:nvCxnSpPr>
        <p:spPr>
          <a:xfrm flipV="1">
            <a:off x="2754192" y="3795949"/>
            <a:ext cx="302400" cy="0"/>
          </a:xfrm>
          <a:prstGeom prst="straightConnector1">
            <a:avLst/>
          </a:prstGeom>
          <a:ln w="19050">
            <a:solidFill>
              <a:schemeClr val="tx2"/>
            </a:solidFill>
            <a:headEnd type="none" w="med" len="med"/>
            <a:tailEnd type="triangle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300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xmlns="" id="{F8B90FEF-C984-E148-BBE3-3754C5C30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" dirty="0">
                <a:solidFill>
                  <a:schemeClr val="bg1"/>
                </a:solidFill>
              </a:rPr>
              <a:t>Cancers de </a:t>
            </a:r>
            <a:r>
              <a:rPr lang="en" dirty="0" err="1">
                <a:solidFill>
                  <a:schemeClr val="bg1"/>
                </a:solidFill>
              </a:rPr>
              <a:t>l’oesophage</a:t>
            </a:r>
            <a:r>
              <a:rPr lang="en" dirty="0">
                <a:solidFill>
                  <a:schemeClr val="bg1"/>
                </a:solidFill>
              </a:rPr>
              <a:t> et de </a:t>
            </a:r>
            <a:r>
              <a:rPr lang="en" dirty="0" err="1">
                <a:solidFill>
                  <a:schemeClr val="bg1"/>
                </a:solidFill>
              </a:rPr>
              <a:t>l’estomac</a:t>
            </a:r>
            <a:r>
              <a:rPr lang="en" dirty="0">
                <a:solidFill>
                  <a:schemeClr val="bg1"/>
                </a:solidFill>
              </a:rPr>
              <a:t/>
            </a:r>
            <a:br>
              <a:rPr lang="en" dirty="0">
                <a:solidFill>
                  <a:schemeClr val="bg1"/>
                </a:solidFill>
              </a:rPr>
            </a:br>
            <a:r>
              <a:rPr lang="en" b="0" i="1" cap="none" dirty="0" err="1">
                <a:solidFill>
                  <a:schemeClr val="bg1"/>
                </a:solidFill>
              </a:rPr>
              <a:t>Présenté</a:t>
            </a:r>
            <a:r>
              <a:rPr lang="en" b="0" i="1" cap="none" dirty="0">
                <a:solidFill>
                  <a:schemeClr val="bg1"/>
                </a:solidFill>
              </a:rPr>
              <a:t> par le </a:t>
            </a:r>
            <a:r>
              <a:rPr lang="en" b="0" i="1" cap="none" dirty="0" err="1">
                <a:solidFill>
                  <a:schemeClr val="bg1"/>
                </a:solidFill>
              </a:rPr>
              <a:t>Dr</a:t>
            </a:r>
            <a:r>
              <a:rPr lang="en" b="0" i="1" cap="none" dirty="0">
                <a:solidFill>
                  <a:schemeClr val="bg1"/>
                </a:solidFill>
              </a:rPr>
              <a:t> </a:t>
            </a:r>
            <a:r>
              <a:rPr lang="fr-FR" b="0" i="1" cap="none" dirty="0">
                <a:solidFill>
                  <a:schemeClr val="bg1"/>
                </a:solidFill>
              </a:rPr>
              <a:t>E</a:t>
            </a:r>
            <a:r>
              <a:rPr lang="en" b="0" i="1" cap="none" dirty="0" err="1">
                <a:solidFill>
                  <a:schemeClr val="bg1"/>
                </a:solidFill>
              </a:rPr>
              <a:t>mmanuelle</a:t>
            </a:r>
            <a:r>
              <a:rPr lang="en" b="0" i="1" cap="none" dirty="0">
                <a:solidFill>
                  <a:schemeClr val="bg1"/>
                </a:solidFill>
              </a:rPr>
              <a:t> </a:t>
            </a:r>
            <a:r>
              <a:rPr lang="en" b="0" i="1" cap="none" dirty="0" err="1">
                <a:solidFill>
                  <a:schemeClr val="bg1"/>
                </a:solidFill>
              </a:rPr>
              <a:t>Samalin</a:t>
            </a:r>
            <a:endParaRPr lang="fr-FR" b="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00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75EE945-9FC9-8C42-B152-581BE609E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Estomac avancé L1</a:t>
            </a:r>
            <a:br>
              <a:rPr lang="fr-FR" dirty="0"/>
            </a:br>
            <a:r>
              <a:rPr lang="fr-FR" dirty="0"/>
              <a:t>Essai FNF-004 : caractéristiques des patients</a:t>
            </a:r>
          </a:p>
        </p:txBody>
      </p:sp>
      <p:graphicFrame>
        <p:nvGraphicFramePr>
          <p:cNvPr id="4" name="Table 9">
            <a:extLst>
              <a:ext uri="{FF2B5EF4-FFF2-40B4-BE49-F238E27FC236}">
                <a16:creationId xmlns:a16="http://schemas.microsoft.com/office/drawing/2014/main" xmlns="" id="{A46B0BD2-FE74-0248-9A2D-FB5E796690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674482"/>
              </p:ext>
            </p:extLst>
          </p:nvPr>
        </p:nvGraphicFramePr>
        <p:xfrm>
          <a:off x="593313" y="1311327"/>
          <a:ext cx="8103958" cy="34199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853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639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50747">
                  <a:extLst>
                    <a:ext uri="{9D8B030D-6E8A-4147-A177-3AD203B41FA5}">
                      <a16:colId xmlns:a16="http://schemas.microsoft.com/office/drawing/2014/main" xmlns="" val="1428291516"/>
                    </a:ext>
                  </a:extLst>
                </a:gridCol>
                <a:gridCol w="1850747">
                  <a:extLst>
                    <a:ext uri="{9D8B030D-6E8A-4147-A177-3AD203B41FA5}">
                      <a16:colId xmlns:a16="http://schemas.microsoft.com/office/drawing/2014/main" xmlns="" val="425447069"/>
                    </a:ext>
                  </a:extLst>
                </a:gridCol>
              </a:tblGrid>
              <a:tr h="2697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9388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i="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POF (n=30, %)</a:t>
                      </a:r>
                      <a:endParaRPr lang="en-US" sz="1200" b="0" i="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PAC IP (n=29, %)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FOLFOX (n=30, %)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01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Age, </a:t>
                      </a:r>
                      <a:r>
                        <a:rPr lang="en-US" sz="1200" b="0" i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ans</a:t>
                      </a:r>
                      <a:endParaRPr lang="en-US" sz="12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58,5 (20-71)</a:t>
                      </a:r>
                      <a:endParaRPr lang="en-US" sz="1200" b="0" i="0" baseline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52 (23-75)</a:t>
                      </a:r>
                      <a:endParaRPr lang="en-US" sz="1200" b="0" i="0" baseline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59,5 (26-74)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97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Homme/femme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22/8 (73,3/26,7)</a:t>
                      </a:r>
                      <a:endParaRPr lang="en-US" sz="12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14/15 (48,3/51,7)</a:t>
                      </a:r>
                      <a:endParaRPr lang="en-US" sz="12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18/12 (60,0/40,0)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97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ECOG PS 0/1</a:t>
                      </a:r>
                      <a:endParaRPr lang="en-US" sz="12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14/16 (46,7/53,3)</a:t>
                      </a:r>
                      <a:endParaRPr lang="en-US" sz="12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13/16 (44,8/55,2)</a:t>
                      </a:r>
                      <a:endParaRPr lang="en-US" sz="12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10/20 (33,3/66,7)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5247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Classification de Laurens</a:t>
                      </a:r>
                    </a:p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     Diffuse/intestinal or mixed/unknown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Times New Roman"/>
                        <a:cs typeface="Calibri" panose="020F0502020204030204" pitchFamily="34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19/7/4 (63,3/23,3/13,3)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Times New Roman"/>
                        <a:cs typeface="Calibri" panose="020F0502020204030204" pitchFamily="34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23/4/2 (79,3/13,8/6,9)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Times New Roman"/>
                        <a:cs typeface="Calibri" panose="020F0502020204030204" pitchFamily="34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18/6/6 (60,0/20,0/20,0)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xmlns="" val="1522650708"/>
                  </a:ext>
                </a:extLst>
              </a:tr>
              <a:tr h="269740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Tumeur</a:t>
                      </a: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200" b="0" i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primaire</a:t>
                      </a: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200" b="0" i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en</a:t>
                      </a: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 place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22 (73,3)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15 (51,7)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16 (53,3)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xmlns="" val="1397957850"/>
                  </a:ext>
                </a:extLst>
              </a:tr>
              <a:tr h="2697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Sites </a:t>
                      </a:r>
                      <a:r>
                        <a:rPr lang="en-US" sz="1200" b="0" i="0" kern="12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métastatiques</a:t>
                      </a:r>
                      <a:endParaRPr lang="en-US" sz="12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9740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Péritoine</a:t>
                      </a:r>
                      <a:endParaRPr lang="en-US" sz="12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12 (40,0)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17 (58,6)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16 (53,3)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xmlns="" val="3580001148"/>
                  </a:ext>
                </a:extLst>
              </a:tr>
              <a:tr h="269740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Adénopathies</a:t>
                      </a: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200" b="0" i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abdominales</a:t>
                      </a:r>
                      <a:endParaRPr lang="en-US" sz="12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20 (66,7)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12 (41,4)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22 (73,3)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xmlns="" val="288595682"/>
                  </a:ext>
                </a:extLst>
              </a:tr>
              <a:tr h="269740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Foie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9 (30,0)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8 (27,6)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6 (20,0)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xmlns="" val="1847008832"/>
                  </a:ext>
                </a:extLst>
              </a:tr>
              <a:tr h="269740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Ovaires</a:t>
                      </a:r>
                      <a:endParaRPr lang="en-US" sz="12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1 (3,3)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3 (10,3)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5 (16,7)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xmlns="" val="4281094292"/>
                  </a:ext>
                </a:extLst>
              </a:tr>
              <a:tr h="269740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Autres</a:t>
                      </a: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 (extra-abdominal) 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10 (33,3)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4 (13,8)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9 (30,0)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xmlns="" val="1147508230"/>
                  </a:ext>
                </a:extLst>
              </a:tr>
            </a:tbl>
          </a:graphicData>
        </a:graphic>
      </p:graphicFrame>
      <p:sp>
        <p:nvSpPr>
          <p:cNvPr id="5" name="ZoneTexte 3"/>
          <p:cNvSpPr txBox="1">
            <a:spLocks noChangeArrowheads="1"/>
          </p:cNvSpPr>
          <p:nvPr/>
        </p:nvSpPr>
        <p:spPr bwMode="auto">
          <a:xfrm>
            <a:off x="104775" y="4878430"/>
            <a:ext cx="87852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R. Lin</a:t>
            </a:r>
            <a:r>
              <a:rPr lang="ro-RO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 et al., ASCO</a:t>
            </a:r>
            <a:r>
              <a:rPr lang="fr-FR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GI</a:t>
            </a:r>
            <a:r>
              <a:rPr lang="ro-RO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 20</a:t>
            </a:r>
            <a:r>
              <a:rPr lang="fr-FR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19</a:t>
            </a:r>
            <a:r>
              <a:rPr lang="ro-RO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, </a:t>
            </a:r>
            <a:r>
              <a:rPr lang="fr-FR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abs 6</a:t>
            </a:r>
            <a:endParaRPr lang="nl-NL" altLang="fr-FR" sz="1000" dirty="0">
              <a:solidFill>
                <a:prstClr val="black">
                  <a:lumMod val="50000"/>
                  <a:lumOff val="50000"/>
                </a:prstClr>
              </a:solidFill>
              <a:latin typeface="Calibri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86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Estomac avancé L1</a:t>
            </a:r>
            <a:br>
              <a:rPr lang="fr-FR" dirty="0"/>
            </a:br>
            <a:r>
              <a:rPr lang="fr-FR" dirty="0"/>
              <a:t>Essai FNF-004 : objectif principal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97537"/>
          </a:xfrm>
        </p:spPr>
        <p:txBody>
          <a:bodyPr>
            <a:normAutofit/>
          </a:bodyPr>
          <a:lstStyle/>
          <a:p>
            <a:r>
              <a:rPr lang="fr-FR" sz="2000" dirty="0"/>
              <a:t>Survie sans progression (SSP)</a:t>
            </a:r>
          </a:p>
        </p:txBody>
      </p:sp>
      <p:sp>
        <p:nvSpPr>
          <p:cNvPr id="9" name="ZoneTexte 3"/>
          <p:cNvSpPr txBox="1">
            <a:spLocks noChangeArrowheads="1"/>
          </p:cNvSpPr>
          <p:nvPr/>
        </p:nvSpPr>
        <p:spPr bwMode="auto">
          <a:xfrm>
            <a:off x="104775" y="4878430"/>
            <a:ext cx="87852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R. Lin</a:t>
            </a:r>
            <a:r>
              <a:rPr lang="ro-RO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 et al., ASCO</a:t>
            </a:r>
            <a:r>
              <a:rPr lang="fr-FR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GI</a:t>
            </a:r>
            <a:r>
              <a:rPr lang="ro-RO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 20</a:t>
            </a:r>
            <a:r>
              <a:rPr lang="fr-FR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19</a:t>
            </a:r>
            <a:r>
              <a:rPr lang="ro-RO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, </a:t>
            </a:r>
            <a:r>
              <a:rPr lang="fr-FR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abs 6</a:t>
            </a:r>
            <a:endParaRPr lang="nl-NL" altLang="fr-FR" sz="1000" dirty="0">
              <a:solidFill>
                <a:prstClr val="black">
                  <a:lumMod val="50000"/>
                  <a:lumOff val="50000"/>
                </a:prstClr>
              </a:solidFill>
              <a:latin typeface="Calibri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graphicFrame>
        <p:nvGraphicFramePr>
          <p:cNvPr id="10" name="Tableau 9"/>
          <p:cNvGraphicFramePr>
            <a:graphicFrameLocks noGrp="1"/>
          </p:cNvGraphicFramePr>
          <p:nvPr>
            <p:extLst/>
          </p:nvPr>
        </p:nvGraphicFramePr>
        <p:xfrm>
          <a:off x="107504" y="3867530"/>
          <a:ext cx="879788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37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7785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89291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216714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32676">
                <a:tc>
                  <a:txBody>
                    <a:bodyPr/>
                    <a:lstStyle/>
                    <a:p>
                      <a:pPr algn="ctr"/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POF n=30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PAC IP n=29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FOLFOX n=30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P  (HR, IC 95%) </a:t>
                      </a:r>
                    </a:p>
                    <a:p>
                      <a:pPr algn="ctr"/>
                      <a:r>
                        <a:rPr lang="fr-FR" sz="1200" dirty="0"/>
                        <a:t>(POF </a:t>
                      </a:r>
                      <a:r>
                        <a:rPr lang="fr-FR" sz="1200" i="1" dirty="0"/>
                        <a:t>vs</a:t>
                      </a:r>
                      <a:r>
                        <a:rPr lang="fr-FR" sz="1200" dirty="0"/>
                        <a:t> FOLFOX)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P  (HR, IC 95%)</a:t>
                      </a:r>
                    </a:p>
                    <a:p>
                      <a:pPr algn="ctr"/>
                      <a:r>
                        <a:rPr lang="fr-FR" sz="1200" dirty="0"/>
                        <a:t>(PAC IP </a:t>
                      </a:r>
                      <a:r>
                        <a:rPr lang="fr-FR" sz="1200" i="1" dirty="0"/>
                        <a:t>vs</a:t>
                      </a:r>
                      <a:r>
                        <a:rPr lang="fr-FR" sz="1200" dirty="0"/>
                        <a:t> FOLFOX)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3279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SSP</a:t>
                      </a:r>
                      <a:r>
                        <a:rPr lang="fr-FR" sz="12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fr-FR" sz="12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(mois, IC 95%)</a:t>
                      </a:r>
                      <a:endParaRPr lang="fr-FR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6,444</a:t>
                      </a:r>
                      <a:r>
                        <a:rPr lang="fr-FR" sz="12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fr-FR" sz="12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(5,093-7,794)</a:t>
                      </a:r>
                      <a:endParaRPr lang="fr-FR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6,214 </a:t>
                      </a:r>
                    </a:p>
                    <a:p>
                      <a:pPr algn="ctr"/>
                      <a:r>
                        <a:rPr lang="fr-FR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(5,095-7,332)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4,077 </a:t>
                      </a:r>
                    </a:p>
                    <a:p>
                      <a:pPr algn="ctr"/>
                      <a:r>
                        <a:rPr lang="fr-FR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(2,268-0,991)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0,043</a:t>
                      </a:r>
                    </a:p>
                    <a:p>
                      <a:pPr algn="ctr"/>
                      <a:r>
                        <a:rPr lang="fr-FR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(0,569 ;</a:t>
                      </a:r>
                      <a:r>
                        <a:rPr lang="fr-FR" sz="12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0,326-0,991)</a:t>
                      </a:r>
                      <a:endParaRPr lang="fr-FR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0,051 </a:t>
                      </a:r>
                    </a:p>
                    <a:p>
                      <a:pPr algn="ctr"/>
                      <a:r>
                        <a:rPr lang="fr-FR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(0,559 ;</a:t>
                      </a:r>
                      <a:r>
                        <a:rPr lang="fr-FR" sz="12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0,309-1,012)</a:t>
                      </a:r>
                      <a:endParaRPr lang="fr-FR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256EB17E-E582-814F-ABE9-171574633C56}"/>
              </a:ext>
            </a:extLst>
          </p:cNvPr>
          <p:cNvSpPr txBox="1"/>
          <p:nvPr/>
        </p:nvSpPr>
        <p:spPr>
          <a:xfrm>
            <a:off x="4769398" y="1748949"/>
            <a:ext cx="8934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fr-FR" sz="1000" dirty="0">
                <a:solidFill>
                  <a:prstClr val="black">
                    <a:lumMod val="50000"/>
                    <a:lumOff val="50000"/>
                  </a:prstClr>
                </a:solidFill>
              </a:rPr>
              <a:t>FOLFOX</a:t>
            </a:r>
          </a:p>
          <a:p>
            <a:pPr defTabSz="457200"/>
            <a:r>
              <a:rPr lang="fr-FR" sz="1000" dirty="0">
                <a:solidFill>
                  <a:prstClr val="black">
                    <a:lumMod val="50000"/>
                    <a:lumOff val="50000"/>
                  </a:prstClr>
                </a:solidFill>
              </a:rPr>
              <a:t>PAC IP</a:t>
            </a:r>
          </a:p>
          <a:p>
            <a:pPr defTabSz="457200"/>
            <a:r>
              <a:rPr lang="fr-FR" sz="1000" dirty="0">
                <a:solidFill>
                  <a:prstClr val="black">
                    <a:lumMod val="50000"/>
                    <a:lumOff val="50000"/>
                  </a:prstClr>
                </a:solidFill>
              </a:rPr>
              <a:t>POF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xmlns="" id="{20CB4CB5-ACA6-9C44-9D98-A42D6B6AF7E4}"/>
              </a:ext>
            </a:extLst>
          </p:cNvPr>
          <p:cNvCxnSpPr>
            <a:cxnSpLocks/>
          </p:cNvCxnSpPr>
          <p:nvPr/>
        </p:nvCxnSpPr>
        <p:spPr>
          <a:xfrm>
            <a:off x="4573955" y="1867612"/>
            <a:ext cx="230345" cy="0"/>
          </a:xfrm>
          <a:prstGeom prst="line">
            <a:avLst/>
          </a:prstGeom>
          <a:ln w="1905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xmlns="" id="{B2740E9F-FE8B-7243-8F2A-1E64E61A5321}"/>
              </a:ext>
            </a:extLst>
          </p:cNvPr>
          <p:cNvCxnSpPr>
            <a:cxnSpLocks/>
          </p:cNvCxnSpPr>
          <p:nvPr/>
        </p:nvCxnSpPr>
        <p:spPr>
          <a:xfrm>
            <a:off x="4573955" y="2020537"/>
            <a:ext cx="230345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xmlns="" id="{37740F2B-EC9F-9F41-A9B0-96816D82B83F}"/>
              </a:ext>
            </a:extLst>
          </p:cNvPr>
          <p:cNvCxnSpPr>
            <a:cxnSpLocks/>
          </p:cNvCxnSpPr>
          <p:nvPr/>
        </p:nvCxnSpPr>
        <p:spPr>
          <a:xfrm>
            <a:off x="4573955" y="2171533"/>
            <a:ext cx="230345" cy="0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F088E342-4FF9-AD4F-ADF8-A555802D9576}"/>
              </a:ext>
            </a:extLst>
          </p:cNvPr>
          <p:cNvSpPr txBox="1"/>
          <p:nvPr/>
        </p:nvSpPr>
        <p:spPr>
          <a:xfrm>
            <a:off x="1517167" y="1674881"/>
            <a:ext cx="476774" cy="187487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>
              <a:lnSpc>
                <a:spcPts val="900"/>
              </a:lnSpc>
              <a:spcBef>
                <a:spcPts val="375"/>
              </a:spcBef>
            </a:pPr>
            <a:r>
              <a:rPr lang="fr-FR" sz="825" dirty="0">
                <a:solidFill>
                  <a:schemeClr val="bg1">
                    <a:lumMod val="50000"/>
                  </a:schemeClr>
                </a:solidFill>
              </a:rPr>
              <a:t>100%</a:t>
            </a:r>
          </a:p>
          <a:p>
            <a:pPr algn="r">
              <a:lnSpc>
                <a:spcPts val="900"/>
              </a:lnSpc>
              <a:spcBef>
                <a:spcPts val="375"/>
              </a:spcBef>
            </a:pPr>
            <a:r>
              <a:rPr lang="fr-FR" sz="825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 algn="r">
              <a:lnSpc>
                <a:spcPts val="900"/>
              </a:lnSpc>
              <a:spcBef>
                <a:spcPts val="375"/>
              </a:spcBef>
            </a:pPr>
            <a:r>
              <a:rPr lang="fr-FR" sz="825" dirty="0">
                <a:solidFill>
                  <a:schemeClr val="bg1">
                    <a:lumMod val="50000"/>
                  </a:schemeClr>
                </a:solidFill>
              </a:rPr>
              <a:t>80%</a:t>
            </a:r>
          </a:p>
          <a:p>
            <a:pPr algn="r">
              <a:lnSpc>
                <a:spcPts val="900"/>
              </a:lnSpc>
              <a:spcBef>
                <a:spcPts val="375"/>
              </a:spcBef>
            </a:pPr>
            <a:r>
              <a:rPr lang="fr-FR" sz="825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 algn="r">
              <a:lnSpc>
                <a:spcPts val="900"/>
              </a:lnSpc>
              <a:spcBef>
                <a:spcPts val="375"/>
              </a:spcBef>
            </a:pPr>
            <a:r>
              <a:rPr lang="fr-FR" sz="825" dirty="0">
                <a:solidFill>
                  <a:schemeClr val="bg1">
                    <a:lumMod val="50000"/>
                  </a:schemeClr>
                </a:solidFill>
              </a:rPr>
              <a:t>60%</a:t>
            </a:r>
          </a:p>
          <a:p>
            <a:pPr algn="r">
              <a:lnSpc>
                <a:spcPts val="900"/>
              </a:lnSpc>
              <a:spcBef>
                <a:spcPts val="375"/>
              </a:spcBef>
            </a:pPr>
            <a:r>
              <a:rPr lang="fr-FR" sz="825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 algn="r">
              <a:lnSpc>
                <a:spcPts val="900"/>
              </a:lnSpc>
              <a:spcBef>
                <a:spcPts val="375"/>
              </a:spcBef>
            </a:pPr>
            <a:r>
              <a:rPr lang="fr-FR" sz="825" dirty="0">
                <a:solidFill>
                  <a:schemeClr val="bg1">
                    <a:lumMod val="50000"/>
                  </a:schemeClr>
                </a:solidFill>
              </a:rPr>
              <a:t>40%</a:t>
            </a:r>
          </a:p>
          <a:p>
            <a:pPr algn="r">
              <a:lnSpc>
                <a:spcPts val="900"/>
              </a:lnSpc>
              <a:spcBef>
                <a:spcPts val="375"/>
              </a:spcBef>
            </a:pPr>
            <a:r>
              <a:rPr lang="fr-FR" sz="825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 algn="r">
              <a:lnSpc>
                <a:spcPts val="900"/>
              </a:lnSpc>
              <a:spcBef>
                <a:spcPts val="375"/>
              </a:spcBef>
            </a:pPr>
            <a:r>
              <a:rPr lang="fr-FR" sz="825" dirty="0">
                <a:solidFill>
                  <a:schemeClr val="bg1">
                    <a:lumMod val="50000"/>
                  </a:schemeClr>
                </a:solidFill>
              </a:rPr>
              <a:t>20%</a:t>
            </a:r>
          </a:p>
          <a:p>
            <a:pPr algn="r">
              <a:lnSpc>
                <a:spcPts val="900"/>
              </a:lnSpc>
              <a:spcBef>
                <a:spcPts val="375"/>
              </a:spcBef>
            </a:pPr>
            <a:r>
              <a:rPr lang="fr-FR" sz="825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 algn="r">
              <a:lnSpc>
                <a:spcPts val="900"/>
              </a:lnSpc>
              <a:spcBef>
                <a:spcPts val="375"/>
              </a:spcBef>
            </a:pPr>
            <a:r>
              <a:rPr lang="fr-FR" sz="825" dirty="0">
                <a:solidFill>
                  <a:schemeClr val="bg1">
                    <a:lumMod val="50000"/>
                  </a:schemeClr>
                </a:solidFill>
              </a:rPr>
              <a:t>0%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C88951A1-2493-EC47-A1C0-D2C6C9693BDD}"/>
              </a:ext>
            </a:extLst>
          </p:cNvPr>
          <p:cNvGrpSpPr/>
          <p:nvPr/>
        </p:nvGrpSpPr>
        <p:grpSpPr>
          <a:xfrm>
            <a:off x="1936739" y="1632470"/>
            <a:ext cx="59021" cy="1859683"/>
            <a:chOff x="1106878" y="2063938"/>
            <a:chExt cx="59021" cy="1859683"/>
          </a:xfrm>
        </p:grpSpPr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xmlns="" id="{24B19A2D-051B-294A-8C33-B81845BF8106}"/>
                </a:ext>
              </a:extLst>
            </p:cNvPr>
            <p:cNvCxnSpPr/>
            <p:nvPr/>
          </p:nvCxnSpPr>
          <p:spPr>
            <a:xfrm>
              <a:off x="1161633" y="2063938"/>
              <a:ext cx="0" cy="1859683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xmlns="" id="{A79D9A05-290D-DC45-AF59-9817DA81DB3F}"/>
                </a:ext>
              </a:extLst>
            </p:cNvPr>
            <p:cNvCxnSpPr/>
            <p:nvPr/>
          </p:nvCxnSpPr>
          <p:spPr>
            <a:xfrm>
              <a:off x="1154856" y="2124567"/>
              <a:ext cx="6777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xmlns="" id="{7043A07D-8647-7D4F-B398-41D30D6FE447}"/>
                </a:ext>
              </a:extLst>
            </p:cNvPr>
            <p:cNvCxnSpPr/>
            <p:nvPr/>
          </p:nvCxnSpPr>
          <p:spPr>
            <a:xfrm>
              <a:off x="1111899" y="2192391"/>
              <a:ext cx="54000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xmlns="" id="{B54B80E5-ABAA-A94F-98DD-8529BE99FA11}"/>
                </a:ext>
              </a:extLst>
            </p:cNvPr>
            <p:cNvCxnSpPr/>
            <p:nvPr/>
          </p:nvCxnSpPr>
          <p:spPr>
            <a:xfrm>
              <a:off x="1106878" y="2530264"/>
              <a:ext cx="54000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xmlns="" id="{35EC400A-B117-9748-B7F0-96E31F55FA6A}"/>
                </a:ext>
              </a:extLst>
            </p:cNvPr>
            <p:cNvCxnSpPr/>
            <p:nvPr/>
          </p:nvCxnSpPr>
          <p:spPr>
            <a:xfrm>
              <a:off x="1109394" y="2864371"/>
              <a:ext cx="54000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xmlns="" id="{68BEB32C-AC61-AB4F-BF4E-3DC4B4A5F483}"/>
                </a:ext>
              </a:extLst>
            </p:cNvPr>
            <p:cNvCxnSpPr/>
            <p:nvPr/>
          </p:nvCxnSpPr>
          <p:spPr>
            <a:xfrm>
              <a:off x="1108137" y="3198476"/>
              <a:ext cx="54000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xmlns="" id="{CB3B3683-D7A6-304C-9DA1-B61A8BD106A1}"/>
                </a:ext>
              </a:extLst>
            </p:cNvPr>
            <p:cNvCxnSpPr/>
            <p:nvPr/>
          </p:nvCxnSpPr>
          <p:spPr>
            <a:xfrm>
              <a:off x="1106882" y="3536348"/>
              <a:ext cx="54000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xmlns="" id="{31EA780B-6650-4C42-AB33-A588BAA28D99}"/>
                </a:ext>
              </a:extLst>
            </p:cNvPr>
            <p:cNvCxnSpPr/>
            <p:nvPr/>
          </p:nvCxnSpPr>
          <p:spPr>
            <a:xfrm>
              <a:off x="1109400" y="3870454"/>
              <a:ext cx="54000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xmlns="" id="{3A9A129C-CD31-F449-B228-9C4EB96CA13B}"/>
              </a:ext>
            </a:extLst>
          </p:cNvPr>
          <p:cNvCxnSpPr>
            <a:cxnSpLocks/>
          </p:cNvCxnSpPr>
          <p:nvPr/>
        </p:nvCxnSpPr>
        <p:spPr>
          <a:xfrm flipH="1">
            <a:off x="1984717" y="3492153"/>
            <a:ext cx="423156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ZoneTexte 46">
            <a:extLst>
              <a:ext uri="{FF2B5EF4-FFF2-40B4-BE49-F238E27FC236}">
                <a16:creationId xmlns:a16="http://schemas.microsoft.com/office/drawing/2014/main" xmlns="" id="{1F3B9F5D-ABD4-8043-B77A-57BBECBCF305}"/>
              </a:ext>
            </a:extLst>
          </p:cNvPr>
          <p:cNvSpPr txBox="1"/>
          <p:nvPr/>
        </p:nvSpPr>
        <p:spPr>
          <a:xfrm>
            <a:off x="1889332" y="3498271"/>
            <a:ext cx="326331" cy="2192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375"/>
              </a:spcBef>
            </a:pPr>
            <a:r>
              <a:rPr lang="fr-FR" sz="825" dirty="0">
                <a:solidFill>
                  <a:schemeClr val="bg1">
                    <a:lumMod val="50000"/>
                  </a:schemeClr>
                </a:solidFill>
              </a:rPr>
              <a:t>0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xmlns="" id="{B7E615B7-4725-2047-982D-121ABD0CA099}"/>
              </a:ext>
            </a:extLst>
          </p:cNvPr>
          <p:cNvSpPr txBox="1"/>
          <p:nvPr/>
        </p:nvSpPr>
        <p:spPr>
          <a:xfrm>
            <a:off x="2478169" y="3615221"/>
            <a:ext cx="29881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SSP (mois)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xmlns="" id="{B5D17C5B-8956-194D-A49F-38B3CCC6B53D}"/>
              </a:ext>
            </a:extLst>
          </p:cNvPr>
          <p:cNvSpPr txBox="1"/>
          <p:nvPr/>
        </p:nvSpPr>
        <p:spPr>
          <a:xfrm rot="16200000">
            <a:off x="779624" y="2509804"/>
            <a:ext cx="15231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Survie %</a:t>
            </a: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xmlns="" id="{8BBA204A-05BA-994C-86F3-FE84734E5C93}"/>
              </a:ext>
            </a:extLst>
          </p:cNvPr>
          <p:cNvCxnSpPr/>
          <p:nvPr/>
        </p:nvCxnSpPr>
        <p:spPr>
          <a:xfrm rot="16200000">
            <a:off x="2019649" y="3519374"/>
            <a:ext cx="540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ZoneTexte 49">
            <a:extLst>
              <a:ext uri="{FF2B5EF4-FFF2-40B4-BE49-F238E27FC236}">
                <a16:creationId xmlns:a16="http://schemas.microsoft.com/office/drawing/2014/main" xmlns="" id="{BFB3CDD0-262E-1C42-B050-ED712A65DF86}"/>
              </a:ext>
            </a:extLst>
          </p:cNvPr>
          <p:cNvSpPr txBox="1"/>
          <p:nvPr/>
        </p:nvSpPr>
        <p:spPr>
          <a:xfrm>
            <a:off x="2884000" y="3498271"/>
            <a:ext cx="326331" cy="2192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375"/>
              </a:spcBef>
            </a:pPr>
            <a:r>
              <a:rPr lang="fr-FR" sz="825" dirty="0">
                <a:solidFill>
                  <a:schemeClr val="bg1">
                    <a:lumMod val="50000"/>
                  </a:schemeClr>
                </a:solidFill>
              </a:rPr>
              <a:t>5</a:t>
            </a:r>
          </a:p>
        </p:txBody>
      </p: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xmlns="" id="{D099C525-E672-B24C-A03B-CCF3F7ADE51B}"/>
              </a:ext>
            </a:extLst>
          </p:cNvPr>
          <p:cNvCxnSpPr/>
          <p:nvPr/>
        </p:nvCxnSpPr>
        <p:spPr>
          <a:xfrm rot="16200000">
            <a:off x="3014317" y="3519374"/>
            <a:ext cx="540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ZoneTexte 51">
            <a:extLst>
              <a:ext uri="{FF2B5EF4-FFF2-40B4-BE49-F238E27FC236}">
                <a16:creationId xmlns:a16="http://schemas.microsoft.com/office/drawing/2014/main" xmlns="" id="{9DCB6BD5-DEBC-4E48-8040-B3849E2EE6E7}"/>
              </a:ext>
            </a:extLst>
          </p:cNvPr>
          <p:cNvSpPr txBox="1"/>
          <p:nvPr/>
        </p:nvSpPr>
        <p:spPr>
          <a:xfrm>
            <a:off x="3888760" y="3498271"/>
            <a:ext cx="326331" cy="2192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375"/>
              </a:spcBef>
            </a:pPr>
            <a:r>
              <a:rPr lang="fr-FR" sz="825" dirty="0">
                <a:solidFill>
                  <a:schemeClr val="bg1">
                    <a:lumMod val="50000"/>
                  </a:schemeClr>
                </a:solidFill>
              </a:rPr>
              <a:t>10</a:t>
            </a:r>
          </a:p>
        </p:txBody>
      </p: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xmlns="" id="{1C915DB9-EFE2-C345-A2C6-A7802596ED99}"/>
              </a:ext>
            </a:extLst>
          </p:cNvPr>
          <p:cNvCxnSpPr/>
          <p:nvPr/>
        </p:nvCxnSpPr>
        <p:spPr>
          <a:xfrm rot="16200000">
            <a:off x="4019077" y="3519374"/>
            <a:ext cx="540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ZoneTexte 53">
            <a:extLst>
              <a:ext uri="{FF2B5EF4-FFF2-40B4-BE49-F238E27FC236}">
                <a16:creationId xmlns:a16="http://schemas.microsoft.com/office/drawing/2014/main" xmlns="" id="{F6FED93C-E913-934B-B4EB-A6E5B61F682D}"/>
              </a:ext>
            </a:extLst>
          </p:cNvPr>
          <p:cNvSpPr txBox="1"/>
          <p:nvPr/>
        </p:nvSpPr>
        <p:spPr>
          <a:xfrm>
            <a:off x="4888507" y="3498271"/>
            <a:ext cx="326331" cy="2192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375"/>
              </a:spcBef>
            </a:pPr>
            <a:r>
              <a:rPr lang="fr-FR" sz="825" dirty="0">
                <a:solidFill>
                  <a:schemeClr val="bg1">
                    <a:lumMod val="50000"/>
                  </a:schemeClr>
                </a:solidFill>
              </a:rPr>
              <a:t>15</a:t>
            </a:r>
          </a:p>
        </p:txBody>
      </p:sp>
      <p:cxnSp>
        <p:nvCxnSpPr>
          <p:cNvPr id="55" name="Connecteur droit 54">
            <a:extLst>
              <a:ext uri="{FF2B5EF4-FFF2-40B4-BE49-F238E27FC236}">
                <a16:creationId xmlns:a16="http://schemas.microsoft.com/office/drawing/2014/main" xmlns="" id="{9B22DC5B-5785-C44F-9685-E58D2ABE7183}"/>
              </a:ext>
            </a:extLst>
          </p:cNvPr>
          <p:cNvCxnSpPr/>
          <p:nvPr/>
        </p:nvCxnSpPr>
        <p:spPr>
          <a:xfrm rot="16200000">
            <a:off x="5018824" y="3519374"/>
            <a:ext cx="540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Forme libre 3">
            <a:extLst>
              <a:ext uri="{FF2B5EF4-FFF2-40B4-BE49-F238E27FC236}">
                <a16:creationId xmlns:a16="http://schemas.microsoft.com/office/drawing/2014/main" xmlns="" id="{FD6AAB31-32F5-734A-BDAD-103C840FBBB3}"/>
              </a:ext>
            </a:extLst>
          </p:cNvPr>
          <p:cNvSpPr/>
          <p:nvPr/>
        </p:nvSpPr>
        <p:spPr>
          <a:xfrm>
            <a:off x="2040367" y="1771426"/>
            <a:ext cx="3887097" cy="1459454"/>
          </a:xfrm>
          <a:custGeom>
            <a:avLst/>
            <a:gdLst>
              <a:gd name="connsiteX0" fmla="*/ 3887097 w 3887097"/>
              <a:gd name="connsiteY0" fmla="*/ 1459454 h 1459454"/>
              <a:gd name="connsiteX1" fmla="*/ 3887097 w 3887097"/>
              <a:gd name="connsiteY1" fmla="*/ 1276574 h 1459454"/>
              <a:gd name="connsiteX2" fmla="*/ 2987040 w 3887097"/>
              <a:gd name="connsiteY2" fmla="*/ 1276574 h 1459454"/>
              <a:gd name="connsiteX3" fmla="*/ 2987040 w 3887097"/>
              <a:gd name="connsiteY3" fmla="*/ 1183341 h 1459454"/>
              <a:gd name="connsiteX4" fmla="*/ 2710927 w 3887097"/>
              <a:gd name="connsiteY4" fmla="*/ 1183341 h 1459454"/>
              <a:gd name="connsiteX5" fmla="*/ 2710927 w 3887097"/>
              <a:gd name="connsiteY5" fmla="*/ 1079350 h 1459454"/>
              <a:gd name="connsiteX6" fmla="*/ 1800113 w 3887097"/>
              <a:gd name="connsiteY6" fmla="*/ 1079350 h 1459454"/>
              <a:gd name="connsiteX7" fmla="*/ 1800113 w 3887097"/>
              <a:gd name="connsiteY7" fmla="*/ 989703 h 1459454"/>
              <a:gd name="connsiteX8" fmla="*/ 1606475 w 3887097"/>
              <a:gd name="connsiteY8" fmla="*/ 989703 h 1459454"/>
              <a:gd name="connsiteX9" fmla="*/ 1606475 w 3887097"/>
              <a:gd name="connsiteY9" fmla="*/ 889299 h 1459454"/>
              <a:gd name="connsiteX10" fmla="*/ 1269402 w 3887097"/>
              <a:gd name="connsiteY10" fmla="*/ 889299 h 1459454"/>
              <a:gd name="connsiteX11" fmla="*/ 1269402 w 3887097"/>
              <a:gd name="connsiteY11" fmla="*/ 792480 h 1459454"/>
              <a:gd name="connsiteX12" fmla="*/ 1269402 w 3887097"/>
              <a:gd name="connsiteY12" fmla="*/ 792480 h 1459454"/>
              <a:gd name="connsiteX13" fmla="*/ 1251473 w 3887097"/>
              <a:gd name="connsiteY13" fmla="*/ 760207 h 1459454"/>
              <a:gd name="connsiteX14" fmla="*/ 1251473 w 3887097"/>
              <a:gd name="connsiteY14" fmla="*/ 692075 h 1459454"/>
              <a:gd name="connsiteX15" fmla="*/ 1158240 w 3887097"/>
              <a:gd name="connsiteY15" fmla="*/ 692075 h 1459454"/>
              <a:gd name="connsiteX16" fmla="*/ 1158240 w 3887097"/>
              <a:gd name="connsiteY16" fmla="*/ 602428 h 1459454"/>
              <a:gd name="connsiteX17" fmla="*/ 1090108 w 3887097"/>
              <a:gd name="connsiteY17" fmla="*/ 602428 h 1459454"/>
              <a:gd name="connsiteX18" fmla="*/ 1090108 w 3887097"/>
              <a:gd name="connsiteY18" fmla="*/ 519953 h 1459454"/>
              <a:gd name="connsiteX19" fmla="*/ 835511 w 3887097"/>
              <a:gd name="connsiteY19" fmla="*/ 519953 h 1459454"/>
              <a:gd name="connsiteX20" fmla="*/ 835511 w 3887097"/>
              <a:gd name="connsiteY20" fmla="*/ 444649 h 1459454"/>
              <a:gd name="connsiteX21" fmla="*/ 659802 w 3887097"/>
              <a:gd name="connsiteY21" fmla="*/ 444649 h 1459454"/>
              <a:gd name="connsiteX22" fmla="*/ 659802 w 3887097"/>
              <a:gd name="connsiteY22" fmla="*/ 383689 h 1459454"/>
              <a:gd name="connsiteX23" fmla="*/ 487680 w 3887097"/>
              <a:gd name="connsiteY23" fmla="*/ 383689 h 1459454"/>
              <a:gd name="connsiteX24" fmla="*/ 487680 w 3887097"/>
              <a:gd name="connsiteY24" fmla="*/ 315558 h 1459454"/>
              <a:gd name="connsiteX25" fmla="*/ 322729 w 3887097"/>
              <a:gd name="connsiteY25" fmla="*/ 315558 h 1459454"/>
              <a:gd name="connsiteX26" fmla="*/ 322729 w 3887097"/>
              <a:gd name="connsiteY26" fmla="*/ 251012 h 1459454"/>
              <a:gd name="connsiteX27" fmla="*/ 297628 w 3887097"/>
              <a:gd name="connsiteY27" fmla="*/ 251012 h 1459454"/>
              <a:gd name="connsiteX28" fmla="*/ 297628 w 3887097"/>
              <a:gd name="connsiteY28" fmla="*/ 190052 h 1459454"/>
              <a:gd name="connsiteX29" fmla="*/ 265355 w 3887097"/>
              <a:gd name="connsiteY29" fmla="*/ 190052 h 1459454"/>
              <a:gd name="connsiteX30" fmla="*/ 265355 w 3887097"/>
              <a:gd name="connsiteY30" fmla="*/ 118334 h 1459454"/>
              <a:gd name="connsiteX31" fmla="*/ 103991 w 3887097"/>
              <a:gd name="connsiteY31" fmla="*/ 118334 h 1459454"/>
              <a:gd name="connsiteX32" fmla="*/ 103991 w 3887097"/>
              <a:gd name="connsiteY32" fmla="*/ 0 h 1459454"/>
              <a:gd name="connsiteX33" fmla="*/ 0 w 3887097"/>
              <a:gd name="connsiteY33" fmla="*/ 0 h 1459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887097" h="1459454">
                <a:moveTo>
                  <a:pt x="3887097" y="1459454"/>
                </a:moveTo>
                <a:lnTo>
                  <a:pt x="3887097" y="1276574"/>
                </a:lnTo>
                <a:lnTo>
                  <a:pt x="2987040" y="1276574"/>
                </a:lnTo>
                <a:lnTo>
                  <a:pt x="2987040" y="1183341"/>
                </a:lnTo>
                <a:lnTo>
                  <a:pt x="2710927" y="1183341"/>
                </a:lnTo>
                <a:lnTo>
                  <a:pt x="2710927" y="1079350"/>
                </a:lnTo>
                <a:lnTo>
                  <a:pt x="1800113" y="1079350"/>
                </a:lnTo>
                <a:lnTo>
                  <a:pt x="1800113" y="989703"/>
                </a:lnTo>
                <a:lnTo>
                  <a:pt x="1606475" y="989703"/>
                </a:lnTo>
                <a:lnTo>
                  <a:pt x="1606475" y="889299"/>
                </a:lnTo>
                <a:lnTo>
                  <a:pt x="1269402" y="889299"/>
                </a:lnTo>
                <a:lnTo>
                  <a:pt x="1269402" y="792480"/>
                </a:lnTo>
                <a:lnTo>
                  <a:pt x="1269402" y="792480"/>
                </a:lnTo>
                <a:lnTo>
                  <a:pt x="1251473" y="760207"/>
                </a:lnTo>
                <a:lnTo>
                  <a:pt x="1251473" y="692075"/>
                </a:lnTo>
                <a:lnTo>
                  <a:pt x="1158240" y="692075"/>
                </a:lnTo>
                <a:lnTo>
                  <a:pt x="1158240" y="602428"/>
                </a:lnTo>
                <a:lnTo>
                  <a:pt x="1090108" y="602428"/>
                </a:lnTo>
                <a:lnTo>
                  <a:pt x="1090108" y="519953"/>
                </a:lnTo>
                <a:lnTo>
                  <a:pt x="835511" y="519953"/>
                </a:lnTo>
                <a:lnTo>
                  <a:pt x="835511" y="444649"/>
                </a:lnTo>
                <a:lnTo>
                  <a:pt x="659802" y="444649"/>
                </a:lnTo>
                <a:lnTo>
                  <a:pt x="659802" y="383689"/>
                </a:lnTo>
                <a:lnTo>
                  <a:pt x="487680" y="383689"/>
                </a:lnTo>
                <a:lnTo>
                  <a:pt x="487680" y="315558"/>
                </a:lnTo>
                <a:lnTo>
                  <a:pt x="322729" y="315558"/>
                </a:lnTo>
                <a:lnTo>
                  <a:pt x="322729" y="251012"/>
                </a:lnTo>
                <a:lnTo>
                  <a:pt x="297628" y="251012"/>
                </a:lnTo>
                <a:lnTo>
                  <a:pt x="297628" y="190052"/>
                </a:lnTo>
                <a:lnTo>
                  <a:pt x="265355" y="190052"/>
                </a:lnTo>
                <a:lnTo>
                  <a:pt x="265355" y="118334"/>
                </a:lnTo>
                <a:lnTo>
                  <a:pt x="103991" y="118334"/>
                </a:lnTo>
                <a:lnTo>
                  <a:pt x="103991" y="0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orme libre 7">
            <a:extLst>
              <a:ext uri="{FF2B5EF4-FFF2-40B4-BE49-F238E27FC236}">
                <a16:creationId xmlns:a16="http://schemas.microsoft.com/office/drawing/2014/main" xmlns="" id="{5DBA4239-6DD1-DF42-BEA5-B34D7030DA8F}"/>
              </a:ext>
            </a:extLst>
          </p:cNvPr>
          <p:cNvSpPr/>
          <p:nvPr/>
        </p:nvSpPr>
        <p:spPr>
          <a:xfrm>
            <a:off x="2054711" y="1767840"/>
            <a:ext cx="2632037" cy="1567031"/>
          </a:xfrm>
          <a:custGeom>
            <a:avLst/>
            <a:gdLst>
              <a:gd name="connsiteX0" fmla="*/ 2632037 w 2632037"/>
              <a:gd name="connsiteY0" fmla="*/ 1567031 h 1567031"/>
              <a:gd name="connsiteX1" fmla="*/ 2632037 w 2632037"/>
              <a:gd name="connsiteY1" fmla="*/ 1470212 h 1567031"/>
              <a:gd name="connsiteX2" fmla="*/ 2592593 w 2632037"/>
              <a:gd name="connsiteY2" fmla="*/ 1466626 h 1567031"/>
              <a:gd name="connsiteX3" fmla="*/ 2592593 w 2632037"/>
              <a:gd name="connsiteY3" fmla="*/ 1362635 h 1567031"/>
              <a:gd name="connsiteX4" fmla="*/ 2345167 w 2632037"/>
              <a:gd name="connsiteY4" fmla="*/ 1362635 h 1567031"/>
              <a:gd name="connsiteX5" fmla="*/ 2345167 w 2632037"/>
              <a:gd name="connsiteY5" fmla="*/ 1287332 h 1567031"/>
              <a:gd name="connsiteX6" fmla="*/ 2022437 w 2632037"/>
              <a:gd name="connsiteY6" fmla="*/ 1287332 h 1567031"/>
              <a:gd name="connsiteX7" fmla="*/ 2022437 w 2632037"/>
              <a:gd name="connsiteY7" fmla="*/ 1204856 h 1567031"/>
              <a:gd name="connsiteX8" fmla="*/ 1828800 w 2632037"/>
              <a:gd name="connsiteY8" fmla="*/ 1204856 h 1567031"/>
              <a:gd name="connsiteX9" fmla="*/ 1828800 w 2632037"/>
              <a:gd name="connsiteY9" fmla="*/ 1136725 h 1567031"/>
              <a:gd name="connsiteX10" fmla="*/ 1685364 w 2632037"/>
              <a:gd name="connsiteY10" fmla="*/ 1136725 h 1567031"/>
              <a:gd name="connsiteX11" fmla="*/ 1685364 w 2632037"/>
              <a:gd name="connsiteY11" fmla="*/ 1075765 h 1567031"/>
              <a:gd name="connsiteX12" fmla="*/ 1480969 w 2632037"/>
              <a:gd name="connsiteY12" fmla="*/ 1075765 h 1567031"/>
              <a:gd name="connsiteX13" fmla="*/ 1480969 w 2632037"/>
              <a:gd name="connsiteY13" fmla="*/ 1018391 h 1567031"/>
              <a:gd name="connsiteX14" fmla="*/ 1420009 w 2632037"/>
              <a:gd name="connsiteY14" fmla="*/ 1018391 h 1567031"/>
              <a:gd name="connsiteX15" fmla="*/ 1420009 w 2632037"/>
              <a:gd name="connsiteY15" fmla="*/ 961016 h 1567031"/>
              <a:gd name="connsiteX16" fmla="*/ 1301675 w 2632037"/>
              <a:gd name="connsiteY16" fmla="*/ 961016 h 1567031"/>
              <a:gd name="connsiteX17" fmla="*/ 1298089 w 2632037"/>
              <a:gd name="connsiteY17" fmla="*/ 900056 h 1567031"/>
              <a:gd name="connsiteX18" fmla="*/ 1298089 w 2632037"/>
              <a:gd name="connsiteY18" fmla="*/ 900056 h 1567031"/>
              <a:gd name="connsiteX19" fmla="*/ 1290917 w 2632037"/>
              <a:gd name="connsiteY19" fmla="*/ 835511 h 1567031"/>
              <a:gd name="connsiteX20" fmla="*/ 1222785 w 2632037"/>
              <a:gd name="connsiteY20" fmla="*/ 835511 h 1567031"/>
              <a:gd name="connsiteX21" fmla="*/ 1222785 w 2632037"/>
              <a:gd name="connsiteY21" fmla="*/ 781722 h 1567031"/>
              <a:gd name="connsiteX22" fmla="*/ 1212028 w 2632037"/>
              <a:gd name="connsiteY22" fmla="*/ 760207 h 1567031"/>
              <a:gd name="connsiteX23" fmla="*/ 1204856 w 2632037"/>
              <a:gd name="connsiteY23" fmla="*/ 724348 h 1567031"/>
              <a:gd name="connsiteX24" fmla="*/ 1133138 w 2632037"/>
              <a:gd name="connsiteY24" fmla="*/ 724348 h 1567031"/>
              <a:gd name="connsiteX25" fmla="*/ 1133138 w 2632037"/>
              <a:gd name="connsiteY25" fmla="*/ 677732 h 1567031"/>
              <a:gd name="connsiteX26" fmla="*/ 964602 w 2632037"/>
              <a:gd name="connsiteY26" fmla="*/ 677732 h 1567031"/>
              <a:gd name="connsiteX27" fmla="*/ 964602 w 2632037"/>
              <a:gd name="connsiteY27" fmla="*/ 620358 h 1567031"/>
              <a:gd name="connsiteX28" fmla="*/ 806823 w 2632037"/>
              <a:gd name="connsiteY28" fmla="*/ 620358 h 1567031"/>
              <a:gd name="connsiteX29" fmla="*/ 806823 w 2632037"/>
              <a:gd name="connsiteY29" fmla="*/ 559398 h 1567031"/>
              <a:gd name="connsiteX30" fmla="*/ 713590 w 2632037"/>
              <a:gd name="connsiteY30" fmla="*/ 559398 h 1567031"/>
              <a:gd name="connsiteX31" fmla="*/ 713590 w 2632037"/>
              <a:gd name="connsiteY31" fmla="*/ 509195 h 1567031"/>
              <a:gd name="connsiteX32" fmla="*/ 677731 w 2632037"/>
              <a:gd name="connsiteY32" fmla="*/ 509195 h 1567031"/>
              <a:gd name="connsiteX33" fmla="*/ 666974 w 2632037"/>
              <a:gd name="connsiteY33" fmla="*/ 448235 h 1567031"/>
              <a:gd name="connsiteX34" fmla="*/ 666974 w 2632037"/>
              <a:gd name="connsiteY34" fmla="*/ 337073 h 1567031"/>
              <a:gd name="connsiteX35" fmla="*/ 634701 w 2632037"/>
              <a:gd name="connsiteY35" fmla="*/ 337073 h 1567031"/>
              <a:gd name="connsiteX36" fmla="*/ 634701 w 2632037"/>
              <a:gd name="connsiteY36" fmla="*/ 283285 h 1567031"/>
              <a:gd name="connsiteX37" fmla="*/ 383689 w 2632037"/>
              <a:gd name="connsiteY37" fmla="*/ 283285 h 1567031"/>
              <a:gd name="connsiteX38" fmla="*/ 383689 w 2632037"/>
              <a:gd name="connsiteY38" fmla="*/ 222325 h 1567031"/>
              <a:gd name="connsiteX39" fmla="*/ 383689 w 2632037"/>
              <a:gd name="connsiteY39" fmla="*/ 222325 h 1567031"/>
              <a:gd name="connsiteX40" fmla="*/ 383689 w 2632037"/>
              <a:gd name="connsiteY40" fmla="*/ 222325 h 1567031"/>
              <a:gd name="connsiteX41" fmla="*/ 383689 w 2632037"/>
              <a:gd name="connsiteY41" fmla="*/ 222325 h 1567031"/>
              <a:gd name="connsiteX42" fmla="*/ 358588 w 2632037"/>
              <a:gd name="connsiteY42" fmla="*/ 200809 h 1567031"/>
              <a:gd name="connsiteX43" fmla="*/ 351416 w 2632037"/>
              <a:gd name="connsiteY43" fmla="*/ 164951 h 1567031"/>
              <a:gd name="connsiteX44" fmla="*/ 340658 w 2632037"/>
              <a:gd name="connsiteY44" fmla="*/ 118334 h 1567031"/>
              <a:gd name="connsiteX45" fmla="*/ 329901 w 2632037"/>
              <a:gd name="connsiteY45" fmla="*/ 93233 h 1567031"/>
              <a:gd name="connsiteX46" fmla="*/ 329901 w 2632037"/>
              <a:gd name="connsiteY46" fmla="*/ 60960 h 1567031"/>
              <a:gd name="connsiteX47" fmla="*/ 0 w 2632037"/>
              <a:gd name="connsiteY47" fmla="*/ 60960 h 1567031"/>
              <a:gd name="connsiteX48" fmla="*/ 0 w 2632037"/>
              <a:gd name="connsiteY48" fmla="*/ 0 h 1567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2632037" h="1567031">
                <a:moveTo>
                  <a:pt x="2632037" y="1567031"/>
                </a:moveTo>
                <a:lnTo>
                  <a:pt x="2632037" y="1470212"/>
                </a:lnTo>
                <a:lnTo>
                  <a:pt x="2592593" y="1466626"/>
                </a:lnTo>
                <a:lnTo>
                  <a:pt x="2592593" y="1362635"/>
                </a:lnTo>
                <a:lnTo>
                  <a:pt x="2345167" y="1362635"/>
                </a:lnTo>
                <a:lnTo>
                  <a:pt x="2345167" y="1287332"/>
                </a:lnTo>
                <a:lnTo>
                  <a:pt x="2022437" y="1287332"/>
                </a:lnTo>
                <a:lnTo>
                  <a:pt x="2022437" y="1204856"/>
                </a:lnTo>
                <a:lnTo>
                  <a:pt x="1828800" y="1204856"/>
                </a:lnTo>
                <a:lnTo>
                  <a:pt x="1828800" y="1136725"/>
                </a:lnTo>
                <a:lnTo>
                  <a:pt x="1685364" y="1136725"/>
                </a:lnTo>
                <a:lnTo>
                  <a:pt x="1685364" y="1075765"/>
                </a:lnTo>
                <a:lnTo>
                  <a:pt x="1480969" y="1075765"/>
                </a:lnTo>
                <a:lnTo>
                  <a:pt x="1480969" y="1018391"/>
                </a:lnTo>
                <a:lnTo>
                  <a:pt x="1420009" y="1018391"/>
                </a:lnTo>
                <a:lnTo>
                  <a:pt x="1420009" y="961016"/>
                </a:lnTo>
                <a:lnTo>
                  <a:pt x="1301675" y="961016"/>
                </a:lnTo>
                <a:lnTo>
                  <a:pt x="1298089" y="900056"/>
                </a:lnTo>
                <a:lnTo>
                  <a:pt x="1298089" y="900056"/>
                </a:lnTo>
                <a:lnTo>
                  <a:pt x="1290917" y="835511"/>
                </a:lnTo>
                <a:lnTo>
                  <a:pt x="1222785" y="835511"/>
                </a:lnTo>
                <a:lnTo>
                  <a:pt x="1222785" y="781722"/>
                </a:lnTo>
                <a:lnTo>
                  <a:pt x="1212028" y="760207"/>
                </a:lnTo>
                <a:lnTo>
                  <a:pt x="1204856" y="724348"/>
                </a:lnTo>
                <a:lnTo>
                  <a:pt x="1133138" y="724348"/>
                </a:lnTo>
                <a:lnTo>
                  <a:pt x="1133138" y="677732"/>
                </a:lnTo>
                <a:lnTo>
                  <a:pt x="964602" y="677732"/>
                </a:lnTo>
                <a:lnTo>
                  <a:pt x="964602" y="620358"/>
                </a:lnTo>
                <a:lnTo>
                  <a:pt x="806823" y="620358"/>
                </a:lnTo>
                <a:lnTo>
                  <a:pt x="806823" y="559398"/>
                </a:lnTo>
                <a:lnTo>
                  <a:pt x="713590" y="559398"/>
                </a:lnTo>
                <a:lnTo>
                  <a:pt x="713590" y="509195"/>
                </a:lnTo>
                <a:lnTo>
                  <a:pt x="677731" y="509195"/>
                </a:lnTo>
                <a:lnTo>
                  <a:pt x="666974" y="448235"/>
                </a:lnTo>
                <a:lnTo>
                  <a:pt x="666974" y="337073"/>
                </a:lnTo>
                <a:lnTo>
                  <a:pt x="634701" y="337073"/>
                </a:lnTo>
                <a:lnTo>
                  <a:pt x="634701" y="283285"/>
                </a:lnTo>
                <a:lnTo>
                  <a:pt x="383689" y="283285"/>
                </a:lnTo>
                <a:lnTo>
                  <a:pt x="383689" y="222325"/>
                </a:lnTo>
                <a:lnTo>
                  <a:pt x="383689" y="222325"/>
                </a:lnTo>
                <a:lnTo>
                  <a:pt x="383689" y="222325"/>
                </a:lnTo>
                <a:lnTo>
                  <a:pt x="383689" y="222325"/>
                </a:lnTo>
                <a:lnTo>
                  <a:pt x="358588" y="200809"/>
                </a:lnTo>
                <a:lnTo>
                  <a:pt x="351416" y="164951"/>
                </a:lnTo>
                <a:lnTo>
                  <a:pt x="340658" y="118334"/>
                </a:lnTo>
                <a:lnTo>
                  <a:pt x="329901" y="93233"/>
                </a:lnTo>
                <a:lnTo>
                  <a:pt x="329901" y="60960"/>
                </a:lnTo>
                <a:lnTo>
                  <a:pt x="0" y="60960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Forme libre 55">
            <a:extLst>
              <a:ext uri="{FF2B5EF4-FFF2-40B4-BE49-F238E27FC236}">
                <a16:creationId xmlns:a16="http://schemas.microsoft.com/office/drawing/2014/main" xmlns="" id="{9D088AAE-EE6B-3545-A72A-7365BB5A3345}"/>
              </a:ext>
            </a:extLst>
          </p:cNvPr>
          <p:cNvSpPr/>
          <p:nvPr/>
        </p:nvSpPr>
        <p:spPr>
          <a:xfrm>
            <a:off x="2033195" y="1775012"/>
            <a:ext cx="1889760" cy="1477383"/>
          </a:xfrm>
          <a:custGeom>
            <a:avLst/>
            <a:gdLst>
              <a:gd name="connsiteX0" fmla="*/ 1889760 w 1889760"/>
              <a:gd name="connsiteY0" fmla="*/ 1477383 h 1477383"/>
              <a:gd name="connsiteX1" fmla="*/ 1889760 w 1889760"/>
              <a:gd name="connsiteY1" fmla="*/ 1416423 h 1477383"/>
              <a:gd name="connsiteX2" fmla="*/ 1567031 w 1889760"/>
              <a:gd name="connsiteY2" fmla="*/ 1416423 h 1477383"/>
              <a:gd name="connsiteX3" fmla="*/ 1567031 w 1889760"/>
              <a:gd name="connsiteY3" fmla="*/ 1359049 h 1477383"/>
              <a:gd name="connsiteX4" fmla="*/ 1351878 w 1889760"/>
              <a:gd name="connsiteY4" fmla="*/ 1359049 h 1477383"/>
              <a:gd name="connsiteX5" fmla="*/ 1351878 w 1889760"/>
              <a:gd name="connsiteY5" fmla="*/ 1294503 h 1477383"/>
              <a:gd name="connsiteX6" fmla="*/ 1247887 w 1889760"/>
              <a:gd name="connsiteY6" fmla="*/ 1294503 h 1477383"/>
              <a:gd name="connsiteX7" fmla="*/ 1244301 w 1889760"/>
              <a:gd name="connsiteY7" fmla="*/ 1222786 h 1477383"/>
              <a:gd name="connsiteX8" fmla="*/ 1244301 w 1889760"/>
              <a:gd name="connsiteY8" fmla="*/ 1168997 h 1477383"/>
              <a:gd name="connsiteX9" fmla="*/ 1208443 w 1889760"/>
              <a:gd name="connsiteY9" fmla="*/ 1168997 h 1477383"/>
              <a:gd name="connsiteX10" fmla="*/ 1208443 w 1889760"/>
              <a:gd name="connsiteY10" fmla="*/ 1118795 h 1477383"/>
              <a:gd name="connsiteX11" fmla="*/ 1172584 w 1889760"/>
              <a:gd name="connsiteY11" fmla="*/ 1118795 h 1477383"/>
              <a:gd name="connsiteX12" fmla="*/ 1172584 w 1889760"/>
              <a:gd name="connsiteY12" fmla="*/ 1050663 h 1477383"/>
              <a:gd name="connsiteX13" fmla="*/ 1136725 w 1889760"/>
              <a:gd name="connsiteY13" fmla="*/ 1039906 h 1477383"/>
              <a:gd name="connsiteX14" fmla="*/ 1136725 w 1889760"/>
              <a:gd name="connsiteY14" fmla="*/ 982532 h 1477383"/>
              <a:gd name="connsiteX15" fmla="*/ 932330 w 1889760"/>
              <a:gd name="connsiteY15" fmla="*/ 982532 h 1477383"/>
              <a:gd name="connsiteX16" fmla="*/ 932330 w 1889760"/>
              <a:gd name="connsiteY16" fmla="*/ 914400 h 1477383"/>
              <a:gd name="connsiteX17" fmla="*/ 871370 w 1889760"/>
              <a:gd name="connsiteY17" fmla="*/ 914400 h 1477383"/>
              <a:gd name="connsiteX18" fmla="*/ 871370 w 1889760"/>
              <a:gd name="connsiteY18" fmla="*/ 857026 h 1477383"/>
              <a:gd name="connsiteX19" fmla="*/ 831925 w 1889760"/>
              <a:gd name="connsiteY19" fmla="*/ 857026 h 1477383"/>
              <a:gd name="connsiteX20" fmla="*/ 831925 w 1889760"/>
              <a:gd name="connsiteY20" fmla="*/ 803237 h 1477383"/>
              <a:gd name="connsiteX21" fmla="*/ 674146 w 1889760"/>
              <a:gd name="connsiteY21" fmla="*/ 803237 h 1477383"/>
              <a:gd name="connsiteX22" fmla="*/ 674146 w 1889760"/>
              <a:gd name="connsiteY22" fmla="*/ 738692 h 1477383"/>
              <a:gd name="connsiteX23" fmla="*/ 674146 w 1889760"/>
              <a:gd name="connsiteY23" fmla="*/ 738692 h 1477383"/>
              <a:gd name="connsiteX24" fmla="*/ 652631 w 1889760"/>
              <a:gd name="connsiteY24" fmla="*/ 681317 h 1477383"/>
              <a:gd name="connsiteX25" fmla="*/ 573741 w 1889760"/>
              <a:gd name="connsiteY25" fmla="*/ 681317 h 1477383"/>
              <a:gd name="connsiteX26" fmla="*/ 562984 w 1889760"/>
              <a:gd name="connsiteY26" fmla="*/ 620357 h 1477383"/>
              <a:gd name="connsiteX27" fmla="*/ 555812 w 1889760"/>
              <a:gd name="connsiteY27" fmla="*/ 555812 h 1477383"/>
              <a:gd name="connsiteX28" fmla="*/ 494852 w 1889760"/>
              <a:gd name="connsiteY28" fmla="*/ 555812 h 1477383"/>
              <a:gd name="connsiteX29" fmla="*/ 494852 w 1889760"/>
              <a:gd name="connsiteY29" fmla="*/ 491266 h 1477383"/>
              <a:gd name="connsiteX30" fmla="*/ 458993 w 1889760"/>
              <a:gd name="connsiteY30" fmla="*/ 491266 h 1477383"/>
              <a:gd name="connsiteX31" fmla="*/ 458993 w 1889760"/>
              <a:gd name="connsiteY31" fmla="*/ 433892 h 1477383"/>
              <a:gd name="connsiteX32" fmla="*/ 426720 w 1889760"/>
              <a:gd name="connsiteY32" fmla="*/ 433892 h 1477383"/>
              <a:gd name="connsiteX33" fmla="*/ 423134 w 1889760"/>
              <a:gd name="connsiteY33" fmla="*/ 365760 h 1477383"/>
              <a:gd name="connsiteX34" fmla="*/ 415963 w 1889760"/>
              <a:gd name="connsiteY34" fmla="*/ 301214 h 1477383"/>
              <a:gd name="connsiteX35" fmla="*/ 261770 w 1889760"/>
              <a:gd name="connsiteY35" fmla="*/ 301214 h 1477383"/>
              <a:gd name="connsiteX36" fmla="*/ 261770 w 1889760"/>
              <a:gd name="connsiteY36" fmla="*/ 243840 h 1477383"/>
              <a:gd name="connsiteX37" fmla="*/ 222325 w 1889760"/>
              <a:gd name="connsiteY37" fmla="*/ 243840 h 1477383"/>
              <a:gd name="connsiteX38" fmla="*/ 222325 w 1889760"/>
              <a:gd name="connsiteY38" fmla="*/ 57374 h 1477383"/>
              <a:gd name="connsiteX39" fmla="*/ 186466 w 1889760"/>
              <a:gd name="connsiteY39" fmla="*/ 57374 h 1477383"/>
              <a:gd name="connsiteX40" fmla="*/ 186466 w 1889760"/>
              <a:gd name="connsiteY40" fmla="*/ 0 h 1477383"/>
              <a:gd name="connsiteX41" fmla="*/ 0 w 1889760"/>
              <a:gd name="connsiteY41" fmla="*/ 0 h 1477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889760" h="1477383">
                <a:moveTo>
                  <a:pt x="1889760" y="1477383"/>
                </a:moveTo>
                <a:lnTo>
                  <a:pt x="1889760" y="1416423"/>
                </a:lnTo>
                <a:lnTo>
                  <a:pt x="1567031" y="1416423"/>
                </a:lnTo>
                <a:lnTo>
                  <a:pt x="1567031" y="1359049"/>
                </a:lnTo>
                <a:lnTo>
                  <a:pt x="1351878" y="1359049"/>
                </a:lnTo>
                <a:lnTo>
                  <a:pt x="1351878" y="1294503"/>
                </a:lnTo>
                <a:lnTo>
                  <a:pt x="1247887" y="1294503"/>
                </a:lnTo>
                <a:lnTo>
                  <a:pt x="1244301" y="1222786"/>
                </a:lnTo>
                <a:lnTo>
                  <a:pt x="1244301" y="1168997"/>
                </a:lnTo>
                <a:lnTo>
                  <a:pt x="1208443" y="1168997"/>
                </a:lnTo>
                <a:lnTo>
                  <a:pt x="1208443" y="1118795"/>
                </a:lnTo>
                <a:lnTo>
                  <a:pt x="1172584" y="1118795"/>
                </a:lnTo>
                <a:lnTo>
                  <a:pt x="1172584" y="1050663"/>
                </a:lnTo>
                <a:lnTo>
                  <a:pt x="1136725" y="1039906"/>
                </a:lnTo>
                <a:lnTo>
                  <a:pt x="1136725" y="982532"/>
                </a:lnTo>
                <a:lnTo>
                  <a:pt x="932330" y="982532"/>
                </a:lnTo>
                <a:lnTo>
                  <a:pt x="932330" y="914400"/>
                </a:lnTo>
                <a:lnTo>
                  <a:pt x="871370" y="914400"/>
                </a:lnTo>
                <a:lnTo>
                  <a:pt x="871370" y="857026"/>
                </a:lnTo>
                <a:lnTo>
                  <a:pt x="831925" y="857026"/>
                </a:lnTo>
                <a:lnTo>
                  <a:pt x="831925" y="803237"/>
                </a:lnTo>
                <a:lnTo>
                  <a:pt x="674146" y="803237"/>
                </a:lnTo>
                <a:lnTo>
                  <a:pt x="674146" y="738692"/>
                </a:lnTo>
                <a:lnTo>
                  <a:pt x="674146" y="738692"/>
                </a:lnTo>
                <a:lnTo>
                  <a:pt x="652631" y="681317"/>
                </a:lnTo>
                <a:lnTo>
                  <a:pt x="573741" y="681317"/>
                </a:lnTo>
                <a:lnTo>
                  <a:pt x="562984" y="620357"/>
                </a:lnTo>
                <a:lnTo>
                  <a:pt x="555812" y="555812"/>
                </a:lnTo>
                <a:lnTo>
                  <a:pt x="494852" y="555812"/>
                </a:lnTo>
                <a:lnTo>
                  <a:pt x="494852" y="491266"/>
                </a:lnTo>
                <a:lnTo>
                  <a:pt x="458993" y="491266"/>
                </a:lnTo>
                <a:lnTo>
                  <a:pt x="458993" y="433892"/>
                </a:lnTo>
                <a:lnTo>
                  <a:pt x="426720" y="433892"/>
                </a:lnTo>
                <a:lnTo>
                  <a:pt x="423134" y="365760"/>
                </a:lnTo>
                <a:lnTo>
                  <a:pt x="415963" y="301214"/>
                </a:lnTo>
                <a:lnTo>
                  <a:pt x="261770" y="301214"/>
                </a:lnTo>
                <a:lnTo>
                  <a:pt x="261770" y="243840"/>
                </a:lnTo>
                <a:lnTo>
                  <a:pt x="222325" y="243840"/>
                </a:lnTo>
                <a:lnTo>
                  <a:pt x="222325" y="57374"/>
                </a:lnTo>
                <a:lnTo>
                  <a:pt x="186466" y="57374"/>
                </a:lnTo>
                <a:lnTo>
                  <a:pt x="186466" y="0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A470A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xmlns="" id="{2F21BBDB-20F0-D84C-9DBF-FF4A10464927}"/>
              </a:ext>
            </a:extLst>
          </p:cNvPr>
          <p:cNvSpPr txBox="1"/>
          <p:nvPr/>
        </p:nvSpPr>
        <p:spPr>
          <a:xfrm>
            <a:off x="5902743" y="3498271"/>
            <a:ext cx="326331" cy="2192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375"/>
              </a:spcBef>
            </a:pPr>
            <a:r>
              <a:rPr lang="fr-FR" sz="825" dirty="0">
                <a:solidFill>
                  <a:schemeClr val="bg1">
                    <a:lumMod val="50000"/>
                  </a:schemeClr>
                </a:solidFill>
              </a:rPr>
              <a:t>20</a:t>
            </a:r>
          </a:p>
        </p:txBody>
      </p: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xmlns="" id="{286AC6C1-46EA-1741-9D3B-F4B8F9C52A51}"/>
              </a:ext>
            </a:extLst>
          </p:cNvPr>
          <p:cNvCxnSpPr/>
          <p:nvPr/>
        </p:nvCxnSpPr>
        <p:spPr>
          <a:xfrm rot="16200000">
            <a:off x="6033060" y="3519374"/>
            <a:ext cx="540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890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Estomac avancé L1</a:t>
            </a:r>
            <a:br>
              <a:rPr lang="fr-FR" dirty="0"/>
            </a:br>
            <a:r>
              <a:rPr lang="fr-FR" dirty="0"/>
              <a:t>Essai FNF-004 : survie globale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628649"/>
          </a:xfrm>
        </p:spPr>
        <p:txBody>
          <a:bodyPr>
            <a:normAutofit/>
          </a:bodyPr>
          <a:lstStyle/>
          <a:p>
            <a:r>
              <a:rPr lang="fr-FR" sz="2000" dirty="0"/>
              <a:t>Survie globale (résultats préliminaires)</a:t>
            </a:r>
          </a:p>
        </p:txBody>
      </p:sp>
      <p:sp>
        <p:nvSpPr>
          <p:cNvPr id="9" name="ZoneTexte 3"/>
          <p:cNvSpPr txBox="1">
            <a:spLocks noChangeArrowheads="1"/>
          </p:cNvSpPr>
          <p:nvPr/>
        </p:nvSpPr>
        <p:spPr bwMode="auto">
          <a:xfrm>
            <a:off x="60256" y="4897438"/>
            <a:ext cx="87852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R. Lin</a:t>
            </a:r>
            <a:r>
              <a:rPr lang="ro-RO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 et al., ASCO</a:t>
            </a:r>
            <a:r>
              <a:rPr lang="fr-FR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GI</a:t>
            </a:r>
            <a:r>
              <a:rPr lang="ro-RO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 20</a:t>
            </a:r>
            <a:r>
              <a:rPr lang="fr-FR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19</a:t>
            </a:r>
            <a:r>
              <a:rPr lang="ro-RO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, </a:t>
            </a:r>
            <a:r>
              <a:rPr lang="fr-FR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abs 6</a:t>
            </a:r>
            <a:endParaRPr lang="nl-NL" altLang="fr-FR" sz="1000" dirty="0">
              <a:solidFill>
                <a:prstClr val="black">
                  <a:lumMod val="50000"/>
                  <a:lumOff val="50000"/>
                </a:prstClr>
              </a:solidFill>
              <a:latin typeface="Calibri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graphicFrame>
        <p:nvGraphicFramePr>
          <p:cNvPr id="10" name="Tableau 9"/>
          <p:cNvGraphicFramePr>
            <a:graphicFrameLocks noGrp="1"/>
          </p:cNvGraphicFramePr>
          <p:nvPr>
            <p:extLst/>
          </p:nvPr>
        </p:nvGraphicFramePr>
        <p:xfrm>
          <a:off x="492581" y="3867894"/>
          <a:ext cx="8363168" cy="899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788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6400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6400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3247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78023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58456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POF n=30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PAC IP n=29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FOLFOX n=30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P  (HR, IC 95%) </a:t>
                      </a:r>
                    </a:p>
                    <a:p>
                      <a:pPr algn="ctr"/>
                      <a:r>
                        <a:rPr lang="fr-FR" sz="1100" dirty="0"/>
                        <a:t>(POF </a:t>
                      </a:r>
                      <a:r>
                        <a:rPr lang="fr-FR" sz="1100" i="1" dirty="0"/>
                        <a:t>vs</a:t>
                      </a:r>
                      <a:r>
                        <a:rPr lang="fr-FR" sz="1100" dirty="0"/>
                        <a:t> FOLFOX)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P  (HR, IC 95%)</a:t>
                      </a:r>
                    </a:p>
                    <a:p>
                      <a:pPr algn="ctr"/>
                      <a:r>
                        <a:rPr lang="fr-FR" sz="1100" dirty="0"/>
                        <a:t>(PAC IP </a:t>
                      </a:r>
                      <a:r>
                        <a:rPr lang="fr-FR" sz="1100" i="1" dirty="0"/>
                        <a:t>vs</a:t>
                      </a:r>
                      <a:r>
                        <a:rPr lang="fr-FR" sz="1100" dirty="0"/>
                        <a:t> FOLFOX)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SG</a:t>
                      </a:r>
                    </a:p>
                    <a:p>
                      <a:pPr algn="ctr"/>
                      <a:r>
                        <a:rPr lang="fr-FR" sz="12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(mois, IC 95%)</a:t>
                      </a:r>
                      <a:endParaRPr lang="fr-FR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9,534</a:t>
                      </a:r>
                      <a:endParaRPr lang="fr-FR" sz="1200" baseline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fr-FR" sz="12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(7,958-11,111)</a:t>
                      </a:r>
                      <a:endParaRPr lang="fr-FR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10,882 </a:t>
                      </a:r>
                    </a:p>
                    <a:p>
                      <a:pPr algn="ctr"/>
                      <a:r>
                        <a:rPr lang="fr-FR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(8,953-12,812)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6,641</a:t>
                      </a:r>
                    </a:p>
                    <a:p>
                      <a:pPr algn="ctr"/>
                      <a:r>
                        <a:rPr lang="fr-FR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(4,788-8,494)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0,300</a:t>
                      </a:r>
                    </a:p>
                    <a:p>
                      <a:pPr algn="ctr"/>
                      <a:r>
                        <a:rPr lang="fr-FR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(0,729 ;</a:t>
                      </a:r>
                      <a:r>
                        <a:rPr lang="fr-FR" sz="12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0,400-1,328)</a:t>
                      </a:r>
                      <a:endParaRPr lang="fr-FR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0,102</a:t>
                      </a:r>
                    </a:p>
                    <a:p>
                      <a:pPr algn="ctr"/>
                      <a:r>
                        <a:rPr lang="fr-FR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(0,583 ;</a:t>
                      </a:r>
                      <a:r>
                        <a:rPr lang="fr-FR" sz="12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0,303-1,122)</a:t>
                      </a:r>
                      <a:endParaRPr lang="fr-FR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129F7C42-70D6-7840-9D0C-9BCEB9F0DF01}"/>
              </a:ext>
            </a:extLst>
          </p:cNvPr>
          <p:cNvSpPr txBox="1"/>
          <p:nvPr/>
        </p:nvSpPr>
        <p:spPr>
          <a:xfrm>
            <a:off x="4769398" y="1748949"/>
            <a:ext cx="8934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fr-FR" sz="1000" dirty="0">
                <a:solidFill>
                  <a:prstClr val="black">
                    <a:lumMod val="50000"/>
                    <a:lumOff val="50000"/>
                  </a:prstClr>
                </a:solidFill>
              </a:rPr>
              <a:t>FOLFOX</a:t>
            </a:r>
          </a:p>
          <a:p>
            <a:pPr defTabSz="457200"/>
            <a:r>
              <a:rPr lang="fr-FR" sz="1000" dirty="0">
                <a:solidFill>
                  <a:prstClr val="black">
                    <a:lumMod val="50000"/>
                    <a:lumOff val="50000"/>
                  </a:prstClr>
                </a:solidFill>
              </a:rPr>
              <a:t>PAC IP</a:t>
            </a:r>
          </a:p>
          <a:p>
            <a:pPr defTabSz="457200"/>
            <a:r>
              <a:rPr lang="fr-FR" sz="1000" dirty="0">
                <a:solidFill>
                  <a:prstClr val="black">
                    <a:lumMod val="50000"/>
                    <a:lumOff val="50000"/>
                  </a:prstClr>
                </a:solidFill>
              </a:rPr>
              <a:t>POF</a:t>
            </a: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xmlns="" id="{16E9D2DB-0AD1-6E47-B0B8-CE272E3D2B6A}"/>
              </a:ext>
            </a:extLst>
          </p:cNvPr>
          <p:cNvCxnSpPr>
            <a:cxnSpLocks/>
          </p:cNvCxnSpPr>
          <p:nvPr/>
        </p:nvCxnSpPr>
        <p:spPr>
          <a:xfrm>
            <a:off x="4573955" y="1867612"/>
            <a:ext cx="230345" cy="0"/>
          </a:xfrm>
          <a:prstGeom prst="line">
            <a:avLst/>
          </a:prstGeom>
          <a:ln w="1905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xmlns="" id="{72BDE450-FE7A-2841-8F76-4BA1F1EF1D93}"/>
              </a:ext>
            </a:extLst>
          </p:cNvPr>
          <p:cNvCxnSpPr>
            <a:cxnSpLocks/>
          </p:cNvCxnSpPr>
          <p:nvPr/>
        </p:nvCxnSpPr>
        <p:spPr>
          <a:xfrm>
            <a:off x="4573955" y="2020537"/>
            <a:ext cx="230345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xmlns="" id="{C3EC007A-3861-FD44-9048-EA8088066969}"/>
              </a:ext>
            </a:extLst>
          </p:cNvPr>
          <p:cNvCxnSpPr>
            <a:cxnSpLocks/>
          </p:cNvCxnSpPr>
          <p:nvPr/>
        </p:nvCxnSpPr>
        <p:spPr>
          <a:xfrm>
            <a:off x="4573955" y="2171533"/>
            <a:ext cx="230345" cy="0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5B0F6E45-9126-CB4E-934A-7E9D4140BCDE}"/>
              </a:ext>
            </a:extLst>
          </p:cNvPr>
          <p:cNvSpPr txBox="1"/>
          <p:nvPr/>
        </p:nvSpPr>
        <p:spPr>
          <a:xfrm>
            <a:off x="1517167" y="1704592"/>
            <a:ext cx="476774" cy="23570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>
              <a:lnSpc>
                <a:spcPts val="1220"/>
              </a:lnSpc>
              <a:spcBef>
                <a:spcPts val="40"/>
              </a:spcBef>
            </a:pPr>
            <a:r>
              <a:rPr lang="fr-FR" sz="825" dirty="0">
                <a:solidFill>
                  <a:schemeClr val="bg1">
                    <a:lumMod val="50000"/>
                  </a:schemeClr>
                </a:solidFill>
              </a:rPr>
              <a:t>100%</a:t>
            </a:r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xmlns="" id="{B31FE0B9-07EB-9F45-8A5A-E2C83E241F1F}"/>
              </a:ext>
            </a:extLst>
          </p:cNvPr>
          <p:cNvCxnSpPr>
            <a:cxnSpLocks/>
          </p:cNvCxnSpPr>
          <p:nvPr/>
        </p:nvCxnSpPr>
        <p:spPr>
          <a:xfrm>
            <a:off x="1991494" y="1696757"/>
            <a:ext cx="0" cy="1795396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xmlns="" id="{2DA8418B-2E7B-ED47-8211-B90DBB59671A}"/>
              </a:ext>
            </a:extLst>
          </p:cNvPr>
          <p:cNvCxnSpPr>
            <a:cxnSpLocks/>
          </p:cNvCxnSpPr>
          <p:nvPr/>
        </p:nvCxnSpPr>
        <p:spPr>
          <a:xfrm flipH="1">
            <a:off x="1984718" y="3492153"/>
            <a:ext cx="4042941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xmlns="" id="{7DE16692-E5FC-8147-9524-C0D07E714314}"/>
              </a:ext>
            </a:extLst>
          </p:cNvPr>
          <p:cNvSpPr txBox="1"/>
          <p:nvPr/>
        </p:nvSpPr>
        <p:spPr>
          <a:xfrm>
            <a:off x="2478169" y="3615221"/>
            <a:ext cx="29881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SG (mois)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xmlns="" id="{81E6BAD6-D861-6C48-A573-B4250EBA5179}"/>
              </a:ext>
            </a:extLst>
          </p:cNvPr>
          <p:cNvSpPr txBox="1"/>
          <p:nvPr/>
        </p:nvSpPr>
        <p:spPr>
          <a:xfrm rot="16200000">
            <a:off x="779624" y="2509804"/>
            <a:ext cx="15231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Survie %</a:t>
            </a:r>
          </a:p>
        </p:txBody>
      </p: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xmlns="" id="{B2E0AC99-ECC0-654D-B29A-31EDD96577F0}"/>
              </a:ext>
            </a:extLst>
          </p:cNvPr>
          <p:cNvCxnSpPr/>
          <p:nvPr/>
        </p:nvCxnSpPr>
        <p:spPr>
          <a:xfrm rot="16200000">
            <a:off x="2019649" y="3519374"/>
            <a:ext cx="540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xmlns="" id="{EBD07068-8C72-8349-A131-F94704386336}"/>
              </a:ext>
            </a:extLst>
          </p:cNvPr>
          <p:cNvCxnSpPr/>
          <p:nvPr/>
        </p:nvCxnSpPr>
        <p:spPr>
          <a:xfrm rot="16200000">
            <a:off x="2657582" y="3519374"/>
            <a:ext cx="540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xmlns="" id="{64AB28F2-62F1-BE44-9DF7-BE9470146DC1}"/>
              </a:ext>
            </a:extLst>
          </p:cNvPr>
          <p:cNvCxnSpPr/>
          <p:nvPr/>
        </p:nvCxnSpPr>
        <p:spPr>
          <a:xfrm rot="16200000">
            <a:off x="3285107" y="3519374"/>
            <a:ext cx="540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ZoneTexte 35">
            <a:extLst>
              <a:ext uri="{FF2B5EF4-FFF2-40B4-BE49-F238E27FC236}">
                <a16:creationId xmlns:a16="http://schemas.microsoft.com/office/drawing/2014/main" xmlns="" id="{6A4ABA06-A1AF-7F4C-A375-6EF11EB9B2EA}"/>
              </a:ext>
            </a:extLst>
          </p:cNvPr>
          <p:cNvSpPr txBox="1"/>
          <p:nvPr/>
        </p:nvSpPr>
        <p:spPr>
          <a:xfrm>
            <a:off x="1889332" y="3498271"/>
            <a:ext cx="326331" cy="2192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375"/>
              </a:spcBef>
            </a:pPr>
            <a:r>
              <a:rPr lang="fr-FR" sz="825" dirty="0">
                <a:solidFill>
                  <a:schemeClr val="bg1">
                    <a:lumMod val="50000"/>
                  </a:schemeClr>
                </a:solidFill>
              </a:rPr>
              <a:t>0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xmlns="" id="{F9889706-869C-C24A-A126-C17632B85D25}"/>
              </a:ext>
            </a:extLst>
          </p:cNvPr>
          <p:cNvSpPr txBox="1"/>
          <p:nvPr/>
        </p:nvSpPr>
        <p:spPr>
          <a:xfrm>
            <a:off x="2523160" y="3498271"/>
            <a:ext cx="326331" cy="2192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375"/>
              </a:spcBef>
            </a:pPr>
            <a:r>
              <a:rPr lang="fr-FR" sz="825" dirty="0">
                <a:solidFill>
                  <a:schemeClr val="bg1">
                    <a:lumMod val="50000"/>
                  </a:schemeClr>
                </a:solidFill>
              </a:rPr>
              <a:t>5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xmlns="" id="{9354A939-E7E4-8846-A896-F15694117951}"/>
              </a:ext>
            </a:extLst>
          </p:cNvPr>
          <p:cNvSpPr txBox="1"/>
          <p:nvPr/>
        </p:nvSpPr>
        <p:spPr>
          <a:xfrm>
            <a:off x="3150688" y="3498271"/>
            <a:ext cx="326331" cy="2192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375"/>
              </a:spcBef>
            </a:pPr>
            <a:r>
              <a:rPr lang="fr-FR" sz="825" dirty="0">
                <a:solidFill>
                  <a:schemeClr val="bg1">
                    <a:lumMod val="50000"/>
                  </a:schemeClr>
                </a:solidFill>
              </a:rPr>
              <a:t>10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xmlns="" id="{9D48BA14-D7CE-8B45-BED0-822FBA84EB42}"/>
              </a:ext>
            </a:extLst>
          </p:cNvPr>
          <p:cNvSpPr txBox="1"/>
          <p:nvPr/>
        </p:nvSpPr>
        <p:spPr>
          <a:xfrm>
            <a:off x="3789599" y="3498271"/>
            <a:ext cx="326331" cy="2192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375"/>
              </a:spcBef>
            </a:pPr>
            <a:r>
              <a:rPr lang="fr-FR" sz="825" dirty="0">
                <a:solidFill>
                  <a:schemeClr val="bg1">
                    <a:lumMod val="50000"/>
                  </a:schemeClr>
                </a:solidFill>
              </a:rPr>
              <a:t>15</a:t>
            </a:r>
          </a:p>
        </p:txBody>
      </p: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xmlns="" id="{4783C536-1D2D-B644-9497-4DEE63963269}"/>
              </a:ext>
            </a:extLst>
          </p:cNvPr>
          <p:cNvCxnSpPr/>
          <p:nvPr/>
        </p:nvCxnSpPr>
        <p:spPr>
          <a:xfrm rot="16200000">
            <a:off x="3919912" y="3519374"/>
            <a:ext cx="540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ZoneTexte 39">
            <a:extLst>
              <a:ext uri="{FF2B5EF4-FFF2-40B4-BE49-F238E27FC236}">
                <a16:creationId xmlns:a16="http://schemas.microsoft.com/office/drawing/2014/main" xmlns="" id="{8BAAA489-5A6D-584C-B945-5F7082A1EA5E}"/>
              </a:ext>
            </a:extLst>
          </p:cNvPr>
          <p:cNvSpPr txBox="1"/>
          <p:nvPr/>
        </p:nvSpPr>
        <p:spPr>
          <a:xfrm>
            <a:off x="4421581" y="3498271"/>
            <a:ext cx="326331" cy="2192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375"/>
              </a:spcBef>
            </a:pPr>
            <a:r>
              <a:rPr lang="fr-FR" sz="825" dirty="0">
                <a:solidFill>
                  <a:schemeClr val="bg1">
                    <a:lumMod val="50000"/>
                  </a:schemeClr>
                </a:solidFill>
              </a:rPr>
              <a:t>20</a:t>
            </a:r>
          </a:p>
        </p:txBody>
      </p: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xmlns="" id="{FC7DB2FA-11B4-964B-AE34-FA4D0F70EEDC}"/>
              </a:ext>
            </a:extLst>
          </p:cNvPr>
          <p:cNvCxnSpPr/>
          <p:nvPr/>
        </p:nvCxnSpPr>
        <p:spPr>
          <a:xfrm rot="16200000">
            <a:off x="4551894" y="3519374"/>
            <a:ext cx="540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ZoneTexte 41">
            <a:extLst>
              <a:ext uri="{FF2B5EF4-FFF2-40B4-BE49-F238E27FC236}">
                <a16:creationId xmlns:a16="http://schemas.microsoft.com/office/drawing/2014/main" xmlns="" id="{56BC5D3D-A80D-C24D-864D-84612AA4C70A}"/>
              </a:ext>
            </a:extLst>
          </p:cNvPr>
          <p:cNvSpPr txBox="1"/>
          <p:nvPr/>
        </p:nvSpPr>
        <p:spPr>
          <a:xfrm>
            <a:off x="5061452" y="3498271"/>
            <a:ext cx="326331" cy="2192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375"/>
              </a:spcBef>
            </a:pPr>
            <a:r>
              <a:rPr lang="fr-FR" sz="825" dirty="0">
                <a:solidFill>
                  <a:schemeClr val="bg1">
                    <a:lumMod val="50000"/>
                  </a:schemeClr>
                </a:solidFill>
              </a:rPr>
              <a:t>25</a:t>
            </a:r>
          </a:p>
        </p:txBody>
      </p: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xmlns="" id="{700999DF-2534-1746-A5F7-6A768DECAB5B}"/>
              </a:ext>
            </a:extLst>
          </p:cNvPr>
          <p:cNvCxnSpPr/>
          <p:nvPr/>
        </p:nvCxnSpPr>
        <p:spPr>
          <a:xfrm rot="16200000">
            <a:off x="5191765" y="3519374"/>
            <a:ext cx="540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ZoneTexte 43">
            <a:extLst>
              <a:ext uri="{FF2B5EF4-FFF2-40B4-BE49-F238E27FC236}">
                <a16:creationId xmlns:a16="http://schemas.microsoft.com/office/drawing/2014/main" xmlns="" id="{F91B1BB8-06A6-004F-BE56-917ED1DB35A8}"/>
              </a:ext>
            </a:extLst>
          </p:cNvPr>
          <p:cNvSpPr txBox="1"/>
          <p:nvPr/>
        </p:nvSpPr>
        <p:spPr>
          <a:xfrm>
            <a:off x="5693122" y="3498271"/>
            <a:ext cx="326331" cy="2192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375"/>
              </a:spcBef>
            </a:pPr>
            <a:r>
              <a:rPr lang="fr-FR" sz="825" dirty="0">
                <a:solidFill>
                  <a:schemeClr val="bg1">
                    <a:lumMod val="50000"/>
                  </a:schemeClr>
                </a:solidFill>
              </a:rPr>
              <a:t>30</a:t>
            </a:r>
          </a:p>
        </p:txBody>
      </p: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xmlns="" id="{60F272B9-ED70-2A46-8D62-A789AA4DAA7E}"/>
              </a:ext>
            </a:extLst>
          </p:cNvPr>
          <p:cNvCxnSpPr/>
          <p:nvPr/>
        </p:nvCxnSpPr>
        <p:spPr>
          <a:xfrm rot="16200000">
            <a:off x="5823435" y="3519374"/>
            <a:ext cx="540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Forme libre 2">
            <a:extLst>
              <a:ext uri="{FF2B5EF4-FFF2-40B4-BE49-F238E27FC236}">
                <a16:creationId xmlns:a16="http://schemas.microsoft.com/office/drawing/2014/main" xmlns="" id="{B8B26DBD-D6C0-A24F-95C7-A07C53745D8B}"/>
              </a:ext>
            </a:extLst>
          </p:cNvPr>
          <p:cNvSpPr/>
          <p:nvPr/>
        </p:nvSpPr>
        <p:spPr>
          <a:xfrm>
            <a:off x="2057400" y="1841500"/>
            <a:ext cx="2720975" cy="1403350"/>
          </a:xfrm>
          <a:custGeom>
            <a:avLst/>
            <a:gdLst>
              <a:gd name="connsiteX0" fmla="*/ 2720975 w 2720975"/>
              <a:gd name="connsiteY0" fmla="*/ 1403350 h 1403350"/>
              <a:gd name="connsiteX1" fmla="*/ 2720975 w 2720975"/>
              <a:gd name="connsiteY1" fmla="*/ 1203325 h 1403350"/>
              <a:gd name="connsiteX2" fmla="*/ 2228850 w 2720975"/>
              <a:gd name="connsiteY2" fmla="*/ 1203325 h 1403350"/>
              <a:gd name="connsiteX3" fmla="*/ 2228850 w 2720975"/>
              <a:gd name="connsiteY3" fmla="*/ 1066800 h 1403350"/>
              <a:gd name="connsiteX4" fmla="*/ 2044700 w 2720975"/>
              <a:gd name="connsiteY4" fmla="*/ 1066800 h 1403350"/>
              <a:gd name="connsiteX5" fmla="*/ 2044700 w 2720975"/>
              <a:gd name="connsiteY5" fmla="*/ 962025 h 1403350"/>
              <a:gd name="connsiteX6" fmla="*/ 1454150 w 2720975"/>
              <a:gd name="connsiteY6" fmla="*/ 962025 h 1403350"/>
              <a:gd name="connsiteX7" fmla="*/ 1454150 w 2720975"/>
              <a:gd name="connsiteY7" fmla="*/ 876300 h 1403350"/>
              <a:gd name="connsiteX8" fmla="*/ 1454150 w 2720975"/>
              <a:gd name="connsiteY8" fmla="*/ 876300 h 1403350"/>
              <a:gd name="connsiteX9" fmla="*/ 1428750 w 2720975"/>
              <a:gd name="connsiteY9" fmla="*/ 876300 h 1403350"/>
              <a:gd name="connsiteX10" fmla="*/ 1428750 w 2720975"/>
              <a:gd name="connsiteY10" fmla="*/ 784225 h 1403350"/>
              <a:gd name="connsiteX11" fmla="*/ 1355725 w 2720975"/>
              <a:gd name="connsiteY11" fmla="*/ 784225 h 1403350"/>
              <a:gd name="connsiteX12" fmla="*/ 1355725 w 2720975"/>
              <a:gd name="connsiteY12" fmla="*/ 692150 h 1403350"/>
              <a:gd name="connsiteX13" fmla="*/ 1263650 w 2720975"/>
              <a:gd name="connsiteY13" fmla="*/ 692150 h 1403350"/>
              <a:gd name="connsiteX14" fmla="*/ 1263650 w 2720975"/>
              <a:gd name="connsiteY14" fmla="*/ 606425 h 1403350"/>
              <a:gd name="connsiteX15" fmla="*/ 942975 w 2720975"/>
              <a:gd name="connsiteY15" fmla="*/ 606425 h 1403350"/>
              <a:gd name="connsiteX16" fmla="*/ 942975 w 2720975"/>
              <a:gd name="connsiteY16" fmla="*/ 520700 h 1403350"/>
              <a:gd name="connsiteX17" fmla="*/ 742950 w 2720975"/>
              <a:gd name="connsiteY17" fmla="*/ 520700 h 1403350"/>
              <a:gd name="connsiteX18" fmla="*/ 742950 w 2720975"/>
              <a:gd name="connsiteY18" fmla="*/ 444500 h 1403350"/>
              <a:gd name="connsiteX19" fmla="*/ 704850 w 2720975"/>
              <a:gd name="connsiteY19" fmla="*/ 444500 h 1403350"/>
              <a:gd name="connsiteX20" fmla="*/ 704850 w 2720975"/>
              <a:gd name="connsiteY20" fmla="*/ 361950 h 1403350"/>
              <a:gd name="connsiteX21" fmla="*/ 638175 w 2720975"/>
              <a:gd name="connsiteY21" fmla="*/ 361950 h 1403350"/>
              <a:gd name="connsiteX22" fmla="*/ 638175 w 2720975"/>
              <a:gd name="connsiteY22" fmla="*/ 282575 h 1403350"/>
              <a:gd name="connsiteX23" fmla="*/ 460375 w 2720975"/>
              <a:gd name="connsiteY23" fmla="*/ 282575 h 1403350"/>
              <a:gd name="connsiteX24" fmla="*/ 460375 w 2720975"/>
              <a:gd name="connsiteY24" fmla="*/ 231775 h 1403350"/>
              <a:gd name="connsiteX25" fmla="*/ 384175 w 2720975"/>
              <a:gd name="connsiteY25" fmla="*/ 231775 h 1403350"/>
              <a:gd name="connsiteX26" fmla="*/ 384175 w 2720975"/>
              <a:gd name="connsiteY26" fmla="*/ 171450 h 1403350"/>
              <a:gd name="connsiteX27" fmla="*/ 301625 w 2720975"/>
              <a:gd name="connsiteY27" fmla="*/ 171450 h 1403350"/>
              <a:gd name="connsiteX28" fmla="*/ 301625 w 2720975"/>
              <a:gd name="connsiteY28" fmla="*/ 111125 h 1403350"/>
              <a:gd name="connsiteX29" fmla="*/ 301625 w 2720975"/>
              <a:gd name="connsiteY29" fmla="*/ 111125 h 1403350"/>
              <a:gd name="connsiteX30" fmla="*/ 266700 w 2720975"/>
              <a:gd name="connsiteY30" fmla="*/ 111125 h 1403350"/>
              <a:gd name="connsiteX31" fmla="*/ 266700 w 2720975"/>
              <a:gd name="connsiteY31" fmla="*/ 63500 h 1403350"/>
              <a:gd name="connsiteX32" fmla="*/ 206375 w 2720975"/>
              <a:gd name="connsiteY32" fmla="*/ 63500 h 1403350"/>
              <a:gd name="connsiteX33" fmla="*/ 206375 w 2720975"/>
              <a:gd name="connsiteY33" fmla="*/ 0 h 1403350"/>
              <a:gd name="connsiteX34" fmla="*/ 0 w 2720975"/>
              <a:gd name="connsiteY34" fmla="*/ 0 h 140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720975" h="1403350">
                <a:moveTo>
                  <a:pt x="2720975" y="1403350"/>
                </a:moveTo>
                <a:lnTo>
                  <a:pt x="2720975" y="1203325"/>
                </a:lnTo>
                <a:lnTo>
                  <a:pt x="2228850" y="1203325"/>
                </a:lnTo>
                <a:lnTo>
                  <a:pt x="2228850" y="1066800"/>
                </a:lnTo>
                <a:lnTo>
                  <a:pt x="2044700" y="1066800"/>
                </a:lnTo>
                <a:lnTo>
                  <a:pt x="2044700" y="962025"/>
                </a:lnTo>
                <a:lnTo>
                  <a:pt x="1454150" y="962025"/>
                </a:lnTo>
                <a:lnTo>
                  <a:pt x="1454150" y="876300"/>
                </a:lnTo>
                <a:lnTo>
                  <a:pt x="1454150" y="876300"/>
                </a:lnTo>
                <a:lnTo>
                  <a:pt x="1428750" y="876300"/>
                </a:lnTo>
                <a:lnTo>
                  <a:pt x="1428750" y="784225"/>
                </a:lnTo>
                <a:lnTo>
                  <a:pt x="1355725" y="784225"/>
                </a:lnTo>
                <a:lnTo>
                  <a:pt x="1355725" y="692150"/>
                </a:lnTo>
                <a:lnTo>
                  <a:pt x="1263650" y="692150"/>
                </a:lnTo>
                <a:lnTo>
                  <a:pt x="1263650" y="606425"/>
                </a:lnTo>
                <a:lnTo>
                  <a:pt x="942975" y="606425"/>
                </a:lnTo>
                <a:lnTo>
                  <a:pt x="942975" y="520700"/>
                </a:lnTo>
                <a:lnTo>
                  <a:pt x="742950" y="520700"/>
                </a:lnTo>
                <a:lnTo>
                  <a:pt x="742950" y="444500"/>
                </a:lnTo>
                <a:lnTo>
                  <a:pt x="704850" y="444500"/>
                </a:lnTo>
                <a:lnTo>
                  <a:pt x="704850" y="361950"/>
                </a:lnTo>
                <a:lnTo>
                  <a:pt x="638175" y="361950"/>
                </a:lnTo>
                <a:lnTo>
                  <a:pt x="638175" y="282575"/>
                </a:lnTo>
                <a:lnTo>
                  <a:pt x="460375" y="282575"/>
                </a:lnTo>
                <a:lnTo>
                  <a:pt x="460375" y="231775"/>
                </a:lnTo>
                <a:lnTo>
                  <a:pt x="384175" y="231775"/>
                </a:lnTo>
                <a:lnTo>
                  <a:pt x="384175" y="171450"/>
                </a:lnTo>
                <a:lnTo>
                  <a:pt x="301625" y="171450"/>
                </a:lnTo>
                <a:lnTo>
                  <a:pt x="301625" y="111125"/>
                </a:lnTo>
                <a:lnTo>
                  <a:pt x="301625" y="111125"/>
                </a:lnTo>
                <a:lnTo>
                  <a:pt x="266700" y="111125"/>
                </a:lnTo>
                <a:lnTo>
                  <a:pt x="266700" y="63500"/>
                </a:lnTo>
                <a:lnTo>
                  <a:pt x="206375" y="63500"/>
                </a:lnTo>
                <a:lnTo>
                  <a:pt x="206375" y="0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Forme libre 3">
            <a:extLst>
              <a:ext uri="{FF2B5EF4-FFF2-40B4-BE49-F238E27FC236}">
                <a16:creationId xmlns:a16="http://schemas.microsoft.com/office/drawing/2014/main" xmlns="" id="{7875EB12-BDF8-4746-B711-EA2681FCC0F6}"/>
              </a:ext>
            </a:extLst>
          </p:cNvPr>
          <p:cNvSpPr/>
          <p:nvPr/>
        </p:nvSpPr>
        <p:spPr>
          <a:xfrm>
            <a:off x="2070100" y="1838325"/>
            <a:ext cx="3321050" cy="1593850"/>
          </a:xfrm>
          <a:custGeom>
            <a:avLst/>
            <a:gdLst>
              <a:gd name="connsiteX0" fmla="*/ 3321050 w 3321050"/>
              <a:gd name="connsiteY0" fmla="*/ 1593850 h 1593850"/>
              <a:gd name="connsiteX1" fmla="*/ 3321050 w 3321050"/>
              <a:gd name="connsiteY1" fmla="*/ 1412875 h 1593850"/>
              <a:gd name="connsiteX2" fmla="*/ 2371725 w 3321050"/>
              <a:gd name="connsiteY2" fmla="*/ 1412875 h 1593850"/>
              <a:gd name="connsiteX3" fmla="*/ 2371725 w 3321050"/>
              <a:gd name="connsiteY3" fmla="*/ 1317625 h 1593850"/>
              <a:gd name="connsiteX4" fmla="*/ 2339975 w 3321050"/>
              <a:gd name="connsiteY4" fmla="*/ 1317625 h 1593850"/>
              <a:gd name="connsiteX5" fmla="*/ 2339975 w 3321050"/>
              <a:gd name="connsiteY5" fmla="*/ 1225550 h 1593850"/>
              <a:gd name="connsiteX6" fmla="*/ 1657350 w 3321050"/>
              <a:gd name="connsiteY6" fmla="*/ 1225550 h 1593850"/>
              <a:gd name="connsiteX7" fmla="*/ 1657350 w 3321050"/>
              <a:gd name="connsiteY7" fmla="*/ 1130300 h 1593850"/>
              <a:gd name="connsiteX8" fmla="*/ 1524000 w 3321050"/>
              <a:gd name="connsiteY8" fmla="*/ 1130300 h 1593850"/>
              <a:gd name="connsiteX9" fmla="*/ 1524000 w 3321050"/>
              <a:gd name="connsiteY9" fmla="*/ 1054100 h 1593850"/>
              <a:gd name="connsiteX10" fmla="*/ 1279525 w 3321050"/>
              <a:gd name="connsiteY10" fmla="*/ 1054100 h 1593850"/>
              <a:gd name="connsiteX11" fmla="*/ 1279525 w 3321050"/>
              <a:gd name="connsiteY11" fmla="*/ 968375 h 1593850"/>
              <a:gd name="connsiteX12" fmla="*/ 1241425 w 3321050"/>
              <a:gd name="connsiteY12" fmla="*/ 968375 h 1593850"/>
              <a:gd name="connsiteX13" fmla="*/ 1241425 w 3321050"/>
              <a:gd name="connsiteY13" fmla="*/ 901700 h 1593850"/>
              <a:gd name="connsiteX14" fmla="*/ 1146175 w 3321050"/>
              <a:gd name="connsiteY14" fmla="*/ 901700 h 1593850"/>
              <a:gd name="connsiteX15" fmla="*/ 1146175 w 3321050"/>
              <a:gd name="connsiteY15" fmla="*/ 831850 h 1593850"/>
              <a:gd name="connsiteX16" fmla="*/ 1146175 w 3321050"/>
              <a:gd name="connsiteY16" fmla="*/ 831850 h 1593850"/>
              <a:gd name="connsiteX17" fmla="*/ 1146175 w 3321050"/>
              <a:gd name="connsiteY17" fmla="*/ 831850 h 1593850"/>
              <a:gd name="connsiteX18" fmla="*/ 1146175 w 3321050"/>
              <a:gd name="connsiteY18" fmla="*/ 831850 h 1593850"/>
              <a:gd name="connsiteX19" fmla="*/ 1146175 w 3321050"/>
              <a:gd name="connsiteY19" fmla="*/ 831850 h 1593850"/>
              <a:gd name="connsiteX20" fmla="*/ 1123950 w 3321050"/>
              <a:gd name="connsiteY20" fmla="*/ 812800 h 1593850"/>
              <a:gd name="connsiteX21" fmla="*/ 1123950 w 3321050"/>
              <a:gd name="connsiteY21" fmla="*/ 777875 h 1593850"/>
              <a:gd name="connsiteX22" fmla="*/ 1123950 w 3321050"/>
              <a:gd name="connsiteY22" fmla="*/ 777875 h 1593850"/>
              <a:gd name="connsiteX23" fmla="*/ 1095375 w 3321050"/>
              <a:gd name="connsiteY23" fmla="*/ 762000 h 1593850"/>
              <a:gd name="connsiteX24" fmla="*/ 1095375 w 3321050"/>
              <a:gd name="connsiteY24" fmla="*/ 657225 h 1593850"/>
              <a:gd name="connsiteX25" fmla="*/ 1035050 w 3321050"/>
              <a:gd name="connsiteY25" fmla="*/ 657225 h 1593850"/>
              <a:gd name="connsiteX26" fmla="*/ 1035050 w 3321050"/>
              <a:gd name="connsiteY26" fmla="*/ 600075 h 1593850"/>
              <a:gd name="connsiteX27" fmla="*/ 952500 w 3321050"/>
              <a:gd name="connsiteY27" fmla="*/ 600075 h 1593850"/>
              <a:gd name="connsiteX28" fmla="*/ 942975 w 3321050"/>
              <a:gd name="connsiteY28" fmla="*/ 542925 h 1593850"/>
              <a:gd name="connsiteX29" fmla="*/ 923925 w 3321050"/>
              <a:gd name="connsiteY29" fmla="*/ 479425 h 1593850"/>
              <a:gd name="connsiteX30" fmla="*/ 869950 w 3321050"/>
              <a:gd name="connsiteY30" fmla="*/ 479425 h 1593850"/>
              <a:gd name="connsiteX31" fmla="*/ 869950 w 3321050"/>
              <a:gd name="connsiteY31" fmla="*/ 431800 h 1593850"/>
              <a:gd name="connsiteX32" fmla="*/ 742950 w 3321050"/>
              <a:gd name="connsiteY32" fmla="*/ 431800 h 1593850"/>
              <a:gd name="connsiteX33" fmla="*/ 742950 w 3321050"/>
              <a:gd name="connsiteY33" fmla="*/ 374650 h 1593850"/>
              <a:gd name="connsiteX34" fmla="*/ 539750 w 3321050"/>
              <a:gd name="connsiteY34" fmla="*/ 374650 h 1593850"/>
              <a:gd name="connsiteX35" fmla="*/ 533400 w 3321050"/>
              <a:gd name="connsiteY35" fmla="*/ 314325 h 1593850"/>
              <a:gd name="connsiteX36" fmla="*/ 523875 w 3321050"/>
              <a:gd name="connsiteY36" fmla="*/ 263525 h 1593850"/>
              <a:gd name="connsiteX37" fmla="*/ 492125 w 3321050"/>
              <a:gd name="connsiteY37" fmla="*/ 263525 h 1593850"/>
              <a:gd name="connsiteX38" fmla="*/ 485775 w 3321050"/>
              <a:gd name="connsiteY38" fmla="*/ 165100 h 1593850"/>
              <a:gd name="connsiteX39" fmla="*/ 485775 w 3321050"/>
              <a:gd name="connsiteY39" fmla="*/ 165100 h 1593850"/>
              <a:gd name="connsiteX40" fmla="*/ 460375 w 3321050"/>
              <a:gd name="connsiteY40" fmla="*/ 146050 h 1593850"/>
              <a:gd name="connsiteX41" fmla="*/ 460375 w 3321050"/>
              <a:gd name="connsiteY41" fmla="*/ 114300 h 1593850"/>
              <a:gd name="connsiteX42" fmla="*/ 460375 w 3321050"/>
              <a:gd name="connsiteY42" fmla="*/ 114300 h 1593850"/>
              <a:gd name="connsiteX43" fmla="*/ 460375 w 3321050"/>
              <a:gd name="connsiteY43" fmla="*/ 114300 h 1593850"/>
              <a:gd name="connsiteX44" fmla="*/ 438150 w 3321050"/>
              <a:gd name="connsiteY44" fmla="*/ 57150 h 1593850"/>
              <a:gd name="connsiteX45" fmla="*/ 219075 w 3321050"/>
              <a:gd name="connsiteY45" fmla="*/ 57150 h 1593850"/>
              <a:gd name="connsiteX46" fmla="*/ 219075 w 3321050"/>
              <a:gd name="connsiteY46" fmla="*/ 6350 h 1593850"/>
              <a:gd name="connsiteX47" fmla="*/ 0 w 3321050"/>
              <a:gd name="connsiteY47" fmla="*/ 0 h 159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321050" h="1593850">
                <a:moveTo>
                  <a:pt x="3321050" y="1593850"/>
                </a:moveTo>
                <a:lnTo>
                  <a:pt x="3321050" y="1412875"/>
                </a:lnTo>
                <a:lnTo>
                  <a:pt x="2371725" y="1412875"/>
                </a:lnTo>
                <a:lnTo>
                  <a:pt x="2371725" y="1317625"/>
                </a:lnTo>
                <a:lnTo>
                  <a:pt x="2339975" y="1317625"/>
                </a:lnTo>
                <a:lnTo>
                  <a:pt x="2339975" y="1225550"/>
                </a:lnTo>
                <a:lnTo>
                  <a:pt x="1657350" y="1225550"/>
                </a:lnTo>
                <a:lnTo>
                  <a:pt x="1657350" y="1130300"/>
                </a:lnTo>
                <a:lnTo>
                  <a:pt x="1524000" y="1130300"/>
                </a:lnTo>
                <a:lnTo>
                  <a:pt x="1524000" y="1054100"/>
                </a:lnTo>
                <a:lnTo>
                  <a:pt x="1279525" y="1054100"/>
                </a:lnTo>
                <a:lnTo>
                  <a:pt x="1279525" y="968375"/>
                </a:lnTo>
                <a:lnTo>
                  <a:pt x="1241425" y="968375"/>
                </a:lnTo>
                <a:lnTo>
                  <a:pt x="1241425" y="901700"/>
                </a:lnTo>
                <a:lnTo>
                  <a:pt x="1146175" y="901700"/>
                </a:lnTo>
                <a:lnTo>
                  <a:pt x="1146175" y="831850"/>
                </a:lnTo>
                <a:lnTo>
                  <a:pt x="1146175" y="831850"/>
                </a:lnTo>
                <a:lnTo>
                  <a:pt x="1146175" y="831850"/>
                </a:lnTo>
                <a:lnTo>
                  <a:pt x="1146175" y="831850"/>
                </a:lnTo>
                <a:lnTo>
                  <a:pt x="1146175" y="831850"/>
                </a:lnTo>
                <a:lnTo>
                  <a:pt x="1123950" y="812800"/>
                </a:lnTo>
                <a:lnTo>
                  <a:pt x="1123950" y="777875"/>
                </a:lnTo>
                <a:lnTo>
                  <a:pt x="1123950" y="777875"/>
                </a:lnTo>
                <a:lnTo>
                  <a:pt x="1095375" y="762000"/>
                </a:lnTo>
                <a:lnTo>
                  <a:pt x="1095375" y="657225"/>
                </a:lnTo>
                <a:lnTo>
                  <a:pt x="1035050" y="657225"/>
                </a:lnTo>
                <a:lnTo>
                  <a:pt x="1035050" y="600075"/>
                </a:lnTo>
                <a:lnTo>
                  <a:pt x="952500" y="600075"/>
                </a:lnTo>
                <a:lnTo>
                  <a:pt x="942975" y="542925"/>
                </a:lnTo>
                <a:lnTo>
                  <a:pt x="923925" y="479425"/>
                </a:lnTo>
                <a:lnTo>
                  <a:pt x="869950" y="479425"/>
                </a:lnTo>
                <a:lnTo>
                  <a:pt x="869950" y="431800"/>
                </a:lnTo>
                <a:lnTo>
                  <a:pt x="742950" y="431800"/>
                </a:lnTo>
                <a:lnTo>
                  <a:pt x="742950" y="374650"/>
                </a:lnTo>
                <a:lnTo>
                  <a:pt x="539750" y="374650"/>
                </a:lnTo>
                <a:lnTo>
                  <a:pt x="533400" y="314325"/>
                </a:lnTo>
                <a:lnTo>
                  <a:pt x="523875" y="263525"/>
                </a:lnTo>
                <a:lnTo>
                  <a:pt x="492125" y="263525"/>
                </a:lnTo>
                <a:lnTo>
                  <a:pt x="485775" y="165100"/>
                </a:lnTo>
                <a:lnTo>
                  <a:pt x="485775" y="165100"/>
                </a:lnTo>
                <a:lnTo>
                  <a:pt x="460375" y="146050"/>
                </a:lnTo>
                <a:lnTo>
                  <a:pt x="460375" y="114300"/>
                </a:lnTo>
                <a:lnTo>
                  <a:pt x="460375" y="114300"/>
                </a:lnTo>
                <a:lnTo>
                  <a:pt x="460375" y="114300"/>
                </a:lnTo>
                <a:lnTo>
                  <a:pt x="438150" y="57150"/>
                </a:lnTo>
                <a:lnTo>
                  <a:pt x="219075" y="57150"/>
                </a:lnTo>
                <a:lnTo>
                  <a:pt x="219075" y="6350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orme libre 4">
            <a:extLst>
              <a:ext uri="{FF2B5EF4-FFF2-40B4-BE49-F238E27FC236}">
                <a16:creationId xmlns:a16="http://schemas.microsoft.com/office/drawing/2014/main" xmlns="" id="{C5353805-0321-3C49-B0E4-F1CBCAFFD2A1}"/>
              </a:ext>
            </a:extLst>
          </p:cNvPr>
          <p:cNvSpPr/>
          <p:nvPr/>
        </p:nvSpPr>
        <p:spPr>
          <a:xfrm>
            <a:off x="2054225" y="1841500"/>
            <a:ext cx="1692275" cy="1273175"/>
          </a:xfrm>
          <a:custGeom>
            <a:avLst/>
            <a:gdLst>
              <a:gd name="connsiteX0" fmla="*/ 1692275 w 1692275"/>
              <a:gd name="connsiteY0" fmla="*/ 1273175 h 1273175"/>
              <a:gd name="connsiteX1" fmla="*/ 1692275 w 1692275"/>
              <a:gd name="connsiteY1" fmla="*/ 1193800 h 1273175"/>
              <a:gd name="connsiteX2" fmla="*/ 1574800 w 1692275"/>
              <a:gd name="connsiteY2" fmla="*/ 1193800 h 1273175"/>
              <a:gd name="connsiteX3" fmla="*/ 1574800 w 1692275"/>
              <a:gd name="connsiteY3" fmla="*/ 1127125 h 1273175"/>
              <a:gd name="connsiteX4" fmla="*/ 1228725 w 1692275"/>
              <a:gd name="connsiteY4" fmla="*/ 1127125 h 1273175"/>
              <a:gd name="connsiteX5" fmla="*/ 1228725 w 1692275"/>
              <a:gd name="connsiteY5" fmla="*/ 1073150 h 1273175"/>
              <a:gd name="connsiteX6" fmla="*/ 1174750 w 1692275"/>
              <a:gd name="connsiteY6" fmla="*/ 1073150 h 1273175"/>
              <a:gd name="connsiteX7" fmla="*/ 1174750 w 1692275"/>
              <a:gd name="connsiteY7" fmla="*/ 1012825 h 1273175"/>
              <a:gd name="connsiteX8" fmla="*/ 949325 w 1692275"/>
              <a:gd name="connsiteY8" fmla="*/ 1012825 h 1273175"/>
              <a:gd name="connsiteX9" fmla="*/ 949325 w 1692275"/>
              <a:gd name="connsiteY9" fmla="*/ 962025 h 1273175"/>
              <a:gd name="connsiteX10" fmla="*/ 869950 w 1692275"/>
              <a:gd name="connsiteY10" fmla="*/ 962025 h 1273175"/>
              <a:gd name="connsiteX11" fmla="*/ 869950 w 1692275"/>
              <a:gd name="connsiteY11" fmla="*/ 914400 h 1273175"/>
              <a:gd name="connsiteX12" fmla="*/ 835025 w 1692275"/>
              <a:gd name="connsiteY12" fmla="*/ 914400 h 1273175"/>
              <a:gd name="connsiteX13" fmla="*/ 835025 w 1692275"/>
              <a:gd name="connsiteY13" fmla="*/ 854075 h 1273175"/>
              <a:gd name="connsiteX14" fmla="*/ 806450 w 1692275"/>
              <a:gd name="connsiteY14" fmla="*/ 825500 h 1273175"/>
              <a:gd name="connsiteX15" fmla="*/ 774700 w 1692275"/>
              <a:gd name="connsiteY15" fmla="*/ 800100 h 1273175"/>
              <a:gd name="connsiteX16" fmla="*/ 774700 w 1692275"/>
              <a:gd name="connsiteY16" fmla="*/ 800100 h 1273175"/>
              <a:gd name="connsiteX17" fmla="*/ 752475 w 1692275"/>
              <a:gd name="connsiteY17" fmla="*/ 777875 h 1273175"/>
              <a:gd name="connsiteX18" fmla="*/ 752475 w 1692275"/>
              <a:gd name="connsiteY18" fmla="*/ 746125 h 1273175"/>
              <a:gd name="connsiteX19" fmla="*/ 717550 w 1692275"/>
              <a:gd name="connsiteY19" fmla="*/ 746125 h 1273175"/>
              <a:gd name="connsiteX20" fmla="*/ 717550 w 1692275"/>
              <a:gd name="connsiteY20" fmla="*/ 695325 h 1273175"/>
              <a:gd name="connsiteX21" fmla="*/ 688975 w 1692275"/>
              <a:gd name="connsiteY21" fmla="*/ 695325 h 1273175"/>
              <a:gd name="connsiteX22" fmla="*/ 688975 w 1692275"/>
              <a:gd name="connsiteY22" fmla="*/ 641350 h 1273175"/>
              <a:gd name="connsiteX23" fmla="*/ 631825 w 1692275"/>
              <a:gd name="connsiteY23" fmla="*/ 641350 h 1273175"/>
              <a:gd name="connsiteX24" fmla="*/ 631825 w 1692275"/>
              <a:gd name="connsiteY24" fmla="*/ 584200 h 1273175"/>
              <a:gd name="connsiteX25" fmla="*/ 593725 w 1692275"/>
              <a:gd name="connsiteY25" fmla="*/ 584200 h 1273175"/>
              <a:gd name="connsiteX26" fmla="*/ 593725 w 1692275"/>
              <a:gd name="connsiteY26" fmla="*/ 476250 h 1273175"/>
              <a:gd name="connsiteX27" fmla="*/ 536575 w 1692275"/>
              <a:gd name="connsiteY27" fmla="*/ 476250 h 1273175"/>
              <a:gd name="connsiteX28" fmla="*/ 536575 w 1692275"/>
              <a:gd name="connsiteY28" fmla="*/ 431800 h 1273175"/>
              <a:gd name="connsiteX29" fmla="*/ 517525 w 1692275"/>
              <a:gd name="connsiteY29" fmla="*/ 425450 h 1273175"/>
              <a:gd name="connsiteX30" fmla="*/ 517525 w 1692275"/>
              <a:gd name="connsiteY30" fmla="*/ 320675 h 1273175"/>
              <a:gd name="connsiteX31" fmla="*/ 444500 w 1692275"/>
              <a:gd name="connsiteY31" fmla="*/ 320675 h 1273175"/>
              <a:gd name="connsiteX32" fmla="*/ 444500 w 1692275"/>
              <a:gd name="connsiteY32" fmla="*/ 282575 h 1273175"/>
              <a:gd name="connsiteX33" fmla="*/ 428625 w 1692275"/>
              <a:gd name="connsiteY33" fmla="*/ 254000 h 1273175"/>
              <a:gd name="connsiteX34" fmla="*/ 428625 w 1692275"/>
              <a:gd name="connsiteY34" fmla="*/ 215900 h 1273175"/>
              <a:gd name="connsiteX35" fmla="*/ 273050 w 1692275"/>
              <a:gd name="connsiteY35" fmla="*/ 215900 h 1273175"/>
              <a:gd name="connsiteX36" fmla="*/ 273050 w 1692275"/>
              <a:gd name="connsiteY36" fmla="*/ 158750 h 1273175"/>
              <a:gd name="connsiteX37" fmla="*/ 177800 w 1692275"/>
              <a:gd name="connsiteY37" fmla="*/ 158750 h 1273175"/>
              <a:gd name="connsiteX38" fmla="*/ 177800 w 1692275"/>
              <a:gd name="connsiteY38" fmla="*/ 111125 h 1273175"/>
              <a:gd name="connsiteX39" fmla="*/ 133350 w 1692275"/>
              <a:gd name="connsiteY39" fmla="*/ 111125 h 1273175"/>
              <a:gd name="connsiteX40" fmla="*/ 133350 w 1692275"/>
              <a:gd name="connsiteY40" fmla="*/ 57150 h 1273175"/>
              <a:gd name="connsiteX41" fmla="*/ 133350 w 1692275"/>
              <a:gd name="connsiteY41" fmla="*/ 57150 h 1273175"/>
              <a:gd name="connsiteX42" fmla="*/ 133350 w 1692275"/>
              <a:gd name="connsiteY42" fmla="*/ 57150 h 1273175"/>
              <a:gd name="connsiteX43" fmla="*/ 133350 w 1692275"/>
              <a:gd name="connsiteY43" fmla="*/ 57150 h 1273175"/>
              <a:gd name="connsiteX44" fmla="*/ 111125 w 1692275"/>
              <a:gd name="connsiteY44" fmla="*/ 34925 h 1273175"/>
              <a:gd name="connsiteX45" fmla="*/ 111125 w 1692275"/>
              <a:gd name="connsiteY45" fmla="*/ 0 h 1273175"/>
              <a:gd name="connsiteX46" fmla="*/ 0 w 1692275"/>
              <a:gd name="connsiteY46" fmla="*/ 0 h 1273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692275" h="1273175">
                <a:moveTo>
                  <a:pt x="1692275" y="1273175"/>
                </a:moveTo>
                <a:lnTo>
                  <a:pt x="1692275" y="1193800"/>
                </a:lnTo>
                <a:lnTo>
                  <a:pt x="1574800" y="1193800"/>
                </a:lnTo>
                <a:lnTo>
                  <a:pt x="1574800" y="1127125"/>
                </a:lnTo>
                <a:lnTo>
                  <a:pt x="1228725" y="1127125"/>
                </a:lnTo>
                <a:lnTo>
                  <a:pt x="1228725" y="1073150"/>
                </a:lnTo>
                <a:lnTo>
                  <a:pt x="1174750" y="1073150"/>
                </a:lnTo>
                <a:lnTo>
                  <a:pt x="1174750" y="1012825"/>
                </a:lnTo>
                <a:lnTo>
                  <a:pt x="949325" y="1012825"/>
                </a:lnTo>
                <a:lnTo>
                  <a:pt x="949325" y="962025"/>
                </a:lnTo>
                <a:lnTo>
                  <a:pt x="869950" y="962025"/>
                </a:lnTo>
                <a:lnTo>
                  <a:pt x="869950" y="914400"/>
                </a:lnTo>
                <a:lnTo>
                  <a:pt x="835025" y="914400"/>
                </a:lnTo>
                <a:lnTo>
                  <a:pt x="835025" y="854075"/>
                </a:lnTo>
                <a:lnTo>
                  <a:pt x="806450" y="825500"/>
                </a:lnTo>
                <a:lnTo>
                  <a:pt x="774700" y="800100"/>
                </a:lnTo>
                <a:lnTo>
                  <a:pt x="774700" y="800100"/>
                </a:lnTo>
                <a:lnTo>
                  <a:pt x="752475" y="777875"/>
                </a:lnTo>
                <a:lnTo>
                  <a:pt x="752475" y="746125"/>
                </a:lnTo>
                <a:lnTo>
                  <a:pt x="717550" y="746125"/>
                </a:lnTo>
                <a:lnTo>
                  <a:pt x="717550" y="695325"/>
                </a:lnTo>
                <a:lnTo>
                  <a:pt x="688975" y="695325"/>
                </a:lnTo>
                <a:lnTo>
                  <a:pt x="688975" y="641350"/>
                </a:lnTo>
                <a:lnTo>
                  <a:pt x="631825" y="641350"/>
                </a:lnTo>
                <a:lnTo>
                  <a:pt x="631825" y="584200"/>
                </a:lnTo>
                <a:lnTo>
                  <a:pt x="593725" y="584200"/>
                </a:lnTo>
                <a:lnTo>
                  <a:pt x="593725" y="476250"/>
                </a:lnTo>
                <a:lnTo>
                  <a:pt x="536575" y="476250"/>
                </a:lnTo>
                <a:lnTo>
                  <a:pt x="536575" y="431800"/>
                </a:lnTo>
                <a:lnTo>
                  <a:pt x="517525" y="425450"/>
                </a:lnTo>
                <a:lnTo>
                  <a:pt x="517525" y="320675"/>
                </a:lnTo>
                <a:lnTo>
                  <a:pt x="444500" y="320675"/>
                </a:lnTo>
                <a:lnTo>
                  <a:pt x="444500" y="282575"/>
                </a:lnTo>
                <a:lnTo>
                  <a:pt x="428625" y="254000"/>
                </a:lnTo>
                <a:lnTo>
                  <a:pt x="428625" y="215900"/>
                </a:lnTo>
                <a:lnTo>
                  <a:pt x="273050" y="215900"/>
                </a:lnTo>
                <a:lnTo>
                  <a:pt x="273050" y="158750"/>
                </a:lnTo>
                <a:lnTo>
                  <a:pt x="177800" y="158750"/>
                </a:lnTo>
                <a:lnTo>
                  <a:pt x="177800" y="111125"/>
                </a:lnTo>
                <a:lnTo>
                  <a:pt x="133350" y="111125"/>
                </a:lnTo>
                <a:lnTo>
                  <a:pt x="133350" y="57150"/>
                </a:lnTo>
                <a:lnTo>
                  <a:pt x="133350" y="57150"/>
                </a:lnTo>
                <a:lnTo>
                  <a:pt x="133350" y="57150"/>
                </a:lnTo>
                <a:lnTo>
                  <a:pt x="133350" y="57150"/>
                </a:lnTo>
                <a:lnTo>
                  <a:pt x="111125" y="34925"/>
                </a:lnTo>
                <a:lnTo>
                  <a:pt x="111125" y="0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A470A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xmlns="" id="{C8098E7E-4AA5-2241-A1C8-C5D314E3719C}"/>
              </a:ext>
            </a:extLst>
          </p:cNvPr>
          <p:cNvCxnSpPr/>
          <p:nvPr/>
        </p:nvCxnSpPr>
        <p:spPr>
          <a:xfrm>
            <a:off x="1941760" y="1840149"/>
            <a:ext cx="540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ZoneTexte 46">
            <a:extLst>
              <a:ext uri="{FF2B5EF4-FFF2-40B4-BE49-F238E27FC236}">
                <a16:creationId xmlns:a16="http://schemas.microsoft.com/office/drawing/2014/main" xmlns="" id="{C1F9EF33-971D-CE4F-B145-FC112F1CC149}"/>
              </a:ext>
            </a:extLst>
          </p:cNvPr>
          <p:cNvSpPr txBox="1"/>
          <p:nvPr/>
        </p:nvSpPr>
        <p:spPr>
          <a:xfrm>
            <a:off x="1517167" y="2028082"/>
            <a:ext cx="476774" cy="23570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>
              <a:lnSpc>
                <a:spcPts val="1220"/>
              </a:lnSpc>
              <a:spcBef>
                <a:spcPts val="40"/>
              </a:spcBef>
            </a:pPr>
            <a:r>
              <a:rPr lang="fr-FR" sz="825" dirty="0">
                <a:solidFill>
                  <a:schemeClr val="bg1">
                    <a:lumMod val="50000"/>
                  </a:schemeClr>
                </a:solidFill>
              </a:rPr>
              <a:t>80%</a:t>
            </a:r>
          </a:p>
        </p:txBody>
      </p: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xmlns="" id="{AD0A9167-94F3-6345-82C8-38044AD96900}"/>
              </a:ext>
            </a:extLst>
          </p:cNvPr>
          <p:cNvCxnSpPr/>
          <p:nvPr/>
        </p:nvCxnSpPr>
        <p:spPr>
          <a:xfrm>
            <a:off x="1941760" y="2163639"/>
            <a:ext cx="540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ZoneTexte 48">
            <a:extLst>
              <a:ext uri="{FF2B5EF4-FFF2-40B4-BE49-F238E27FC236}">
                <a16:creationId xmlns:a16="http://schemas.microsoft.com/office/drawing/2014/main" xmlns="" id="{8A365485-348B-C847-B63A-E45F5F45BEF8}"/>
              </a:ext>
            </a:extLst>
          </p:cNvPr>
          <p:cNvSpPr txBox="1"/>
          <p:nvPr/>
        </p:nvSpPr>
        <p:spPr>
          <a:xfrm>
            <a:off x="1517167" y="2342522"/>
            <a:ext cx="476774" cy="23570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>
              <a:lnSpc>
                <a:spcPts val="1220"/>
              </a:lnSpc>
              <a:spcBef>
                <a:spcPts val="40"/>
              </a:spcBef>
            </a:pPr>
            <a:r>
              <a:rPr lang="fr-FR" sz="825" dirty="0">
                <a:solidFill>
                  <a:schemeClr val="bg1">
                    <a:lumMod val="50000"/>
                  </a:schemeClr>
                </a:solidFill>
              </a:rPr>
              <a:t>60%</a:t>
            </a:r>
          </a:p>
        </p:txBody>
      </p: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xmlns="" id="{EB841277-03B3-9642-AD01-8F2BFB24656B}"/>
              </a:ext>
            </a:extLst>
          </p:cNvPr>
          <p:cNvCxnSpPr/>
          <p:nvPr/>
        </p:nvCxnSpPr>
        <p:spPr>
          <a:xfrm>
            <a:off x="1941760" y="2478079"/>
            <a:ext cx="540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ZoneTexte 50">
            <a:extLst>
              <a:ext uri="{FF2B5EF4-FFF2-40B4-BE49-F238E27FC236}">
                <a16:creationId xmlns:a16="http://schemas.microsoft.com/office/drawing/2014/main" xmlns="" id="{629BA1BF-AFD1-CE49-A36E-C4F15D82D5F4}"/>
              </a:ext>
            </a:extLst>
          </p:cNvPr>
          <p:cNvSpPr txBox="1"/>
          <p:nvPr/>
        </p:nvSpPr>
        <p:spPr>
          <a:xfrm>
            <a:off x="1517167" y="2663564"/>
            <a:ext cx="476774" cy="23570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>
              <a:lnSpc>
                <a:spcPts val="1220"/>
              </a:lnSpc>
              <a:spcBef>
                <a:spcPts val="40"/>
              </a:spcBef>
            </a:pPr>
            <a:r>
              <a:rPr lang="fr-FR" sz="825" dirty="0">
                <a:solidFill>
                  <a:schemeClr val="bg1">
                    <a:lumMod val="50000"/>
                  </a:schemeClr>
                </a:solidFill>
              </a:rPr>
              <a:t>40%</a:t>
            </a:r>
          </a:p>
        </p:txBody>
      </p:sp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xmlns="" id="{3F8FF0E0-6731-C245-83CF-A1FD42DBBF2F}"/>
              </a:ext>
            </a:extLst>
          </p:cNvPr>
          <p:cNvCxnSpPr/>
          <p:nvPr/>
        </p:nvCxnSpPr>
        <p:spPr>
          <a:xfrm>
            <a:off x="1941760" y="2799121"/>
            <a:ext cx="540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ZoneTexte 52">
            <a:extLst>
              <a:ext uri="{FF2B5EF4-FFF2-40B4-BE49-F238E27FC236}">
                <a16:creationId xmlns:a16="http://schemas.microsoft.com/office/drawing/2014/main" xmlns="" id="{4F33329B-3794-B541-A846-EEE9AE731DF1}"/>
              </a:ext>
            </a:extLst>
          </p:cNvPr>
          <p:cNvSpPr txBox="1"/>
          <p:nvPr/>
        </p:nvSpPr>
        <p:spPr>
          <a:xfrm>
            <a:off x="1517167" y="2984606"/>
            <a:ext cx="476774" cy="23570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>
              <a:lnSpc>
                <a:spcPts val="1220"/>
              </a:lnSpc>
              <a:spcBef>
                <a:spcPts val="40"/>
              </a:spcBef>
            </a:pPr>
            <a:r>
              <a:rPr lang="fr-FR" sz="825" dirty="0">
                <a:solidFill>
                  <a:schemeClr val="bg1">
                    <a:lumMod val="50000"/>
                  </a:schemeClr>
                </a:solidFill>
              </a:rPr>
              <a:t>20%</a:t>
            </a:r>
          </a:p>
        </p:txBody>
      </p: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xmlns="" id="{DF2BBA55-3E75-F941-8EAC-BEB17F28CB7F}"/>
              </a:ext>
            </a:extLst>
          </p:cNvPr>
          <p:cNvCxnSpPr/>
          <p:nvPr/>
        </p:nvCxnSpPr>
        <p:spPr>
          <a:xfrm>
            <a:off x="1941760" y="3120163"/>
            <a:ext cx="540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ZoneTexte 54">
            <a:extLst>
              <a:ext uri="{FF2B5EF4-FFF2-40B4-BE49-F238E27FC236}">
                <a16:creationId xmlns:a16="http://schemas.microsoft.com/office/drawing/2014/main" xmlns="" id="{D9B5D1C6-CB0B-834D-8D47-645A07687EAB}"/>
              </a:ext>
            </a:extLst>
          </p:cNvPr>
          <p:cNvSpPr txBox="1"/>
          <p:nvPr/>
        </p:nvSpPr>
        <p:spPr>
          <a:xfrm>
            <a:off x="1517167" y="3299046"/>
            <a:ext cx="476774" cy="23570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>
              <a:lnSpc>
                <a:spcPts val="1220"/>
              </a:lnSpc>
              <a:spcBef>
                <a:spcPts val="40"/>
              </a:spcBef>
            </a:pPr>
            <a:r>
              <a:rPr lang="fr-FR" sz="825" dirty="0">
                <a:solidFill>
                  <a:schemeClr val="bg1">
                    <a:lumMod val="50000"/>
                  </a:schemeClr>
                </a:solidFill>
              </a:rPr>
              <a:t>0%</a:t>
            </a:r>
          </a:p>
        </p:txBody>
      </p: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xmlns="" id="{4CAACE1C-D46F-2C42-8CBA-3E0CBBF48F69}"/>
              </a:ext>
            </a:extLst>
          </p:cNvPr>
          <p:cNvCxnSpPr/>
          <p:nvPr/>
        </p:nvCxnSpPr>
        <p:spPr>
          <a:xfrm>
            <a:off x="1941760" y="3434603"/>
            <a:ext cx="540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068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Estomac avancé L1</a:t>
            </a:r>
            <a:br>
              <a:rPr lang="fr-FR" dirty="0"/>
            </a:br>
            <a:r>
              <a:rPr lang="fr-FR" dirty="0"/>
              <a:t>Essai FNF-004 : survie globale</a:t>
            </a:r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xmlns="" id="{F0968146-D84D-BC4E-B79C-06920E926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593748"/>
          </a:xfrm>
        </p:spPr>
        <p:txBody>
          <a:bodyPr>
            <a:normAutofit/>
          </a:bodyPr>
          <a:lstStyle/>
          <a:p>
            <a:r>
              <a:rPr lang="fr-FR" sz="2000" dirty="0"/>
              <a:t>Taux de réponse</a:t>
            </a:r>
          </a:p>
          <a:p>
            <a:endParaRPr lang="fr-FR" sz="2000" dirty="0"/>
          </a:p>
        </p:txBody>
      </p:sp>
      <p:sp>
        <p:nvSpPr>
          <p:cNvPr id="7" name="ZoneTexte 3"/>
          <p:cNvSpPr txBox="1">
            <a:spLocks noChangeArrowheads="1"/>
          </p:cNvSpPr>
          <p:nvPr/>
        </p:nvSpPr>
        <p:spPr bwMode="auto">
          <a:xfrm>
            <a:off x="60256" y="4897438"/>
            <a:ext cx="87852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R. Lin</a:t>
            </a:r>
            <a:r>
              <a:rPr lang="ro-RO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 et al., ASCO</a:t>
            </a:r>
            <a:r>
              <a:rPr lang="fr-FR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GI</a:t>
            </a:r>
            <a:r>
              <a:rPr lang="ro-RO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 20</a:t>
            </a:r>
            <a:r>
              <a:rPr lang="fr-FR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19</a:t>
            </a:r>
            <a:r>
              <a:rPr lang="ro-RO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, </a:t>
            </a:r>
            <a:r>
              <a:rPr lang="fr-FR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abs 6</a:t>
            </a:r>
            <a:endParaRPr lang="nl-NL" altLang="fr-FR" sz="1000" dirty="0">
              <a:solidFill>
                <a:prstClr val="black">
                  <a:lumMod val="50000"/>
                  <a:lumOff val="50000"/>
                </a:prstClr>
              </a:solidFill>
              <a:latin typeface="Calibri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graphicFrame>
        <p:nvGraphicFramePr>
          <p:cNvPr id="8" name="Table 9">
            <a:extLst>
              <a:ext uri="{FF2B5EF4-FFF2-40B4-BE49-F238E27FC236}">
                <a16:creationId xmlns:a16="http://schemas.microsoft.com/office/drawing/2014/main" xmlns="" id="{1555AAEA-61B8-6542-A62B-63249BC0974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0256" y="1768643"/>
          <a:ext cx="8928992" cy="26739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2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xmlns="" val="1428291516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xmlns="" val="425447069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xmlns="" val="2973610090"/>
                    </a:ext>
                  </a:extLst>
                </a:gridCol>
                <a:gridCol w="1368151">
                  <a:extLst>
                    <a:ext uri="{9D8B030D-6E8A-4147-A177-3AD203B41FA5}">
                      <a16:colId xmlns:a16="http://schemas.microsoft.com/office/drawing/2014/main" xmlns="" val="1336087913"/>
                    </a:ext>
                  </a:extLst>
                </a:gridCol>
              </a:tblGrid>
              <a:tr h="350744">
                <a:tc row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9388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0" i="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POF (n=30)</a:t>
                      </a:r>
                      <a:endParaRPr lang="en-US" sz="1400" b="0" i="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PAC IP (n=29)</a:t>
                      </a:r>
                    </a:p>
                  </a:txBody>
                  <a:tcPr marL="36000" marR="36000" marT="36000" marB="3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FOLFOX (n=30)</a:t>
                      </a:r>
                    </a:p>
                  </a:txBody>
                  <a:tcPr marL="36000" marR="36000" marT="36000" marB="3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P value</a:t>
                      </a:r>
                    </a:p>
                  </a:txBody>
                  <a:tcPr marL="36000" marR="36000" marT="36000" marB="3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1421">
                <a:tc vMerge="1">
                  <a:txBody>
                    <a:bodyPr/>
                    <a:lstStyle/>
                    <a:p>
                      <a:pPr marL="179388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i="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i="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POF </a:t>
                      </a:r>
                      <a:r>
                        <a:rPr lang="en-US" sz="1400" b="0" i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vs</a:t>
                      </a:r>
                      <a:r>
                        <a:rPr lang="en-US" sz="140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 FOLFOX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PAC IP </a:t>
                      </a:r>
                      <a:r>
                        <a:rPr lang="en-US" sz="1400" b="0" i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vs</a:t>
                      </a:r>
                      <a:r>
                        <a:rPr lang="en-US" sz="140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 FOLFOX</a:t>
                      </a:r>
                    </a:p>
                  </a:txBody>
                  <a:tcPr marL="36000" marR="36000" marT="36000" marB="360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48550956"/>
                  </a:ext>
                </a:extLst>
              </a:tr>
              <a:tr h="35123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Réponse</a:t>
                      </a:r>
                      <a:r>
                        <a:rPr lang="en-US" sz="1400" b="0" i="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 complete </a:t>
                      </a:r>
                      <a:r>
                        <a:rPr lang="en-US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 (n, %)</a:t>
                      </a:r>
                    </a:p>
                  </a:txBody>
                  <a:tcPr marL="36000" marR="36000" marT="36000" marB="360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4 (13,3%)</a:t>
                      </a:r>
                      <a:endParaRPr lang="en-US" sz="1400" b="0" i="0" baseline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2 (6,9%)</a:t>
                      </a:r>
                      <a:endParaRPr lang="en-US" sz="1400" b="0" i="0" baseline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2 (6,7%)</a:t>
                      </a:r>
                    </a:p>
                  </a:txBody>
                  <a:tcPr marL="36000" marR="36000" marT="36000" marB="360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0" i="0" baseline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0" i="0" baseline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5074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Réponse</a:t>
                      </a:r>
                      <a:r>
                        <a:rPr lang="en-US" sz="1400" b="0" i="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b="0" i="0" baseline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partielle</a:t>
                      </a:r>
                      <a:r>
                        <a:rPr lang="en-US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 (n, %)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13 (43,3%)</a:t>
                      </a:r>
                      <a:endParaRPr lang="en-US" sz="14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9 (31,0%)</a:t>
                      </a:r>
                      <a:endParaRPr lang="en-US" sz="14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9 (30,0%)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5074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kern="12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Calibri" panose="020F0502020204030204" pitchFamily="34" charset="0"/>
                        </a:rPr>
                        <a:t>Taux</a:t>
                      </a:r>
                      <a:r>
                        <a:rPr lang="en-US" sz="1400" b="0" i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Calibri" panose="020F0502020204030204" pitchFamily="34" charset="0"/>
                        </a:rPr>
                        <a:t> de </a:t>
                      </a:r>
                      <a:r>
                        <a:rPr lang="en-US" sz="1400" b="0" i="0" kern="12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Calibri" panose="020F0502020204030204" pitchFamily="34" charset="0"/>
                        </a:rPr>
                        <a:t>réponse</a:t>
                      </a:r>
                      <a:r>
                        <a:rPr lang="en-US" sz="1400" b="0" i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Calibri" panose="020F0502020204030204" pitchFamily="34" charset="0"/>
                        </a:rPr>
                        <a:t> (n, %)</a:t>
                      </a:r>
                      <a:endParaRPr lang="en-US" sz="14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17 (56,7%)</a:t>
                      </a:r>
                      <a:endParaRPr lang="en-US" sz="14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11 (37,9%)</a:t>
                      </a:r>
                      <a:endParaRPr lang="en-US" sz="14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11 (36,6%)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0,121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0,920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8835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kern="12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Calibri" panose="020F0502020204030204" pitchFamily="34" charset="0"/>
                        </a:rPr>
                        <a:t>Maladie</a:t>
                      </a:r>
                      <a:r>
                        <a:rPr lang="en-US" sz="1400" b="0" i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Calibri" panose="020F0502020204030204" pitchFamily="34" charset="0"/>
                        </a:rPr>
                        <a:t> stable (n, %)</a:t>
                      </a:r>
                      <a:endParaRPr lang="en-US" sz="14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9 (30,0%)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12 (41,4%)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12 (40%)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xmlns="" val="1522650708"/>
                  </a:ext>
                </a:extLst>
              </a:tr>
              <a:tr h="350744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Maladie</a:t>
                      </a:r>
                      <a:r>
                        <a:rPr lang="en-US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 progressive (n, %)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4 (13,3%)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6 (20,7%)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7 (23,3%)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xmlns="" val="13979578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052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Estomac avancé L1</a:t>
            </a:r>
            <a:br>
              <a:rPr lang="fr-FR" dirty="0"/>
            </a:br>
            <a:r>
              <a:rPr lang="fr-FR" dirty="0"/>
              <a:t>Essai FNF-004</a:t>
            </a:r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xmlns="" id="{AC9974A6-DF8C-6746-BBBB-88330A625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000" dirty="0"/>
              <a:t>Toxicité</a:t>
            </a:r>
          </a:p>
          <a:p>
            <a:endParaRPr lang="fr-FR" sz="2000" dirty="0"/>
          </a:p>
        </p:txBody>
      </p:sp>
      <p:sp>
        <p:nvSpPr>
          <p:cNvPr id="7" name="ZoneTexte 3"/>
          <p:cNvSpPr txBox="1">
            <a:spLocks noChangeArrowheads="1"/>
          </p:cNvSpPr>
          <p:nvPr/>
        </p:nvSpPr>
        <p:spPr bwMode="auto">
          <a:xfrm>
            <a:off x="60256" y="4897438"/>
            <a:ext cx="87852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R. Lin</a:t>
            </a:r>
            <a:r>
              <a:rPr lang="ro-RO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 et al., ASCO</a:t>
            </a:r>
            <a:r>
              <a:rPr lang="fr-FR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GI</a:t>
            </a:r>
            <a:r>
              <a:rPr lang="ro-RO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 20</a:t>
            </a:r>
            <a:r>
              <a:rPr lang="fr-FR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19</a:t>
            </a:r>
            <a:r>
              <a:rPr lang="ro-RO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, </a:t>
            </a:r>
            <a:r>
              <a:rPr lang="fr-FR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abs 6</a:t>
            </a:r>
            <a:endParaRPr lang="nl-NL" altLang="fr-FR" sz="1000" dirty="0">
              <a:solidFill>
                <a:prstClr val="black">
                  <a:lumMod val="50000"/>
                  <a:lumOff val="50000"/>
                </a:prstClr>
              </a:solidFill>
              <a:latin typeface="Calibri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graphicFrame>
        <p:nvGraphicFramePr>
          <p:cNvPr id="8" name="Table 9">
            <a:extLst>
              <a:ext uri="{FF2B5EF4-FFF2-40B4-BE49-F238E27FC236}">
                <a16:creationId xmlns:a16="http://schemas.microsoft.com/office/drawing/2014/main" xmlns="" id="{66241195-072F-164A-B7A3-38040B5B92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3653624"/>
              </p:ext>
            </p:extLst>
          </p:nvPr>
        </p:nvGraphicFramePr>
        <p:xfrm>
          <a:off x="795736" y="1793306"/>
          <a:ext cx="7706088" cy="28492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52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2652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26522">
                  <a:extLst>
                    <a:ext uri="{9D8B030D-6E8A-4147-A177-3AD203B41FA5}">
                      <a16:colId xmlns:a16="http://schemas.microsoft.com/office/drawing/2014/main" xmlns="" val="1428291516"/>
                    </a:ext>
                  </a:extLst>
                </a:gridCol>
                <a:gridCol w="1926522">
                  <a:extLst>
                    <a:ext uri="{9D8B030D-6E8A-4147-A177-3AD203B41FA5}">
                      <a16:colId xmlns:a16="http://schemas.microsoft.com/office/drawing/2014/main" xmlns="" val="425447069"/>
                    </a:ext>
                  </a:extLst>
                </a:gridCol>
              </a:tblGrid>
              <a:tr h="35615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9388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Grade 3/4 &gt; 5%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POF (n=30)</a:t>
                      </a:r>
                      <a:endParaRPr lang="en-US" sz="1400" b="0" i="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PAC IP (n=29)</a:t>
                      </a:r>
                    </a:p>
                  </a:txBody>
                  <a:tcPr marL="36000" marR="36000" marT="36000" marB="3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FOLFOX (n=30)</a:t>
                      </a:r>
                    </a:p>
                  </a:txBody>
                  <a:tcPr marL="36000" marR="36000" marT="36000" marB="3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615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0" i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Leucopénie</a:t>
                      </a:r>
                    </a:p>
                  </a:txBody>
                  <a:tcPr marL="36000" marR="36000" marT="36000" marB="360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3 (10,0%)</a:t>
                      </a:r>
                      <a:endParaRPr lang="en-US" sz="1400" b="0" i="0" baseline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4 (13,8%)</a:t>
                      </a:r>
                      <a:endParaRPr lang="en-US" sz="1400" b="0" i="0" baseline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3 (10,0%)</a:t>
                      </a:r>
                    </a:p>
                  </a:txBody>
                  <a:tcPr marL="36000" marR="36000" marT="36000" marB="360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5615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0" i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Neutropénie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9 (30,0%)</a:t>
                      </a:r>
                      <a:endParaRPr lang="en-US" sz="14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10 (34,5%)</a:t>
                      </a:r>
                      <a:endParaRPr lang="en-US" sz="14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10 (33,3%)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5615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0" i="0" kern="120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Calibri" panose="020F0502020204030204" pitchFamily="34" charset="0"/>
                        </a:rPr>
                        <a:t>Fatigue</a:t>
                      </a:r>
                      <a:endParaRPr lang="fr-FR" sz="1400" b="0" i="0" noProof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/>
                          <a:ea typeface="+mn-ea"/>
                          <a:cs typeface="Calibri" panose="020F0502020204030204" pitchFamily="34" charset="0"/>
                        </a:rPr>
                        <a:t>3 (10,0%)</a:t>
                      </a:r>
                      <a:endParaRPr lang="en-US" sz="14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2 (6,9%)</a:t>
                      </a:r>
                      <a:endParaRPr lang="en-US" sz="14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1 (3,3%)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5615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0" i="0" kern="120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Calibri" panose="020F0502020204030204" pitchFamily="34" charset="0"/>
                        </a:rPr>
                        <a:t>Nausée</a:t>
                      </a:r>
                      <a:endParaRPr lang="fr-FR" sz="1400" b="0" i="0" noProof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2 (6,7%)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0 (0)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0 (0)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xmlns="" val="1522650708"/>
                  </a:ext>
                </a:extLst>
              </a:tr>
              <a:tr h="356152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0" i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Vomissement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1 (3,3%)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0 (0)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0 (0)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xmlns="" val="1397957850"/>
                  </a:ext>
                </a:extLst>
              </a:tr>
              <a:tr h="356152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0" i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Diarrhée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4 (13,3%)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6 (20,7%)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4 (13,3%)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xmlns="" val="1831063430"/>
                  </a:ext>
                </a:extLst>
              </a:tr>
              <a:tr h="356152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0" i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Neuropathie sensorielle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3 (10,0%)</a:t>
                      </a:r>
                      <a:endParaRPr lang="en-US" sz="14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1 (3,4%)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Calibri" panose="020F0502020204030204" pitchFamily="34" charset="0"/>
                        </a:rPr>
                        <a:t>1 (3,3%)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xmlns="" val="1980030504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8BA872B-A95B-9E46-810A-1B6938F1F15C}"/>
              </a:ext>
            </a:extLst>
          </p:cNvPr>
          <p:cNvSpPr/>
          <p:nvPr/>
        </p:nvSpPr>
        <p:spPr>
          <a:xfrm>
            <a:off x="2729240" y="4292796"/>
            <a:ext cx="1912562" cy="328067"/>
          </a:xfrm>
          <a:prstGeom prst="rect">
            <a:avLst/>
          </a:prstGeom>
          <a:noFill/>
          <a:ln w="25400">
            <a:solidFill>
              <a:srgbClr val="A470A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1D116CD-B2ED-CE4D-A182-7267AEA6C8D8}"/>
              </a:ext>
            </a:extLst>
          </p:cNvPr>
          <p:cNvSpPr/>
          <p:nvPr/>
        </p:nvSpPr>
        <p:spPr>
          <a:xfrm>
            <a:off x="4642522" y="3936808"/>
            <a:ext cx="1929600" cy="358723"/>
          </a:xfrm>
          <a:prstGeom prst="rect">
            <a:avLst/>
          </a:prstGeom>
          <a:noFill/>
          <a:ln w="25400">
            <a:solidFill>
              <a:srgbClr val="A470A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68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Estomac avancé L1</a:t>
            </a:r>
            <a:br>
              <a:rPr lang="fr-FR" dirty="0"/>
            </a:br>
            <a:r>
              <a:rPr lang="fr-FR" dirty="0"/>
              <a:t>Essai FNF-004 : conclusion</a:t>
            </a:r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xmlns="" id="{597DEAE4-1C09-B342-9FD0-BFB070243B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39754"/>
            <a:ext cx="8229600" cy="3394472"/>
          </a:xfrm>
        </p:spPr>
        <p:txBody>
          <a:bodyPr>
            <a:normAutofit fontScale="85000" lnSpcReduction="10000"/>
          </a:bodyPr>
          <a:lstStyle/>
          <a:p>
            <a:r>
              <a:rPr lang="fr-FR" dirty="0"/>
              <a:t>Le paclitaxel systémique ou intra-péritonéal en association au FOLFOX augmente la survie sans progression des patients ayant un cancer gastrique au stade avancé sans augmenter la toxicité</a:t>
            </a:r>
          </a:p>
          <a:p>
            <a:endParaRPr lang="fr-FR" dirty="0"/>
          </a:p>
          <a:p>
            <a:r>
              <a:rPr lang="fr-FR" dirty="0"/>
              <a:t>La chimiothérapie par FOLFOX + paclitaxel systémique (POF) augmente le taux de réponse</a:t>
            </a:r>
          </a:p>
          <a:p>
            <a:endParaRPr lang="fr-FR" dirty="0"/>
          </a:p>
          <a:p>
            <a:r>
              <a:rPr lang="fr-FR" dirty="0"/>
              <a:t>Cette étude renforce la place d’une chimiothérapie intensifiée en 1</a:t>
            </a:r>
            <a:r>
              <a:rPr lang="fr-FR" baseline="30000" dirty="0"/>
              <a:t>ère</a:t>
            </a:r>
            <a:r>
              <a:rPr lang="fr-FR" dirty="0"/>
              <a:t> ligne de traitement des adénocarcinomes gastriques métastatiques et l’intérêt d’inclure les patients dans l’étude PRODIGE 51 (GASTFOX) évaluant le TFOX (docetaxel + FOLFOX </a:t>
            </a:r>
            <a:r>
              <a:rPr lang="fr-FR" i="1" dirty="0"/>
              <a:t>vs</a:t>
            </a:r>
            <a:r>
              <a:rPr lang="fr-FR" dirty="0"/>
              <a:t> FOLFOX seul)</a:t>
            </a:r>
          </a:p>
        </p:txBody>
      </p:sp>
      <p:sp>
        <p:nvSpPr>
          <p:cNvPr id="6" name="ZoneTexte 3"/>
          <p:cNvSpPr txBox="1">
            <a:spLocks noChangeArrowheads="1"/>
          </p:cNvSpPr>
          <p:nvPr/>
        </p:nvSpPr>
        <p:spPr bwMode="auto">
          <a:xfrm>
            <a:off x="60256" y="4897438"/>
            <a:ext cx="87852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R. Lin</a:t>
            </a:r>
            <a:r>
              <a:rPr lang="ro-RO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 et al., ASCO</a:t>
            </a:r>
            <a:r>
              <a:rPr lang="fr-FR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GI</a:t>
            </a:r>
            <a:r>
              <a:rPr lang="ro-RO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 20</a:t>
            </a:r>
            <a:r>
              <a:rPr lang="fr-FR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19</a:t>
            </a:r>
            <a:r>
              <a:rPr lang="ro-RO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, </a:t>
            </a:r>
            <a:r>
              <a:rPr lang="fr-FR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abs 6</a:t>
            </a:r>
            <a:endParaRPr lang="nl-NL" altLang="fr-FR" sz="1000" dirty="0">
              <a:solidFill>
                <a:prstClr val="black">
                  <a:lumMod val="50000"/>
                  <a:lumOff val="50000"/>
                </a:prstClr>
              </a:solidFill>
              <a:latin typeface="Calibri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736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xmlns="" id="{D11110D5-9095-234B-967B-BD6D8C5D37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4501" y="3517946"/>
            <a:ext cx="7660212" cy="1125140"/>
          </a:xfrm>
        </p:spPr>
        <p:txBody>
          <a:bodyPr/>
          <a:lstStyle/>
          <a:p>
            <a:r>
              <a:rPr lang="fr-FR" dirty="0" err="1">
                <a:solidFill>
                  <a:schemeClr val="bg1"/>
                </a:solidFill>
              </a:rPr>
              <a:t>Ilson</a:t>
            </a:r>
            <a:r>
              <a:rPr lang="fr-FR" dirty="0">
                <a:solidFill>
                  <a:schemeClr val="bg1"/>
                </a:solidFill>
              </a:rPr>
              <a:t> D et al. ASCO GI 2019, </a:t>
            </a:r>
            <a:r>
              <a:rPr lang="fr-FR" dirty="0" err="1">
                <a:solidFill>
                  <a:schemeClr val="bg1"/>
                </a:solidFill>
              </a:rPr>
              <a:t>abstr</a:t>
            </a:r>
            <a:r>
              <a:rPr lang="fr-FR" dirty="0">
                <a:solidFill>
                  <a:schemeClr val="bg1"/>
                </a:solidFill>
              </a:rPr>
              <a:t> 3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xmlns="" id="{F8B90FEF-C984-E148-BBE3-3754C5C30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2000" dirty="0">
                <a:solidFill>
                  <a:schemeClr val="bg1"/>
                </a:solidFill>
              </a:rPr>
              <a:t>Impact de la gastrectomie sur l’efficacité et la tolérance du </a:t>
            </a:r>
            <a:r>
              <a:rPr lang="fr-FR" sz="2000" dirty="0" err="1">
                <a:solidFill>
                  <a:schemeClr val="bg1"/>
                </a:solidFill>
              </a:rPr>
              <a:t>trifluridine</a:t>
            </a:r>
            <a:r>
              <a:rPr lang="fr-FR" sz="2000" dirty="0">
                <a:solidFill>
                  <a:schemeClr val="bg1"/>
                </a:solidFill>
              </a:rPr>
              <a:t>/</a:t>
            </a:r>
            <a:r>
              <a:rPr lang="fr-FR" sz="2000" dirty="0" err="1">
                <a:solidFill>
                  <a:schemeClr val="bg1"/>
                </a:solidFill>
              </a:rPr>
              <a:t>tipiracil</a:t>
            </a:r>
            <a:r>
              <a:rPr lang="fr-FR" sz="2000" dirty="0">
                <a:solidFill>
                  <a:schemeClr val="bg1"/>
                </a:solidFill>
              </a:rPr>
              <a:t> CHEZ LES PATIENTS AYANT UN </a:t>
            </a:r>
            <a:r>
              <a:rPr lang="fr-FR" sz="2000" dirty="0" err="1">
                <a:solidFill>
                  <a:schemeClr val="bg1"/>
                </a:solidFill>
              </a:rPr>
              <a:t>ADéNOCARCINOME</a:t>
            </a:r>
            <a:r>
              <a:rPr lang="fr-FR" sz="2000" dirty="0">
                <a:solidFill>
                  <a:schemeClr val="bg1"/>
                </a:solidFill>
              </a:rPr>
              <a:t> GASTRIQUE </a:t>
            </a:r>
            <a:r>
              <a:rPr lang="fr-FR" sz="2000" dirty="0" err="1">
                <a:solidFill>
                  <a:schemeClr val="bg1"/>
                </a:solidFill>
              </a:rPr>
              <a:t>MéTASTATIQUE</a:t>
            </a:r>
            <a:r>
              <a:rPr lang="fr-FR" sz="2000" dirty="0">
                <a:solidFill>
                  <a:schemeClr val="bg1"/>
                </a:solidFill>
              </a:rPr>
              <a:t> : étude TAGS</a:t>
            </a:r>
          </a:p>
        </p:txBody>
      </p:sp>
    </p:spTree>
    <p:extLst>
      <p:ext uri="{BB962C8B-B14F-4D97-AF65-F5344CB8AC3E}">
        <p14:creationId xmlns:p14="http://schemas.microsoft.com/office/powerpoint/2010/main" val="413748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6F62027-FE02-CB41-BBBD-B229BCC38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Estomac avancé &gt; L2, impact de la gastrectomie</a:t>
            </a:r>
            <a:br>
              <a:rPr lang="fr-FR" dirty="0"/>
            </a:br>
            <a:r>
              <a:rPr lang="fr-FR" dirty="0"/>
              <a:t>Etude TAGS : rappel 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xmlns="" id="{E69DBDD6-ABF3-E04A-90A0-8FC3EFCF78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57200" y="1200152"/>
            <a:ext cx="8229600" cy="3394472"/>
          </a:xfrm>
        </p:spPr>
        <p:txBody>
          <a:bodyPr>
            <a:normAutofit/>
          </a:bodyPr>
          <a:lstStyle/>
          <a:p>
            <a:r>
              <a:rPr lang="fr-FR" sz="1500" dirty="0"/>
              <a:t>Bénéfice du </a:t>
            </a:r>
            <a:r>
              <a:rPr lang="fr-FR" sz="1500" dirty="0" err="1"/>
              <a:t>trifluridine</a:t>
            </a:r>
            <a:r>
              <a:rPr lang="fr-FR" sz="1500" dirty="0"/>
              <a:t>/</a:t>
            </a:r>
            <a:r>
              <a:rPr lang="fr-FR" sz="1500" dirty="0" err="1"/>
              <a:t>tipiracil</a:t>
            </a:r>
            <a:r>
              <a:rPr lang="fr-FR" sz="1500" dirty="0"/>
              <a:t> sur la survie globale des patients ayant un ADK gastrique métastatique prétraité                                                                                             </a:t>
            </a:r>
            <a:r>
              <a:rPr lang="fr-FR" sz="900" i="1" dirty="0" err="1"/>
              <a:t>Shitara</a:t>
            </a:r>
            <a:r>
              <a:rPr lang="fr-FR" sz="900" i="1" dirty="0"/>
              <a:t> et al., Lancet </a:t>
            </a:r>
            <a:r>
              <a:rPr lang="fr-FR" sz="900" i="1" dirty="0" err="1"/>
              <a:t>Oncol</a:t>
            </a:r>
            <a:r>
              <a:rPr lang="fr-FR" sz="900" i="1" dirty="0"/>
              <a:t> 2018; 19: 1437-48</a:t>
            </a:r>
            <a:endParaRPr lang="fr-FR" sz="1500" i="1" dirty="0"/>
          </a:p>
        </p:txBody>
      </p:sp>
      <p:sp>
        <p:nvSpPr>
          <p:cNvPr id="4" name="ZoneTexte 3"/>
          <p:cNvSpPr txBox="1">
            <a:spLocks noChangeArrowheads="1"/>
          </p:cNvSpPr>
          <p:nvPr/>
        </p:nvSpPr>
        <p:spPr bwMode="auto">
          <a:xfrm>
            <a:off x="98589" y="4886494"/>
            <a:ext cx="3566443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 sz="7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D. </a:t>
            </a:r>
            <a:r>
              <a:rPr lang="fr-FR" altLang="fr-FR" sz="75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Ilson</a:t>
            </a:r>
            <a:r>
              <a:rPr lang="ro-RO" altLang="fr-FR" sz="7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 et al., ASCO</a:t>
            </a:r>
            <a:r>
              <a:rPr lang="fr-FR" altLang="fr-FR" sz="7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GI</a:t>
            </a:r>
            <a:r>
              <a:rPr lang="ro-RO" altLang="fr-FR" sz="7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 20</a:t>
            </a:r>
            <a:r>
              <a:rPr lang="fr-FR" altLang="fr-FR" sz="7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19</a:t>
            </a:r>
            <a:r>
              <a:rPr lang="ro-RO" altLang="fr-FR" sz="7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, </a:t>
            </a:r>
            <a:r>
              <a:rPr lang="fr-FR" altLang="fr-FR" sz="7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abs 3</a:t>
            </a:r>
            <a:endParaRPr lang="nl-NL" altLang="fr-FR" sz="750" dirty="0">
              <a:solidFill>
                <a:prstClr val="black">
                  <a:lumMod val="50000"/>
                  <a:lumOff val="50000"/>
                </a:prstClr>
              </a:solidFill>
              <a:latin typeface="Calibri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7" name="Espace réservé du contenu 7">
            <a:extLst>
              <a:ext uri="{FF2B5EF4-FFF2-40B4-BE49-F238E27FC236}">
                <a16:creationId xmlns:a16="http://schemas.microsoft.com/office/drawing/2014/main" xmlns="" id="{E69DBDD6-ABF3-E04A-90A0-8FC3EFCF786E}"/>
              </a:ext>
            </a:extLst>
          </p:cNvPr>
          <p:cNvSpPr txBox="1">
            <a:spLocks/>
          </p:cNvSpPr>
          <p:nvPr/>
        </p:nvSpPr>
        <p:spPr>
          <a:xfrm>
            <a:off x="458479" y="3926969"/>
            <a:ext cx="3464281" cy="916646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A370A9"/>
              </a:buClr>
              <a:buFont typeface="Wingdings" pitchFamily="2" charset="2"/>
              <a:buChar char="§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2881" indent="-192881" defTabSz="257175">
              <a:defRPr/>
            </a:pPr>
            <a:r>
              <a:rPr lang="fr-FR" sz="1500" dirty="0">
                <a:solidFill>
                  <a:srgbClr val="1F497D"/>
                </a:solidFill>
                <a:latin typeface="Calibri"/>
              </a:rPr>
              <a:t>Etude de Phase II Japonaise (EPOC 1201)</a:t>
            </a:r>
          </a:p>
          <a:p>
            <a:pPr marL="417910" lvl="1" indent="-192881" defTabSz="257175">
              <a:buClr>
                <a:srgbClr val="A370A9"/>
              </a:buClr>
              <a:buFont typeface="Wingdings" pitchFamily="2" charset="2"/>
              <a:buChar char="§"/>
              <a:defRPr/>
            </a:pPr>
            <a:r>
              <a:rPr lang="fr-FR" sz="1275" dirty="0">
                <a:solidFill>
                  <a:srgbClr val="1F497D"/>
                </a:solidFill>
                <a:latin typeface="Calibri"/>
              </a:rPr>
              <a:t>Pas de différence pharmacocinétique en fonction de la gastrectomie (oui </a:t>
            </a:r>
            <a:r>
              <a:rPr lang="fr-FR" sz="1275" i="1" dirty="0">
                <a:solidFill>
                  <a:srgbClr val="1F497D"/>
                </a:solidFill>
                <a:latin typeface="Calibri"/>
              </a:rPr>
              <a:t>vs</a:t>
            </a:r>
            <a:r>
              <a:rPr lang="fr-FR" sz="1275" dirty="0">
                <a:solidFill>
                  <a:srgbClr val="1F497D"/>
                </a:solidFill>
                <a:latin typeface="Calibri"/>
              </a:rPr>
              <a:t> non)  </a:t>
            </a:r>
            <a:r>
              <a:rPr lang="fr-FR" sz="675" i="1" dirty="0">
                <a:solidFill>
                  <a:srgbClr val="1F497D"/>
                </a:solidFill>
                <a:latin typeface="Calibri"/>
              </a:rPr>
              <a:t> </a:t>
            </a:r>
          </a:p>
          <a:p>
            <a:pPr marL="0" indent="0" algn="r" defTabSz="257175">
              <a:buNone/>
              <a:defRPr/>
            </a:pPr>
            <a:r>
              <a:rPr lang="fr-FR" sz="900" i="1" dirty="0" err="1">
                <a:solidFill>
                  <a:srgbClr val="1F497D"/>
                </a:solidFill>
                <a:latin typeface="Calibri"/>
              </a:rPr>
              <a:t>Bondo</a:t>
            </a:r>
            <a:r>
              <a:rPr lang="fr-FR" sz="900" i="1" dirty="0">
                <a:solidFill>
                  <a:srgbClr val="1F497D"/>
                </a:solidFill>
                <a:latin typeface="Calibri"/>
              </a:rPr>
              <a:t> et al. </a:t>
            </a:r>
            <a:r>
              <a:rPr lang="fr-FR" sz="900" i="1" dirty="0" err="1">
                <a:solidFill>
                  <a:srgbClr val="1F497D"/>
                </a:solidFill>
                <a:latin typeface="Calibri"/>
              </a:rPr>
              <a:t>Eur</a:t>
            </a:r>
            <a:r>
              <a:rPr lang="fr-FR" sz="900" i="1" dirty="0">
                <a:solidFill>
                  <a:srgbClr val="1F497D"/>
                </a:solidFill>
                <a:latin typeface="Calibri"/>
              </a:rPr>
              <a:t> J Cancer 2016</a:t>
            </a:r>
            <a:endParaRPr lang="fr-FR" sz="1500" i="1" dirty="0">
              <a:solidFill>
                <a:srgbClr val="1F497D"/>
              </a:solidFill>
              <a:latin typeface="Calibri"/>
            </a:endParaRPr>
          </a:p>
        </p:txBody>
      </p:sp>
      <p:graphicFrame>
        <p:nvGraphicFramePr>
          <p:cNvPr id="9" name="Espace réservé du contenu 3">
            <a:extLst>
              <a:ext uri="{FF2B5EF4-FFF2-40B4-BE49-F238E27FC236}">
                <a16:creationId xmlns:a16="http://schemas.microsoft.com/office/drawing/2014/main" xmlns="" id="{7403BB63-8563-5E44-AC58-28E6A5C5AC54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360850" y="1724404"/>
          <a:ext cx="3352578" cy="13971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xmlns="" id="{552641CD-25FF-3645-AC69-E9C49BBFC392}"/>
              </a:ext>
            </a:extLst>
          </p:cNvPr>
          <p:cNvGraphicFramePr>
            <a:graphicFrameLocks noGrp="1" noChangeAspect="1"/>
          </p:cNvGraphicFramePr>
          <p:nvPr>
            <p:extLst/>
          </p:nvPr>
        </p:nvGraphicFramePr>
        <p:xfrm>
          <a:off x="5228946" y="3099720"/>
          <a:ext cx="3377512" cy="310292"/>
        </p:xfrm>
        <a:graphic>
          <a:graphicData uri="http://schemas.openxmlformats.org/drawingml/2006/table">
            <a:tbl>
              <a:tblPr firstRow="1" bandRow="1"/>
              <a:tblGrid>
                <a:gridCol w="20366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841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617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880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577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880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24464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47094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130121">
                  <a:extLst>
                    <a:ext uri="{9D8B030D-6E8A-4147-A177-3AD203B41FA5}">
                      <a16:colId xmlns:a16="http://schemas.microsoft.com/office/drawing/2014/main" xmlns="" val="344597414"/>
                    </a:ext>
                  </a:extLst>
                </a:gridCol>
                <a:gridCol w="152753">
                  <a:extLst>
                    <a:ext uri="{9D8B030D-6E8A-4147-A177-3AD203B41FA5}">
                      <a16:colId xmlns:a16="http://schemas.microsoft.com/office/drawing/2014/main" xmlns="" val="1661497670"/>
                    </a:ext>
                  </a:extLst>
                </a:gridCol>
                <a:gridCol w="130121">
                  <a:extLst>
                    <a:ext uri="{9D8B030D-6E8A-4147-A177-3AD203B41FA5}">
                      <a16:colId xmlns:a16="http://schemas.microsoft.com/office/drawing/2014/main" xmlns="" val="2485418181"/>
                    </a:ext>
                  </a:extLst>
                </a:gridCol>
                <a:gridCol w="152752">
                  <a:extLst>
                    <a:ext uri="{9D8B030D-6E8A-4147-A177-3AD203B41FA5}">
                      <a16:colId xmlns:a16="http://schemas.microsoft.com/office/drawing/2014/main" xmlns="" val="4258596867"/>
                    </a:ext>
                  </a:extLst>
                </a:gridCol>
                <a:gridCol w="124465">
                  <a:extLst>
                    <a:ext uri="{9D8B030D-6E8A-4147-A177-3AD203B41FA5}">
                      <a16:colId xmlns:a16="http://schemas.microsoft.com/office/drawing/2014/main" xmlns="" val="3929436523"/>
                    </a:ext>
                  </a:extLst>
                </a:gridCol>
                <a:gridCol w="135779">
                  <a:extLst>
                    <a:ext uri="{9D8B030D-6E8A-4147-A177-3AD203B41FA5}">
                      <a16:colId xmlns:a16="http://schemas.microsoft.com/office/drawing/2014/main" xmlns="" val="1728950274"/>
                    </a:ext>
                  </a:extLst>
                </a:gridCol>
                <a:gridCol w="130122">
                  <a:extLst>
                    <a:ext uri="{9D8B030D-6E8A-4147-A177-3AD203B41FA5}">
                      <a16:colId xmlns:a16="http://schemas.microsoft.com/office/drawing/2014/main" xmlns="" val="2943521418"/>
                    </a:ext>
                  </a:extLst>
                </a:gridCol>
                <a:gridCol w="107492">
                  <a:extLst>
                    <a:ext uri="{9D8B030D-6E8A-4147-A177-3AD203B41FA5}">
                      <a16:colId xmlns:a16="http://schemas.microsoft.com/office/drawing/2014/main" xmlns="" val="3093508898"/>
                    </a:ext>
                  </a:extLst>
                </a:gridCol>
                <a:gridCol w="135779">
                  <a:extLst>
                    <a:ext uri="{9D8B030D-6E8A-4147-A177-3AD203B41FA5}">
                      <a16:colId xmlns:a16="http://schemas.microsoft.com/office/drawing/2014/main" xmlns="" val="1999806552"/>
                    </a:ext>
                  </a:extLst>
                </a:gridCol>
                <a:gridCol w="101834">
                  <a:extLst>
                    <a:ext uri="{9D8B030D-6E8A-4147-A177-3AD203B41FA5}">
                      <a16:colId xmlns:a16="http://schemas.microsoft.com/office/drawing/2014/main" xmlns="" val="4140309348"/>
                    </a:ext>
                  </a:extLst>
                </a:gridCol>
                <a:gridCol w="113150">
                  <a:extLst>
                    <a:ext uri="{9D8B030D-6E8A-4147-A177-3AD203B41FA5}">
                      <a16:colId xmlns:a16="http://schemas.microsoft.com/office/drawing/2014/main" xmlns="" val="1726765058"/>
                    </a:ext>
                  </a:extLst>
                </a:gridCol>
                <a:gridCol w="107492">
                  <a:extLst>
                    <a:ext uri="{9D8B030D-6E8A-4147-A177-3AD203B41FA5}">
                      <a16:colId xmlns:a16="http://schemas.microsoft.com/office/drawing/2014/main" xmlns="" val="3512974708"/>
                    </a:ext>
                  </a:extLst>
                </a:gridCol>
                <a:gridCol w="90519">
                  <a:extLst>
                    <a:ext uri="{9D8B030D-6E8A-4147-A177-3AD203B41FA5}">
                      <a16:colId xmlns:a16="http://schemas.microsoft.com/office/drawing/2014/main" xmlns="" val="4045388805"/>
                    </a:ext>
                  </a:extLst>
                </a:gridCol>
                <a:gridCol w="107492">
                  <a:extLst>
                    <a:ext uri="{9D8B030D-6E8A-4147-A177-3AD203B41FA5}">
                      <a16:colId xmlns:a16="http://schemas.microsoft.com/office/drawing/2014/main" xmlns="" val="776687378"/>
                    </a:ext>
                  </a:extLst>
                </a:gridCol>
                <a:gridCol w="118807">
                  <a:extLst>
                    <a:ext uri="{9D8B030D-6E8A-4147-A177-3AD203B41FA5}">
                      <a16:colId xmlns:a16="http://schemas.microsoft.com/office/drawing/2014/main" xmlns="" val="404639078"/>
                    </a:ext>
                  </a:extLst>
                </a:gridCol>
                <a:gridCol w="113150">
                  <a:extLst>
                    <a:ext uri="{9D8B030D-6E8A-4147-A177-3AD203B41FA5}">
                      <a16:colId xmlns:a16="http://schemas.microsoft.com/office/drawing/2014/main" xmlns="" val="1453467181"/>
                    </a:ext>
                  </a:extLst>
                </a:gridCol>
                <a:gridCol w="101834">
                  <a:extLst>
                    <a:ext uri="{9D8B030D-6E8A-4147-A177-3AD203B41FA5}">
                      <a16:colId xmlns:a16="http://schemas.microsoft.com/office/drawing/2014/main" xmlns="" val="3050923947"/>
                    </a:ext>
                  </a:extLst>
                </a:gridCol>
                <a:gridCol w="124464">
                  <a:extLst>
                    <a:ext uri="{9D8B030D-6E8A-4147-A177-3AD203B41FA5}">
                      <a16:colId xmlns:a16="http://schemas.microsoft.com/office/drawing/2014/main" xmlns="" val="601768491"/>
                    </a:ext>
                  </a:extLst>
                </a:gridCol>
                <a:gridCol w="96179">
                  <a:extLst>
                    <a:ext uri="{9D8B030D-6E8A-4147-A177-3AD203B41FA5}">
                      <a16:colId xmlns:a16="http://schemas.microsoft.com/office/drawing/2014/main" xmlns="" val="4158384930"/>
                    </a:ext>
                  </a:extLst>
                </a:gridCol>
              </a:tblGrid>
              <a:tr h="137160">
                <a:tc gridSpan="4">
                  <a:txBody>
                    <a:bodyPr/>
                    <a:lstStyle>
                      <a:lvl1pPr marL="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500" b="1" dirty="0">
                          <a:solidFill>
                            <a:srgbClr val="4D4D4D"/>
                          </a:solidFill>
                          <a:latin typeface="+mn-lt"/>
                        </a:rPr>
                        <a:t>No. à risque</a:t>
                      </a:r>
                    </a:p>
                  </a:txBody>
                  <a:tcPr marL="0" marR="54000" marT="0" marB="0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>
                      <a:lvl1pPr marL="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endParaRPr lang="fr-FR" sz="12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>
                      <a:lvl1pPr marL="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endParaRPr lang="fr-FR" sz="140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>
                      <a:lvl1pPr marL="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endParaRPr lang="fr-FR" sz="700" b="1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endParaRPr lang="fr-FR" sz="500" b="1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endParaRPr lang="fr-FR" sz="500" b="1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endParaRPr lang="fr-FR" sz="500" b="1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endParaRPr lang="fr-FR" sz="5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5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5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5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5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5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5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5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5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5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5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5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5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5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5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5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5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5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5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5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8580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500" b="1" spc="-30" dirty="0">
                        <a:solidFill>
                          <a:srgbClr val="660066"/>
                        </a:solidFill>
                        <a:latin typeface="+mn-lt"/>
                      </a:endParaRPr>
                    </a:p>
                  </a:txBody>
                  <a:tcPr marL="0" marR="54000" marT="0" marB="0" anchor="ctr">
                    <a:lnL w="12700" cmpd="sng"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500" b="1" dirty="0">
                          <a:solidFill>
                            <a:srgbClr val="4F81BD"/>
                          </a:solidFill>
                          <a:latin typeface="+mn-lt"/>
                        </a:rPr>
                        <a:t>337</a:t>
                      </a:r>
                    </a:p>
                  </a:txBody>
                  <a:tcPr marL="54000" marR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500" b="1" dirty="0">
                          <a:solidFill>
                            <a:srgbClr val="4F81BD"/>
                          </a:solidFill>
                          <a:latin typeface="+mn-lt"/>
                        </a:rPr>
                        <a:t>328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500" b="1" dirty="0">
                          <a:solidFill>
                            <a:srgbClr val="4F81BD"/>
                          </a:solidFill>
                          <a:latin typeface="+mn-lt"/>
                        </a:rPr>
                        <a:t>282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500" b="1" dirty="0">
                          <a:solidFill>
                            <a:srgbClr val="4F81BD"/>
                          </a:solidFill>
                          <a:latin typeface="+mn-lt"/>
                        </a:rPr>
                        <a:t>240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500" b="1" dirty="0">
                          <a:solidFill>
                            <a:srgbClr val="4F81BD"/>
                          </a:solidFill>
                          <a:latin typeface="+mn-lt"/>
                        </a:rPr>
                        <a:t>201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500" b="1" dirty="0">
                          <a:solidFill>
                            <a:srgbClr val="4F81BD"/>
                          </a:solidFill>
                          <a:latin typeface="+mn-lt"/>
                        </a:rPr>
                        <a:t>161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500" b="1" dirty="0">
                          <a:solidFill>
                            <a:srgbClr val="4F81BD"/>
                          </a:solidFill>
                          <a:latin typeface="+mn-lt"/>
                        </a:rPr>
                        <a:t>124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500" b="1" dirty="0">
                          <a:solidFill>
                            <a:srgbClr val="4F81BD"/>
                          </a:solidFill>
                          <a:latin typeface="+mn-lt"/>
                        </a:rPr>
                        <a:t>102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500" b="1" dirty="0">
                          <a:solidFill>
                            <a:srgbClr val="4F81BD"/>
                          </a:solidFill>
                          <a:latin typeface="+mn-lt"/>
                        </a:rPr>
                        <a:t>80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500" b="1" dirty="0">
                          <a:solidFill>
                            <a:srgbClr val="4F81BD"/>
                          </a:solidFill>
                          <a:latin typeface="+mn-lt"/>
                        </a:rPr>
                        <a:t>66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500" b="1" dirty="0">
                          <a:solidFill>
                            <a:srgbClr val="4F81BD"/>
                          </a:solidFill>
                          <a:latin typeface="+mn-lt"/>
                        </a:rPr>
                        <a:t>51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500" b="1" dirty="0">
                          <a:solidFill>
                            <a:srgbClr val="4F81BD"/>
                          </a:solidFill>
                          <a:latin typeface="+mn-lt"/>
                        </a:rPr>
                        <a:t>40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500" b="1" dirty="0">
                          <a:solidFill>
                            <a:srgbClr val="4F81BD"/>
                          </a:solidFill>
                          <a:latin typeface="+mn-lt"/>
                        </a:rPr>
                        <a:t>31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500" b="1" dirty="0">
                          <a:solidFill>
                            <a:srgbClr val="4F81BD"/>
                          </a:solidFill>
                          <a:latin typeface="+mn-lt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500" b="1" dirty="0">
                          <a:solidFill>
                            <a:srgbClr val="4F81BD"/>
                          </a:solidFill>
                          <a:latin typeface="+mn-lt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500" b="1" dirty="0">
                          <a:solidFill>
                            <a:srgbClr val="4F81BD"/>
                          </a:solidFill>
                          <a:latin typeface="+mn-lt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500" b="1" dirty="0">
                          <a:solidFill>
                            <a:srgbClr val="4F81BD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500" b="1" dirty="0">
                          <a:solidFill>
                            <a:srgbClr val="4F81BD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500" b="1" dirty="0">
                          <a:solidFill>
                            <a:srgbClr val="4F81BD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500" b="1" dirty="0">
                          <a:solidFill>
                            <a:srgbClr val="4F81BD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500" b="1" dirty="0">
                          <a:solidFill>
                            <a:srgbClr val="4F81BD"/>
                          </a:solidFill>
                          <a:latin typeface="+mn-lt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500" b="1" dirty="0">
                          <a:solidFill>
                            <a:srgbClr val="4F81BD"/>
                          </a:solidFill>
                          <a:latin typeface="+mn-lt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500" b="1" dirty="0">
                          <a:solidFill>
                            <a:srgbClr val="4F81BD"/>
                          </a:solidFill>
                          <a:latin typeface="+mn-lt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500" b="1" dirty="0">
                          <a:solidFill>
                            <a:srgbClr val="4F81BD"/>
                          </a:solidFill>
                          <a:latin typeface="+mn-lt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500" b="1" dirty="0">
                          <a:solidFill>
                            <a:srgbClr val="4F81BD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500" b="1" dirty="0">
                          <a:solidFill>
                            <a:srgbClr val="4F81BD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6932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500" b="1" spc="-30" dirty="0">
                        <a:solidFill>
                          <a:schemeClr val="accent4"/>
                        </a:solidFill>
                        <a:latin typeface="+mn-lt"/>
                      </a:endParaRPr>
                    </a:p>
                  </a:txBody>
                  <a:tcPr marL="0" marR="54000" marT="0" marB="0" anchor="ctr">
                    <a:lnL w="12700" cmpd="sng"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500" b="1" dirty="0">
                          <a:solidFill>
                            <a:srgbClr val="A470AA"/>
                          </a:solidFill>
                          <a:latin typeface="+mn-lt"/>
                        </a:rPr>
                        <a:t>170</a:t>
                      </a:r>
                    </a:p>
                  </a:txBody>
                  <a:tcPr marL="54000" marR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500" b="1" dirty="0">
                          <a:solidFill>
                            <a:srgbClr val="A470AA"/>
                          </a:solidFill>
                          <a:latin typeface="+mn-lt"/>
                        </a:rPr>
                        <a:t>158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500" b="1" dirty="0">
                          <a:solidFill>
                            <a:srgbClr val="A470AA"/>
                          </a:solidFill>
                          <a:latin typeface="+mn-lt"/>
                        </a:rPr>
                        <a:t>131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500" b="1" dirty="0">
                          <a:solidFill>
                            <a:srgbClr val="A470AA"/>
                          </a:solidFill>
                          <a:latin typeface="+mn-lt"/>
                        </a:rPr>
                        <a:t>101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500" b="1" dirty="0">
                          <a:solidFill>
                            <a:srgbClr val="A470AA"/>
                          </a:solidFill>
                          <a:latin typeface="+mn-lt"/>
                        </a:rPr>
                        <a:t>71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500" b="1" dirty="0">
                          <a:solidFill>
                            <a:srgbClr val="A470AA"/>
                          </a:solidFill>
                          <a:latin typeface="+mn-lt"/>
                        </a:rPr>
                        <a:t>60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500" b="1" dirty="0">
                          <a:solidFill>
                            <a:srgbClr val="A470AA"/>
                          </a:solidFill>
                          <a:latin typeface="+mn-lt"/>
                        </a:rPr>
                        <a:t>47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500" b="1" dirty="0">
                          <a:solidFill>
                            <a:srgbClr val="A470AA"/>
                          </a:solidFill>
                          <a:latin typeface="+mn-lt"/>
                        </a:rPr>
                        <a:t>40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500" b="1" dirty="0">
                          <a:solidFill>
                            <a:srgbClr val="A470AA"/>
                          </a:solidFill>
                          <a:latin typeface="+mn-lt"/>
                        </a:rPr>
                        <a:t>34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500" b="1" dirty="0">
                          <a:solidFill>
                            <a:srgbClr val="A470AA"/>
                          </a:solidFill>
                          <a:latin typeface="+mn-lt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500" b="1" dirty="0">
                          <a:solidFill>
                            <a:srgbClr val="A470AA"/>
                          </a:solidFill>
                          <a:latin typeface="+mn-lt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500" b="1" dirty="0">
                          <a:solidFill>
                            <a:srgbClr val="A470AA"/>
                          </a:solidFill>
                          <a:latin typeface="+mn-lt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500" b="1" dirty="0">
                          <a:solidFill>
                            <a:srgbClr val="A470AA"/>
                          </a:solidFill>
                          <a:latin typeface="+mn-lt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500" b="1" dirty="0">
                          <a:solidFill>
                            <a:srgbClr val="A470AA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500" b="1" dirty="0">
                          <a:solidFill>
                            <a:srgbClr val="A470AA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500" b="1" dirty="0">
                          <a:solidFill>
                            <a:srgbClr val="A470AA"/>
                          </a:solidFill>
                          <a:latin typeface="+mn-lt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500" b="1" dirty="0">
                          <a:solidFill>
                            <a:srgbClr val="A470AA"/>
                          </a:solidFill>
                          <a:latin typeface="+mn-lt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500" b="1" dirty="0">
                          <a:solidFill>
                            <a:srgbClr val="A470AA"/>
                          </a:solidFill>
                          <a:latin typeface="+mn-lt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500" b="1" dirty="0">
                          <a:solidFill>
                            <a:srgbClr val="A470AA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500" b="1" dirty="0">
                          <a:solidFill>
                            <a:srgbClr val="A470AA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500" b="1" dirty="0">
                          <a:solidFill>
                            <a:srgbClr val="A470AA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500" b="1" dirty="0">
                          <a:solidFill>
                            <a:srgbClr val="A470AA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500" b="1" dirty="0">
                          <a:solidFill>
                            <a:srgbClr val="A470AA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500" b="1" dirty="0">
                          <a:solidFill>
                            <a:srgbClr val="A470AA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500" b="1" dirty="0">
                          <a:solidFill>
                            <a:srgbClr val="A470AA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500" b="1" dirty="0">
                          <a:solidFill>
                            <a:srgbClr val="A470AA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84D07B47-E2C1-9042-A9A4-4B7B8AF1D12E}"/>
              </a:ext>
            </a:extLst>
          </p:cNvPr>
          <p:cNvSpPr txBox="1"/>
          <p:nvPr/>
        </p:nvSpPr>
        <p:spPr>
          <a:xfrm rot="16200000">
            <a:off x="4704714" y="2331803"/>
            <a:ext cx="1244671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892"/>
            <a:r>
              <a:rPr lang="fr-FR" sz="75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Survie globale (%)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C66B481B-DD11-BA4C-9BB1-FD1EED96B694}"/>
              </a:ext>
            </a:extLst>
          </p:cNvPr>
          <p:cNvSpPr txBox="1"/>
          <p:nvPr/>
        </p:nvSpPr>
        <p:spPr>
          <a:xfrm>
            <a:off x="6393295" y="3041523"/>
            <a:ext cx="1287689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892"/>
            <a:r>
              <a:rPr lang="fr-FR" sz="788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Temps (mois)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064B1B29-F80A-484D-91A3-EF5A1D983C19}"/>
              </a:ext>
            </a:extLst>
          </p:cNvPr>
          <p:cNvSpPr txBox="1"/>
          <p:nvPr/>
        </p:nvSpPr>
        <p:spPr>
          <a:xfrm>
            <a:off x="6359736" y="2258423"/>
            <a:ext cx="952192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892"/>
            <a:r>
              <a:rPr lang="fr-FR" sz="675" b="1" dirty="0">
                <a:solidFill>
                  <a:srgbClr val="4F81BD"/>
                </a:solidFill>
                <a:latin typeface="Calibri"/>
              </a:rPr>
              <a:t>SG à 12 mois : 21%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246897F5-A324-7743-8661-05F90F16870F}"/>
              </a:ext>
            </a:extLst>
          </p:cNvPr>
          <p:cNvSpPr txBox="1"/>
          <p:nvPr/>
        </p:nvSpPr>
        <p:spPr>
          <a:xfrm>
            <a:off x="5548074" y="2672474"/>
            <a:ext cx="1397057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892"/>
            <a:r>
              <a:rPr lang="fr-FR" sz="675" b="1" dirty="0">
                <a:solidFill>
                  <a:srgbClr val="A470AA"/>
                </a:solidFill>
                <a:latin typeface="Calibri"/>
              </a:rPr>
              <a:t>SG 12 mois : 13% 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xmlns="" id="{D36FAF5A-0508-5941-9A21-7B7D1C70FD9C}"/>
              </a:ext>
            </a:extLst>
          </p:cNvPr>
          <p:cNvGrpSpPr>
            <a:grpSpLocks noChangeAspect="1"/>
          </p:cNvGrpSpPr>
          <p:nvPr/>
        </p:nvGrpSpPr>
        <p:grpSpPr>
          <a:xfrm>
            <a:off x="5575052" y="1787947"/>
            <a:ext cx="3008006" cy="1164062"/>
            <a:chOff x="1617602" y="-211015"/>
            <a:chExt cx="10389000" cy="4853353"/>
          </a:xfrm>
        </p:grpSpPr>
        <p:sp>
          <p:nvSpPr>
            <p:cNvPr id="16" name="Forme libre 15">
              <a:extLst>
                <a:ext uri="{FF2B5EF4-FFF2-40B4-BE49-F238E27FC236}">
                  <a16:creationId xmlns:a16="http://schemas.microsoft.com/office/drawing/2014/main" xmlns="" id="{2BA5DB22-D8A7-474F-88B9-3189C8ADACA1}"/>
                </a:ext>
              </a:extLst>
            </p:cNvPr>
            <p:cNvSpPr/>
            <p:nvPr/>
          </p:nvSpPr>
          <p:spPr>
            <a:xfrm>
              <a:off x="1636703" y="-211015"/>
              <a:ext cx="10369899" cy="4692579"/>
            </a:xfrm>
            <a:custGeom>
              <a:avLst/>
              <a:gdLst>
                <a:gd name="connsiteX0" fmla="*/ 0 w 10369899"/>
                <a:gd name="connsiteY0" fmla="*/ 0 h 4692580"/>
                <a:gd name="connsiteX1" fmla="*/ 0 w 10369899"/>
                <a:gd name="connsiteY1" fmla="*/ 0 h 4692580"/>
                <a:gd name="connsiteX2" fmla="*/ 80387 w 10369899"/>
                <a:gd name="connsiteY2" fmla="*/ 30145 h 4692580"/>
                <a:gd name="connsiteX3" fmla="*/ 190919 w 10369899"/>
                <a:gd name="connsiteY3" fmla="*/ 40193 h 4692580"/>
                <a:gd name="connsiteX4" fmla="*/ 301451 w 10369899"/>
                <a:gd name="connsiteY4" fmla="*/ 90435 h 4692580"/>
                <a:gd name="connsiteX5" fmla="*/ 331596 w 10369899"/>
                <a:gd name="connsiteY5" fmla="*/ 110531 h 4692580"/>
                <a:gd name="connsiteX6" fmla="*/ 391886 w 10369899"/>
                <a:gd name="connsiteY6" fmla="*/ 130628 h 4692580"/>
                <a:gd name="connsiteX7" fmla="*/ 411982 w 10369899"/>
                <a:gd name="connsiteY7" fmla="*/ 160773 h 4692580"/>
                <a:gd name="connsiteX8" fmla="*/ 442127 w 10369899"/>
                <a:gd name="connsiteY8" fmla="*/ 180870 h 4692580"/>
                <a:gd name="connsiteX9" fmla="*/ 452176 w 10369899"/>
                <a:gd name="connsiteY9" fmla="*/ 211015 h 4692580"/>
                <a:gd name="connsiteX10" fmla="*/ 492369 w 10369899"/>
                <a:gd name="connsiteY10" fmla="*/ 271305 h 4692580"/>
                <a:gd name="connsiteX11" fmla="*/ 542611 w 10369899"/>
                <a:gd name="connsiteY11" fmla="*/ 361740 h 4692580"/>
                <a:gd name="connsiteX12" fmla="*/ 562708 w 10369899"/>
                <a:gd name="connsiteY12" fmla="*/ 391885 h 4692580"/>
                <a:gd name="connsiteX13" fmla="*/ 592853 w 10369899"/>
                <a:gd name="connsiteY13" fmla="*/ 411982 h 4692580"/>
                <a:gd name="connsiteX14" fmla="*/ 633046 w 10369899"/>
                <a:gd name="connsiteY14" fmla="*/ 462224 h 4692580"/>
                <a:gd name="connsiteX15" fmla="*/ 643094 w 10369899"/>
                <a:gd name="connsiteY15" fmla="*/ 492369 h 4692580"/>
                <a:gd name="connsiteX16" fmla="*/ 683288 w 10369899"/>
                <a:gd name="connsiteY16" fmla="*/ 552659 h 4692580"/>
                <a:gd name="connsiteX17" fmla="*/ 703385 w 10369899"/>
                <a:gd name="connsiteY17" fmla="*/ 582804 h 4692580"/>
                <a:gd name="connsiteX18" fmla="*/ 733530 w 10369899"/>
                <a:gd name="connsiteY18" fmla="*/ 673239 h 4692580"/>
                <a:gd name="connsiteX19" fmla="*/ 743578 w 10369899"/>
                <a:gd name="connsiteY19" fmla="*/ 703384 h 4692580"/>
                <a:gd name="connsiteX20" fmla="*/ 783771 w 10369899"/>
                <a:gd name="connsiteY20" fmla="*/ 763674 h 4692580"/>
                <a:gd name="connsiteX21" fmla="*/ 793820 w 10369899"/>
                <a:gd name="connsiteY21" fmla="*/ 793819 h 4692580"/>
                <a:gd name="connsiteX22" fmla="*/ 813916 w 10369899"/>
                <a:gd name="connsiteY22" fmla="*/ 823964 h 4692580"/>
                <a:gd name="connsiteX23" fmla="*/ 823965 w 10369899"/>
                <a:gd name="connsiteY23" fmla="*/ 854110 h 4692580"/>
                <a:gd name="connsiteX24" fmla="*/ 874207 w 10369899"/>
                <a:gd name="connsiteY24" fmla="*/ 914400 h 4692580"/>
                <a:gd name="connsiteX25" fmla="*/ 924448 w 10369899"/>
                <a:gd name="connsiteY25" fmla="*/ 954593 h 4692580"/>
                <a:gd name="connsiteX26" fmla="*/ 974690 w 10369899"/>
                <a:gd name="connsiteY26" fmla="*/ 994786 h 4692580"/>
                <a:gd name="connsiteX27" fmla="*/ 994787 w 10369899"/>
                <a:gd name="connsiteY27" fmla="*/ 1024931 h 4692580"/>
                <a:gd name="connsiteX28" fmla="*/ 1055077 w 10369899"/>
                <a:gd name="connsiteY28" fmla="*/ 1065125 h 4692580"/>
                <a:gd name="connsiteX29" fmla="*/ 1095270 w 10369899"/>
                <a:gd name="connsiteY29" fmla="*/ 1125415 h 4692580"/>
                <a:gd name="connsiteX30" fmla="*/ 1115367 w 10369899"/>
                <a:gd name="connsiteY30" fmla="*/ 1155560 h 4692580"/>
                <a:gd name="connsiteX31" fmla="*/ 1145512 w 10369899"/>
                <a:gd name="connsiteY31" fmla="*/ 1185705 h 4692580"/>
                <a:gd name="connsiteX32" fmla="*/ 1165609 w 10369899"/>
                <a:gd name="connsiteY32" fmla="*/ 1245995 h 4692580"/>
                <a:gd name="connsiteX33" fmla="*/ 1175657 w 10369899"/>
                <a:gd name="connsiteY33" fmla="*/ 1276140 h 4692580"/>
                <a:gd name="connsiteX34" fmla="*/ 1195754 w 10369899"/>
                <a:gd name="connsiteY34" fmla="*/ 1306285 h 4692580"/>
                <a:gd name="connsiteX35" fmla="*/ 1235947 w 10369899"/>
                <a:gd name="connsiteY35" fmla="*/ 1396720 h 4692580"/>
                <a:gd name="connsiteX36" fmla="*/ 1266092 w 10369899"/>
                <a:gd name="connsiteY36" fmla="*/ 1426866 h 4692580"/>
                <a:gd name="connsiteX37" fmla="*/ 1306286 w 10369899"/>
                <a:gd name="connsiteY37" fmla="*/ 1487156 h 4692580"/>
                <a:gd name="connsiteX38" fmla="*/ 1326382 w 10369899"/>
                <a:gd name="connsiteY38" fmla="*/ 1517301 h 4692580"/>
                <a:gd name="connsiteX39" fmla="*/ 1356527 w 10369899"/>
                <a:gd name="connsiteY39" fmla="*/ 1537397 h 4692580"/>
                <a:gd name="connsiteX40" fmla="*/ 1396721 w 10369899"/>
                <a:gd name="connsiteY40" fmla="*/ 1587639 h 4692580"/>
                <a:gd name="connsiteX41" fmla="*/ 1416818 w 10369899"/>
                <a:gd name="connsiteY41" fmla="*/ 1617784 h 4692580"/>
                <a:gd name="connsiteX42" fmla="*/ 1446963 w 10369899"/>
                <a:gd name="connsiteY42" fmla="*/ 1647929 h 4692580"/>
                <a:gd name="connsiteX43" fmla="*/ 1467059 w 10369899"/>
                <a:gd name="connsiteY43" fmla="*/ 1678074 h 4692580"/>
                <a:gd name="connsiteX44" fmla="*/ 1497204 w 10369899"/>
                <a:gd name="connsiteY44" fmla="*/ 1698171 h 4692580"/>
                <a:gd name="connsiteX45" fmla="*/ 1587640 w 10369899"/>
                <a:gd name="connsiteY45" fmla="*/ 1768510 h 4692580"/>
                <a:gd name="connsiteX46" fmla="*/ 1647930 w 10369899"/>
                <a:gd name="connsiteY46" fmla="*/ 1808703 h 4692580"/>
                <a:gd name="connsiteX47" fmla="*/ 1678075 w 10369899"/>
                <a:gd name="connsiteY47" fmla="*/ 1828800 h 4692580"/>
                <a:gd name="connsiteX48" fmla="*/ 1698171 w 10369899"/>
                <a:gd name="connsiteY48" fmla="*/ 1858945 h 4692580"/>
                <a:gd name="connsiteX49" fmla="*/ 1728316 w 10369899"/>
                <a:gd name="connsiteY49" fmla="*/ 1879041 h 4692580"/>
                <a:gd name="connsiteX50" fmla="*/ 1768510 w 10369899"/>
                <a:gd name="connsiteY50" fmla="*/ 1929283 h 4692580"/>
                <a:gd name="connsiteX51" fmla="*/ 1798655 w 10369899"/>
                <a:gd name="connsiteY51" fmla="*/ 1989573 h 4692580"/>
                <a:gd name="connsiteX52" fmla="*/ 1818752 w 10369899"/>
                <a:gd name="connsiteY52" fmla="*/ 2019718 h 4692580"/>
                <a:gd name="connsiteX53" fmla="*/ 1828800 w 10369899"/>
                <a:gd name="connsiteY53" fmla="*/ 2049863 h 4692580"/>
                <a:gd name="connsiteX54" fmla="*/ 1899138 w 10369899"/>
                <a:gd name="connsiteY54" fmla="*/ 2140299 h 4692580"/>
                <a:gd name="connsiteX55" fmla="*/ 1959429 w 10369899"/>
                <a:gd name="connsiteY55" fmla="*/ 2180492 h 4692580"/>
                <a:gd name="connsiteX56" fmla="*/ 2019719 w 10369899"/>
                <a:gd name="connsiteY56" fmla="*/ 2210637 h 4692580"/>
                <a:gd name="connsiteX57" fmla="*/ 2049864 w 10369899"/>
                <a:gd name="connsiteY57" fmla="*/ 2240782 h 4692580"/>
                <a:gd name="connsiteX58" fmla="*/ 2069960 w 10369899"/>
                <a:gd name="connsiteY58" fmla="*/ 2270927 h 4692580"/>
                <a:gd name="connsiteX59" fmla="*/ 2100105 w 10369899"/>
                <a:gd name="connsiteY59" fmla="*/ 2280975 h 4692580"/>
                <a:gd name="connsiteX60" fmla="*/ 2140299 w 10369899"/>
                <a:gd name="connsiteY60" fmla="*/ 2331217 h 4692580"/>
                <a:gd name="connsiteX61" fmla="*/ 2190541 w 10369899"/>
                <a:gd name="connsiteY61" fmla="*/ 2381459 h 4692580"/>
                <a:gd name="connsiteX62" fmla="*/ 2220686 w 10369899"/>
                <a:gd name="connsiteY62" fmla="*/ 2441749 h 4692580"/>
                <a:gd name="connsiteX63" fmla="*/ 2250831 w 10369899"/>
                <a:gd name="connsiteY63" fmla="*/ 2461846 h 4692580"/>
                <a:gd name="connsiteX64" fmla="*/ 2270927 w 10369899"/>
                <a:gd name="connsiteY64" fmla="*/ 2491991 h 4692580"/>
                <a:gd name="connsiteX65" fmla="*/ 2301073 w 10369899"/>
                <a:gd name="connsiteY65" fmla="*/ 2512088 h 4692580"/>
                <a:gd name="connsiteX66" fmla="*/ 2371411 w 10369899"/>
                <a:gd name="connsiteY66" fmla="*/ 2592474 h 4692580"/>
                <a:gd name="connsiteX67" fmla="*/ 2421653 w 10369899"/>
                <a:gd name="connsiteY67" fmla="*/ 2652764 h 4692580"/>
                <a:gd name="connsiteX68" fmla="*/ 2461846 w 10369899"/>
                <a:gd name="connsiteY68" fmla="*/ 2713055 h 4692580"/>
                <a:gd name="connsiteX69" fmla="*/ 2481943 w 10369899"/>
                <a:gd name="connsiteY69" fmla="*/ 2743200 h 4692580"/>
                <a:gd name="connsiteX70" fmla="*/ 2602523 w 10369899"/>
                <a:gd name="connsiteY70" fmla="*/ 2823586 h 4692580"/>
                <a:gd name="connsiteX71" fmla="*/ 2632668 w 10369899"/>
                <a:gd name="connsiteY71" fmla="*/ 2843683 h 4692580"/>
                <a:gd name="connsiteX72" fmla="*/ 2662813 w 10369899"/>
                <a:gd name="connsiteY72" fmla="*/ 2863780 h 4692580"/>
                <a:gd name="connsiteX73" fmla="*/ 2692958 w 10369899"/>
                <a:gd name="connsiteY73" fmla="*/ 2873828 h 4692580"/>
                <a:gd name="connsiteX74" fmla="*/ 2783393 w 10369899"/>
                <a:gd name="connsiteY74" fmla="*/ 2914022 h 4692580"/>
                <a:gd name="connsiteX75" fmla="*/ 2813538 w 10369899"/>
                <a:gd name="connsiteY75" fmla="*/ 2924070 h 4692580"/>
                <a:gd name="connsiteX76" fmla="*/ 2843683 w 10369899"/>
                <a:gd name="connsiteY76" fmla="*/ 2934118 h 4692580"/>
                <a:gd name="connsiteX77" fmla="*/ 2873829 w 10369899"/>
                <a:gd name="connsiteY77" fmla="*/ 2994408 h 4692580"/>
                <a:gd name="connsiteX78" fmla="*/ 2883877 w 10369899"/>
                <a:gd name="connsiteY78" fmla="*/ 3024553 h 4692580"/>
                <a:gd name="connsiteX79" fmla="*/ 2944167 w 10369899"/>
                <a:gd name="connsiteY79" fmla="*/ 3114989 h 4692580"/>
                <a:gd name="connsiteX80" fmla="*/ 2964264 w 10369899"/>
                <a:gd name="connsiteY80" fmla="*/ 3145134 h 4692580"/>
                <a:gd name="connsiteX81" fmla="*/ 2984360 w 10369899"/>
                <a:gd name="connsiteY81" fmla="*/ 3175279 h 4692580"/>
                <a:gd name="connsiteX82" fmla="*/ 3014505 w 10369899"/>
                <a:gd name="connsiteY82" fmla="*/ 3185327 h 4692580"/>
                <a:gd name="connsiteX83" fmla="*/ 3074796 w 10369899"/>
                <a:gd name="connsiteY83" fmla="*/ 3235569 h 4692580"/>
                <a:gd name="connsiteX84" fmla="*/ 3104941 w 10369899"/>
                <a:gd name="connsiteY84" fmla="*/ 3245617 h 4692580"/>
                <a:gd name="connsiteX85" fmla="*/ 3125037 w 10369899"/>
                <a:gd name="connsiteY85" fmla="*/ 3255666 h 4692580"/>
                <a:gd name="connsiteX86" fmla="*/ 3346101 w 10369899"/>
                <a:gd name="connsiteY86" fmla="*/ 3356149 h 4692580"/>
                <a:gd name="connsiteX87" fmla="*/ 3466681 w 10369899"/>
                <a:gd name="connsiteY87" fmla="*/ 3396342 h 4692580"/>
                <a:gd name="connsiteX88" fmla="*/ 3496826 w 10369899"/>
                <a:gd name="connsiteY88" fmla="*/ 3406391 h 4692580"/>
                <a:gd name="connsiteX89" fmla="*/ 3597310 w 10369899"/>
                <a:gd name="connsiteY89" fmla="*/ 3426488 h 4692580"/>
                <a:gd name="connsiteX90" fmla="*/ 3667648 w 10369899"/>
                <a:gd name="connsiteY90" fmla="*/ 3446584 h 4692580"/>
                <a:gd name="connsiteX91" fmla="*/ 3727938 w 10369899"/>
                <a:gd name="connsiteY91" fmla="*/ 3466681 h 4692580"/>
                <a:gd name="connsiteX92" fmla="*/ 3818374 w 10369899"/>
                <a:gd name="connsiteY92" fmla="*/ 3496826 h 4692580"/>
                <a:gd name="connsiteX93" fmla="*/ 3848519 w 10369899"/>
                <a:gd name="connsiteY93" fmla="*/ 3506874 h 4692580"/>
                <a:gd name="connsiteX94" fmla="*/ 3878664 w 10369899"/>
                <a:gd name="connsiteY94" fmla="*/ 3516923 h 4692580"/>
                <a:gd name="connsiteX95" fmla="*/ 3959051 w 10369899"/>
                <a:gd name="connsiteY95" fmla="*/ 3607358 h 4692580"/>
                <a:gd name="connsiteX96" fmla="*/ 3989196 w 10369899"/>
                <a:gd name="connsiteY96" fmla="*/ 3617406 h 4692580"/>
                <a:gd name="connsiteX97" fmla="*/ 4019341 w 10369899"/>
                <a:gd name="connsiteY97" fmla="*/ 3637503 h 4692580"/>
                <a:gd name="connsiteX98" fmla="*/ 4039437 w 10369899"/>
                <a:gd name="connsiteY98" fmla="*/ 3667648 h 4692580"/>
                <a:gd name="connsiteX99" fmla="*/ 4069582 w 10369899"/>
                <a:gd name="connsiteY99" fmla="*/ 3677696 h 4692580"/>
                <a:gd name="connsiteX100" fmla="*/ 4099727 w 10369899"/>
                <a:gd name="connsiteY100" fmla="*/ 3697793 h 4692580"/>
                <a:gd name="connsiteX101" fmla="*/ 4160018 w 10369899"/>
                <a:gd name="connsiteY101" fmla="*/ 3717890 h 4692580"/>
                <a:gd name="connsiteX102" fmla="*/ 4190163 w 10369899"/>
                <a:gd name="connsiteY102" fmla="*/ 3737986 h 4692580"/>
                <a:gd name="connsiteX103" fmla="*/ 4521758 w 10369899"/>
                <a:gd name="connsiteY103" fmla="*/ 3737986 h 4692580"/>
                <a:gd name="connsiteX104" fmla="*/ 4521758 w 10369899"/>
                <a:gd name="connsiteY104" fmla="*/ 3858567 h 4692580"/>
                <a:gd name="connsiteX105" fmla="*/ 4953837 w 10369899"/>
                <a:gd name="connsiteY105" fmla="*/ 3858567 h 4692580"/>
                <a:gd name="connsiteX106" fmla="*/ 4953837 w 10369899"/>
                <a:gd name="connsiteY106" fmla="*/ 3979147 h 4692580"/>
                <a:gd name="connsiteX107" fmla="*/ 5134708 w 10369899"/>
                <a:gd name="connsiteY107" fmla="*/ 3979147 h 4692580"/>
                <a:gd name="connsiteX108" fmla="*/ 5134708 w 10369899"/>
                <a:gd name="connsiteY108" fmla="*/ 4119824 h 4692580"/>
                <a:gd name="connsiteX109" fmla="*/ 5436158 w 10369899"/>
                <a:gd name="connsiteY109" fmla="*/ 4119824 h 4692580"/>
                <a:gd name="connsiteX110" fmla="*/ 5637125 w 10369899"/>
                <a:gd name="connsiteY110" fmla="*/ 4170066 h 4692580"/>
                <a:gd name="connsiteX111" fmla="*/ 5777802 w 10369899"/>
                <a:gd name="connsiteY111" fmla="*/ 4250452 h 4692580"/>
                <a:gd name="connsiteX112" fmla="*/ 5888334 w 10369899"/>
                <a:gd name="connsiteY112" fmla="*/ 4250452 h 4692580"/>
                <a:gd name="connsiteX113" fmla="*/ 5888334 w 10369899"/>
                <a:gd name="connsiteY113" fmla="*/ 4250452 h 4692580"/>
                <a:gd name="connsiteX114" fmla="*/ 5888334 w 10369899"/>
                <a:gd name="connsiteY114" fmla="*/ 4340888 h 4692580"/>
                <a:gd name="connsiteX115" fmla="*/ 6149591 w 10369899"/>
                <a:gd name="connsiteY115" fmla="*/ 4340888 h 4692580"/>
                <a:gd name="connsiteX116" fmla="*/ 6149591 w 10369899"/>
                <a:gd name="connsiteY116" fmla="*/ 4431323 h 4692580"/>
                <a:gd name="connsiteX117" fmla="*/ 6802734 w 10369899"/>
                <a:gd name="connsiteY117" fmla="*/ 4431323 h 4692580"/>
                <a:gd name="connsiteX118" fmla="*/ 6802734 w 10369899"/>
                <a:gd name="connsiteY118" fmla="*/ 4521758 h 4692580"/>
                <a:gd name="connsiteX119" fmla="*/ 7978391 w 10369899"/>
                <a:gd name="connsiteY119" fmla="*/ 4521758 h 4692580"/>
                <a:gd name="connsiteX120" fmla="*/ 7978391 w 10369899"/>
                <a:gd name="connsiteY120" fmla="*/ 4521758 h 4692580"/>
                <a:gd name="connsiteX121" fmla="*/ 7978391 w 10369899"/>
                <a:gd name="connsiteY121" fmla="*/ 4521758 h 4692580"/>
                <a:gd name="connsiteX122" fmla="*/ 7978391 w 10369899"/>
                <a:gd name="connsiteY122" fmla="*/ 4602145 h 4692580"/>
                <a:gd name="connsiteX123" fmla="*/ 8159262 w 10369899"/>
                <a:gd name="connsiteY123" fmla="*/ 4602145 h 4692580"/>
                <a:gd name="connsiteX124" fmla="*/ 8159262 w 10369899"/>
                <a:gd name="connsiteY124" fmla="*/ 4602145 h 4692580"/>
                <a:gd name="connsiteX125" fmla="*/ 8159262 w 10369899"/>
                <a:gd name="connsiteY125" fmla="*/ 4692580 h 4692580"/>
                <a:gd name="connsiteX126" fmla="*/ 10369899 w 10369899"/>
                <a:gd name="connsiteY126" fmla="*/ 4692580 h 4692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10369899" h="4692580">
                  <a:moveTo>
                    <a:pt x="0" y="0"/>
                  </a:moveTo>
                  <a:lnTo>
                    <a:pt x="0" y="0"/>
                  </a:lnTo>
                  <a:cubicBezTo>
                    <a:pt x="26796" y="10048"/>
                    <a:pt x="52383" y="24250"/>
                    <a:pt x="80387" y="30145"/>
                  </a:cubicBezTo>
                  <a:cubicBezTo>
                    <a:pt x="116589" y="37766"/>
                    <a:pt x="155227" y="30459"/>
                    <a:pt x="190919" y="40193"/>
                  </a:cubicBezTo>
                  <a:cubicBezTo>
                    <a:pt x="229965" y="50842"/>
                    <a:pt x="265252" y="72336"/>
                    <a:pt x="301451" y="90435"/>
                  </a:cubicBezTo>
                  <a:cubicBezTo>
                    <a:pt x="312253" y="95836"/>
                    <a:pt x="320560" y="105626"/>
                    <a:pt x="331596" y="110531"/>
                  </a:cubicBezTo>
                  <a:cubicBezTo>
                    <a:pt x="350954" y="119134"/>
                    <a:pt x="391886" y="130628"/>
                    <a:pt x="391886" y="130628"/>
                  </a:cubicBezTo>
                  <a:cubicBezTo>
                    <a:pt x="398585" y="140676"/>
                    <a:pt x="403443" y="152234"/>
                    <a:pt x="411982" y="160773"/>
                  </a:cubicBezTo>
                  <a:cubicBezTo>
                    <a:pt x="420521" y="169313"/>
                    <a:pt x="434583" y="171440"/>
                    <a:pt x="442127" y="180870"/>
                  </a:cubicBezTo>
                  <a:cubicBezTo>
                    <a:pt x="448744" y="189141"/>
                    <a:pt x="447032" y="201756"/>
                    <a:pt x="452176" y="211015"/>
                  </a:cubicBezTo>
                  <a:cubicBezTo>
                    <a:pt x="463906" y="232129"/>
                    <a:pt x="484731" y="248391"/>
                    <a:pt x="492369" y="271305"/>
                  </a:cubicBezTo>
                  <a:cubicBezTo>
                    <a:pt x="510056" y="324363"/>
                    <a:pt x="496543" y="292638"/>
                    <a:pt x="542611" y="361740"/>
                  </a:cubicBezTo>
                  <a:cubicBezTo>
                    <a:pt x="549310" y="371788"/>
                    <a:pt x="552660" y="385186"/>
                    <a:pt x="562708" y="391885"/>
                  </a:cubicBezTo>
                  <a:lnTo>
                    <a:pt x="592853" y="411982"/>
                  </a:lnTo>
                  <a:cubicBezTo>
                    <a:pt x="618109" y="487752"/>
                    <a:pt x="581103" y="397294"/>
                    <a:pt x="633046" y="462224"/>
                  </a:cubicBezTo>
                  <a:cubicBezTo>
                    <a:pt x="639663" y="470495"/>
                    <a:pt x="637950" y="483110"/>
                    <a:pt x="643094" y="492369"/>
                  </a:cubicBezTo>
                  <a:cubicBezTo>
                    <a:pt x="654824" y="513483"/>
                    <a:pt x="669890" y="532562"/>
                    <a:pt x="683288" y="552659"/>
                  </a:cubicBezTo>
                  <a:lnTo>
                    <a:pt x="703385" y="582804"/>
                  </a:lnTo>
                  <a:lnTo>
                    <a:pt x="733530" y="673239"/>
                  </a:lnTo>
                  <a:cubicBezTo>
                    <a:pt x="736879" y="683287"/>
                    <a:pt x="737703" y="694571"/>
                    <a:pt x="743578" y="703384"/>
                  </a:cubicBezTo>
                  <a:cubicBezTo>
                    <a:pt x="756976" y="723481"/>
                    <a:pt x="776133" y="740760"/>
                    <a:pt x="783771" y="763674"/>
                  </a:cubicBezTo>
                  <a:cubicBezTo>
                    <a:pt x="787121" y="773722"/>
                    <a:pt x="789083" y="784345"/>
                    <a:pt x="793820" y="793819"/>
                  </a:cubicBezTo>
                  <a:cubicBezTo>
                    <a:pt x="799221" y="804621"/>
                    <a:pt x="808515" y="813162"/>
                    <a:pt x="813916" y="823964"/>
                  </a:cubicBezTo>
                  <a:cubicBezTo>
                    <a:pt x="818653" y="833438"/>
                    <a:pt x="819228" y="844636"/>
                    <a:pt x="823965" y="854110"/>
                  </a:cubicBezTo>
                  <a:cubicBezTo>
                    <a:pt x="842677" y="891533"/>
                    <a:pt x="846428" y="881065"/>
                    <a:pt x="874207" y="914400"/>
                  </a:cubicBezTo>
                  <a:cubicBezTo>
                    <a:pt x="909169" y="956355"/>
                    <a:pt x="874961" y="938098"/>
                    <a:pt x="924448" y="954593"/>
                  </a:cubicBezTo>
                  <a:cubicBezTo>
                    <a:pt x="982044" y="1040985"/>
                    <a:pt x="905353" y="939317"/>
                    <a:pt x="974690" y="994786"/>
                  </a:cubicBezTo>
                  <a:cubicBezTo>
                    <a:pt x="984120" y="1002330"/>
                    <a:pt x="985698" y="1016978"/>
                    <a:pt x="994787" y="1024931"/>
                  </a:cubicBezTo>
                  <a:cubicBezTo>
                    <a:pt x="1012964" y="1040836"/>
                    <a:pt x="1055077" y="1065125"/>
                    <a:pt x="1055077" y="1065125"/>
                  </a:cubicBezTo>
                  <a:lnTo>
                    <a:pt x="1095270" y="1125415"/>
                  </a:lnTo>
                  <a:cubicBezTo>
                    <a:pt x="1101969" y="1135463"/>
                    <a:pt x="1106828" y="1147021"/>
                    <a:pt x="1115367" y="1155560"/>
                  </a:cubicBezTo>
                  <a:lnTo>
                    <a:pt x="1145512" y="1185705"/>
                  </a:lnTo>
                  <a:lnTo>
                    <a:pt x="1165609" y="1245995"/>
                  </a:lnTo>
                  <a:cubicBezTo>
                    <a:pt x="1168958" y="1256043"/>
                    <a:pt x="1169782" y="1267327"/>
                    <a:pt x="1175657" y="1276140"/>
                  </a:cubicBezTo>
                  <a:lnTo>
                    <a:pt x="1195754" y="1306285"/>
                  </a:lnTo>
                  <a:cubicBezTo>
                    <a:pt x="1210359" y="1350098"/>
                    <a:pt x="1209409" y="1364873"/>
                    <a:pt x="1235947" y="1396720"/>
                  </a:cubicBezTo>
                  <a:cubicBezTo>
                    <a:pt x="1245044" y="1407637"/>
                    <a:pt x="1257367" y="1415649"/>
                    <a:pt x="1266092" y="1426866"/>
                  </a:cubicBezTo>
                  <a:cubicBezTo>
                    <a:pt x="1280921" y="1445931"/>
                    <a:pt x="1292888" y="1467059"/>
                    <a:pt x="1306286" y="1487156"/>
                  </a:cubicBezTo>
                  <a:cubicBezTo>
                    <a:pt x="1312985" y="1497204"/>
                    <a:pt x="1316334" y="1510602"/>
                    <a:pt x="1326382" y="1517301"/>
                  </a:cubicBezTo>
                  <a:lnTo>
                    <a:pt x="1356527" y="1537397"/>
                  </a:lnTo>
                  <a:cubicBezTo>
                    <a:pt x="1376090" y="1596083"/>
                    <a:pt x="1351270" y="1542188"/>
                    <a:pt x="1396721" y="1587639"/>
                  </a:cubicBezTo>
                  <a:cubicBezTo>
                    <a:pt x="1405260" y="1596178"/>
                    <a:pt x="1409087" y="1608506"/>
                    <a:pt x="1416818" y="1617784"/>
                  </a:cubicBezTo>
                  <a:cubicBezTo>
                    <a:pt x="1425915" y="1628701"/>
                    <a:pt x="1437866" y="1637012"/>
                    <a:pt x="1446963" y="1647929"/>
                  </a:cubicBezTo>
                  <a:cubicBezTo>
                    <a:pt x="1454694" y="1657206"/>
                    <a:pt x="1458520" y="1669535"/>
                    <a:pt x="1467059" y="1678074"/>
                  </a:cubicBezTo>
                  <a:cubicBezTo>
                    <a:pt x="1475598" y="1686614"/>
                    <a:pt x="1487926" y="1690440"/>
                    <a:pt x="1497204" y="1698171"/>
                  </a:cubicBezTo>
                  <a:cubicBezTo>
                    <a:pt x="1591645" y="1776873"/>
                    <a:pt x="1435270" y="1666931"/>
                    <a:pt x="1587640" y="1768510"/>
                  </a:cubicBezTo>
                  <a:lnTo>
                    <a:pt x="1647930" y="1808703"/>
                  </a:lnTo>
                  <a:lnTo>
                    <a:pt x="1678075" y="1828800"/>
                  </a:lnTo>
                  <a:cubicBezTo>
                    <a:pt x="1684774" y="1838848"/>
                    <a:pt x="1689632" y="1850406"/>
                    <a:pt x="1698171" y="1858945"/>
                  </a:cubicBezTo>
                  <a:cubicBezTo>
                    <a:pt x="1706710" y="1867484"/>
                    <a:pt x="1720772" y="1869611"/>
                    <a:pt x="1728316" y="1879041"/>
                  </a:cubicBezTo>
                  <a:cubicBezTo>
                    <a:pt x="1783788" y="1948379"/>
                    <a:pt x="1682116" y="1871686"/>
                    <a:pt x="1768510" y="1929283"/>
                  </a:cubicBezTo>
                  <a:cubicBezTo>
                    <a:pt x="1826106" y="2015675"/>
                    <a:pt x="1757053" y="1906369"/>
                    <a:pt x="1798655" y="1989573"/>
                  </a:cubicBezTo>
                  <a:cubicBezTo>
                    <a:pt x="1804056" y="2000375"/>
                    <a:pt x="1812053" y="2009670"/>
                    <a:pt x="1818752" y="2019718"/>
                  </a:cubicBezTo>
                  <a:cubicBezTo>
                    <a:pt x="1822101" y="2029766"/>
                    <a:pt x="1823656" y="2040604"/>
                    <a:pt x="1828800" y="2049863"/>
                  </a:cubicBezTo>
                  <a:cubicBezTo>
                    <a:pt x="1845316" y="2079591"/>
                    <a:pt x="1870483" y="2118012"/>
                    <a:pt x="1899138" y="2140299"/>
                  </a:cubicBezTo>
                  <a:cubicBezTo>
                    <a:pt x="1918204" y="2155128"/>
                    <a:pt x="1939332" y="2167094"/>
                    <a:pt x="1959429" y="2180492"/>
                  </a:cubicBezTo>
                  <a:cubicBezTo>
                    <a:pt x="1998389" y="2206465"/>
                    <a:pt x="1978115" y="2196770"/>
                    <a:pt x="2019719" y="2210637"/>
                  </a:cubicBezTo>
                  <a:cubicBezTo>
                    <a:pt x="2029767" y="2220685"/>
                    <a:pt x="2040767" y="2229865"/>
                    <a:pt x="2049864" y="2240782"/>
                  </a:cubicBezTo>
                  <a:cubicBezTo>
                    <a:pt x="2057595" y="2250059"/>
                    <a:pt x="2060530" y="2263383"/>
                    <a:pt x="2069960" y="2270927"/>
                  </a:cubicBezTo>
                  <a:cubicBezTo>
                    <a:pt x="2078231" y="2277544"/>
                    <a:pt x="2090057" y="2277626"/>
                    <a:pt x="2100105" y="2280975"/>
                  </a:cubicBezTo>
                  <a:cubicBezTo>
                    <a:pt x="2119668" y="2339661"/>
                    <a:pt x="2094848" y="2285766"/>
                    <a:pt x="2140299" y="2331217"/>
                  </a:cubicBezTo>
                  <a:cubicBezTo>
                    <a:pt x="2207288" y="2398206"/>
                    <a:pt x="2110154" y="2327867"/>
                    <a:pt x="2190541" y="2381459"/>
                  </a:cubicBezTo>
                  <a:cubicBezTo>
                    <a:pt x="2198714" y="2405978"/>
                    <a:pt x="2201206" y="2422269"/>
                    <a:pt x="2220686" y="2441749"/>
                  </a:cubicBezTo>
                  <a:cubicBezTo>
                    <a:pt x="2229225" y="2450288"/>
                    <a:pt x="2240783" y="2455147"/>
                    <a:pt x="2250831" y="2461846"/>
                  </a:cubicBezTo>
                  <a:cubicBezTo>
                    <a:pt x="2257530" y="2471894"/>
                    <a:pt x="2262388" y="2483452"/>
                    <a:pt x="2270927" y="2491991"/>
                  </a:cubicBezTo>
                  <a:cubicBezTo>
                    <a:pt x="2279467" y="2500531"/>
                    <a:pt x="2293120" y="2502999"/>
                    <a:pt x="2301073" y="2512088"/>
                  </a:cubicBezTo>
                  <a:cubicBezTo>
                    <a:pt x="2383134" y="2605872"/>
                    <a:pt x="2303585" y="2547258"/>
                    <a:pt x="2371411" y="2592474"/>
                  </a:cubicBezTo>
                  <a:cubicBezTo>
                    <a:pt x="2443237" y="2700212"/>
                    <a:pt x="2331375" y="2536690"/>
                    <a:pt x="2421653" y="2652764"/>
                  </a:cubicBezTo>
                  <a:cubicBezTo>
                    <a:pt x="2436482" y="2671830"/>
                    <a:pt x="2448448" y="2692958"/>
                    <a:pt x="2461846" y="2713055"/>
                  </a:cubicBezTo>
                  <a:cubicBezTo>
                    <a:pt x="2468545" y="2723103"/>
                    <a:pt x="2471895" y="2736501"/>
                    <a:pt x="2481943" y="2743200"/>
                  </a:cubicBezTo>
                  <a:lnTo>
                    <a:pt x="2602523" y="2823586"/>
                  </a:lnTo>
                  <a:lnTo>
                    <a:pt x="2632668" y="2843683"/>
                  </a:lnTo>
                  <a:cubicBezTo>
                    <a:pt x="2642716" y="2850382"/>
                    <a:pt x="2651356" y="2859961"/>
                    <a:pt x="2662813" y="2863780"/>
                  </a:cubicBezTo>
                  <a:lnTo>
                    <a:pt x="2692958" y="2873828"/>
                  </a:lnTo>
                  <a:cubicBezTo>
                    <a:pt x="2740728" y="2905675"/>
                    <a:pt x="2711647" y="2890107"/>
                    <a:pt x="2783393" y="2914022"/>
                  </a:cubicBezTo>
                  <a:lnTo>
                    <a:pt x="2813538" y="2924070"/>
                  </a:lnTo>
                  <a:lnTo>
                    <a:pt x="2843683" y="2934118"/>
                  </a:lnTo>
                  <a:cubicBezTo>
                    <a:pt x="2868944" y="3009895"/>
                    <a:pt x="2834867" y="2916484"/>
                    <a:pt x="2873829" y="2994408"/>
                  </a:cubicBezTo>
                  <a:cubicBezTo>
                    <a:pt x="2878566" y="3003882"/>
                    <a:pt x="2878733" y="3015294"/>
                    <a:pt x="2883877" y="3024553"/>
                  </a:cubicBezTo>
                  <a:cubicBezTo>
                    <a:pt x="2883887" y="3024570"/>
                    <a:pt x="2934113" y="3099908"/>
                    <a:pt x="2944167" y="3114989"/>
                  </a:cubicBezTo>
                  <a:lnTo>
                    <a:pt x="2964264" y="3145134"/>
                  </a:lnTo>
                  <a:cubicBezTo>
                    <a:pt x="2970963" y="3155182"/>
                    <a:pt x="2972903" y="3171460"/>
                    <a:pt x="2984360" y="3175279"/>
                  </a:cubicBezTo>
                  <a:lnTo>
                    <a:pt x="3014505" y="3185327"/>
                  </a:lnTo>
                  <a:cubicBezTo>
                    <a:pt x="3036727" y="3207548"/>
                    <a:pt x="3046819" y="3221580"/>
                    <a:pt x="3074796" y="3235569"/>
                  </a:cubicBezTo>
                  <a:cubicBezTo>
                    <a:pt x="3084270" y="3240306"/>
                    <a:pt x="3095107" y="3241683"/>
                    <a:pt x="3104941" y="3245617"/>
                  </a:cubicBezTo>
                  <a:cubicBezTo>
                    <a:pt x="3111895" y="3248399"/>
                    <a:pt x="3118338" y="3252316"/>
                    <a:pt x="3125037" y="3255666"/>
                  </a:cubicBezTo>
                  <a:lnTo>
                    <a:pt x="3346101" y="3356149"/>
                  </a:lnTo>
                  <a:cubicBezTo>
                    <a:pt x="3495772" y="3412275"/>
                    <a:pt x="3371530" y="3369156"/>
                    <a:pt x="3466681" y="3396342"/>
                  </a:cubicBezTo>
                  <a:cubicBezTo>
                    <a:pt x="3476865" y="3399252"/>
                    <a:pt x="3486505" y="3404009"/>
                    <a:pt x="3496826" y="3406391"/>
                  </a:cubicBezTo>
                  <a:cubicBezTo>
                    <a:pt x="3530109" y="3414072"/>
                    <a:pt x="3564905" y="3415687"/>
                    <a:pt x="3597310" y="3426488"/>
                  </a:cubicBezTo>
                  <a:cubicBezTo>
                    <a:pt x="3698648" y="3460266"/>
                    <a:pt x="3541438" y="3408721"/>
                    <a:pt x="3667648" y="3446584"/>
                  </a:cubicBezTo>
                  <a:cubicBezTo>
                    <a:pt x="3687938" y="3452671"/>
                    <a:pt x="3707841" y="3459982"/>
                    <a:pt x="3727938" y="3466681"/>
                  </a:cubicBezTo>
                  <a:lnTo>
                    <a:pt x="3818374" y="3496826"/>
                  </a:lnTo>
                  <a:lnTo>
                    <a:pt x="3848519" y="3506874"/>
                  </a:lnTo>
                  <a:lnTo>
                    <a:pt x="3878664" y="3516923"/>
                  </a:lnTo>
                  <a:cubicBezTo>
                    <a:pt x="3897813" y="3545648"/>
                    <a:pt x="3929550" y="3597525"/>
                    <a:pt x="3959051" y="3607358"/>
                  </a:cubicBezTo>
                  <a:lnTo>
                    <a:pt x="3989196" y="3617406"/>
                  </a:lnTo>
                  <a:cubicBezTo>
                    <a:pt x="3999244" y="3624105"/>
                    <a:pt x="4010802" y="3628963"/>
                    <a:pt x="4019341" y="3637503"/>
                  </a:cubicBezTo>
                  <a:cubicBezTo>
                    <a:pt x="4027880" y="3646042"/>
                    <a:pt x="4030007" y="3660104"/>
                    <a:pt x="4039437" y="3667648"/>
                  </a:cubicBezTo>
                  <a:cubicBezTo>
                    <a:pt x="4047708" y="3674265"/>
                    <a:pt x="4059534" y="3674347"/>
                    <a:pt x="4069582" y="3677696"/>
                  </a:cubicBezTo>
                  <a:cubicBezTo>
                    <a:pt x="4079630" y="3684395"/>
                    <a:pt x="4088691" y="3692888"/>
                    <a:pt x="4099727" y="3697793"/>
                  </a:cubicBezTo>
                  <a:cubicBezTo>
                    <a:pt x="4119085" y="3706397"/>
                    <a:pt x="4142392" y="3706139"/>
                    <a:pt x="4160018" y="3717890"/>
                  </a:cubicBezTo>
                  <a:lnTo>
                    <a:pt x="4190163" y="3737986"/>
                  </a:lnTo>
                  <a:lnTo>
                    <a:pt x="4521758" y="3737986"/>
                  </a:lnTo>
                  <a:lnTo>
                    <a:pt x="4521758" y="3858567"/>
                  </a:lnTo>
                  <a:lnTo>
                    <a:pt x="4953837" y="3858567"/>
                  </a:lnTo>
                  <a:lnTo>
                    <a:pt x="4953837" y="3979147"/>
                  </a:lnTo>
                  <a:lnTo>
                    <a:pt x="5134708" y="3979147"/>
                  </a:lnTo>
                  <a:lnTo>
                    <a:pt x="5134708" y="4119824"/>
                  </a:lnTo>
                  <a:lnTo>
                    <a:pt x="5436158" y="4119824"/>
                  </a:lnTo>
                  <a:lnTo>
                    <a:pt x="5637125" y="4170066"/>
                  </a:lnTo>
                  <a:lnTo>
                    <a:pt x="5777802" y="4250452"/>
                  </a:lnTo>
                  <a:lnTo>
                    <a:pt x="5888334" y="4250452"/>
                  </a:lnTo>
                  <a:lnTo>
                    <a:pt x="5888334" y="4250452"/>
                  </a:lnTo>
                  <a:lnTo>
                    <a:pt x="5888334" y="4340888"/>
                  </a:lnTo>
                  <a:lnTo>
                    <a:pt x="6149591" y="4340888"/>
                  </a:lnTo>
                  <a:lnTo>
                    <a:pt x="6149591" y="4431323"/>
                  </a:lnTo>
                  <a:lnTo>
                    <a:pt x="6802734" y="4431323"/>
                  </a:lnTo>
                  <a:lnTo>
                    <a:pt x="6802734" y="4521758"/>
                  </a:lnTo>
                  <a:lnTo>
                    <a:pt x="7978391" y="4521758"/>
                  </a:lnTo>
                  <a:lnTo>
                    <a:pt x="7978391" y="4521758"/>
                  </a:lnTo>
                  <a:lnTo>
                    <a:pt x="7978391" y="4521758"/>
                  </a:lnTo>
                  <a:lnTo>
                    <a:pt x="7978391" y="4602145"/>
                  </a:lnTo>
                  <a:lnTo>
                    <a:pt x="8159262" y="4602145"/>
                  </a:lnTo>
                  <a:lnTo>
                    <a:pt x="8159262" y="4602145"/>
                  </a:lnTo>
                  <a:lnTo>
                    <a:pt x="8159262" y="4692580"/>
                  </a:lnTo>
                  <a:lnTo>
                    <a:pt x="10369899" y="4692580"/>
                  </a:lnTo>
                </a:path>
              </a:pathLst>
            </a:custGeom>
            <a:noFill/>
            <a:ln w="38100"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/>
              <a:endParaRPr lang="fr-FR" sz="101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Forme libre 16">
              <a:extLst>
                <a:ext uri="{FF2B5EF4-FFF2-40B4-BE49-F238E27FC236}">
                  <a16:creationId xmlns:a16="http://schemas.microsoft.com/office/drawing/2014/main" xmlns="" id="{6DDAAF12-DFC5-AA49-8AD8-05B95519A540}"/>
                </a:ext>
              </a:extLst>
            </p:cNvPr>
            <p:cNvSpPr/>
            <p:nvPr/>
          </p:nvSpPr>
          <p:spPr>
            <a:xfrm>
              <a:off x="1617602" y="-211015"/>
              <a:ext cx="7415683" cy="4853353"/>
            </a:xfrm>
            <a:custGeom>
              <a:avLst/>
              <a:gdLst>
                <a:gd name="connsiteX0" fmla="*/ 0 w 7415683"/>
                <a:gd name="connsiteY0" fmla="*/ 0 h 4853353"/>
                <a:gd name="connsiteX1" fmla="*/ 0 w 7415683"/>
                <a:gd name="connsiteY1" fmla="*/ 0 h 4853353"/>
                <a:gd name="connsiteX2" fmla="*/ 90435 w 7415683"/>
                <a:gd name="connsiteY2" fmla="*/ 20096 h 4853353"/>
                <a:gd name="connsiteX3" fmla="*/ 120580 w 7415683"/>
                <a:gd name="connsiteY3" fmla="*/ 30145 h 4853353"/>
                <a:gd name="connsiteX4" fmla="*/ 140677 w 7415683"/>
                <a:gd name="connsiteY4" fmla="*/ 60290 h 4853353"/>
                <a:gd name="connsiteX5" fmla="*/ 231112 w 7415683"/>
                <a:gd name="connsiteY5" fmla="*/ 110531 h 4853353"/>
                <a:gd name="connsiteX6" fmla="*/ 271305 w 7415683"/>
                <a:gd name="connsiteY6" fmla="*/ 170822 h 4853353"/>
                <a:gd name="connsiteX7" fmla="*/ 291402 w 7415683"/>
                <a:gd name="connsiteY7" fmla="*/ 200967 h 4853353"/>
                <a:gd name="connsiteX8" fmla="*/ 321547 w 7415683"/>
                <a:gd name="connsiteY8" fmla="*/ 221063 h 4853353"/>
                <a:gd name="connsiteX9" fmla="*/ 442127 w 7415683"/>
                <a:gd name="connsiteY9" fmla="*/ 401934 h 4853353"/>
                <a:gd name="connsiteX10" fmla="*/ 482321 w 7415683"/>
                <a:gd name="connsiteY10" fmla="*/ 462224 h 4853353"/>
                <a:gd name="connsiteX11" fmla="*/ 502418 w 7415683"/>
                <a:gd name="connsiteY11" fmla="*/ 492369 h 4853353"/>
                <a:gd name="connsiteX12" fmla="*/ 522514 w 7415683"/>
                <a:gd name="connsiteY12" fmla="*/ 552659 h 4853353"/>
                <a:gd name="connsiteX13" fmla="*/ 532563 w 7415683"/>
                <a:gd name="connsiteY13" fmla="*/ 582804 h 4853353"/>
                <a:gd name="connsiteX14" fmla="*/ 572756 w 7415683"/>
                <a:gd name="connsiteY14" fmla="*/ 643094 h 4853353"/>
                <a:gd name="connsiteX15" fmla="*/ 592853 w 7415683"/>
                <a:gd name="connsiteY15" fmla="*/ 673239 h 4853353"/>
                <a:gd name="connsiteX16" fmla="*/ 612949 w 7415683"/>
                <a:gd name="connsiteY16" fmla="*/ 703384 h 4853353"/>
                <a:gd name="connsiteX17" fmla="*/ 643094 w 7415683"/>
                <a:gd name="connsiteY17" fmla="*/ 723481 h 4853353"/>
                <a:gd name="connsiteX18" fmla="*/ 663191 w 7415683"/>
                <a:gd name="connsiteY18" fmla="*/ 753626 h 4853353"/>
                <a:gd name="connsiteX19" fmla="*/ 673240 w 7415683"/>
                <a:gd name="connsiteY19" fmla="*/ 793819 h 4853353"/>
                <a:gd name="connsiteX20" fmla="*/ 693336 w 7415683"/>
                <a:gd name="connsiteY20" fmla="*/ 854110 h 4853353"/>
                <a:gd name="connsiteX21" fmla="*/ 713433 w 7415683"/>
                <a:gd name="connsiteY21" fmla="*/ 944545 h 4853353"/>
                <a:gd name="connsiteX22" fmla="*/ 733530 w 7415683"/>
                <a:gd name="connsiteY22" fmla="*/ 1004835 h 4853353"/>
                <a:gd name="connsiteX23" fmla="*/ 763675 w 7415683"/>
                <a:gd name="connsiteY23" fmla="*/ 1065125 h 4853353"/>
                <a:gd name="connsiteX24" fmla="*/ 793820 w 7415683"/>
                <a:gd name="connsiteY24" fmla="*/ 1085222 h 4853353"/>
                <a:gd name="connsiteX25" fmla="*/ 803868 w 7415683"/>
                <a:gd name="connsiteY25" fmla="*/ 1115367 h 4853353"/>
                <a:gd name="connsiteX26" fmla="*/ 823965 w 7415683"/>
                <a:gd name="connsiteY26" fmla="*/ 1145512 h 4853353"/>
                <a:gd name="connsiteX27" fmla="*/ 844062 w 7415683"/>
                <a:gd name="connsiteY27" fmla="*/ 1205802 h 4853353"/>
                <a:gd name="connsiteX28" fmla="*/ 854110 w 7415683"/>
                <a:gd name="connsiteY28" fmla="*/ 1235947 h 4853353"/>
                <a:gd name="connsiteX29" fmla="*/ 874207 w 7415683"/>
                <a:gd name="connsiteY29" fmla="*/ 1426866 h 4853353"/>
                <a:gd name="connsiteX30" fmla="*/ 904352 w 7415683"/>
                <a:gd name="connsiteY30" fmla="*/ 1527349 h 4853353"/>
                <a:gd name="connsiteX31" fmla="*/ 924448 w 7415683"/>
                <a:gd name="connsiteY31" fmla="*/ 1597688 h 4853353"/>
                <a:gd name="connsiteX32" fmla="*/ 944545 w 7415683"/>
                <a:gd name="connsiteY32" fmla="*/ 1657978 h 4853353"/>
                <a:gd name="connsiteX33" fmla="*/ 954593 w 7415683"/>
                <a:gd name="connsiteY33" fmla="*/ 1688123 h 4853353"/>
                <a:gd name="connsiteX34" fmla="*/ 964642 w 7415683"/>
                <a:gd name="connsiteY34" fmla="*/ 1718268 h 4853353"/>
                <a:gd name="connsiteX35" fmla="*/ 994787 w 7415683"/>
                <a:gd name="connsiteY35" fmla="*/ 1748413 h 4853353"/>
                <a:gd name="connsiteX36" fmla="*/ 1034980 w 7415683"/>
                <a:gd name="connsiteY36" fmla="*/ 1808703 h 4853353"/>
                <a:gd name="connsiteX37" fmla="*/ 1095270 w 7415683"/>
                <a:gd name="connsiteY37" fmla="*/ 1848896 h 4853353"/>
                <a:gd name="connsiteX38" fmla="*/ 1145512 w 7415683"/>
                <a:gd name="connsiteY38" fmla="*/ 1889090 h 4853353"/>
                <a:gd name="connsiteX39" fmla="*/ 1165609 w 7415683"/>
                <a:gd name="connsiteY39" fmla="*/ 1919235 h 4853353"/>
                <a:gd name="connsiteX40" fmla="*/ 1195754 w 7415683"/>
                <a:gd name="connsiteY40" fmla="*/ 1939331 h 4853353"/>
                <a:gd name="connsiteX41" fmla="*/ 1235947 w 7415683"/>
                <a:gd name="connsiteY41" fmla="*/ 1999622 h 4853353"/>
                <a:gd name="connsiteX42" fmla="*/ 1286189 w 7415683"/>
                <a:gd name="connsiteY42" fmla="*/ 2150347 h 4853353"/>
                <a:gd name="connsiteX43" fmla="*/ 1296237 w 7415683"/>
                <a:gd name="connsiteY43" fmla="*/ 2180492 h 4853353"/>
                <a:gd name="connsiteX44" fmla="*/ 1336431 w 7415683"/>
                <a:gd name="connsiteY44" fmla="*/ 2240782 h 4853353"/>
                <a:gd name="connsiteX45" fmla="*/ 1416818 w 7415683"/>
                <a:gd name="connsiteY45" fmla="*/ 2481942 h 4853353"/>
                <a:gd name="connsiteX46" fmla="*/ 1436914 w 7415683"/>
                <a:gd name="connsiteY46" fmla="*/ 2542233 h 4853353"/>
                <a:gd name="connsiteX47" fmla="*/ 1446963 w 7415683"/>
                <a:gd name="connsiteY47" fmla="*/ 2572378 h 4853353"/>
                <a:gd name="connsiteX48" fmla="*/ 1487156 w 7415683"/>
                <a:gd name="connsiteY48" fmla="*/ 2632668 h 4853353"/>
                <a:gd name="connsiteX49" fmla="*/ 1527349 w 7415683"/>
                <a:gd name="connsiteY49" fmla="*/ 2692958 h 4853353"/>
                <a:gd name="connsiteX50" fmla="*/ 1547446 w 7415683"/>
                <a:gd name="connsiteY50" fmla="*/ 2723103 h 4853353"/>
                <a:gd name="connsiteX51" fmla="*/ 1577591 w 7415683"/>
                <a:gd name="connsiteY51" fmla="*/ 2743200 h 4853353"/>
                <a:gd name="connsiteX52" fmla="*/ 1627833 w 7415683"/>
                <a:gd name="connsiteY52" fmla="*/ 2833635 h 4853353"/>
                <a:gd name="connsiteX53" fmla="*/ 1657978 w 7415683"/>
                <a:gd name="connsiteY53" fmla="*/ 2863780 h 4853353"/>
                <a:gd name="connsiteX54" fmla="*/ 1909187 w 7415683"/>
                <a:gd name="connsiteY54" fmla="*/ 2863780 h 4853353"/>
                <a:gd name="connsiteX55" fmla="*/ 2009670 w 7415683"/>
                <a:gd name="connsiteY55" fmla="*/ 2954215 h 4853353"/>
                <a:gd name="connsiteX56" fmla="*/ 2039815 w 7415683"/>
                <a:gd name="connsiteY56" fmla="*/ 3034602 h 4853353"/>
                <a:gd name="connsiteX57" fmla="*/ 2059912 w 7415683"/>
                <a:gd name="connsiteY57" fmla="*/ 3074795 h 4853353"/>
                <a:gd name="connsiteX58" fmla="*/ 2160396 w 7415683"/>
                <a:gd name="connsiteY58" fmla="*/ 3074795 h 4853353"/>
                <a:gd name="connsiteX59" fmla="*/ 2220686 w 7415683"/>
                <a:gd name="connsiteY59" fmla="*/ 3205424 h 4853353"/>
                <a:gd name="connsiteX60" fmla="*/ 2391508 w 7415683"/>
                <a:gd name="connsiteY60" fmla="*/ 3205424 h 4853353"/>
                <a:gd name="connsiteX61" fmla="*/ 2461846 w 7415683"/>
                <a:gd name="connsiteY61" fmla="*/ 3356149 h 4853353"/>
                <a:gd name="connsiteX62" fmla="*/ 2572378 w 7415683"/>
                <a:gd name="connsiteY62" fmla="*/ 3356149 h 4853353"/>
                <a:gd name="connsiteX63" fmla="*/ 2692958 w 7415683"/>
                <a:gd name="connsiteY63" fmla="*/ 3547068 h 4853353"/>
                <a:gd name="connsiteX64" fmla="*/ 3155182 w 7415683"/>
                <a:gd name="connsiteY64" fmla="*/ 3547068 h 4853353"/>
                <a:gd name="connsiteX65" fmla="*/ 3225521 w 7415683"/>
                <a:gd name="connsiteY65" fmla="*/ 3617406 h 4853353"/>
                <a:gd name="connsiteX66" fmla="*/ 3496826 w 7415683"/>
                <a:gd name="connsiteY66" fmla="*/ 3657600 h 4853353"/>
                <a:gd name="connsiteX67" fmla="*/ 3717890 w 7415683"/>
                <a:gd name="connsiteY67" fmla="*/ 3858567 h 4853353"/>
                <a:gd name="connsiteX68" fmla="*/ 3828422 w 7415683"/>
                <a:gd name="connsiteY68" fmla="*/ 3858567 h 4853353"/>
                <a:gd name="connsiteX69" fmla="*/ 3898760 w 7415683"/>
                <a:gd name="connsiteY69" fmla="*/ 4029389 h 4853353"/>
                <a:gd name="connsiteX70" fmla="*/ 4069582 w 7415683"/>
                <a:gd name="connsiteY70" fmla="*/ 4029389 h 4853353"/>
                <a:gd name="connsiteX71" fmla="*/ 4139921 w 7415683"/>
                <a:gd name="connsiteY71" fmla="*/ 4139920 h 4853353"/>
                <a:gd name="connsiteX72" fmla="*/ 4371033 w 7415683"/>
                <a:gd name="connsiteY72" fmla="*/ 4139920 h 4853353"/>
                <a:gd name="connsiteX73" fmla="*/ 4451420 w 7415683"/>
                <a:gd name="connsiteY73" fmla="*/ 4200211 h 4853353"/>
                <a:gd name="connsiteX74" fmla="*/ 4561952 w 7415683"/>
                <a:gd name="connsiteY74" fmla="*/ 4200211 h 4853353"/>
                <a:gd name="connsiteX75" fmla="*/ 4642338 w 7415683"/>
                <a:gd name="connsiteY75" fmla="*/ 4320791 h 4853353"/>
                <a:gd name="connsiteX76" fmla="*/ 5164853 w 7415683"/>
                <a:gd name="connsiteY76" fmla="*/ 4320791 h 4853353"/>
                <a:gd name="connsiteX77" fmla="*/ 5245240 w 7415683"/>
                <a:gd name="connsiteY77" fmla="*/ 4401178 h 4853353"/>
                <a:gd name="connsiteX78" fmla="*/ 5546690 w 7415683"/>
                <a:gd name="connsiteY78" fmla="*/ 4401178 h 4853353"/>
                <a:gd name="connsiteX79" fmla="*/ 5627077 w 7415683"/>
                <a:gd name="connsiteY79" fmla="*/ 4461468 h 4853353"/>
                <a:gd name="connsiteX80" fmla="*/ 5838092 w 7415683"/>
                <a:gd name="connsiteY80" fmla="*/ 4461468 h 4853353"/>
                <a:gd name="connsiteX81" fmla="*/ 5968721 w 7415683"/>
                <a:gd name="connsiteY81" fmla="*/ 4541855 h 4853353"/>
                <a:gd name="connsiteX82" fmla="*/ 6561574 w 7415683"/>
                <a:gd name="connsiteY82" fmla="*/ 4541855 h 4853353"/>
                <a:gd name="connsiteX83" fmla="*/ 6561574 w 7415683"/>
                <a:gd name="connsiteY83" fmla="*/ 4662435 h 4853353"/>
                <a:gd name="connsiteX84" fmla="*/ 7415683 w 7415683"/>
                <a:gd name="connsiteY84" fmla="*/ 4662435 h 4853353"/>
                <a:gd name="connsiteX85" fmla="*/ 7415683 w 7415683"/>
                <a:gd name="connsiteY85" fmla="*/ 4853353 h 4853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7415683" h="4853353">
                  <a:moveTo>
                    <a:pt x="0" y="0"/>
                  </a:moveTo>
                  <a:lnTo>
                    <a:pt x="0" y="0"/>
                  </a:lnTo>
                  <a:cubicBezTo>
                    <a:pt x="30145" y="6699"/>
                    <a:pt x="60477" y="12606"/>
                    <a:pt x="90435" y="20096"/>
                  </a:cubicBezTo>
                  <a:cubicBezTo>
                    <a:pt x="100711" y="22665"/>
                    <a:pt x="112309" y="23528"/>
                    <a:pt x="120580" y="30145"/>
                  </a:cubicBezTo>
                  <a:cubicBezTo>
                    <a:pt x="130010" y="37689"/>
                    <a:pt x="131588" y="52338"/>
                    <a:pt x="140677" y="60290"/>
                  </a:cubicBezTo>
                  <a:cubicBezTo>
                    <a:pt x="183202" y="97499"/>
                    <a:pt x="189708" y="96730"/>
                    <a:pt x="231112" y="110531"/>
                  </a:cubicBezTo>
                  <a:lnTo>
                    <a:pt x="271305" y="170822"/>
                  </a:lnTo>
                  <a:cubicBezTo>
                    <a:pt x="278004" y="180870"/>
                    <a:pt x="281354" y="194268"/>
                    <a:pt x="291402" y="200967"/>
                  </a:cubicBezTo>
                  <a:lnTo>
                    <a:pt x="321547" y="221063"/>
                  </a:lnTo>
                  <a:lnTo>
                    <a:pt x="442127" y="401934"/>
                  </a:lnTo>
                  <a:lnTo>
                    <a:pt x="482321" y="462224"/>
                  </a:lnTo>
                  <a:lnTo>
                    <a:pt x="502418" y="492369"/>
                  </a:lnTo>
                  <a:lnTo>
                    <a:pt x="522514" y="552659"/>
                  </a:lnTo>
                  <a:cubicBezTo>
                    <a:pt x="525863" y="562707"/>
                    <a:pt x="526688" y="573991"/>
                    <a:pt x="532563" y="582804"/>
                  </a:cubicBezTo>
                  <a:lnTo>
                    <a:pt x="572756" y="643094"/>
                  </a:lnTo>
                  <a:lnTo>
                    <a:pt x="592853" y="673239"/>
                  </a:lnTo>
                  <a:cubicBezTo>
                    <a:pt x="599552" y="683287"/>
                    <a:pt x="602901" y="696685"/>
                    <a:pt x="612949" y="703384"/>
                  </a:cubicBezTo>
                  <a:lnTo>
                    <a:pt x="643094" y="723481"/>
                  </a:lnTo>
                  <a:cubicBezTo>
                    <a:pt x="649793" y="733529"/>
                    <a:pt x="658434" y="742526"/>
                    <a:pt x="663191" y="753626"/>
                  </a:cubicBezTo>
                  <a:cubicBezTo>
                    <a:pt x="668631" y="766319"/>
                    <a:pt x="669272" y="780591"/>
                    <a:pt x="673240" y="793819"/>
                  </a:cubicBezTo>
                  <a:cubicBezTo>
                    <a:pt x="679327" y="814110"/>
                    <a:pt x="689181" y="833337"/>
                    <a:pt x="693336" y="854110"/>
                  </a:cubicBezTo>
                  <a:cubicBezTo>
                    <a:pt x="699071" y="882781"/>
                    <a:pt x="704922" y="916175"/>
                    <a:pt x="713433" y="944545"/>
                  </a:cubicBezTo>
                  <a:cubicBezTo>
                    <a:pt x="719520" y="964835"/>
                    <a:pt x="726831" y="984738"/>
                    <a:pt x="733530" y="1004835"/>
                  </a:cubicBezTo>
                  <a:cubicBezTo>
                    <a:pt x="741703" y="1029354"/>
                    <a:pt x="744195" y="1045645"/>
                    <a:pt x="763675" y="1065125"/>
                  </a:cubicBezTo>
                  <a:cubicBezTo>
                    <a:pt x="772214" y="1073664"/>
                    <a:pt x="783772" y="1078523"/>
                    <a:pt x="793820" y="1085222"/>
                  </a:cubicBezTo>
                  <a:cubicBezTo>
                    <a:pt x="797169" y="1095270"/>
                    <a:pt x="799131" y="1105893"/>
                    <a:pt x="803868" y="1115367"/>
                  </a:cubicBezTo>
                  <a:cubicBezTo>
                    <a:pt x="809269" y="1126169"/>
                    <a:pt x="819060" y="1134476"/>
                    <a:pt x="823965" y="1145512"/>
                  </a:cubicBezTo>
                  <a:cubicBezTo>
                    <a:pt x="832569" y="1164870"/>
                    <a:pt x="837363" y="1185705"/>
                    <a:pt x="844062" y="1205802"/>
                  </a:cubicBezTo>
                  <a:lnTo>
                    <a:pt x="854110" y="1235947"/>
                  </a:lnTo>
                  <a:cubicBezTo>
                    <a:pt x="858583" y="1285157"/>
                    <a:pt x="865422" y="1374159"/>
                    <a:pt x="874207" y="1426866"/>
                  </a:cubicBezTo>
                  <a:cubicBezTo>
                    <a:pt x="879270" y="1457243"/>
                    <a:pt x="895416" y="1500540"/>
                    <a:pt x="904352" y="1527349"/>
                  </a:cubicBezTo>
                  <a:cubicBezTo>
                    <a:pt x="938120" y="1628652"/>
                    <a:pt x="886598" y="1471521"/>
                    <a:pt x="924448" y="1597688"/>
                  </a:cubicBezTo>
                  <a:cubicBezTo>
                    <a:pt x="930535" y="1617978"/>
                    <a:pt x="937846" y="1637881"/>
                    <a:pt x="944545" y="1657978"/>
                  </a:cubicBezTo>
                  <a:lnTo>
                    <a:pt x="954593" y="1688123"/>
                  </a:lnTo>
                  <a:cubicBezTo>
                    <a:pt x="957943" y="1698171"/>
                    <a:pt x="957152" y="1710778"/>
                    <a:pt x="964642" y="1718268"/>
                  </a:cubicBezTo>
                  <a:cubicBezTo>
                    <a:pt x="974690" y="1728316"/>
                    <a:pt x="986063" y="1737196"/>
                    <a:pt x="994787" y="1748413"/>
                  </a:cubicBezTo>
                  <a:cubicBezTo>
                    <a:pt x="1009616" y="1767478"/>
                    <a:pt x="1014883" y="1795305"/>
                    <a:pt x="1034980" y="1808703"/>
                  </a:cubicBezTo>
                  <a:lnTo>
                    <a:pt x="1095270" y="1848896"/>
                  </a:lnTo>
                  <a:cubicBezTo>
                    <a:pt x="1152865" y="1935287"/>
                    <a:pt x="1076175" y="1833620"/>
                    <a:pt x="1145512" y="1889090"/>
                  </a:cubicBezTo>
                  <a:cubicBezTo>
                    <a:pt x="1154942" y="1896634"/>
                    <a:pt x="1157069" y="1910696"/>
                    <a:pt x="1165609" y="1919235"/>
                  </a:cubicBezTo>
                  <a:cubicBezTo>
                    <a:pt x="1174148" y="1927774"/>
                    <a:pt x="1185706" y="1932632"/>
                    <a:pt x="1195754" y="1939331"/>
                  </a:cubicBezTo>
                  <a:cubicBezTo>
                    <a:pt x="1209152" y="1959428"/>
                    <a:pt x="1228309" y="1976708"/>
                    <a:pt x="1235947" y="1999622"/>
                  </a:cubicBezTo>
                  <a:lnTo>
                    <a:pt x="1286189" y="2150347"/>
                  </a:lnTo>
                  <a:cubicBezTo>
                    <a:pt x="1289538" y="2160395"/>
                    <a:pt x="1290362" y="2171679"/>
                    <a:pt x="1296237" y="2180492"/>
                  </a:cubicBezTo>
                  <a:lnTo>
                    <a:pt x="1336431" y="2240782"/>
                  </a:lnTo>
                  <a:lnTo>
                    <a:pt x="1416818" y="2481942"/>
                  </a:lnTo>
                  <a:lnTo>
                    <a:pt x="1436914" y="2542233"/>
                  </a:lnTo>
                  <a:cubicBezTo>
                    <a:pt x="1440264" y="2552281"/>
                    <a:pt x="1441088" y="2563565"/>
                    <a:pt x="1446963" y="2572378"/>
                  </a:cubicBezTo>
                  <a:lnTo>
                    <a:pt x="1487156" y="2632668"/>
                  </a:lnTo>
                  <a:lnTo>
                    <a:pt x="1527349" y="2692958"/>
                  </a:lnTo>
                  <a:cubicBezTo>
                    <a:pt x="1534048" y="2703006"/>
                    <a:pt x="1537398" y="2716404"/>
                    <a:pt x="1547446" y="2723103"/>
                  </a:cubicBezTo>
                  <a:lnTo>
                    <a:pt x="1577591" y="2743200"/>
                  </a:lnTo>
                  <a:cubicBezTo>
                    <a:pt x="1588062" y="2774612"/>
                    <a:pt x="1598220" y="2813893"/>
                    <a:pt x="1627833" y="2833635"/>
                  </a:cubicBezTo>
                  <a:cubicBezTo>
                    <a:pt x="1660765" y="2855589"/>
                    <a:pt x="1657978" y="2841655"/>
                    <a:pt x="1657978" y="2863780"/>
                  </a:cubicBezTo>
                  <a:lnTo>
                    <a:pt x="1909187" y="2863780"/>
                  </a:lnTo>
                  <a:lnTo>
                    <a:pt x="2009670" y="2954215"/>
                  </a:lnTo>
                  <a:cubicBezTo>
                    <a:pt x="2019718" y="2981011"/>
                    <a:pt x="2027973" y="3008549"/>
                    <a:pt x="2039815" y="3034602"/>
                  </a:cubicBezTo>
                  <a:cubicBezTo>
                    <a:pt x="2061770" y="3082903"/>
                    <a:pt x="2059912" y="3048408"/>
                    <a:pt x="2059912" y="3074795"/>
                  </a:cubicBezTo>
                  <a:lnTo>
                    <a:pt x="2160396" y="3074795"/>
                  </a:lnTo>
                  <a:lnTo>
                    <a:pt x="2220686" y="3205424"/>
                  </a:lnTo>
                  <a:lnTo>
                    <a:pt x="2391508" y="3205424"/>
                  </a:lnTo>
                  <a:lnTo>
                    <a:pt x="2461846" y="3356149"/>
                  </a:lnTo>
                  <a:lnTo>
                    <a:pt x="2572378" y="3356149"/>
                  </a:lnTo>
                  <a:lnTo>
                    <a:pt x="2692958" y="3547068"/>
                  </a:lnTo>
                  <a:lnTo>
                    <a:pt x="3155182" y="3547068"/>
                  </a:lnTo>
                  <a:lnTo>
                    <a:pt x="3225521" y="3617406"/>
                  </a:lnTo>
                  <a:lnTo>
                    <a:pt x="3496826" y="3657600"/>
                  </a:lnTo>
                  <a:lnTo>
                    <a:pt x="3717890" y="3858567"/>
                  </a:lnTo>
                  <a:lnTo>
                    <a:pt x="3828422" y="3858567"/>
                  </a:lnTo>
                  <a:lnTo>
                    <a:pt x="3898760" y="4029389"/>
                  </a:lnTo>
                  <a:lnTo>
                    <a:pt x="4069582" y="4029389"/>
                  </a:lnTo>
                  <a:lnTo>
                    <a:pt x="4139921" y="4139920"/>
                  </a:lnTo>
                  <a:lnTo>
                    <a:pt x="4371033" y="4139920"/>
                  </a:lnTo>
                  <a:lnTo>
                    <a:pt x="4451420" y="4200211"/>
                  </a:lnTo>
                  <a:lnTo>
                    <a:pt x="4561952" y="4200211"/>
                  </a:lnTo>
                  <a:lnTo>
                    <a:pt x="4642338" y="4320791"/>
                  </a:lnTo>
                  <a:lnTo>
                    <a:pt x="5164853" y="4320791"/>
                  </a:lnTo>
                  <a:lnTo>
                    <a:pt x="5245240" y="4401178"/>
                  </a:lnTo>
                  <a:lnTo>
                    <a:pt x="5546690" y="4401178"/>
                  </a:lnTo>
                  <a:lnTo>
                    <a:pt x="5627077" y="4461468"/>
                  </a:lnTo>
                  <a:lnTo>
                    <a:pt x="5838092" y="4461468"/>
                  </a:lnTo>
                  <a:lnTo>
                    <a:pt x="5968721" y="4541855"/>
                  </a:lnTo>
                  <a:lnTo>
                    <a:pt x="6561574" y="4541855"/>
                  </a:lnTo>
                  <a:lnTo>
                    <a:pt x="6561574" y="4662435"/>
                  </a:lnTo>
                  <a:lnTo>
                    <a:pt x="7415683" y="4662435"/>
                  </a:lnTo>
                  <a:lnTo>
                    <a:pt x="7415683" y="4853353"/>
                  </a:lnTo>
                </a:path>
              </a:pathLst>
            </a:custGeom>
            <a:noFill/>
            <a:ln w="38100">
              <a:solidFill>
                <a:srgbClr val="A470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/>
              <a:endParaRPr lang="fr-FR" sz="1013" dirty="0">
                <a:solidFill>
                  <a:prstClr val="white">
                    <a:lumMod val="50000"/>
                  </a:prstClr>
                </a:solidFill>
                <a:latin typeface="Calibri"/>
              </a:endParaRPr>
            </a:p>
          </p:txBody>
        </p:sp>
      </p:grpSp>
      <p:graphicFrame>
        <p:nvGraphicFramePr>
          <p:cNvPr id="18" name="Espace réservé du contenu 4">
            <a:extLst>
              <a:ext uri="{FF2B5EF4-FFF2-40B4-BE49-F238E27FC236}">
                <a16:creationId xmlns:a16="http://schemas.microsoft.com/office/drawing/2014/main" xmlns="" id="{6B7BA1FE-1FAD-4C49-9FA3-28761FF78C5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6760172"/>
              </p:ext>
            </p:extLst>
          </p:nvPr>
        </p:nvGraphicFramePr>
        <p:xfrm>
          <a:off x="7239531" y="1950504"/>
          <a:ext cx="1402246" cy="879661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58782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6873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45682">
                  <a:extLst>
                    <a:ext uri="{9D8B030D-6E8A-4147-A177-3AD203B41FA5}">
                      <a16:colId xmlns:a16="http://schemas.microsoft.com/office/drawing/2014/main" xmlns="" val="3748285538"/>
                    </a:ext>
                  </a:extLst>
                </a:gridCol>
              </a:tblGrid>
              <a:tr h="243192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fr-FR" sz="6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0250" marR="20250" marT="20250" marB="2025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FR" sz="6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FTD/TPI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FR" sz="6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N=337</a:t>
                      </a:r>
                    </a:p>
                  </a:txBody>
                  <a:tcPr marL="20250" marR="20250" marT="20250" marB="202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FR" sz="6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Placebo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FR" sz="6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N=170</a:t>
                      </a:r>
                    </a:p>
                  </a:txBody>
                  <a:tcPr marL="20250" marR="20250" marT="20250" marB="202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3463">
                <a:tc>
                  <a:txBody>
                    <a:bodyPr/>
                    <a:lstStyle/>
                    <a:p>
                      <a:pPr algn="ctr"/>
                      <a:r>
                        <a:rPr lang="fr-FR" sz="6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</a:rPr>
                        <a:t>Evènements</a:t>
                      </a:r>
                      <a:r>
                        <a:rPr lang="fr-FR" sz="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</a:rPr>
                        <a:t>, no (%)</a:t>
                      </a:r>
                    </a:p>
                  </a:txBody>
                  <a:tcPr marL="20250" marR="20250" marT="20250" marB="2025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</a:rPr>
                        <a:t>244 (72)</a:t>
                      </a:r>
                      <a:endParaRPr lang="fr-FR" sz="6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</a:endParaRPr>
                    </a:p>
                  </a:txBody>
                  <a:tcPr marL="20250" marR="20250" marT="20250" marB="2025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</a:rPr>
                        <a:t>140 (82)</a:t>
                      </a:r>
                      <a:endParaRPr lang="fr-FR" sz="6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</a:endParaRPr>
                    </a:p>
                  </a:txBody>
                  <a:tcPr marL="20250" marR="20250" marT="20250" marB="2025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3463">
                <a:tc>
                  <a:txBody>
                    <a:bodyPr/>
                    <a:lstStyle/>
                    <a:p>
                      <a:pPr algn="ctr"/>
                      <a:r>
                        <a:rPr lang="fr-FR" sz="6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</a:rPr>
                        <a:t>Médiane</a:t>
                      </a:r>
                      <a:r>
                        <a:rPr lang="fr-FR" sz="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</a:rPr>
                        <a:t>, mois</a:t>
                      </a:r>
                    </a:p>
                  </a:txBody>
                  <a:tcPr marL="20250" marR="20250" marT="20250" marB="2025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</a:rPr>
                        <a:t>5,7</a:t>
                      </a:r>
                    </a:p>
                  </a:txBody>
                  <a:tcPr marL="20250" marR="20250" marT="20250" marB="2025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</a:rPr>
                        <a:t>3,6</a:t>
                      </a:r>
                    </a:p>
                  </a:txBody>
                  <a:tcPr marL="20250" marR="20250" marT="20250" marB="2025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56750514"/>
                  </a:ext>
                </a:extLst>
              </a:tr>
              <a:tr h="133463">
                <a:tc>
                  <a:txBody>
                    <a:bodyPr/>
                    <a:lstStyle/>
                    <a:p>
                      <a:pPr algn="ctr"/>
                      <a:r>
                        <a:rPr lang="fr-FR" sz="6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</a:rPr>
                        <a:t>HR</a:t>
                      </a:r>
                      <a:r>
                        <a:rPr lang="fr-FR" sz="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</a:rPr>
                        <a:t> (IC 95%)</a:t>
                      </a:r>
                    </a:p>
                  </a:txBody>
                  <a:tcPr marL="20250" marR="20250" marT="20250" marB="2025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6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</a:rPr>
                        <a:t>0,69</a:t>
                      </a:r>
                      <a:r>
                        <a:rPr lang="fr-FR" sz="6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</a:rPr>
                        <a:t> (0,56-0,85)</a:t>
                      </a:r>
                    </a:p>
                  </a:txBody>
                  <a:tcPr marL="20250" marR="20250" marT="20250" marB="2025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1100" b="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386645598"/>
                  </a:ext>
                </a:extLst>
              </a:tr>
              <a:tr h="133463">
                <a:tc>
                  <a:txBody>
                    <a:bodyPr/>
                    <a:lstStyle/>
                    <a:p>
                      <a:pPr algn="ctr"/>
                      <a:r>
                        <a:rPr lang="fr-FR" sz="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</a:rPr>
                        <a:t>p</a:t>
                      </a:r>
                    </a:p>
                  </a:txBody>
                  <a:tcPr marL="20250" marR="20250" marT="20250" marB="2025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6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</a:rPr>
                        <a:t>P = 0,0003</a:t>
                      </a:r>
                    </a:p>
                  </a:txBody>
                  <a:tcPr marL="20250" marR="20250" marT="20250" marB="2025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17539554"/>
                  </a:ext>
                </a:extLst>
              </a:tr>
            </a:tbl>
          </a:graphicData>
        </a:graphic>
      </p:graphicFrame>
      <p:grpSp>
        <p:nvGrpSpPr>
          <p:cNvPr id="39" name="Groupe 38"/>
          <p:cNvGrpSpPr>
            <a:grpSpLocks noChangeAspect="1"/>
          </p:cNvGrpSpPr>
          <p:nvPr/>
        </p:nvGrpSpPr>
        <p:grpSpPr>
          <a:xfrm>
            <a:off x="139006" y="1715366"/>
            <a:ext cx="5280377" cy="2260956"/>
            <a:chOff x="821933" y="2172733"/>
            <a:chExt cx="7040503" cy="3014608"/>
          </a:xfrm>
        </p:grpSpPr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xmlns="" id="{644914F0-9610-F443-B01B-8A92B88E7EAF}"/>
                </a:ext>
              </a:extLst>
            </p:cNvPr>
            <p:cNvSpPr txBox="1"/>
            <p:nvPr/>
          </p:nvSpPr>
          <p:spPr>
            <a:xfrm>
              <a:off x="821933" y="2172733"/>
              <a:ext cx="2667959" cy="1900970"/>
            </a:xfrm>
            <a:prstGeom prst="roundRect">
              <a:avLst>
                <a:gd name="adj" fmla="val 4809"/>
              </a:avLst>
            </a:prstGeom>
            <a:noFill/>
            <a:ln>
              <a:solidFill>
                <a:srgbClr val="A8ADB7"/>
              </a:solidFill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defTabSz="514350"/>
              <a:r>
                <a:rPr lang="fr-FR" sz="825" b="1" dirty="0">
                  <a:solidFill>
                    <a:srgbClr val="A470AA"/>
                  </a:solidFill>
                  <a:latin typeface="Calibri"/>
                </a:rPr>
                <a:t>Patients avec cancers gastriques/JOG M+ </a:t>
              </a:r>
            </a:p>
            <a:p>
              <a:pPr defTabSz="514350"/>
              <a:r>
                <a:rPr lang="fr-FR" sz="750" u="sng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/>
                </a:rPr>
                <a:t>&gt;</a:t>
              </a:r>
              <a:r>
                <a:rPr lang="fr-FR" sz="75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/>
                </a:rPr>
                <a:t> 2 CT antérieures :</a:t>
              </a:r>
            </a:p>
            <a:p>
              <a:pPr marL="229790" lvl="1" indent="-128588" defTabSz="514350">
                <a:buClr>
                  <a:srgbClr val="A470AA"/>
                </a:buClr>
                <a:buFont typeface="Arial" panose="020B0604020202020204" pitchFamily="34" charset="0"/>
                <a:buChar char="•"/>
              </a:pPr>
              <a:r>
                <a:rPr lang="fr-FR" sz="75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/>
                </a:rPr>
                <a:t>Fluoropyrimidine</a:t>
              </a:r>
              <a:endParaRPr lang="fr-FR" sz="7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endParaRPr>
            </a:p>
            <a:p>
              <a:pPr marL="229790" lvl="1" indent="-128588" defTabSz="514350">
                <a:buClr>
                  <a:srgbClr val="A470AA"/>
                </a:buClr>
                <a:buFont typeface="Arial" panose="020B0604020202020204" pitchFamily="34" charset="0"/>
                <a:buChar char="•"/>
              </a:pPr>
              <a:r>
                <a:rPr lang="fr-FR" sz="75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/>
                </a:rPr>
                <a:t>Platine</a:t>
              </a:r>
            </a:p>
            <a:p>
              <a:pPr marL="229790" lvl="1" indent="-128588" defTabSz="514350">
                <a:buClr>
                  <a:srgbClr val="A470AA"/>
                </a:buClr>
                <a:buFont typeface="Arial" panose="020B0604020202020204" pitchFamily="34" charset="0"/>
                <a:buChar char="•"/>
              </a:pPr>
              <a:r>
                <a:rPr lang="fr-FR" sz="75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/>
                </a:rPr>
                <a:t>Taxane</a:t>
              </a:r>
              <a:r>
                <a:rPr lang="fr-FR" sz="75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/>
                </a:rPr>
                <a:t> et/ou </a:t>
              </a:r>
              <a:r>
                <a:rPr lang="fr-FR" sz="75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/>
                </a:rPr>
                <a:t>irinotecan</a:t>
              </a:r>
              <a:endParaRPr lang="fr-FR" sz="7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endParaRPr>
            </a:p>
            <a:p>
              <a:pPr marL="229790" lvl="1" indent="-128588" defTabSz="514350">
                <a:buClr>
                  <a:srgbClr val="A470AA"/>
                </a:buClr>
                <a:buFont typeface="Arial" panose="020B0604020202020204" pitchFamily="34" charset="0"/>
                <a:buChar char="•"/>
              </a:pPr>
              <a:r>
                <a:rPr lang="fr-FR" sz="75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/>
                </a:rPr>
                <a:t>Anti-HER2 (si HER2+)</a:t>
              </a:r>
            </a:p>
            <a:p>
              <a:pPr marL="229790" lvl="1" indent="-128588" defTabSz="514350">
                <a:buClr>
                  <a:srgbClr val="A470AA"/>
                </a:buClr>
                <a:buFont typeface="Arial" panose="020B0604020202020204" pitchFamily="34" charset="0"/>
                <a:buChar char="•"/>
              </a:pPr>
              <a:r>
                <a:rPr lang="fr-FR" sz="75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/>
                </a:rPr>
                <a:t>Réfractaire ou intolérant à la dernière ligne</a:t>
              </a:r>
            </a:p>
            <a:p>
              <a:pPr defTabSz="514350"/>
              <a:r>
                <a:rPr lang="fr-FR" sz="75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/>
                </a:rPr>
                <a:t>ECOG PS : 0-1</a:t>
              </a:r>
            </a:p>
            <a:p>
              <a:pPr defTabSz="514350"/>
              <a:r>
                <a:rPr lang="fr-FR" sz="75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/>
                </a:rPr>
                <a:t>Age </a:t>
              </a:r>
              <a:r>
                <a:rPr lang="fr-FR" sz="750" u="sng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/>
                </a:rPr>
                <a:t>&gt;</a:t>
              </a:r>
              <a:r>
                <a:rPr lang="fr-FR" sz="75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/>
                </a:rPr>
                <a:t> 18 (</a:t>
              </a:r>
              <a:r>
                <a:rPr lang="fr-FR" sz="750" u="sng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/>
                </a:rPr>
                <a:t>&gt;</a:t>
              </a:r>
              <a:r>
                <a:rPr lang="fr-FR" sz="75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/>
                </a:rPr>
                <a:t> 20 au japon)</a:t>
              </a:r>
              <a:endParaRPr lang="fr-FR" sz="825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endParaRPr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xmlns="" id="{6E543492-CF7D-F942-8531-7FADF377C767}"/>
                </a:ext>
              </a:extLst>
            </p:cNvPr>
            <p:cNvSpPr txBox="1"/>
            <p:nvPr/>
          </p:nvSpPr>
          <p:spPr>
            <a:xfrm>
              <a:off x="821933" y="4160405"/>
              <a:ext cx="2667959" cy="837972"/>
            </a:xfrm>
            <a:prstGeom prst="roundRect">
              <a:avLst>
                <a:gd name="adj" fmla="val 12367"/>
              </a:avLst>
            </a:prstGeom>
            <a:noFill/>
            <a:ln>
              <a:solidFill>
                <a:srgbClr val="A8ADB7"/>
              </a:solidFill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defTabSz="514350"/>
              <a:r>
                <a:rPr lang="fr-FR" sz="825" b="1" dirty="0">
                  <a:solidFill>
                    <a:srgbClr val="A470AA"/>
                  </a:solidFill>
                  <a:latin typeface="Calibri"/>
                </a:rPr>
                <a:t>Stratification</a:t>
              </a:r>
              <a:r>
                <a:rPr lang="fr-FR" sz="825" dirty="0">
                  <a:solidFill>
                    <a:srgbClr val="A470AA"/>
                  </a:solidFill>
                  <a:latin typeface="Calibri"/>
                </a:rPr>
                <a:t> :</a:t>
              </a:r>
            </a:p>
            <a:p>
              <a:pPr defTabSz="514350"/>
              <a:r>
                <a:rPr lang="fr-FR" sz="75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/>
                </a:rPr>
                <a:t>OMS, région, </a:t>
              </a:r>
              <a:r>
                <a:rPr lang="fr-FR" sz="75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/>
                </a:rPr>
                <a:t>ramucirumab</a:t>
              </a:r>
              <a:r>
                <a:rPr lang="fr-FR" sz="75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/>
                </a:rPr>
                <a:t> </a:t>
              </a:r>
            </a:p>
            <a:p>
              <a:pPr defTabSz="514350"/>
              <a:r>
                <a:rPr lang="fr-FR" sz="75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/>
                </a:rPr>
                <a:t>Hypothèse amélioration SG, HR 0,70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xmlns="" id="{7400C451-B5F7-7A46-BC73-4F01B00636EF}"/>
                </a:ext>
              </a:extLst>
            </p:cNvPr>
            <p:cNvSpPr/>
            <p:nvPr/>
          </p:nvSpPr>
          <p:spPr>
            <a:xfrm>
              <a:off x="4245613" y="4140901"/>
              <a:ext cx="3616823" cy="10464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34554" indent="-97631" defTabSz="514350">
                <a:buClr>
                  <a:srgbClr val="A470AA"/>
                </a:buClr>
                <a:buSzPct val="85000"/>
                <a:buFont typeface="Arial" panose="020B0604020202020204" pitchFamily="34" charset="0"/>
                <a:buChar char="•"/>
              </a:pPr>
              <a:r>
                <a:rPr lang="fr-FR" sz="9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/>
                </a:rPr>
                <a:t>Critères de jugement : </a:t>
              </a:r>
            </a:p>
            <a:p>
              <a:pPr marL="491729" lvl="1" indent="-158354" defTabSz="514350">
                <a:buClr>
                  <a:srgbClr val="A470AA"/>
                </a:buClr>
                <a:buSzPct val="85000"/>
                <a:buFont typeface="Arial" panose="020B0604020202020204" pitchFamily="34" charset="0"/>
                <a:buChar char="•"/>
              </a:pPr>
              <a:r>
                <a:rPr lang="fr-FR" sz="9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/>
                </a:rPr>
                <a:t>Principal : SG</a:t>
              </a:r>
            </a:p>
            <a:p>
              <a:pPr marL="491729" lvl="1" indent="-158354" defTabSz="514350">
                <a:buClr>
                  <a:srgbClr val="A470AA"/>
                </a:buClr>
                <a:buSzPct val="85000"/>
                <a:buFont typeface="Arial" panose="020B0604020202020204" pitchFamily="34" charset="0"/>
                <a:buChar char="•"/>
              </a:pPr>
              <a:r>
                <a:rPr lang="fr-FR" sz="9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/>
                </a:rPr>
                <a:t>Secondaires : SSP, tolérance, taux de réponse, </a:t>
              </a:r>
              <a:br>
                <a:rPr lang="fr-FR" sz="9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/>
                </a:rPr>
              </a:br>
              <a:r>
                <a:rPr lang="fr-FR" sz="9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/>
                </a:rPr>
                <a:t>QdV</a:t>
              </a:r>
              <a:r>
                <a:rPr lang="fr-FR" sz="9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/>
                </a:rPr>
                <a:t>, temps jusqu’à ECOG, PS </a:t>
              </a:r>
              <a:r>
                <a:rPr lang="fr-FR" sz="900" u="sng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/>
                </a:rPr>
                <a:t>&gt;</a:t>
              </a:r>
              <a:r>
                <a:rPr lang="fr-FR" sz="9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/>
                </a:rPr>
                <a:t> 2</a:t>
              </a:r>
            </a:p>
          </p:txBody>
        </p:sp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xmlns="" id="{C066C83E-6A78-0448-A9F7-737F7F31B9FA}"/>
                </a:ext>
              </a:extLst>
            </p:cNvPr>
            <p:cNvSpPr txBox="1"/>
            <p:nvPr/>
          </p:nvSpPr>
          <p:spPr>
            <a:xfrm>
              <a:off x="3764348" y="3857957"/>
              <a:ext cx="746359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514350"/>
              <a:r>
                <a:rPr lang="fr-FR" sz="675" dirty="0">
                  <a:solidFill>
                    <a:prstClr val="black"/>
                  </a:solidFill>
                  <a:latin typeface="Calibri"/>
                </a:rPr>
                <a:t>Phase III</a:t>
              </a:r>
            </a:p>
            <a:p>
              <a:pPr algn="ctr" defTabSz="514350"/>
              <a:r>
                <a:rPr lang="fr-FR" sz="675" dirty="0">
                  <a:solidFill>
                    <a:prstClr val="black"/>
                  </a:solidFill>
                  <a:latin typeface="Calibri"/>
                </a:rPr>
                <a:t>N= 500 pts</a:t>
              </a:r>
            </a:p>
          </p:txBody>
        </p:sp>
        <p:sp>
          <p:nvSpPr>
            <p:cNvPr id="44" name="Rectangle 8">
              <a:extLst>
                <a:ext uri="{FF2B5EF4-FFF2-40B4-BE49-F238E27FC236}">
                  <a16:creationId xmlns:a16="http://schemas.microsoft.com/office/drawing/2014/main" xmlns="" id="{0CC57B70-CC01-5B47-A41D-1297A81598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3032" y="3379864"/>
              <a:ext cx="2412000" cy="656277"/>
            </a:xfrm>
            <a:prstGeom prst="roundRect">
              <a:avLst>
                <a:gd name="adj" fmla="val 16667"/>
              </a:avLst>
            </a:prstGeom>
            <a:solidFill>
              <a:srgbClr val="A470AA"/>
            </a:solidFill>
            <a:ln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defTabSz="514337" fontAlgn="base">
                <a:spcBef>
                  <a:spcPct val="0"/>
                </a:spcBef>
                <a:spcAft>
                  <a:spcPct val="0"/>
                </a:spcAft>
                <a:buClr>
                  <a:srgbClr val="FFCC00"/>
                </a:buClr>
              </a:pPr>
              <a:r>
                <a:rPr lang="fr-FR" sz="1013" b="1" kern="0" dirty="0">
                  <a:solidFill>
                    <a:prstClr val="white"/>
                  </a:solidFill>
                  <a:latin typeface="Calibri"/>
                  <a:cs typeface="Arial" panose="020B0604020202020204" pitchFamily="34" charset="0"/>
                </a:rPr>
                <a:t>Placebo + BSC </a:t>
              </a:r>
              <a:r>
                <a:rPr lang="fr-FR" sz="675" kern="0" dirty="0">
                  <a:solidFill>
                    <a:prstClr val="white"/>
                  </a:solidFill>
                  <a:latin typeface="Calibri"/>
                  <a:cs typeface="Arial" panose="020B0604020202020204" pitchFamily="34" charset="0"/>
                </a:rPr>
                <a:t>(n=170)</a:t>
              </a:r>
              <a:endParaRPr lang="fr-FR" sz="788" kern="0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endParaRPr>
            </a:p>
            <a:p>
              <a:pPr algn="ctr" defTabSz="514337" fontAlgn="base">
                <a:spcBef>
                  <a:spcPct val="0"/>
                </a:spcBef>
                <a:spcAft>
                  <a:spcPct val="0"/>
                </a:spcAft>
                <a:buClr>
                  <a:srgbClr val="FFCC00"/>
                </a:buClr>
              </a:pPr>
              <a:r>
                <a:rPr lang="fr-FR" sz="675" kern="0" dirty="0">
                  <a:solidFill>
                    <a:prstClr val="white"/>
                  </a:solidFill>
                  <a:latin typeface="Calibri"/>
                  <a:cs typeface="Arial" panose="020B0604020202020204" pitchFamily="34" charset="0"/>
                </a:rPr>
                <a:t>x2/jour </a:t>
              </a:r>
              <a:br>
                <a:rPr lang="fr-FR" sz="675" kern="0" dirty="0">
                  <a:solidFill>
                    <a:prstClr val="white"/>
                  </a:solidFill>
                  <a:latin typeface="Calibri"/>
                  <a:cs typeface="Arial" panose="020B0604020202020204" pitchFamily="34" charset="0"/>
                </a:rPr>
              </a:br>
              <a:r>
                <a:rPr lang="fr-FR" sz="675" kern="0" dirty="0">
                  <a:solidFill>
                    <a:prstClr val="white"/>
                  </a:solidFill>
                  <a:latin typeface="Calibri"/>
                  <a:cs typeface="Arial" panose="020B0604020202020204" pitchFamily="34" charset="0"/>
                </a:rPr>
                <a:t>(j1-j5 + j8-j12, cycle de 28 jours)</a:t>
              </a:r>
            </a:p>
          </p:txBody>
        </p:sp>
        <p:sp>
          <p:nvSpPr>
            <p:cNvPr id="45" name="Rectangle 11">
              <a:extLst>
                <a:ext uri="{FF2B5EF4-FFF2-40B4-BE49-F238E27FC236}">
                  <a16:creationId xmlns:a16="http://schemas.microsoft.com/office/drawing/2014/main" xmlns="" id="{0CB9C6EB-992C-2E42-81F6-1797D4768E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3032" y="2302201"/>
              <a:ext cx="2412000" cy="644495"/>
            </a:xfrm>
            <a:prstGeom prst="roundRect">
              <a:avLst>
                <a:gd name="adj" fmla="val 16667"/>
              </a:avLst>
            </a:prstGeom>
            <a:solidFill>
              <a:srgbClr val="4F81BD"/>
            </a:solidFill>
            <a:ln>
              <a:noFill/>
              <a:headEnd/>
              <a:tailEnd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defTabSz="514337" fontAlgn="base">
                <a:spcBef>
                  <a:spcPct val="0"/>
                </a:spcBef>
                <a:spcAft>
                  <a:spcPct val="0"/>
                </a:spcAft>
                <a:buClr>
                  <a:srgbClr val="FFCC00"/>
                </a:buClr>
              </a:pPr>
              <a:r>
                <a:rPr lang="fr-FR" sz="1013" b="1" kern="0" dirty="0">
                  <a:solidFill>
                    <a:prstClr val="white"/>
                  </a:solidFill>
                  <a:latin typeface="Calibri"/>
                  <a:cs typeface="Arial" panose="020B0604020202020204" pitchFamily="34" charset="0"/>
                </a:rPr>
                <a:t>FTD/TPI (TAS-102) + BSC</a:t>
              </a:r>
              <a:r>
                <a:rPr lang="fr-FR" sz="675" kern="0" dirty="0">
                  <a:solidFill>
                    <a:prstClr val="white"/>
                  </a:solidFill>
                  <a:latin typeface="Calibri"/>
                  <a:cs typeface="Arial" panose="020B0604020202020204" pitchFamily="34" charset="0"/>
                </a:rPr>
                <a:t> (n=337)</a:t>
              </a:r>
              <a:endParaRPr lang="fr-FR" sz="788" kern="0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endParaRPr>
            </a:p>
            <a:p>
              <a:pPr algn="ctr" defTabSz="514337" fontAlgn="base">
                <a:spcBef>
                  <a:spcPct val="0"/>
                </a:spcBef>
                <a:spcAft>
                  <a:spcPct val="0"/>
                </a:spcAft>
                <a:buClr>
                  <a:srgbClr val="FFCC00"/>
                </a:buClr>
              </a:pPr>
              <a:r>
                <a:rPr lang="fr-FR" sz="675" kern="0" dirty="0">
                  <a:solidFill>
                    <a:prstClr val="white"/>
                  </a:solidFill>
                  <a:latin typeface="Calibri"/>
                  <a:cs typeface="Arial" panose="020B0604020202020204" pitchFamily="34" charset="0"/>
                </a:rPr>
                <a:t>35 mg/m</a:t>
              </a:r>
              <a:r>
                <a:rPr lang="fr-FR" sz="675" kern="0" baseline="30000" dirty="0">
                  <a:solidFill>
                    <a:prstClr val="white"/>
                  </a:solidFill>
                  <a:latin typeface="Calibri"/>
                  <a:cs typeface="Arial" panose="020B0604020202020204" pitchFamily="34" charset="0"/>
                </a:rPr>
                <a:t>2</a:t>
              </a:r>
              <a:r>
                <a:rPr lang="fr-FR" sz="675" kern="0" dirty="0">
                  <a:solidFill>
                    <a:prstClr val="white"/>
                  </a:solidFill>
                  <a:latin typeface="Calibri"/>
                  <a:cs typeface="Arial" panose="020B0604020202020204" pitchFamily="34" charset="0"/>
                </a:rPr>
                <a:t> x2/jour </a:t>
              </a:r>
              <a:br>
                <a:rPr lang="fr-FR" sz="675" kern="0" dirty="0">
                  <a:solidFill>
                    <a:prstClr val="white"/>
                  </a:solidFill>
                  <a:latin typeface="Calibri"/>
                  <a:cs typeface="Arial" panose="020B0604020202020204" pitchFamily="34" charset="0"/>
                </a:rPr>
              </a:br>
              <a:r>
                <a:rPr lang="fr-FR" sz="675" kern="0" dirty="0">
                  <a:solidFill>
                    <a:prstClr val="white"/>
                  </a:solidFill>
                  <a:latin typeface="Calibri"/>
                  <a:cs typeface="Arial" panose="020B0604020202020204" pitchFamily="34" charset="0"/>
                </a:rPr>
                <a:t>(j1-j5 + j8-j12, cycle de 28 jours)</a:t>
              </a:r>
            </a:p>
          </p:txBody>
        </p:sp>
        <p:sp>
          <p:nvSpPr>
            <p:cNvPr id="46" name="Parenthèse ouvrante 25">
              <a:extLst>
                <a:ext uri="{FF2B5EF4-FFF2-40B4-BE49-F238E27FC236}">
                  <a16:creationId xmlns:a16="http://schemas.microsoft.com/office/drawing/2014/main" xmlns="" id="{19007BBF-8E08-47C9-BFD1-99AA1A5B9463}"/>
                </a:ext>
              </a:extLst>
            </p:cNvPr>
            <p:cNvSpPr/>
            <p:nvPr/>
          </p:nvSpPr>
          <p:spPr>
            <a:xfrm>
              <a:off x="3759650" y="2608198"/>
              <a:ext cx="686596" cy="1694656"/>
            </a:xfrm>
            <a:prstGeom prst="leftBracket">
              <a:avLst>
                <a:gd name="adj" fmla="val 0"/>
              </a:avLst>
            </a:prstGeom>
            <a:ln w="9525">
              <a:solidFill>
                <a:srgbClr val="1F497D"/>
              </a:solidFill>
              <a:headEnd type="triangle" w="lg" len="lg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342900"/>
              <a:endParaRPr lang="fr-FR" sz="1350">
                <a:ln>
                  <a:solidFill>
                    <a:srgbClr val="344797"/>
                  </a:solidFill>
                </a:ln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TextBox 38">
              <a:extLst>
                <a:ext uri="{FF2B5EF4-FFF2-40B4-BE49-F238E27FC236}">
                  <a16:creationId xmlns:a16="http://schemas.microsoft.com/office/drawing/2014/main" xmlns="" id="{86A6C4AB-1903-47B2-93F8-35257930DF26}"/>
                </a:ext>
              </a:extLst>
            </p:cNvPr>
            <p:cNvSpPr txBox="1"/>
            <p:nvPr/>
          </p:nvSpPr>
          <p:spPr>
            <a:xfrm>
              <a:off x="3597636" y="3686302"/>
              <a:ext cx="33342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rtlCol="0">
              <a:spAutoFit/>
            </a:bodyPr>
            <a:lstStyle/>
            <a:p>
              <a:pPr defTabSz="342900"/>
              <a:r>
                <a:rPr lang="en-US" altLang="zh-CN" sz="1050" dirty="0">
                  <a:solidFill>
                    <a:srgbClr val="7F7F7F"/>
                  </a:solidFill>
                  <a:latin typeface="Calibri"/>
                  <a:ea typeface="宋体" panose="02010600030101010101" pitchFamily="2" charset="-122"/>
                </a:rPr>
                <a:t>2 / 1</a:t>
              </a:r>
            </a:p>
          </p:txBody>
        </p:sp>
        <p:sp>
          <p:nvSpPr>
            <p:cNvPr id="48" name="Oval 5">
              <a:extLst>
                <a:ext uri="{FF2B5EF4-FFF2-40B4-BE49-F238E27FC236}">
                  <a16:creationId xmlns:a16="http://schemas.microsoft.com/office/drawing/2014/main" xmlns="" id="{603D9A64-6A37-5E40-AE00-B05721941730}"/>
                </a:ext>
              </a:extLst>
            </p:cNvPr>
            <p:cNvSpPr/>
            <p:nvPr/>
          </p:nvSpPr>
          <p:spPr>
            <a:xfrm>
              <a:off x="3562800" y="3226852"/>
              <a:ext cx="436946" cy="448541"/>
            </a:xfrm>
            <a:prstGeom prst="ellipse">
              <a:avLst/>
            </a:prstGeom>
            <a:solidFill>
              <a:schemeClr val="tx2"/>
            </a:solidFill>
            <a:ln w="63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342900"/>
              <a:r>
                <a:rPr lang="en-US" sz="1200" b="1" kern="600" spc="17" dirty="0">
                  <a:solidFill>
                    <a:prstClr val="white"/>
                  </a:solidFill>
                  <a:latin typeface="Calibri"/>
                </a:rPr>
                <a:t>R</a:t>
              </a:r>
              <a:endParaRPr lang="en-US" sz="675" b="1" kern="600" spc="17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51" name="Groupe 50"/>
          <p:cNvGrpSpPr>
            <a:grpSpLocks noChangeAspect="1"/>
          </p:cNvGrpSpPr>
          <p:nvPr/>
        </p:nvGrpSpPr>
        <p:grpSpPr>
          <a:xfrm>
            <a:off x="5470045" y="3786841"/>
            <a:ext cx="3291466" cy="1305189"/>
            <a:chOff x="4774849" y="3811855"/>
            <a:chExt cx="3834418" cy="1520488"/>
          </a:xfrm>
        </p:grpSpPr>
        <p:sp>
          <p:nvSpPr>
            <p:cNvPr id="52" name="Rectangle 51"/>
            <p:cNvSpPr/>
            <p:nvPr/>
          </p:nvSpPr>
          <p:spPr>
            <a:xfrm>
              <a:off x="7547649" y="4600322"/>
              <a:ext cx="180000" cy="3960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fr-FR" sz="21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53" name="Connecteur droit 52"/>
            <p:cNvCxnSpPr/>
            <p:nvPr/>
          </p:nvCxnSpPr>
          <p:spPr>
            <a:xfrm flipH="1">
              <a:off x="5580025" y="4752568"/>
              <a:ext cx="0" cy="7200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ZoneTexte 53"/>
            <p:cNvSpPr txBox="1"/>
            <p:nvPr/>
          </p:nvSpPr>
          <p:spPr>
            <a:xfrm>
              <a:off x="5599558" y="3822368"/>
              <a:ext cx="1096550" cy="2420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/>
              <a:r>
                <a:rPr lang="fr-FR" sz="75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/>
                </a:rPr>
                <a:t>Gastrectomie (n=3)</a:t>
              </a:r>
            </a:p>
          </p:txBody>
        </p:sp>
        <p:sp>
          <p:nvSpPr>
            <p:cNvPr id="55" name="ZoneTexte 54"/>
            <p:cNvSpPr txBox="1"/>
            <p:nvPr/>
          </p:nvSpPr>
          <p:spPr>
            <a:xfrm>
              <a:off x="7043732" y="3811855"/>
              <a:ext cx="1485327" cy="242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/>
              <a:r>
                <a:rPr lang="fr-FR" sz="75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/>
                </a:rPr>
                <a:t>Pas de  gastrectomie (n=3)</a:t>
              </a:r>
            </a:p>
          </p:txBody>
        </p:sp>
        <p:cxnSp>
          <p:nvCxnSpPr>
            <p:cNvPr id="56" name="Connecteur droit 55"/>
            <p:cNvCxnSpPr/>
            <p:nvPr/>
          </p:nvCxnSpPr>
          <p:spPr>
            <a:xfrm>
              <a:off x="5365874" y="4155926"/>
              <a:ext cx="0" cy="843558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ZoneTexte 56"/>
            <p:cNvSpPr txBox="1"/>
            <p:nvPr/>
          </p:nvSpPr>
          <p:spPr>
            <a:xfrm>
              <a:off x="5786673" y="3993300"/>
              <a:ext cx="432711" cy="204775"/>
            </a:xfrm>
            <a:prstGeom prst="rect">
              <a:avLst/>
            </a:prstGeom>
            <a:noFill/>
          </p:spPr>
          <p:txBody>
            <a:bodyPr wrap="square" lIns="27000" tIns="27000" rIns="27000" bIns="27000" rtlCol="0">
              <a:spAutoFit/>
            </a:bodyPr>
            <a:lstStyle/>
            <a:p>
              <a:pPr defTabSz="342900"/>
              <a:r>
                <a:rPr lang="fr-FR" sz="788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/>
                </a:rPr>
                <a:t>FTD</a:t>
              </a:r>
            </a:p>
          </p:txBody>
        </p:sp>
        <p:sp>
          <p:nvSpPr>
            <p:cNvPr id="58" name="ZoneTexte 57"/>
            <p:cNvSpPr txBox="1"/>
            <p:nvPr/>
          </p:nvSpPr>
          <p:spPr>
            <a:xfrm>
              <a:off x="7542570" y="3972251"/>
              <a:ext cx="233481" cy="204775"/>
            </a:xfrm>
            <a:prstGeom prst="rect">
              <a:avLst/>
            </a:prstGeom>
            <a:noFill/>
          </p:spPr>
          <p:txBody>
            <a:bodyPr wrap="square" lIns="27000" tIns="27000" rIns="27000" bIns="27000" rtlCol="0">
              <a:spAutoFit/>
            </a:bodyPr>
            <a:lstStyle/>
            <a:p>
              <a:pPr defTabSz="342900"/>
              <a:r>
                <a:rPr lang="fr-FR" sz="788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/>
                </a:rPr>
                <a:t>TPI</a:t>
              </a:r>
            </a:p>
          </p:txBody>
        </p:sp>
        <p:sp>
          <p:nvSpPr>
            <p:cNvPr id="59" name="ZoneTexte 58"/>
            <p:cNvSpPr txBox="1"/>
            <p:nvPr/>
          </p:nvSpPr>
          <p:spPr>
            <a:xfrm>
              <a:off x="5010256" y="4111563"/>
              <a:ext cx="392009" cy="184531"/>
            </a:xfrm>
            <a:prstGeom prst="rect">
              <a:avLst/>
            </a:prstGeom>
            <a:noFill/>
          </p:spPr>
          <p:txBody>
            <a:bodyPr wrap="square" lIns="27000" tIns="27000" rIns="27000" bIns="27000" rtlCol="0" anchor="ctr" anchorCtr="0">
              <a:spAutoFit/>
            </a:bodyPr>
            <a:lstStyle/>
            <a:p>
              <a:pPr algn="ctr" defTabSz="342900"/>
              <a:r>
                <a:rPr lang="fr-FR" sz="675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/>
                </a:rPr>
                <a:t>30 000</a:t>
              </a:r>
            </a:p>
          </p:txBody>
        </p:sp>
        <p:sp>
          <p:nvSpPr>
            <p:cNvPr id="60" name="ZoneTexte 59"/>
            <p:cNvSpPr txBox="1"/>
            <p:nvPr/>
          </p:nvSpPr>
          <p:spPr>
            <a:xfrm>
              <a:off x="5014805" y="4243297"/>
              <a:ext cx="392009" cy="184531"/>
            </a:xfrm>
            <a:prstGeom prst="rect">
              <a:avLst/>
            </a:prstGeom>
            <a:noFill/>
          </p:spPr>
          <p:txBody>
            <a:bodyPr wrap="square" lIns="27000" tIns="27000" rIns="27000" bIns="27000" rtlCol="0" anchor="ctr" anchorCtr="0">
              <a:spAutoFit/>
            </a:bodyPr>
            <a:lstStyle/>
            <a:p>
              <a:pPr algn="ctr" defTabSz="342900"/>
              <a:r>
                <a:rPr lang="fr-FR" sz="675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/>
                </a:rPr>
                <a:t>25 000</a:t>
              </a:r>
            </a:p>
          </p:txBody>
        </p:sp>
        <p:sp>
          <p:nvSpPr>
            <p:cNvPr id="61" name="ZoneTexte 60"/>
            <p:cNvSpPr txBox="1"/>
            <p:nvPr/>
          </p:nvSpPr>
          <p:spPr>
            <a:xfrm>
              <a:off x="5012722" y="4370951"/>
              <a:ext cx="392009" cy="184531"/>
            </a:xfrm>
            <a:prstGeom prst="rect">
              <a:avLst/>
            </a:prstGeom>
            <a:noFill/>
          </p:spPr>
          <p:txBody>
            <a:bodyPr wrap="square" lIns="27000" tIns="27000" rIns="27000" bIns="27000" rtlCol="0" anchor="ctr" anchorCtr="0">
              <a:spAutoFit/>
            </a:bodyPr>
            <a:lstStyle/>
            <a:p>
              <a:pPr algn="ctr" defTabSz="342900"/>
              <a:r>
                <a:rPr lang="fr-FR" sz="675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/>
                </a:rPr>
                <a:t>20 000</a:t>
              </a:r>
            </a:p>
          </p:txBody>
        </p:sp>
        <p:sp>
          <p:nvSpPr>
            <p:cNvPr id="62" name="ZoneTexte 61"/>
            <p:cNvSpPr txBox="1"/>
            <p:nvPr/>
          </p:nvSpPr>
          <p:spPr>
            <a:xfrm>
              <a:off x="5006512" y="4506389"/>
              <a:ext cx="392009" cy="184531"/>
            </a:xfrm>
            <a:prstGeom prst="rect">
              <a:avLst/>
            </a:prstGeom>
            <a:noFill/>
          </p:spPr>
          <p:txBody>
            <a:bodyPr wrap="square" lIns="27000" tIns="27000" rIns="27000" bIns="27000" rtlCol="0" anchor="ctr" anchorCtr="0">
              <a:spAutoFit/>
            </a:bodyPr>
            <a:lstStyle/>
            <a:p>
              <a:pPr algn="ctr" defTabSz="342900"/>
              <a:r>
                <a:rPr lang="fr-FR" sz="675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/>
                </a:rPr>
                <a:t>15 000</a:t>
              </a:r>
            </a:p>
          </p:txBody>
        </p:sp>
        <p:sp>
          <p:nvSpPr>
            <p:cNvPr id="63" name="ZoneTexte 62"/>
            <p:cNvSpPr txBox="1"/>
            <p:nvPr/>
          </p:nvSpPr>
          <p:spPr>
            <a:xfrm>
              <a:off x="5021548" y="4638385"/>
              <a:ext cx="392009" cy="184531"/>
            </a:xfrm>
            <a:prstGeom prst="rect">
              <a:avLst/>
            </a:prstGeom>
            <a:noFill/>
          </p:spPr>
          <p:txBody>
            <a:bodyPr wrap="square" lIns="27000" tIns="27000" rIns="27000" bIns="27000" rtlCol="0" anchor="ctr" anchorCtr="0">
              <a:spAutoFit/>
            </a:bodyPr>
            <a:lstStyle/>
            <a:p>
              <a:pPr algn="ctr" defTabSz="342900"/>
              <a:r>
                <a:rPr lang="fr-FR" sz="675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/>
                </a:rPr>
                <a:t>10 000</a:t>
              </a:r>
            </a:p>
          </p:txBody>
        </p:sp>
        <p:sp>
          <p:nvSpPr>
            <p:cNvPr id="64" name="ZoneTexte 63"/>
            <p:cNvSpPr txBox="1"/>
            <p:nvPr/>
          </p:nvSpPr>
          <p:spPr>
            <a:xfrm>
              <a:off x="5038620" y="4783608"/>
              <a:ext cx="392009" cy="184531"/>
            </a:xfrm>
            <a:prstGeom prst="rect">
              <a:avLst/>
            </a:prstGeom>
            <a:noFill/>
          </p:spPr>
          <p:txBody>
            <a:bodyPr wrap="square" lIns="27000" tIns="27000" rIns="27000" bIns="27000" rtlCol="0" anchor="ctr" anchorCtr="0">
              <a:spAutoFit/>
            </a:bodyPr>
            <a:lstStyle/>
            <a:p>
              <a:pPr algn="ctr" defTabSz="342900"/>
              <a:r>
                <a:rPr lang="fr-FR" sz="675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/>
                </a:rPr>
                <a:t>5 000</a:t>
              </a:r>
            </a:p>
          </p:txBody>
        </p:sp>
        <p:sp>
          <p:nvSpPr>
            <p:cNvPr id="65" name="ZoneTexte 64"/>
            <p:cNvSpPr txBox="1"/>
            <p:nvPr/>
          </p:nvSpPr>
          <p:spPr>
            <a:xfrm>
              <a:off x="5221429" y="4905885"/>
              <a:ext cx="156154" cy="184531"/>
            </a:xfrm>
            <a:prstGeom prst="rect">
              <a:avLst/>
            </a:prstGeom>
            <a:noFill/>
          </p:spPr>
          <p:txBody>
            <a:bodyPr wrap="square" lIns="27000" tIns="27000" rIns="27000" bIns="27000" rtlCol="0" anchor="ctr" anchorCtr="0">
              <a:spAutoFit/>
            </a:bodyPr>
            <a:lstStyle/>
            <a:p>
              <a:pPr algn="ctr" defTabSz="342900"/>
              <a:r>
                <a:rPr lang="fr-FR" sz="675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/>
                </a:rPr>
                <a:t>0</a:t>
              </a:r>
            </a:p>
          </p:txBody>
        </p:sp>
        <p:sp>
          <p:nvSpPr>
            <p:cNvPr id="66" name="ZoneTexte 65"/>
            <p:cNvSpPr txBox="1"/>
            <p:nvPr/>
          </p:nvSpPr>
          <p:spPr>
            <a:xfrm>
              <a:off x="5504942" y="5120444"/>
              <a:ext cx="381919" cy="197977"/>
            </a:xfrm>
            <a:prstGeom prst="rect">
              <a:avLst/>
            </a:prstGeom>
            <a:noFill/>
          </p:spPr>
          <p:txBody>
            <a:bodyPr wrap="square" lIns="27000" tIns="27000" rIns="27000" bIns="27000" rtlCol="0" anchor="ctr" anchorCtr="0">
              <a:spAutoFit/>
            </a:bodyPr>
            <a:lstStyle/>
            <a:p>
              <a:pPr algn="ctr" defTabSz="342900"/>
              <a:r>
                <a:rPr lang="fr-FR" sz="75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/>
                </a:rPr>
                <a:t>Jour 1</a:t>
              </a:r>
            </a:p>
          </p:txBody>
        </p:sp>
        <p:sp>
          <p:nvSpPr>
            <p:cNvPr id="67" name="ZoneTexte 66"/>
            <p:cNvSpPr txBox="1"/>
            <p:nvPr/>
          </p:nvSpPr>
          <p:spPr>
            <a:xfrm>
              <a:off x="6052571" y="5134366"/>
              <a:ext cx="528227" cy="197977"/>
            </a:xfrm>
            <a:prstGeom prst="rect">
              <a:avLst/>
            </a:prstGeom>
            <a:noFill/>
          </p:spPr>
          <p:txBody>
            <a:bodyPr wrap="square" lIns="27000" tIns="27000" rIns="27000" bIns="27000" rtlCol="0" anchor="ctr" anchorCtr="0">
              <a:spAutoFit/>
            </a:bodyPr>
            <a:lstStyle/>
            <a:p>
              <a:pPr algn="ctr" defTabSz="342900"/>
              <a:r>
                <a:rPr lang="fr-FR" sz="75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/>
                </a:rPr>
                <a:t>Jour 12</a:t>
              </a:r>
            </a:p>
          </p:txBody>
        </p:sp>
        <p:sp>
          <p:nvSpPr>
            <p:cNvPr id="68" name="ZoneTexte 67"/>
            <p:cNvSpPr txBox="1"/>
            <p:nvPr/>
          </p:nvSpPr>
          <p:spPr>
            <a:xfrm>
              <a:off x="7313328" y="5111735"/>
              <a:ext cx="381919" cy="197977"/>
            </a:xfrm>
            <a:prstGeom prst="rect">
              <a:avLst/>
            </a:prstGeom>
            <a:noFill/>
          </p:spPr>
          <p:txBody>
            <a:bodyPr wrap="square" lIns="27000" tIns="27000" rIns="27000" bIns="27000" rtlCol="0" anchor="ctr" anchorCtr="0">
              <a:spAutoFit/>
            </a:bodyPr>
            <a:lstStyle/>
            <a:p>
              <a:pPr algn="ctr" defTabSz="342900"/>
              <a:r>
                <a:rPr lang="fr-FR" sz="75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/>
                </a:rPr>
                <a:t>Jour 1</a:t>
              </a:r>
            </a:p>
          </p:txBody>
        </p:sp>
        <p:sp>
          <p:nvSpPr>
            <p:cNvPr id="69" name="ZoneTexte 68"/>
            <p:cNvSpPr txBox="1"/>
            <p:nvPr/>
          </p:nvSpPr>
          <p:spPr>
            <a:xfrm>
              <a:off x="7891361" y="5115611"/>
              <a:ext cx="618821" cy="197977"/>
            </a:xfrm>
            <a:prstGeom prst="rect">
              <a:avLst/>
            </a:prstGeom>
            <a:noFill/>
          </p:spPr>
          <p:txBody>
            <a:bodyPr wrap="square" lIns="27000" tIns="27000" rIns="27000" bIns="27000" rtlCol="0" anchor="ctr" anchorCtr="0">
              <a:spAutoFit/>
            </a:bodyPr>
            <a:lstStyle/>
            <a:p>
              <a:pPr algn="ctr" defTabSz="342900"/>
              <a:r>
                <a:rPr lang="fr-FR" sz="75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/>
                </a:rPr>
                <a:t>Jour 12</a:t>
              </a:r>
            </a:p>
          </p:txBody>
        </p:sp>
        <p:sp>
          <p:nvSpPr>
            <p:cNvPr id="70" name="ZoneTexte 69"/>
            <p:cNvSpPr txBox="1"/>
            <p:nvPr/>
          </p:nvSpPr>
          <p:spPr>
            <a:xfrm rot="16200000">
              <a:off x="4331263" y="4362084"/>
              <a:ext cx="1115745" cy="228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900"/>
              <a:r>
                <a:rPr lang="fr-FR" sz="675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/>
                </a:rPr>
                <a:t>AUC</a:t>
              </a:r>
              <a:r>
                <a:rPr lang="fr-FR" sz="675" baseline="-250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/>
                </a:rPr>
                <a:t>0</a:t>
              </a:r>
              <a:r>
                <a:rPr lang="fr-FR" sz="675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/>
                </a:rPr>
                <a:t> ± SD (</a:t>
              </a:r>
              <a:r>
                <a:rPr lang="fr-FR" sz="675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/>
                </a:rPr>
                <a:t>ng</a:t>
              </a:r>
              <a:r>
                <a:rPr lang="fr-FR" sz="675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/>
                </a:rPr>
                <a:t> h/</a:t>
              </a:r>
              <a:r>
                <a:rPr lang="fr-FR" sz="675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/>
                </a:rPr>
                <a:t>mL</a:t>
              </a:r>
              <a:r>
                <a:rPr lang="fr-FR" sz="675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/>
                </a:rPr>
                <a:t>)</a:t>
              </a:r>
            </a:p>
          </p:txBody>
        </p:sp>
        <p:sp>
          <p:nvSpPr>
            <p:cNvPr id="71" name="ZoneTexte 70"/>
            <p:cNvSpPr txBox="1"/>
            <p:nvPr/>
          </p:nvSpPr>
          <p:spPr>
            <a:xfrm rot="16200000">
              <a:off x="6326075" y="4365488"/>
              <a:ext cx="1080505" cy="228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900"/>
              <a:r>
                <a:rPr lang="fr-FR" sz="675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/>
                </a:rPr>
                <a:t>AUC</a:t>
              </a:r>
              <a:r>
                <a:rPr lang="fr-FR" sz="675" baseline="-250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/>
                </a:rPr>
                <a:t>0</a:t>
              </a:r>
              <a:r>
                <a:rPr lang="fr-FR" sz="675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/>
                </a:rPr>
                <a:t> ± SD (</a:t>
              </a:r>
              <a:r>
                <a:rPr lang="fr-FR" sz="675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/>
                </a:rPr>
                <a:t>ng</a:t>
              </a:r>
              <a:r>
                <a:rPr lang="fr-FR" sz="675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/>
                </a:rPr>
                <a:t> h/</a:t>
              </a:r>
              <a:r>
                <a:rPr lang="fr-FR" sz="675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/>
                </a:rPr>
                <a:t>mL</a:t>
              </a:r>
              <a:r>
                <a:rPr lang="fr-FR" sz="675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/>
                </a:rPr>
                <a:t>)</a:t>
              </a:r>
            </a:p>
          </p:txBody>
        </p:sp>
        <p:sp>
          <p:nvSpPr>
            <p:cNvPr id="72" name="ZoneTexte 71"/>
            <p:cNvSpPr txBox="1"/>
            <p:nvPr/>
          </p:nvSpPr>
          <p:spPr>
            <a:xfrm>
              <a:off x="6968384" y="4099670"/>
              <a:ext cx="215999" cy="184531"/>
            </a:xfrm>
            <a:prstGeom prst="rect">
              <a:avLst/>
            </a:prstGeom>
            <a:noFill/>
          </p:spPr>
          <p:txBody>
            <a:bodyPr wrap="square" lIns="27000" tIns="27000" rIns="27000" bIns="27000" rtlCol="0" anchor="ctr" anchorCtr="0">
              <a:spAutoFit/>
            </a:bodyPr>
            <a:lstStyle/>
            <a:p>
              <a:pPr algn="ctr" defTabSz="342900"/>
              <a:r>
                <a:rPr lang="fr-FR" sz="675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/>
                </a:rPr>
                <a:t>500</a:t>
              </a:r>
            </a:p>
          </p:txBody>
        </p:sp>
        <p:sp>
          <p:nvSpPr>
            <p:cNvPr id="73" name="ZoneTexte 72"/>
            <p:cNvSpPr txBox="1"/>
            <p:nvPr/>
          </p:nvSpPr>
          <p:spPr>
            <a:xfrm>
              <a:off x="6968360" y="4262115"/>
              <a:ext cx="215999" cy="184531"/>
            </a:xfrm>
            <a:prstGeom prst="rect">
              <a:avLst/>
            </a:prstGeom>
            <a:noFill/>
          </p:spPr>
          <p:txBody>
            <a:bodyPr wrap="square" lIns="27000" tIns="27000" rIns="27000" bIns="27000" rtlCol="0" anchor="ctr" anchorCtr="0">
              <a:spAutoFit/>
            </a:bodyPr>
            <a:lstStyle/>
            <a:p>
              <a:pPr algn="ctr" defTabSz="342900"/>
              <a:r>
                <a:rPr lang="fr-FR" sz="675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/>
                </a:rPr>
                <a:t>400</a:t>
              </a:r>
            </a:p>
          </p:txBody>
        </p:sp>
        <p:sp>
          <p:nvSpPr>
            <p:cNvPr id="74" name="ZoneTexte 73"/>
            <p:cNvSpPr txBox="1"/>
            <p:nvPr/>
          </p:nvSpPr>
          <p:spPr>
            <a:xfrm>
              <a:off x="6968618" y="4428210"/>
              <a:ext cx="215999" cy="184531"/>
            </a:xfrm>
            <a:prstGeom prst="rect">
              <a:avLst/>
            </a:prstGeom>
            <a:noFill/>
          </p:spPr>
          <p:txBody>
            <a:bodyPr wrap="square" lIns="27000" tIns="27000" rIns="27000" bIns="27000" rtlCol="0" anchor="ctr" anchorCtr="0">
              <a:spAutoFit/>
            </a:bodyPr>
            <a:lstStyle/>
            <a:p>
              <a:pPr algn="ctr" defTabSz="342900"/>
              <a:r>
                <a:rPr lang="fr-FR" sz="675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/>
                </a:rPr>
                <a:t>300</a:t>
              </a:r>
            </a:p>
          </p:txBody>
        </p:sp>
        <p:sp>
          <p:nvSpPr>
            <p:cNvPr id="75" name="ZoneTexte 74"/>
            <p:cNvSpPr txBox="1"/>
            <p:nvPr/>
          </p:nvSpPr>
          <p:spPr>
            <a:xfrm>
              <a:off x="6968618" y="4592927"/>
              <a:ext cx="215999" cy="184531"/>
            </a:xfrm>
            <a:prstGeom prst="rect">
              <a:avLst/>
            </a:prstGeom>
            <a:noFill/>
          </p:spPr>
          <p:txBody>
            <a:bodyPr wrap="square" lIns="27000" tIns="27000" rIns="27000" bIns="27000" rtlCol="0" anchor="ctr" anchorCtr="0">
              <a:spAutoFit/>
            </a:bodyPr>
            <a:lstStyle/>
            <a:p>
              <a:pPr algn="ctr" defTabSz="342900"/>
              <a:r>
                <a:rPr lang="fr-FR" sz="675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/>
                </a:rPr>
                <a:t>200</a:t>
              </a:r>
            </a:p>
          </p:txBody>
        </p:sp>
        <p:sp>
          <p:nvSpPr>
            <p:cNvPr id="76" name="ZoneTexte 75"/>
            <p:cNvSpPr txBox="1"/>
            <p:nvPr/>
          </p:nvSpPr>
          <p:spPr>
            <a:xfrm>
              <a:off x="6972297" y="4745614"/>
              <a:ext cx="215999" cy="184531"/>
            </a:xfrm>
            <a:prstGeom prst="rect">
              <a:avLst/>
            </a:prstGeom>
            <a:noFill/>
          </p:spPr>
          <p:txBody>
            <a:bodyPr wrap="square" lIns="27000" tIns="27000" rIns="27000" bIns="27000" rtlCol="0" anchor="ctr" anchorCtr="0">
              <a:spAutoFit/>
            </a:bodyPr>
            <a:lstStyle/>
            <a:p>
              <a:pPr algn="ctr" defTabSz="342900"/>
              <a:r>
                <a:rPr lang="fr-FR" sz="675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/>
                </a:rPr>
                <a:t>100</a:t>
              </a:r>
            </a:p>
          </p:txBody>
        </p:sp>
        <p:sp>
          <p:nvSpPr>
            <p:cNvPr id="77" name="ZoneTexte 76"/>
            <p:cNvSpPr txBox="1"/>
            <p:nvPr/>
          </p:nvSpPr>
          <p:spPr>
            <a:xfrm>
              <a:off x="7012607" y="4898036"/>
              <a:ext cx="215999" cy="184531"/>
            </a:xfrm>
            <a:prstGeom prst="rect">
              <a:avLst/>
            </a:prstGeom>
            <a:noFill/>
          </p:spPr>
          <p:txBody>
            <a:bodyPr wrap="square" lIns="27000" tIns="27000" rIns="27000" bIns="27000" rtlCol="0" anchor="ctr" anchorCtr="0">
              <a:spAutoFit/>
            </a:bodyPr>
            <a:lstStyle/>
            <a:p>
              <a:pPr algn="ctr" defTabSz="342900"/>
              <a:r>
                <a:rPr lang="fr-FR" sz="675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/>
                </a:rPr>
                <a:t>0</a:t>
              </a:r>
            </a:p>
          </p:txBody>
        </p:sp>
        <p:cxnSp>
          <p:nvCxnSpPr>
            <p:cNvPr id="78" name="Connecteur droit 77"/>
            <p:cNvCxnSpPr/>
            <p:nvPr/>
          </p:nvCxnSpPr>
          <p:spPr>
            <a:xfrm>
              <a:off x="7186352" y="4147750"/>
              <a:ext cx="0" cy="843558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Rectangle 78"/>
            <p:cNvSpPr/>
            <p:nvPr/>
          </p:nvSpPr>
          <p:spPr>
            <a:xfrm>
              <a:off x="5491339" y="4777191"/>
              <a:ext cx="180000" cy="219131"/>
            </a:xfrm>
            <a:prstGeom prst="rect">
              <a:avLst/>
            </a:prstGeom>
            <a:solidFill>
              <a:srgbClr val="4F81BD"/>
            </a:solidFill>
            <a:ln>
              <a:solidFill>
                <a:srgbClr val="4F81B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fr-FR" sz="21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6126607" y="4474322"/>
              <a:ext cx="180000" cy="522000"/>
            </a:xfrm>
            <a:prstGeom prst="rect">
              <a:avLst/>
            </a:prstGeom>
            <a:solidFill>
              <a:srgbClr val="4F81BD"/>
            </a:solidFill>
            <a:ln>
              <a:solidFill>
                <a:srgbClr val="4F81B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fr-FR" sz="21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7998158" y="4582322"/>
              <a:ext cx="180000" cy="414000"/>
            </a:xfrm>
            <a:prstGeom prst="rect">
              <a:avLst/>
            </a:prstGeom>
            <a:solidFill>
              <a:srgbClr val="4F81BD"/>
            </a:solidFill>
            <a:ln>
              <a:solidFill>
                <a:srgbClr val="4F81B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fr-FR" sz="21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5697510" y="4816322"/>
              <a:ext cx="180000" cy="1800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fr-FR" sz="21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6336613" y="4582322"/>
              <a:ext cx="180000" cy="4140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fr-FR" sz="21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8218691" y="4480315"/>
              <a:ext cx="180000" cy="516007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fr-FR" sz="21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85" name="Connecteur droit 84"/>
            <p:cNvCxnSpPr/>
            <p:nvPr/>
          </p:nvCxnSpPr>
          <p:spPr>
            <a:xfrm flipH="1">
              <a:off x="6215963" y="4250690"/>
              <a:ext cx="0" cy="21600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cteur droit 85"/>
            <p:cNvCxnSpPr/>
            <p:nvPr/>
          </p:nvCxnSpPr>
          <p:spPr>
            <a:xfrm flipH="1">
              <a:off x="6424959" y="4507347"/>
              <a:ext cx="0" cy="21600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cteur droit 86"/>
            <p:cNvCxnSpPr/>
            <p:nvPr/>
          </p:nvCxnSpPr>
          <p:spPr>
            <a:xfrm flipH="1">
              <a:off x="5788036" y="4763992"/>
              <a:ext cx="0" cy="7200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Rectangle 87"/>
            <p:cNvSpPr/>
            <p:nvPr/>
          </p:nvSpPr>
          <p:spPr>
            <a:xfrm>
              <a:off x="7323534" y="4672322"/>
              <a:ext cx="180000" cy="324000"/>
            </a:xfrm>
            <a:prstGeom prst="rect">
              <a:avLst/>
            </a:prstGeom>
            <a:solidFill>
              <a:srgbClr val="4F81BD"/>
            </a:solidFill>
            <a:ln>
              <a:solidFill>
                <a:srgbClr val="4F81B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fr-FR" sz="21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89" name="Connecteur droit 88"/>
            <p:cNvCxnSpPr/>
            <p:nvPr/>
          </p:nvCxnSpPr>
          <p:spPr>
            <a:xfrm flipH="1">
              <a:off x="7638209" y="4546423"/>
              <a:ext cx="0" cy="21600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necteur droit 89"/>
            <p:cNvCxnSpPr/>
            <p:nvPr/>
          </p:nvCxnSpPr>
          <p:spPr>
            <a:xfrm>
              <a:off x="5560863" y="4750157"/>
              <a:ext cx="36000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necteur droit 90"/>
            <p:cNvCxnSpPr/>
            <p:nvPr/>
          </p:nvCxnSpPr>
          <p:spPr>
            <a:xfrm>
              <a:off x="5769859" y="4762557"/>
              <a:ext cx="36000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necteur droit 91"/>
            <p:cNvCxnSpPr/>
            <p:nvPr/>
          </p:nvCxnSpPr>
          <p:spPr>
            <a:xfrm>
              <a:off x="6196283" y="4250745"/>
              <a:ext cx="36000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necteur droit 92"/>
            <p:cNvCxnSpPr/>
            <p:nvPr/>
          </p:nvCxnSpPr>
          <p:spPr>
            <a:xfrm>
              <a:off x="6405279" y="4504423"/>
              <a:ext cx="36000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4" name="Groupe 93"/>
            <p:cNvGrpSpPr/>
            <p:nvPr/>
          </p:nvGrpSpPr>
          <p:grpSpPr>
            <a:xfrm>
              <a:off x="7394652" y="4486362"/>
              <a:ext cx="36000" cy="216000"/>
              <a:chOff x="7394652" y="4486362"/>
              <a:chExt cx="36000" cy="216000"/>
            </a:xfrm>
          </p:grpSpPr>
          <p:cxnSp>
            <p:nvCxnSpPr>
              <p:cNvPr id="115" name="Connecteur droit 114"/>
              <p:cNvCxnSpPr/>
              <p:nvPr/>
            </p:nvCxnSpPr>
            <p:spPr>
              <a:xfrm flipH="1">
                <a:off x="7414318" y="4486362"/>
                <a:ext cx="0" cy="216000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Connecteur droit 115"/>
              <p:cNvCxnSpPr/>
              <p:nvPr/>
            </p:nvCxnSpPr>
            <p:spPr>
              <a:xfrm>
                <a:off x="7394652" y="4487040"/>
                <a:ext cx="36000" cy="0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5" name="Connecteur droit 94"/>
            <p:cNvCxnSpPr/>
            <p:nvPr/>
          </p:nvCxnSpPr>
          <p:spPr>
            <a:xfrm>
              <a:off x="7618544" y="4544120"/>
              <a:ext cx="36000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6" name="Groupe 95"/>
            <p:cNvGrpSpPr/>
            <p:nvPr/>
          </p:nvGrpSpPr>
          <p:grpSpPr>
            <a:xfrm>
              <a:off x="8070975" y="4247766"/>
              <a:ext cx="36000" cy="324000"/>
              <a:chOff x="7394652" y="4486362"/>
              <a:chExt cx="36000" cy="216000"/>
            </a:xfrm>
          </p:grpSpPr>
          <p:cxnSp>
            <p:nvCxnSpPr>
              <p:cNvPr id="113" name="Connecteur droit 112"/>
              <p:cNvCxnSpPr/>
              <p:nvPr/>
            </p:nvCxnSpPr>
            <p:spPr>
              <a:xfrm flipH="1">
                <a:off x="7414318" y="4486362"/>
                <a:ext cx="0" cy="216000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Connecteur droit 113"/>
              <p:cNvCxnSpPr/>
              <p:nvPr/>
            </p:nvCxnSpPr>
            <p:spPr>
              <a:xfrm>
                <a:off x="7394652" y="4487040"/>
                <a:ext cx="36000" cy="0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7" name="Groupe 96"/>
            <p:cNvGrpSpPr/>
            <p:nvPr/>
          </p:nvGrpSpPr>
          <p:grpSpPr>
            <a:xfrm>
              <a:off x="8288907" y="4301869"/>
              <a:ext cx="36000" cy="324000"/>
              <a:chOff x="7394652" y="4486362"/>
              <a:chExt cx="36000" cy="216000"/>
            </a:xfrm>
          </p:grpSpPr>
          <p:cxnSp>
            <p:nvCxnSpPr>
              <p:cNvPr id="111" name="Connecteur droit 110"/>
              <p:cNvCxnSpPr/>
              <p:nvPr/>
            </p:nvCxnSpPr>
            <p:spPr>
              <a:xfrm flipH="1">
                <a:off x="7414318" y="4486362"/>
                <a:ext cx="0" cy="216000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Connecteur droit 111"/>
              <p:cNvCxnSpPr/>
              <p:nvPr/>
            </p:nvCxnSpPr>
            <p:spPr>
              <a:xfrm>
                <a:off x="7394652" y="4487040"/>
                <a:ext cx="36000" cy="0"/>
              </a:xfrm>
              <a:prstGeom prst="line">
                <a:avLst/>
              </a:prstGeom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8" name="Connecteur droit 97"/>
            <p:cNvCxnSpPr/>
            <p:nvPr/>
          </p:nvCxnSpPr>
          <p:spPr>
            <a:xfrm flipH="1">
              <a:off x="5328037" y="4204010"/>
              <a:ext cx="360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necteur droit 98"/>
            <p:cNvCxnSpPr/>
            <p:nvPr/>
          </p:nvCxnSpPr>
          <p:spPr>
            <a:xfrm flipH="1">
              <a:off x="5328524" y="4335557"/>
              <a:ext cx="360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Connecteur droit 99"/>
            <p:cNvCxnSpPr/>
            <p:nvPr/>
          </p:nvCxnSpPr>
          <p:spPr>
            <a:xfrm flipH="1">
              <a:off x="5329013" y="4470083"/>
              <a:ext cx="360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necteur droit 100"/>
            <p:cNvCxnSpPr/>
            <p:nvPr/>
          </p:nvCxnSpPr>
          <p:spPr>
            <a:xfrm flipH="1">
              <a:off x="5329498" y="4604609"/>
              <a:ext cx="360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cteur droit 101"/>
            <p:cNvCxnSpPr/>
            <p:nvPr/>
          </p:nvCxnSpPr>
          <p:spPr>
            <a:xfrm flipH="1">
              <a:off x="5327018" y="4736156"/>
              <a:ext cx="360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necteur droit 102"/>
            <p:cNvCxnSpPr/>
            <p:nvPr/>
          </p:nvCxnSpPr>
          <p:spPr>
            <a:xfrm flipH="1">
              <a:off x="5327510" y="4873661"/>
              <a:ext cx="360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necteur droit 103"/>
            <p:cNvCxnSpPr/>
            <p:nvPr/>
          </p:nvCxnSpPr>
          <p:spPr>
            <a:xfrm flipH="1">
              <a:off x="7144454" y="4683839"/>
              <a:ext cx="360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necteur droit 104"/>
            <p:cNvCxnSpPr/>
            <p:nvPr/>
          </p:nvCxnSpPr>
          <p:spPr>
            <a:xfrm flipH="1">
              <a:off x="7146933" y="4837664"/>
              <a:ext cx="360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necteur droit 105"/>
            <p:cNvCxnSpPr/>
            <p:nvPr/>
          </p:nvCxnSpPr>
          <p:spPr>
            <a:xfrm flipH="1">
              <a:off x="7142178" y="4522340"/>
              <a:ext cx="360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necteur droit 106"/>
            <p:cNvCxnSpPr/>
            <p:nvPr/>
          </p:nvCxnSpPr>
          <p:spPr>
            <a:xfrm flipH="1">
              <a:off x="7149001" y="4360840"/>
              <a:ext cx="360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cteur droit 107"/>
            <p:cNvCxnSpPr/>
            <p:nvPr/>
          </p:nvCxnSpPr>
          <p:spPr>
            <a:xfrm flipH="1">
              <a:off x="7146728" y="4203890"/>
              <a:ext cx="360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necteur droit 108">
              <a:extLst>
                <a:ext uri="{FF2B5EF4-FFF2-40B4-BE49-F238E27FC236}">
                  <a16:creationId xmlns:a16="http://schemas.microsoft.com/office/drawing/2014/main" xmlns="" id="{E168CC4A-DEC1-3B41-9A78-BBE62324B106}"/>
                </a:ext>
              </a:extLst>
            </p:cNvPr>
            <p:cNvCxnSpPr>
              <a:cxnSpLocks/>
            </p:cNvCxnSpPr>
            <p:nvPr/>
          </p:nvCxnSpPr>
          <p:spPr>
            <a:xfrm>
              <a:off x="7178384" y="4996851"/>
              <a:ext cx="1430883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necteur droit 109"/>
            <p:cNvCxnSpPr/>
            <p:nvPr/>
          </p:nvCxnSpPr>
          <p:spPr>
            <a:xfrm flipH="1">
              <a:off x="5360850" y="4994460"/>
              <a:ext cx="1366366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49" name="Rectangle 2048"/>
          <p:cNvSpPr>
            <a:spLocks noChangeAspect="1"/>
          </p:cNvSpPr>
          <p:nvPr/>
        </p:nvSpPr>
        <p:spPr>
          <a:xfrm>
            <a:off x="6111781" y="3840516"/>
            <a:ext cx="61811" cy="61811"/>
          </a:xfrm>
          <a:prstGeom prst="rect">
            <a:avLst/>
          </a:prstGeom>
          <a:solidFill>
            <a:srgbClr val="4F81B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8" name="Rectangle 117"/>
          <p:cNvSpPr>
            <a:spLocks noChangeAspect="1"/>
          </p:cNvSpPr>
          <p:nvPr/>
        </p:nvSpPr>
        <p:spPr>
          <a:xfrm>
            <a:off x="7345834" y="3842288"/>
            <a:ext cx="61811" cy="6181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fr-FR" sz="135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90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6F62027-FE02-CB41-BBBD-B229BCC38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23478"/>
            <a:ext cx="8229600" cy="857250"/>
          </a:xfrm>
        </p:spPr>
        <p:txBody>
          <a:bodyPr>
            <a:normAutofit/>
          </a:bodyPr>
          <a:lstStyle/>
          <a:p>
            <a:r>
              <a:rPr lang="fr-FR" dirty="0"/>
              <a:t>Estomac avancé &gt; L2, impact de la gastrectomie</a:t>
            </a:r>
            <a:br>
              <a:rPr lang="fr-FR" dirty="0"/>
            </a:br>
            <a:r>
              <a:rPr lang="fr-FR" dirty="0"/>
              <a:t>Etude TAGS</a:t>
            </a:r>
          </a:p>
        </p:txBody>
      </p:sp>
      <p:sp>
        <p:nvSpPr>
          <p:cNvPr id="4" name="ZoneTexte 3"/>
          <p:cNvSpPr txBox="1">
            <a:spLocks noChangeArrowheads="1"/>
          </p:cNvSpPr>
          <p:nvPr/>
        </p:nvSpPr>
        <p:spPr bwMode="auto">
          <a:xfrm>
            <a:off x="423429" y="4878430"/>
            <a:ext cx="87852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D. </a:t>
            </a:r>
            <a:r>
              <a:rPr lang="fr-FR" altLang="fr-FR" sz="10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Ilson</a:t>
            </a:r>
            <a:r>
              <a:rPr lang="ro-RO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 et al., ASCO</a:t>
            </a:r>
            <a:r>
              <a:rPr lang="fr-FR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GI</a:t>
            </a:r>
            <a:r>
              <a:rPr lang="ro-RO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 20</a:t>
            </a:r>
            <a:r>
              <a:rPr lang="fr-FR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19</a:t>
            </a:r>
            <a:r>
              <a:rPr lang="ro-RO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, </a:t>
            </a:r>
            <a:r>
              <a:rPr lang="fr-FR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abs  3</a:t>
            </a:r>
            <a:endParaRPr lang="nl-NL" altLang="fr-FR" sz="1000" dirty="0">
              <a:solidFill>
                <a:prstClr val="black">
                  <a:lumMod val="50000"/>
                  <a:lumOff val="50000"/>
                </a:prstClr>
              </a:solidFill>
              <a:latin typeface="Calibri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4" name="Espace réservé du contenu 7">
            <a:extLst>
              <a:ext uri="{FF2B5EF4-FFF2-40B4-BE49-F238E27FC236}">
                <a16:creationId xmlns:a16="http://schemas.microsoft.com/office/drawing/2014/main" xmlns="" id="{E69DBDD6-ABF3-E04A-90A0-8FC3EFCF78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987574"/>
            <a:ext cx="5509577" cy="432048"/>
          </a:xfrm>
        </p:spPr>
        <p:txBody>
          <a:bodyPr>
            <a:normAutofit/>
          </a:bodyPr>
          <a:lstStyle/>
          <a:p>
            <a:r>
              <a:rPr lang="fr-FR" sz="2000" dirty="0"/>
              <a:t>Caractéristiques des patients</a:t>
            </a:r>
            <a:endParaRPr lang="fr-FR" sz="2000" i="1" dirty="0"/>
          </a:p>
        </p:txBody>
      </p:sp>
      <p:graphicFrame>
        <p:nvGraphicFramePr>
          <p:cNvPr id="8" name="Espace réservé du contenu 3">
            <a:extLst>
              <a:ext uri="{FF2B5EF4-FFF2-40B4-BE49-F238E27FC236}">
                <a16:creationId xmlns:a16="http://schemas.microsoft.com/office/drawing/2014/main" xmlns="" id="{1F786BB9-FC2E-7440-9470-9B3461ECAA3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30366" y="1419622"/>
          <a:ext cx="9108503" cy="34432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766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69891">
                  <a:extLst>
                    <a:ext uri="{9D8B030D-6E8A-4147-A177-3AD203B41FA5}">
                      <a16:colId xmlns:a16="http://schemas.microsoft.com/office/drawing/2014/main" xmlns="" val="1645227170"/>
                    </a:ext>
                  </a:extLst>
                </a:gridCol>
                <a:gridCol w="149773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97737">
                  <a:extLst>
                    <a:ext uri="{9D8B030D-6E8A-4147-A177-3AD203B41FA5}">
                      <a16:colId xmlns:a16="http://schemas.microsoft.com/office/drawing/2014/main" xmlns="" val="1743330713"/>
                    </a:ext>
                  </a:extLst>
                </a:gridCol>
                <a:gridCol w="149773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97737">
                  <a:extLst>
                    <a:ext uri="{9D8B030D-6E8A-4147-A177-3AD203B41FA5}">
                      <a16:colId xmlns:a16="http://schemas.microsoft.com/office/drawing/2014/main" xmlns="" val="1155693083"/>
                    </a:ext>
                  </a:extLst>
                </a:gridCol>
              </a:tblGrid>
              <a:tr h="281694">
                <a:tc gridSpan="2">
                  <a:txBody>
                    <a:bodyPr/>
                    <a:lstStyle/>
                    <a:p>
                      <a:endParaRPr lang="fr-FR" sz="1200" dirty="0"/>
                    </a:p>
                  </a:txBody>
                  <a:tcPr marL="36000" marR="36000" marT="36000" marB="3600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fr-FR" sz="1600" dirty="0"/>
                    </a:p>
                  </a:txBody>
                  <a:tcPr marL="104166" marR="104166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Gastrectomie</a:t>
                      </a:r>
                    </a:p>
                  </a:txBody>
                  <a:tcPr marL="36000" marR="36000" marT="36000" marB="3600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fr-FR" sz="1600" dirty="0"/>
                    </a:p>
                  </a:txBody>
                  <a:tcPr marL="104166" marR="104166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Population globale</a:t>
                      </a:r>
                    </a:p>
                  </a:txBody>
                  <a:tcPr marL="36000" marR="36000" marT="36000" marB="3600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fr-FR" sz="1600" dirty="0"/>
                    </a:p>
                  </a:txBody>
                  <a:tcPr marL="104166" marR="104166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3035">
                <a:tc gridSpan="2">
                  <a:txBody>
                    <a:bodyPr/>
                    <a:lstStyle/>
                    <a:p>
                      <a:endParaRPr lang="fr-FR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36000" marB="36000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104166" marR="104166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</a:rPr>
                        <a:t>FTD/TPI (n=147)</a:t>
                      </a:r>
                    </a:p>
                  </a:txBody>
                  <a:tcPr marL="36000" marR="36000" marT="36000" marB="3600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</a:rPr>
                        <a:t>Placebo (n=74)</a:t>
                      </a:r>
                    </a:p>
                  </a:txBody>
                  <a:tcPr marL="36000" marR="36000" marT="36000" marB="3600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</a:rPr>
                        <a:t>FTD/TPI (n=337)</a:t>
                      </a:r>
                    </a:p>
                  </a:txBody>
                  <a:tcPr marL="36000" marR="36000" marT="36000" marB="3600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</a:rPr>
                        <a:t>Placebo (n=170)</a:t>
                      </a:r>
                    </a:p>
                  </a:txBody>
                  <a:tcPr marL="36000" marR="36000" marT="36000" marB="3600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80692167"/>
                  </a:ext>
                </a:extLst>
              </a:tr>
              <a:tr h="251339"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Age, ans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2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Médiane</a:t>
                      </a:r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(</a:t>
                      </a:r>
                      <a:r>
                        <a:rPr lang="en-US" sz="12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intervalle</a:t>
                      </a:r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)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64 (38-89)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62 (32-80)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64 (24-89)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62 (32-82)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1339"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Sexe, %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Homme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73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66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75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69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89238"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Région géographique, %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Europe</a:t>
                      </a:r>
                    </a:p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2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Japon</a:t>
                      </a:r>
                      <a:endParaRPr lang="en-US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USA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80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15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5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77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20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80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14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6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81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16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55191"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Statut ECOG, %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</a:t>
                      </a:r>
                    </a:p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40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60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41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59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36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64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40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60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89238"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Statut HER2 , %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Positive</a:t>
                      </a:r>
                    </a:p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2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Négative</a:t>
                      </a:r>
                      <a:endParaRPr lang="en-US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Non </a:t>
                      </a:r>
                      <a:r>
                        <a:rPr lang="en-US" sz="12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disponible</a:t>
                      </a:r>
                      <a:endParaRPr lang="en-US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22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60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18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22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54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24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20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61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19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16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62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22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18898"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Nombre de site métastatique, %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1-2</a:t>
                      </a:r>
                    </a:p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≥ 3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60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40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53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47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46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54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42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58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89238"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Traitements, %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</a:t>
                      </a:r>
                    </a:p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</a:t>
                      </a:r>
                    </a:p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≥ 4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25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44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31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24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30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46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37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40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23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38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35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27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773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6F62027-FE02-CB41-BBBD-B229BCC38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23478"/>
            <a:ext cx="8229600" cy="857250"/>
          </a:xfrm>
        </p:spPr>
        <p:txBody>
          <a:bodyPr>
            <a:normAutofit/>
          </a:bodyPr>
          <a:lstStyle/>
          <a:p>
            <a:r>
              <a:rPr lang="fr-FR" dirty="0"/>
              <a:t>Estomac avancé &gt; L2, impact de la gastrectomie</a:t>
            </a:r>
            <a:br>
              <a:rPr lang="fr-FR" dirty="0"/>
            </a:br>
            <a:r>
              <a:rPr lang="fr-FR" dirty="0"/>
              <a:t>Etude TAGS</a:t>
            </a:r>
          </a:p>
        </p:txBody>
      </p:sp>
      <p:sp>
        <p:nvSpPr>
          <p:cNvPr id="4" name="ZoneTexte 3"/>
          <p:cNvSpPr txBox="1">
            <a:spLocks noChangeArrowheads="1"/>
          </p:cNvSpPr>
          <p:nvPr/>
        </p:nvSpPr>
        <p:spPr bwMode="auto">
          <a:xfrm>
            <a:off x="104776" y="4878272"/>
            <a:ext cx="87852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D.Ilson</a:t>
            </a:r>
            <a:r>
              <a:rPr lang="ro-RO" alt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 et al., ASCO</a:t>
            </a:r>
            <a:r>
              <a:rPr lang="fr-FR" alt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GI</a:t>
            </a:r>
            <a:r>
              <a:rPr lang="ro-RO" alt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 20</a:t>
            </a:r>
            <a:r>
              <a:rPr lang="fr-FR" alt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19</a:t>
            </a:r>
            <a:r>
              <a:rPr lang="ro-RO" alt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, </a:t>
            </a:r>
            <a:r>
              <a:rPr lang="fr-FR" alt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abs  3</a:t>
            </a:r>
            <a:endParaRPr lang="nl-NL" altLang="fr-FR" sz="1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5" name="Espace réservé du contenu 7">
            <a:extLst>
              <a:ext uri="{FF2B5EF4-FFF2-40B4-BE49-F238E27FC236}">
                <a16:creationId xmlns:a16="http://schemas.microsoft.com/office/drawing/2014/main" xmlns="" id="{E69DBDD6-ABF3-E04A-90A0-8FC3EFCF786E}"/>
              </a:ext>
            </a:extLst>
          </p:cNvPr>
          <p:cNvSpPr txBox="1">
            <a:spLocks/>
          </p:cNvSpPr>
          <p:nvPr/>
        </p:nvSpPr>
        <p:spPr>
          <a:xfrm>
            <a:off x="467544" y="1203599"/>
            <a:ext cx="6840760" cy="4337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A370A9"/>
              </a:buClr>
              <a:buFont typeface="Wingdings" pitchFamily="2" charset="2"/>
              <a:buChar char="§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68" indent="-257168" defTabSz="342892">
              <a:defRPr/>
            </a:pPr>
            <a:r>
              <a:rPr lang="fr-FR" sz="2000" dirty="0">
                <a:solidFill>
                  <a:srgbClr val="1F497D"/>
                </a:solidFill>
                <a:latin typeface="Calibri"/>
              </a:rPr>
              <a:t>Survie globale et survie sans progression</a:t>
            </a:r>
            <a:endParaRPr lang="fr-FR" sz="2000" i="1" dirty="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1153739" y="3971175"/>
            <a:ext cx="3673094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0    1    2    3    4    5    6    7     8   9   10  11  12 13  14 15   16 17  18  19 20  21  22 23  24 25 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833613" y="1674000"/>
            <a:ext cx="433906" cy="2386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50"/>
              </a:spcBef>
            </a:pPr>
            <a:r>
              <a:rPr lang="fr-FR" sz="82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100</a:t>
            </a:r>
          </a:p>
          <a:p>
            <a:pPr algn="r">
              <a:spcBef>
                <a:spcPts val="650"/>
              </a:spcBef>
            </a:pPr>
            <a:r>
              <a:rPr lang="fr-FR" sz="82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90</a:t>
            </a:r>
          </a:p>
          <a:p>
            <a:pPr algn="r">
              <a:spcBef>
                <a:spcPts val="650"/>
              </a:spcBef>
            </a:pPr>
            <a:r>
              <a:rPr lang="fr-FR" sz="82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80</a:t>
            </a:r>
          </a:p>
          <a:p>
            <a:pPr algn="r">
              <a:spcBef>
                <a:spcPts val="650"/>
              </a:spcBef>
            </a:pPr>
            <a:r>
              <a:rPr lang="fr-FR" sz="82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70</a:t>
            </a:r>
          </a:p>
          <a:p>
            <a:pPr algn="r">
              <a:spcBef>
                <a:spcPts val="650"/>
              </a:spcBef>
            </a:pPr>
            <a:r>
              <a:rPr lang="fr-FR" sz="82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60</a:t>
            </a:r>
          </a:p>
          <a:p>
            <a:pPr algn="r">
              <a:spcBef>
                <a:spcPts val="650"/>
              </a:spcBef>
            </a:pPr>
            <a:r>
              <a:rPr lang="fr-FR" sz="82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50</a:t>
            </a:r>
          </a:p>
          <a:p>
            <a:pPr algn="r">
              <a:spcBef>
                <a:spcPts val="650"/>
              </a:spcBef>
            </a:pPr>
            <a:r>
              <a:rPr lang="fr-FR" sz="82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40</a:t>
            </a:r>
          </a:p>
          <a:p>
            <a:pPr algn="r">
              <a:spcBef>
                <a:spcPts val="650"/>
              </a:spcBef>
            </a:pPr>
            <a:r>
              <a:rPr lang="fr-FR" sz="82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30</a:t>
            </a:r>
          </a:p>
          <a:p>
            <a:pPr algn="r">
              <a:spcBef>
                <a:spcPts val="650"/>
              </a:spcBef>
            </a:pPr>
            <a:r>
              <a:rPr lang="fr-FR" sz="82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</a:t>
            </a:r>
          </a:p>
          <a:p>
            <a:pPr algn="r">
              <a:spcBef>
                <a:spcPts val="650"/>
              </a:spcBef>
            </a:pPr>
            <a:r>
              <a:rPr lang="fr-FR" sz="82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</a:t>
            </a:r>
          </a:p>
          <a:p>
            <a:pPr algn="r">
              <a:spcBef>
                <a:spcPts val="650"/>
              </a:spcBef>
            </a:pPr>
            <a:r>
              <a:rPr lang="fr-FR" sz="82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0</a:t>
            </a:r>
          </a:p>
        </p:txBody>
      </p:sp>
      <p:grpSp>
        <p:nvGrpSpPr>
          <p:cNvPr id="10" name="Groupe 9"/>
          <p:cNvGrpSpPr/>
          <p:nvPr/>
        </p:nvGrpSpPr>
        <p:grpSpPr>
          <a:xfrm>
            <a:off x="1212927" y="1770798"/>
            <a:ext cx="3486489" cy="2229719"/>
            <a:chOff x="1617235" y="2361063"/>
            <a:chExt cx="4648653" cy="2972959"/>
          </a:xfrm>
        </p:grpSpPr>
        <p:cxnSp>
          <p:nvCxnSpPr>
            <p:cNvPr id="90" name="Connecteur droit 89"/>
            <p:cNvCxnSpPr>
              <a:cxnSpLocks/>
            </p:cNvCxnSpPr>
            <p:nvPr/>
          </p:nvCxnSpPr>
          <p:spPr>
            <a:xfrm flipH="1">
              <a:off x="1637731" y="5261213"/>
              <a:ext cx="4628157" cy="0"/>
            </a:xfrm>
            <a:prstGeom prst="line">
              <a:avLst/>
            </a:prstGeom>
            <a:ln w="254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necteur droit 90"/>
            <p:cNvCxnSpPr/>
            <p:nvPr/>
          </p:nvCxnSpPr>
          <p:spPr>
            <a:xfrm flipV="1">
              <a:off x="1685499" y="2361063"/>
              <a:ext cx="20471" cy="296156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necteur droit 91"/>
            <p:cNvCxnSpPr/>
            <p:nvPr/>
          </p:nvCxnSpPr>
          <p:spPr>
            <a:xfrm>
              <a:off x="1637731" y="2361063"/>
              <a:ext cx="68239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necteur droit 92"/>
            <p:cNvCxnSpPr/>
            <p:nvPr/>
          </p:nvCxnSpPr>
          <p:spPr>
            <a:xfrm>
              <a:off x="1640003" y="2643119"/>
              <a:ext cx="68239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necteur droit 93"/>
            <p:cNvCxnSpPr/>
            <p:nvPr/>
          </p:nvCxnSpPr>
          <p:spPr>
            <a:xfrm>
              <a:off x="1628627" y="2931999"/>
              <a:ext cx="68239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necteur droit 94"/>
            <p:cNvCxnSpPr/>
            <p:nvPr/>
          </p:nvCxnSpPr>
          <p:spPr>
            <a:xfrm>
              <a:off x="1630899" y="3220879"/>
              <a:ext cx="68239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cteur droit 95"/>
            <p:cNvCxnSpPr/>
            <p:nvPr/>
          </p:nvCxnSpPr>
          <p:spPr>
            <a:xfrm>
              <a:off x="1626347" y="3523407"/>
              <a:ext cx="68239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necteur droit 96"/>
            <p:cNvCxnSpPr/>
            <p:nvPr/>
          </p:nvCxnSpPr>
          <p:spPr>
            <a:xfrm>
              <a:off x="1621795" y="3812287"/>
              <a:ext cx="68239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cteur droit 97"/>
            <p:cNvCxnSpPr/>
            <p:nvPr/>
          </p:nvCxnSpPr>
          <p:spPr>
            <a:xfrm>
              <a:off x="1624067" y="4107991"/>
              <a:ext cx="68239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necteur droit 98"/>
            <p:cNvCxnSpPr/>
            <p:nvPr/>
          </p:nvCxnSpPr>
          <p:spPr>
            <a:xfrm>
              <a:off x="1626339" y="4403695"/>
              <a:ext cx="68239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Connecteur droit 99"/>
            <p:cNvCxnSpPr/>
            <p:nvPr/>
          </p:nvCxnSpPr>
          <p:spPr>
            <a:xfrm>
              <a:off x="1621787" y="4678927"/>
              <a:ext cx="68239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necteur droit 100"/>
            <p:cNvCxnSpPr/>
            <p:nvPr/>
          </p:nvCxnSpPr>
          <p:spPr>
            <a:xfrm>
              <a:off x="1617235" y="4967807"/>
              <a:ext cx="68239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cteur droit 101"/>
            <p:cNvCxnSpPr/>
            <p:nvPr/>
          </p:nvCxnSpPr>
          <p:spPr>
            <a:xfrm rot="16200000">
              <a:off x="1844699" y="5297631"/>
              <a:ext cx="68239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necteur droit 102"/>
            <p:cNvCxnSpPr/>
            <p:nvPr/>
          </p:nvCxnSpPr>
          <p:spPr>
            <a:xfrm rot="16200000">
              <a:off x="2010747" y="5299903"/>
              <a:ext cx="68239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necteur droit 103"/>
            <p:cNvCxnSpPr/>
            <p:nvPr/>
          </p:nvCxnSpPr>
          <p:spPr>
            <a:xfrm rot="16200000">
              <a:off x="2190443" y="5299199"/>
              <a:ext cx="68239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necteur droit 104"/>
            <p:cNvCxnSpPr/>
            <p:nvPr/>
          </p:nvCxnSpPr>
          <p:spPr>
            <a:xfrm rot="16200000">
              <a:off x="2390611" y="5299199"/>
              <a:ext cx="68239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necteur droit 105"/>
            <p:cNvCxnSpPr/>
            <p:nvPr/>
          </p:nvCxnSpPr>
          <p:spPr>
            <a:xfrm rot="16200000">
              <a:off x="2556659" y="5299199"/>
              <a:ext cx="68239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necteur droit 106"/>
            <p:cNvCxnSpPr/>
            <p:nvPr/>
          </p:nvCxnSpPr>
          <p:spPr>
            <a:xfrm rot="16200000">
              <a:off x="2927427" y="5299199"/>
              <a:ext cx="68239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cteur droit 107"/>
            <p:cNvCxnSpPr/>
            <p:nvPr/>
          </p:nvCxnSpPr>
          <p:spPr>
            <a:xfrm rot="16200000">
              <a:off x="3107123" y="5299199"/>
              <a:ext cx="68239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necteur droit 108"/>
            <p:cNvCxnSpPr/>
            <p:nvPr/>
          </p:nvCxnSpPr>
          <p:spPr>
            <a:xfrm rot="16200000">
              <a:off x="3273171" y="5299887"/>
              <a:ext cx="68239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necteur droit 109"/>
            <p:cNvCxnSpPr/>
            <p:nvPr/>
          </p:nvCxnSpPr>
          <p:spPr>
            <a:xfrm rot="16200000">
              <a:off x="3452867" y="5299199"/>
              <a:ext cx="68239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necteur droit 110"/>
            <p:cNvCxnSpPr/>
            <p:nvPr/>
          </p:nvCxnSpPr>
          <p:spPr>
            <a:xfrm rot="16200000">
              <a:off x="3639387" y="5299199"/>
              <a:ext cx="68239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Connecteur droit 111"/>
            <p:cNvCxnSpPr/>
            <p:nvPr/>
          </p:nvCxnSpPr>
          <p:spPr>
            <a:xfrm rot="16200000">
              <a:off x="3989683" y="5299199"/>
              <a:ext cx="68239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necteur droit 112"/>
            <p:cNvCxnSpPr/>
            <p:nvPr/>
          </p:nvCxnSpPr>
          <p:spPr>
            <a:xfrm rot="16200000">
              <a:off x="4169379" y="5299199"/>
              <a:ext cx="68239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necteur droit 113"/>
            <p:cNvCxnSpPr/>
            <p:nvPr/>
          </p:nvCxnSpPr>
          <p:spPr>
            <a:xfrm rot="16200000">
              <a:off x="4342251" y="5297599"/>
              <a:ext cx="68239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necteur droit 114"/>
            <p:cNvCxnSpPr/>
            <p:nvPr/>
          </p:nvCxnSpPr>
          <p:spPr>
            <a:xfrm rot="16200000">
              <a:off x="4528771" y="5299199"/>
              <a:ext cx="68239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necteur droit 115"/>
            <p:cNvCxnSpPr/>
            <p:nvPr/>
          </p:nvCxnSpPr>
          <p:spPr>
            <a:xfrm rot="16200000">
              <a:off x="4708467" y="5299199"/>
              <a:ext cx="68239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necteur droit 116"/>
            <p:cNvCxnSpPr/>
            <p:nvPr/>
          </p:nvCxnSpPr>
          <p:spPr>
            <a:xfrm rot="16200000">
              <a:off x="4888163" y="5297591"/>
              <a:ext cx="68239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necteur droit 117"/>
            <p:cNvCxnSpPr/>
            <p:nvPr/>
          </p:nvCxnSpPr>
          <p:spPr>
            <a:xfrm rot="16200000">
              <a:off x="5061035" y="5299199"/>
              <a:ext cx="68239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necteur droit 118"/>
            <p:cNvCxnSpPr/>
            <p:nvPr/>
          </p:nvCxnSpPr>
          <p:spPr>
            <a:xfrm rot="16200000">
              <a:off x="5240731" y="5299199"/>
              <a:ext cx="68239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necteur droit 119"/>
            <p:cNvCxnSpPr/>
            <p:nvPr/>
          </p:nvCxnSpPr>
          <p:spPr>
            <a:xfrm rot="16200000">
              <a:off x="5427251" y="5299199"/>
              <a:ext cx="68239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necteur droit 120"/>
            <p:cNvCxnSpPr/>
            <p:nvPr/>
          </p:nvCxnSpPr>
          <p:spPr>
            <a:xfrm rot="16200000">
              <a:off x="5600123" y="5299199"/>
              <a:ext cx="68239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necteur droit 121"/>
            <p:cNvCxnSpPr/>
            <p:nvPr/>
          </p:nvCxnSpPr>
          <p:spPr>
            <a:xfrm rot="16200000">
              <a:off x="5779819" y="5299199"/>
              <a:ext cx="68239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necteur droit 122"/>
            <p:cNvCxnSpPr/>
            <p:nvPr/>
          </p:nvCxnSpPr>
          <p:spPr>
            <a:xfrm rot="16200000">
              <a:off x="5959515" y="5297575"/>
              <a:ext cx="68239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necteur droit 123"/>
            <p:cNvCxnSpPr/>
            <p:nvPr/>
          </p:nvCxnSpPr>
          <p:spPr>
            <a:xfrm rot="16200000">
              <a:off x="6132387" y="5299199"/>
              <a:ext cx="68239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Connecteur droit 10"/>
          <p:cNvCxnSpPr>
            <a:cxnSpLocks/>
          </p:cNvCxnSpPr>
          <p:nvPr/>
        </p:nvCxnSpPr>
        <p:spPr>
          <a:xfrm flipV="1">
            <a:off x="2085667" y="2880000"/>
            <a:ext cx="0" cy="10800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 flipV="1">
            <a:off x="2884942" y="3509196"/>
            <a:ext cx="0" cy="44377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4288581" y="3026799"/>
            <a:ext cx="538061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FTD/</a:t>
            </a:r>
            <a:r>
              <a:rPr lang="fr-FR" sz="7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</a:t>
            </a:r>
            <a:r>
              <a:rPr lang="fr-FR" sz="7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fr-FR" sz="75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fr-FR" sz="7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Placebo</a:t>
            </a:r>
          </a:p>
          <a:p>
            <a:endParaRPr lang="fr-FR" sz="7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2051333" y="3763213"/>
            <a:ext cx="858271" cy="1154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750" dirty="0"/>
              <a:t>SG 12-mois: 9%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2495750" y="4187116"/>
            <a:ext cx="858271" cy="1154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7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Temps (mois)</a:t>
            </a:r>
          </a:p>
        </p:txBody>
      </p:sp>
      <p:sp>
        <p:nvSpPr>
          <p:cNvPr id="19" name="ZoneTexte 18"/>
          <p:cNvSpPr txBox="1"/>
          <p:nvPr/>
        </p:nvSpPr>
        <p:spPr>
          <a:xfrm rot="16200000">
            <a:off x="551828" y="2539955"/>
            <a:ext cx="858271" cy="1154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7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SG (%)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729635" y="4429619"/>
            <a:ext cx="544719" cy="1038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675" dirty="0"/>
              <a:t>Nb à risque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743895" y="4559106"/>
            <a:ext cx="459000" cy="11541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750" b="1" dirty="0">
                <a:solidFill>
                  <a:srgbClr val="4F81BD"/>
                </a:solidFill>
              </a:rPr>
              <a:t>FTD/TPI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742500" y="4673406"/>
            <a:ext cx="459000" cy="1154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750" dirty="0">
                <a:solidFill>
                  <a:srgbClr val="A470AA"/>
                </a:solidFill>
              </a:rPr>
              <a:t>Placebo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1135662" y="4541673"/>
            <a:ext cx="3606926" cy="173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25" dirty="0">
                <a:solidFill>
                  <a:srgbClr val="4F81BD"/>
                </a:solidFill>
              </a:rPr>
              <a:t>147  144    125  ???    93    20     ??    ??     ??     ??     ??     ??     13     9      8      7       6      6       5      5       3      3       2       2      1       3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1151425" y="4664938"/>
            <a:ext cx="3618641" cy="173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25" dirty="0">
                <a:solidFill>
                  <a:srgbClr val="A470AA"/>
                </a:solidFill>
              </a:rPr>
              <a:t> 74      ??    58     42    93     20     ??    ??     ??      ?      ?       4       3     2       2      2       1      1       0       0       2       0      0       0      0      ?</a:t>
            </a:r>
          </a:p>
        </p:txBody>
      </p:sp>
      <p:grpSp>
        <p:nvGrpSpPr>
          <p:cNvPr id="27" name="Groupe 26"/>
          <p:cNvGrpSpPr/>
          <p:nvPr/>
        </p:nvGrpSpPr>
        <p:grpSpPr>
          <a:xfrm>
            <a:off x="1245336" y="1770798"/>
            <a:ext cx="3376469" cy="1905155"/>
            <a:chOff x="1660447" y="2361063"/>
            <a:chExt cx="4501959" cy="2540207"/>
          </a:xfrm>
        </p:grpSpPr>
        <p:sp>
          <p:nvSpPr>
            <p:cNvPr id="57" name="ZoneTexte 56"/>
            <p:cNvSpPr txBox="1"/>
            <p:nvPr/>
          </p:nvSpPr>
          <p:spPr>
            <a:xfrm>
              <a:off x="1660447" y="4483318"/>
              <a:ext cx="1225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750" dirty="0"/>
                <a:t>SG 6-mois: 24%</a:t>
              </a:r>
            </a:p>
          </p:txBody>
        </p:sp>
        <p:cxnSp>
          <p:nvCxnSpPr>
            <p:cNvPr id="58" name="Connecteur droit 57"/>
            <p:cNvCxnSpPr/>
            <p:nvPr/>
          </p:nvCxnSpPr>
          <p:spPr>
            <a:xfrm>
              <a:off x="1732905" y="2361063"/>
              <a:ext cx="145913" cy="4721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58"/>
            <p:cNvCxnSpPr/>
            <p:nvPr/>
          </p:nvCxnSpPr>
          <p:spPr>
            <a:xfrm>
              <a:off x="1878818" y="2408274"/>
              <a:ext cx="5630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cteur droit 59"/>
            <p:cNvCxnSpPr/>
            <p:nvPr/>
          </p:nvCxnSpPr>
          <p:spPr>
            <a:xfrm>
              <a:off x="1935126" y="2408274"/>
              <a:ext cx="42530" cy="18075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cteur droit 60"/>
            <p:cNvCxnSpPr/>
            <p:nvPr/>
          </p:nvCxnSpPr>
          <p:spPr>
            <a:xfrm>
              <a:off x="1980622" y="2589028"/>
              <a:ext cx="100417" cy="20201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cteur droit 61"/>
            <p:cNvCxnSpPr/>
            <p:nvPr/>
          </p:nvCxnSpPr>
          <p:spPr>
            <a:xfrm>
              <a:off x="2081039" y="2791047"/>
              <a:ext cx="0" cy="10032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cteur droit 62"/>
            <p:cNvCxnSpPr/>
            <p:nvPr/>
          </p:nvCxnSpPr>
          <p:spPr>
            <a:xfrm>
              <a:off x="2081039" y="2891369"/>
              <a:ext cx="7205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cteur droit 63"/>
            <p:cNvCxnSpPr/>
            <p:nvPr/>
          </p:nvCxnSpPr>
          <p:spPr>
            <a:xfrm>
              <a:off x="2153093" y="2891369"/>
              <a:ext cx="122274" cy="32951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cteur droit 64"/>
            <p:cNvCxnSpPr/>
            <p:nvPr/>
          </p:nvCxnSpPr>
          <p:spPr>
            <a:xfrm>
              <a:off x="2279985" y="3220879"/>
              <a:ext cx="71663" cy="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cteur droit 65"/>
            <p:cNvCxnSpPr/>
            <p:nvPr/>
          </p:nvCxnSpPr>
          <p:spPr>
            <a:xfrm>
              <a:off x="2351648" y="3220880"/>
              <a:ext cx="73082" cy="11774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cteur droit 66"/>
            <p:cNvCxnSpPr/>
            <p:nvPr/>
          </p:nvCxnSpPr>
          <p:spPr>
            <a:xfrm>
              <a:off x="2413080" y="3338623"/>
              <a:ext cx="80096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cteur droit 67"/>
            <p:cNvCxnSpPr/>
            <p:nvPr/>
          </p:nvCxnSpPr>
          <p:spPr>
            <a:xfrm>
              <a:off x="2493176" y="3338623"/>
              <a:ext cx="53322" cy="26581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cteur droit 68"/>
            <p:cNvCxnSpPr>
              <a:cxnSpLocks/>
              <a:endCxn id="32" idx="1"/>
            </p:cNvCxnSpPr>
            <p:nvPr/>
          </p:nvCxnSpPr>
          <p:spPr>
            <a:xfrm>
              <a:off x="2554608" y="3604436"/>
              <a:ext cx="195415" cy="13561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cteur droit 69"/>
            <p:cNvCxnSpPr>
              <a:cxnSpLocks/>
              <a:stCxn id="32" idx="1"/>
            </p:cNvCxnSpPr>
            <p:nvPr/>
          </p:nvCxnSpPr>
          <p:spPr>
            <a:xfrm>
              <a:off x="2750023" y="3740053"/>
              <a:ext cx="102357" cy="20994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cteur droit 70"/>
            <p:cNvCxnSpPr/>
            <p:nvPr/>
          </p:nvCxnSpPr>
          <p:spPr>
            <a:xfrm>
              <a:off x="2852380" y="3949995"/>
              <a:ext cx="93062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necteur droit 71"/>
            <p:cNvCxnSpPr/>
            <p:nvPr/>
          </p:nvCxnSpPr>
          <p:spPr>
            <a:xfrm>
              <a:off x="2945442" y="3949995"/>
              <a:ext cx="68888" cy="2363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cteur droit 72"/>
            <p:cNvCxnSpPr/>
            <p:nvPr/>
          </p:nvCxnSpPr>
          <p:spPr>
            <a:xfrm>
              <a:off x="3016932" y="4186328"/>
              <a:ext cx="124310" cy="17302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cteur droit 73"/>
            <p:cNvCxnSpPr/>
            <p:nvPr/>
          </p:nvCxnSpPr>
          <p:spPr>
            <a:xfrm>
              <a:off x="3141242" y="4359349"/>
              <a:ext cx="236616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cteur droit 74"/>
            <p:cNvCxnSpPr/>
            <p:nvPr/>
          </p:nvCxnSpPr>
          <p:spPr>
            <a:xfrm>
              <a:off x="3377858" y="4359349"/>
              <a:ext cx="40509" cy="9467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cteur droit 75"/>
            <p:cNvCxnSpPr/>
            <p:nvPr/>
          </p:nvCxnSpPr>
          <p:spPr>
            <a:xfrm>
              <a:off x="3418367" y="4431529"/>
              <a:ext cx="720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cteur droit 76"/>
            <p:cNvCxnSpPr/>
            <p:nvPr/>
          </p:nvCxnSpPr>
          <p:spPr>
            <a:xfrm>
              <a:off x="3490367" y="4432549"/>
              <a:ext cx="0" cy="5517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cteur droit 77"/>
            <p:cNvCxnSpPr/>
            <p:nvPr/>
          </p:nvCxnSpPr>
          <p:spPr>
            <a:xfrm>
              <a:off x="3490367" y="4477090"/>
              <a:ext cx="7154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cteur droit 78"/>
            <p:cNvCxnSpPr/>
            <p:nvPr/>
          </p:nvCxnSpPr>
          <p:spPr>
            <a:xfrm>
              <a:off x="3561907" y="4487722"/>
              <a:ext cx="58479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cteur droit 79"/>
            <p:cNvCxnSpPr/>
            <p:nvPr/>
          </p:nvCxnSpPr>
          <p:spPr>
            <a:xfrm>
              <a:off x="3620386" y="4477090"/>
              <a:ext cx="0" cy="8808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necteur droit 80"/>
            <p:cNvCxnSpPr/>
            <p:nvPr/>
          </p:nvCxnSpPr>
          <p:spPr>
            <a:xfrm>
              <a:off x="3620386" y="4565176"/>
              <a:ext cx="5312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cteur droit 81"/>
            <p:cNvCxnSpPr/>
            <p:nvPr/>
          </p:nvCxnSpPr>
          <p:spPr>
            <a:xfrm>
              <a:off x="3673507" y="4554544"/>
              <a:ext cx="0" cy="11375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necteur droit 82"/>
            <p:cNvCxnSpPr/>
            <p:nvPr/>
          </p:nvCxnSpPr>
          <p:spPr>
            <a:xfrm>
              <a:off x="3678823" y="4652347"/>
              <a:ext cx="1279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cteur droit 83"/>
            <p:cNvCxnSpPr/>
            <p:nvPr/>
          </p:nvCxnSpPr>
          <p:spPr>
            <a:xfrm>
              <a:off x="3806723" y="4652347"/>
              <a:ext cx="60358" cy="2658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cteur droit 84"/>
            <p:cNvCxnSpPr/>
            <p:nvPr/>
          </p:nvCxnSpPr>
          <p:spPr>
            <a:xfrm flipV="1">
              <a:off x="3867081" y="4671307"/>
              <a:ext cx="799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cteur droit 85"/>
            <p:cNvCxnSpPr/>
            <p:nvPr/>
          </p:nvCxnSpPr>
          <p:spPr>
            <a:xfrm>
              <a:off x="3941665" y="4678927"/>
              <a:ext cx="0" cy="10040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cteur droit 86"/>
            <p:cNvCxnSpPr/>
            <p:nvPr/>
          </p:nvCxnSpPr>
          <p:spPr>
            <a:xfrm>
              <a:off x="3941258" y="4779335"/>
              <a:ext cx="12049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cteur droit 87"/>
            <p:cNvCxnSpPr/>
            <p:nvPr/>
          </p:nvCxnSpPr>
          <p:spPr>
            <a:xfrm>
              <a:off x="5146158" y="4779335"/>
              <a:ext cx="0" cy="10598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necteur droit 88"/>
            <p:cNvCxnSpPr/>
            <p:nvPr/>
          </p:nvCxnSpPr>
          <p:spPr>
            <a:xfrm>
              <a:off x="5140842" y="4901270"/>
              <a:ext cx="10215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ZoneTexte 31"/>
          <p:cNvSpPr txBox="1"/>
          <p:nvPr/>
        </p:nvSpPr>
        <p:spPr>
          <a:xfrm>
            <a:off x="2062518" y="2744414"/>
            <a:ext cx="1473547" cy="12125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fr-FR" sz="788" b="1" dirty="0">
                <a:solidFill>
                  <a:schemeClr val="accent1"/>
                </a:solidFill>
              </a:rPr>
              <a:t>         SG 6-mois : 50%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2919090" y="3345102"/>
            <a:ext cx="983084" cy="2135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788" b="1" dirty="0">
                <a:solidFill>
                  <a:schemeClr val="accent1"/>
                </a:solidFill>
              </a:rPr>
              <a:t>SG 12-mois : 50%</a:t>
            </a:r>
          </a:p>
        </p:txBody>
      </p:sp>
      <p:cxnSp>
        <p:nvCxnSpPr>
          <p:cNvPr id="34" name="Connecteur droit 33"/>
          <p:cNvCxnSpPr/>
          <p:nvPr/>
        </p:nvCxnSpPr>
        <p:spPr>
          <a:xfrm>
            <a:off x="1274354" y="1764742"/>
            <a:ext cx="170840" cy="127318"/>
          </a:xfrm>
          <a:prstGeom prst="line">
            <a:avLst/>
          </a:prstGeom>
          <a:ln>
            <a:solidFill>
              <a:srgbClr val="A470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/>
          <p:cNvCxnSpPr/>
          <p:nvPr/>
        </p:nvCxnSpPr>
        <p:spPr>
          <a:xfrm>
            <a:off x="1451345" y="1893370"/>
            <a:ext cx="0" cy="83853"/>
          </a:xfrm>
          <a:prstGeom prst="line">
            <a:avLst/>
          </a:prstGeom>
          <a:ln>
            <a:solidFill>
              <a:srgbClr val="A470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/>
          <p:cNvCxnSpPr/>
          <p:nvPr/>
        </p:nvCxnSpPr>
        <p:spPr>
          <a:xfrm>
            <a:off x="1451345" y="1977223"/>
            <a:ext cx="34122" cy="0"/>
          </a:xfrm>
          <a:prstGeom prst="line">
            <a:avLst/>
          </a:prstGeom>
          <a:ln>
            <a:solidFill>
              <a:srgbClr val="A470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/>
          <p:cNvCxnSpPr/>
          <p:nvPr/>
        </p:nvCxnSpPr>
        <p:spPr>
          <a:xfrm>
            <a:off x="1483243" y="1982340"/>
            <a:ext cx="39881" cy="254485"/>
          </a:xfrm>
          <a:prstGeom prst="line">
            <a:avLst/>
          </a:prstGeom>
          <a:ln>
            <a:solidFill>
              <a:srgbClr val="A470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/>
          <p:cNvCxnSpPr/>
          <p:nvPr/>
        </p:nvCxnSpPr>
        <p:spPr>
          <a:xfrm>
            <a:off x="1529073" y="2242349"/>
            <a:ext cx="36746" cy="4831"/>
          </a:xfrm>
          <a:prstGeom prst="line">
            <a:avLst/>
          </a:prstGeom>
          <a:ln>
            <a:solidFill>
              <a:srgbClr val="A470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/>
          <p:cNvCxnSpPr/>
          <p:nvPr/>
        </p:nvCxnSpPr>
        <p:spPr>
          <a:xfrm>
            <a:off x="1543464" y="2239782"/>
            <a:ext cx="50418" cy="273366"/>
          </a:xfrm>
          <a:prstGeom prst="line">
            <a:avLst/>
          </a:prstGeom>
          <a:ln>
            <a:solidFill>
              <a:srgbClr val="A470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/>
          <p:cNvCxnSpPr/>
          <p:nvPr/>
        </p:nvCxnSpPr>
        <p:spPr>
          <a:xfrm>
            <a:off x="1593882" y="2503968"/>
            <a:ext cx="153594" cy="377416"/>
          </a:xfrm>
          <a:prstGeom prst="line">
            <a:avLst/>
          </a:prstGeom>
          <a:ln>
            <a:solidFill>
              <a:srgbClr val="A470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/>
          <p:cNvCxnSpPr/>
          <p:nvPr/>
        </p:nvCxnSpPr>
        <p:spPr>
          <a:xfrm>
            <a:off x="1755199" y="2876247"/>
            <a:ext cx="63350" cy="247921"/>
          </a:xfrm>
          <a:prstGeom prst="line">
            <a:avLst/>
          </a:prstGeom>
          <a:ln>
            <a:solidFill>
              <a:srgbClr val="A470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/>
          <p:cNvCxnSpPr/>
          <p:nvPr/>
        </p:nvCxnSpPr>
        <p:spPr>
          <a:xfrm>
            <a:off x="1829467" y="3131806"/>
            <a:ext cx="93177" cy="7941"/>
          </a:xfrm>
          <a:prstGeom prst="line">
            <a:avLst/>
          </a:prstGeom>
          <a:ln>
            <a:solidFill>
              <a:srgbClr val="A470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/>
          <p:cNvCxnSpPr/>
          <p:nvPr/>
        </p:nvCxnSpPr>
        <p:spPr>
          <a:xfrm>
            <a:off x="1922644" y="3150731"/>
            <a:ext cx="113321" cy="218152"/>
          </a:xfrm>
          <a:prstGeom prst="line">
            <a:avLst/>
          </a:prstGeom>
          <a:ln>
            <a:solidFill>
              <a:srgbClr val="A470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/>
          <p:cNvCxnSpPr/>
          <p:nvPr/>
        </p:nvCxnSpPr>
        <p:spPr>
          <a:xfrm>
            <a:off x="2028031" y="3368884"/>
            <a:ext cx="68722" cy="0"/>
          </a:xfrm>
          <a:prstGeom prst="line">
            <a:avLst/>
          </a:prstGeom>
          <a:ln>
            <a:solidFill>
              <a:srgbClr val="A470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/>
          <p:cNvCxnSpPr/>
          <p:nvPr/>
        </p:nvCxnSpPr>
        <p:spPr>
          <a:xfrm>
            <a:off x="2084736" y="3365755"/>
            <a:ext cx="46139" cy="128059"/>
          </a:xfrm>
          <a:prstGeom prst="line">
            <a:avLst/>
          </a:prstGeom>
          <a:ln>
            <a:solidFill>
              <a:srgbClr val="A470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/>
          <p:cNvCxnSpPr/>
          <p:nvPr/>
        </p:nvCxnSpPr>
        <p:spPr>
          <a:xfrm>
            <a:off x="2120350" y="3485380"/>
            <a:ext cx="195083" cy="0"/>
          </a:xfrm>
          <a:prstGeom prst="line">
            <a:avLst/>
          </a:prstGeom>
          <a:ln>
            <a:solidFill>
              <a:srgbClr val="A470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/>
          <p:cNvCxnSpPr/>
          <p:nvPr/>
        </p:nvCxnSpPr>
        <p:spPr>
          <a:xfrm>
            <a:off x="2315434" y="3485380"/>
            <a:ext cx="0" cy="23817"/>
          </a:xfrm>
          <a:prstGeom prst="line">
            <a:avLst/>
          </a:prstGeom>
          <a:ln>
            <a:solidFill>
              <a:srgbClr val="A470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/>
          <p:cNvCxnSpPr/>
          <p:nvPr/>
        </p:nvCxnSpPr>
        <p:spPr>
          <a:xfrm>
            <a:off x="2315434" y="3509197"/>
            <a:ext cx="129230" cy="0"/>
          </a:xfrm>
          <a:prstGeom prst="line">
            <a:avLst/>
          </a:prstGeom>
          <a:ln>
            <a:solidFill>
              <a:srgbClr val="A470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/>
          <p:cNvCxnSpPr/>
          <p:nvPr/>
        </p:nvCxnSpPr>
        <p:spPr>
          <a:xfrm>
            <a:off x="2444663" y="3505210"/>
            <a:ext cx="0" cy="115050"/>
          </a:xfrm>
          <a:prstGeom prst="line">
            <a:avLst/>
          </a:prstGeom>
          <a:ln>
            <a:solidFill>
              <a:srgbClr val="A470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/>
          <p:cNvCxnSpPr/>
          <p:nvPr/>
        </p:nvCxnSpPr>
        <p:spPr>
          <a:xfrm>
            <a:off x="2444663" y="3612286"/>
            <a:ext cx="88731" cy="0"/>
          </a:xfrm>
          <a:prstGeom prst="line">
            <a:avLst/>
          </a:prstGeom>
          <a:ln>
            <a:solidFill>
              <a:srgbClr val="A470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/>
          <p:cNvCxnSpPr/>
          <p:nvPr/>
        </p:nvCxnSpPr>
        <p:spPr>
          <a:xfrm>
            <a:off x="2533394" y="3612286"/>
            <a:ext cx="15191" cy="95646"/>
          </a:xfrm>
          <a:prstGeom prst="line">
            <a:avLst/>
          </a:prstGeom>
          <a:ln>
            <a:solidFill>
              <a:srgbClr val="A470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/>
          <p:cNvCxnSpPr/>
          <p:nvPr/>
        </p:nvCxnSpPr>
        <p:spPr>
          <a:xfrm>
            <a:off x="2556392" y="3697881"/>
            <a:ext cx="192050" cy="0"/>
          </a:xfrm>
          <a:prstGeom prst="line">
            <a:avLst/>
          </a:prstGeom>
          <a:ln>
            <a:solidFill>
              <a:srgbClr val="A470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/>
          <p:cNvCxnSpPr/>
          <p:nvPr/>
        </p:nvCxnSpPr>
        <p:spPr>
          <a:xfrm>
            <a:off x="2748442" y="3697881"/>
            <a:ext cx="10676" cy="49537"/>
          </a:xfrm>
          <a:prstGeom prst="line">
            <a:avLst/>
          </a:prstGeom>
          <a:ln>
            <a:solidFill>
              <a:srgbClr val="A470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/>
          <p:cNvCxnSpPr/>
          <p:nvPr/>
        </p:nvCxnSpPr>
        <p:spPr>
          <a:xfrm flipV="1">
            <a:off x="2759118" y="3737950"/>
            <a:ext cx="206533" cy="0"/>
          </a:xfrm>
          <a:prstGeom prst="line">
            <a:avLst/>
          </a:prstGeom>
          <a:ln>
            <a:solidFill>
              <a:srgbClr val="A470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54"/>
          <p:cNvCxnSpPr/>
          <p:nvPr/>
        </p:nvCxnSpPr>
        <p:spPr>
          <a:xfrm>
            <a:off x="2965651" y="3731082"/>
            <a:ext cx="0" cy="84620"/>
          </a:xfrm>
          <a:prstGeom prst="line">
            <a:avLst/>
          </a:prstGeom>
          <a:ln>
            <a:solidFill>
              <a:srgbClr val="A470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55"/>
          <p:cNvCxnSpPr/>
          <p:nvPr/>
        </p:nvCxnSpPr>
        <p:spPr>
          <a:xfrm>
            <a:off x="2965651" y="3815702"/>
            <a:ext cx="726062" cy="0"/>
          </a:xfrm>
          <a:prstGeom prst="line">
            <a:avLst/>
          </a:prstGeom>
          <a:ln>
            <a:solidFill>
              <a:srgbClr val="A470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/>
          <p:cNvCxnSpPr/>
          <p:nvPr/>
        </p:nvCxnSpPr>
        <p:spPr>
          <a:xfrm>
            <a:off x="3679750" y="3815702"/>
            <a:ext cx="0" cy="115416"/>
          </a:xfrm>
          <a:prstGeom prst="line">
            <a:avLst/>
          </a:prstGeom>
          <a:ln>
            <a:solidFill>
              <a:srgbClr val="A470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>
            <a:cxnSpLocks/>
            <a:endCxn id="14" idx="1"/>
          </p:cNvCxnSpPr>
          <p:nvPr/>
        </p:nvCxnSpPr>
        <p:spPr>
          <a:xfrm>
            <a:off x="4054101" y="3117080"/>
            <a:ext cx="23448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/>
          <p:cNvCxnSpPr/>
          <p:nvPr/>
        </p:nvCxnSpPr>
        <p:spPr>
          <a:xfrm>
            <a:off x="4053211" y="3231380"/>
            <a:ext cx="234481" cy="2052"/>
          </a:xfrm>
          <a:prstGeom prst="line">
            <a:avLst/>
          </a:prstGeom>
          <a:ln>
            <a:solidFill>
              <a:srgbClr val="A470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5" name="Groupe 124"/>
          <p:cNvGrpSpPr/>
          <p:nvPr/>
        </p:nvGrpSpPr>
        <p:grpSpPr>
          <a:xfrm>
            <a:off x="4934646" y="1675486"/>
            <a:ext cx="3972074" cy="3152394"/>
            <a:chOff x="6579527" y="2233981"/>
            <a:chExt cx="5296098" cy="4203192"/>
          </a:xfrm>
        </p:grpSpPr>
        <p:sp>
          <p:nvSpPr>
            <p:cNvPr id="130" name="ZoneTexte 129"/>
            <p:cNvSpPr txBox="1"/>
            <p:nvPr/>
          </p:nvSpPr>
          <p:spPr>
            <a:xfrm>
              <a:off x="6625651" y="2233981"/>
              <a:ext cx="509008" cy="3182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650"/>
                </a:spcBef>
              </a:pPr>
              <a:r>
                <a:rPr lang="fr-FR" sz="825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100</a:t>
              </a:r>
            </a:p>
            <a:p>
              <a:pPr algn="r">
                <a:spcBef>
                  <a:spcPts val="650"/>
                </a:spcBef>
              </a:pPr>
              <a:r>
                <a:rPr lang="fr-FR" sz="825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90</a:t>
              </a:r>
            </a:p>
            <a:p>
              <a:pPr algn="r">
                <a:spcBef>
                  <a:spcPts val="650"/>
                </a:spcBef>
              </a:pPr>
              <a:r>
                <a:rPr lang="fr-FR" sz="825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80</a:t>
              </a:r>
            </a:p>
            <a:p>
              <a:pPr algn="r">
                <a:spcBef>
                  <a:spcPts val="650"/>
                </a:spcBef>
              </a:pPr>
              <a:r>
                <a:rPr lang="fr-FR" sz="825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70</a:t>
              </a:r>
            </a:p>
            <a:p>
              <a:pPr algn="r">
                <a:spcBef>
                  <a:spcPts val="650"/>
                </a:spcBef>
              </a:pPr>
              <a:r>
                <a:rPr lang="fr-FR" sz="825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60</a:t>
              </a:r>
            </a:p>
            <a:p>
              <a:pPr algn="r">
                <a:spcBef>
                  <a:spcPts val="650"/>
                </a:spcBef>
              </a:pPr>
              <a:r>
                <a:rPr lang="fr-FR" sz="825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50</a:t>
              </a:r>
            </a:p>
            <a:p>
              <a:pPr algn="r">
                <a:spcBef>
                  <a:spcPts val="650"/>
                </a:spcBef>
              </a:pPr>
              <a:r>
                <a:rPr lang="fr-FR" sz="825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40</a:t>
              </a:r>
            </a:p>
            <a:p>
              <a:pPr algn="r">
                <a:spcBef>
                  <a:spcPts val="650"/>
                </a:spcBef>
              </a:pPr>
              <a:r>
                <a:rPr lang="fr-FR" sz="825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30</a:t>
              </a:r>
            </a:p>
            <a:p>
              <a:pPr algn="r">
                <a:spcBef>
                  <a:spcPts val="650"/>
                </a:spcBef>
              </a:pPr>
              <a:r>
                <a:rPr lang="fr-FR" sz="825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20</a:t>
              </a:r>
            </a:p>
            <a:p>
              <a:pPr algn="r">
                <a:spcBef>
                  <a:spcPts val="650"/>
                </a:spcBef>
              </a:pPr>
              <a:r>
                <a:rPr lang="fr-FR" sz="825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10</a:t>
              </a:r>
            </a:p>
            <a:p>
              <a:pPr algn="r">
                <a:spcBef>
                  <a:spcPts val="650"/>
                </a:spcBef>
              </a:pPr>
              <a:r>
                <a:rPr lang="fr-FR" sz="825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0</a:t>
              </a:r>
            </a:p>
          </p:txBody>
        </p:sp>
        <p:sp>
          <p:nvSpPr>
            <p:cNvPr id="139" name="ZoneTexte 138"/>
            <p:cNvSpPr txBox="1"/>
            <p:nvPr/>
          </p:nvSpPr>
          <p:spPr>
            <a:xfrm>
              <a:off x="6970768" y="5294899"/>
              <a:ext cx="49048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75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0         1        2         3         4        5         6        7         8         9       10       11      12       13       14</a:t>
              </a:r>
            </a:p>
          </p:txBody>
        </p:sp>
        <p:grpSp>
          <p:nvGrpSpPr>
            <p:cNvPr id="126" name="Groupe 125"/>
            <p:cNvGrpSpPr/>
            <p:nvPr/>
          </p:nvGrpSpPr>
          <p:grpSpPr>
            <a:xfrm>
              <a:off x="7064995" y="2361064"/>
              <a:ext cx="4677298" cy="2972943"/>
              <a:chOff x="7064995" y="2361064"/>
              <a:chExt cx="4677298" cy="2972943"/>
            </a:xfrm>
          </p:grpSpPr>
          <p:cxnSp>
            <p:nvCxnSpPr>
              <p:cNvPr id="186" name="Connecteur droit 185"/>
              <p:cNvCxnSpPr>
                <a:cxnSpLocks/>
              </p:cNvCxnSpPr>
              <p:nvPr/>
            </p:nvCxnSpPr>
            <p:spPr>
              <a:xfrm flipH="1">
                <a:off x="7085492" y="5261212"/>
                <a:ext cx="4656801" cy="0"/>
              </a:xfrm>
              <a:prstGeom prst="line">
                <a:avLst/>
              </a:prstGeom>
              <a:ln w="25400"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Connecteur droit 186"/>
              <p:cNvCxnSpPr/>
              <p:nvPr/>
            </p:nvCxnSpPr>
            <p:spPr>
              <a:xfrm flipV="1">
                <a:off x="7133259" y="2361064"/>
                <a:ext cx="20471" cy="2961564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Connecteur droit 187"/>
              <p:cNvCxnSpPr/>
              <p:nvPr/>
            </p:nvCxnSpPr>
            <p:spPr>
              <a:xfrm>
                <a:off x="7070059" y="2361064"/>
                <a:ext cx="68239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Connecteur droit 188"/>
              <p:cNvCxnSpPr/>
              <p:nvPr/>
            </p:nvCxnSpPr>
            <p:spPr>
              <a:xfrm>
                <a:off x="7072331" y="2643120"/>
                <a:ext cx="68239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Connecteur droit 189"/>
              <p:cNvCxnSpPr/>
              <p:nvPr/>
            </p:nvCxnSpPr>
            <p:spPr>
              <a:xfrm>
                <a:off x="7076387" y="2932000"/>
                <a:ext cx="68239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Connecteur droit 190"/>
              <p:cNvCxnSpPr/>
              <p:nvPr/>
            </p:nvCxnSpPr>
            <p:spPr>
              <a:xfrm>
                <a:off x="7078659" y="3220880"/>
                <a:ext cx="68239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Connecteur droit 191"/>
              <p:cNvCxnSpPr/>
              <p:nvPr/>
            </p:nvCxnSpPr>
            <p:spPr>
              <a:xfrm>
                <a:off x="7074107" y="3523408"/>
                <a:ext cx="68239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Connecteur droit 192"/>
              <p:cNvCxnSpPr/>
              <p:nvPr/>
            </p:nvCxnSpPr>
            <p:spPr>
              <a:xfrm>
                <a:off x="7069555" y="3812288"/>
                <a:ext cx="68239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Connecteur droit 193"/>
              <p:cNvCxnSpPr/>
              <p:nvPr/>
            </p:nvCxnSpPr>
            <p:spPr>
              <a:xfrm>
                <a:off x="7071827" y="4107992"/>
                <a:ext cx="68239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Connecteur droit 194"/>
              <p:cNvCxnSpPr/>
              <p:nvPr/>
            </p:nvCxnSpPr>
            <p:spPr>
              <a:xfrm>
                <a:off x="7074099" y="4403696"/>
                <a:ext cx="68239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Connecteur droit 195"/>
              <p:cNvCxnSpPr/>
              <p:nvPr/>
            </p:nvCxnSpPr>
            <p:spPr>
              <a:xfrm>
                <a:off x="7069547" y="4678928"/>
                <a:ext cx="68239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Connecteur droit 196"/>
              <p:cNvCxnSpPr/>
              <p:nvPr/>
            </p:nvCxnSpPr>
            <p:spPr>
              <a:xfrm>
                <a:off x="7064995" y="4967808"/>
                <a:ext cx="68239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Connecteur droit 197"/>
              <p:cNvCxnSpPr/>
              <p:nvPr/>
            </p:nvCxnSpPr>
            <p:spPr>
              <a:xfrm rot="16200000">
                <a:off x="7408467" y="5297632"/>
                <a:ext cx="68239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Connecteur droit 198"/>
              <p:cNvCxnSpPr/>
              <p:nvPr/>
            </p:nvCxnSpPr>
            <p:spPr>
              <a:xfrm rot="16200000">
                <a:off x="7726915" y="5299199"/>
                <a:ext cx="68239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Connecteur droit 199"/>
              <p:cNvCxnSpPr>
                <a:cxnSpLocks/>
              </p:cNvCxnSpPr>
              <p:nvPr/>
            </p:nvCxnSpPr>
            <p:spPr>
              <a:xfrm rot="16200000">
                <a:off x="8052187" y="5299199"/>
                <a:ext cx="68239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Connecteur droit 200"/>
              <p:cNvCxnSpPr>
                <a:cxnSpLocks/>
              </p:cNvCxnSpPr>
              <p:nvPr/>
            </p:nvCxnSpPr>
            <p:spPr>
              <a:xfrm flipV="1">
                <a:off x="8402484" y="4565177"/>
                <a:ext cx="0" cy="697445"/>
              </a:xfrm>
              <a:prstGeom prst="line">
                <a:avLst/>
              </a:prstGeom>
              <a:ln w="9525">
                <a:solidFill>
                  <a:schemeClr val="bg1">
                    <a:lumMod val="5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Connecteur droit 201"/>
              <p:cNvCxnSpPr/>
              <p:nvPr/>
            </p:nvCxnSpPr>
            <p:spPr>
              <a:xfrm rot="16200000">
                <a:off x="8686811" y="5299888"/>
                <a:ext cx="68239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Connecteur droit 202"/>
              <p:cNvCxnSpPr/>
              <p:nvPr/>
            </p:nvCxnSpPr>
            <p:spPr>
              <a:xfrm rot="16200000">
                <a:off x="9319163" y="5299199"/>
                <a:ext cx="68239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Connecteur droit 203"/>
              <p:cNvCxnSpPr/>
              <p:nvPr/>
            </p:nvCxnSpPr>
            <p:spPr>
              <a:xfrm rot="16200000">
                <a:off x="9651259" y="5299199"/>
                <a:ext cx="68239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Connecteur droit 204"/>
              <p:cNvCxnSpPr/>
              <p:nvPr/>
            </p:nvCxnSpPr>
            <p:spPr>
              <a:xfrm rot="16200000">
                <a:off x="9961783" y="5299199"/>
                <a:ext cx="68239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Connecteur droit 205"/>
              <p:cNvCxnSpPr/>
              <p:nvPr/>
            </p:nvCxnSpPr>
            <p:spPr>
              <a:xfrm rot="16200000">
                <a:off x="10274507" y="5297592"/>
                <a:ext cx="68239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Connecteur droit 206"/>
              <p:cNvCxnSpPr/>
              <p:nvPr/>
            </p:nvCxnSpPr>
            <p:spPr>
              <a:xfrm rot="16200000">
                <a:off x="10606603" y="5299199"/>
                <a:ext cx="68239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Connecteur droit 207"/>
              <p:cNvCxnSpPr/>
              <p:nvPr/>
            </p:nvCxnSpPr>
            <p:spPr>
              <a:xfrm rot="16200000">
                <a:off x="10915955" y="5299199"/>
                <a:ext cx="68239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Connecteur droit 208"/>
              <p:cNvCxnSpPr/>
              <p:nvPr/>
            </p:nvCxnSpPr>
            <p:spPr>
              <a:xfrm rot="16200000">
                <a:off x="11234403" y="5299199"/>
                <a:ext cx="68239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Connecteur droit 209"/>
              <p:cNvCxnSpPr/>
              <p:nvPr/>
            </p:nvCxnSpPr>
            <p:spPr>
              <a:xfrm rot="16200000">
                <a:off x="11566499" y="5299199"/>
                <a:ext cx="68239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Connecteur droit 210"/>
              <p:cNvCxnSpPr>
                <a:cxnSpLocks/>
              </p:cNvCxnSpPr>
              <p:nvPr/>
            </p:nvCxnSpPr>
            <p:spPr>
              <a:xfrm flipV="1">
                <a:off x="9033106" y="4885322"/>
                <a:ext cx="0" cy="392733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7" name="ZoneTexte 126"/>
            <p:cNvSpPr txBox="1"/>
            <p:nvPr/>
          </p:nvSpPr>
          <p:spPr>
            <a:xfrm>
              <a:off x="6983208" y="6053941"/>
              <a:ext cx="480923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525" dirty="0">
                  <a:solidFill>
                    <a:srgbClr val="4F81BD"/>
                  </a:solidFill>
                </a:rPr>
                <a:t>142         129          75          54           31            ??            ??           14            ??           9              6             4              3             2             0</a:t>
              </a:r>
            </a:p>
          </p:txBody>
        </p:sp>
        <p:sp>
          <p:nvSpPr>
            <p:cNvPr id="128" name="ZoneTexte 127"/>
            <p:cNvSpPr txBox="1"/>
            <p:nvPr/>
          </p:nvSpPr>
          <p:spPr>
            <a:xfrm>
              <a:off x="7003663" y="6206341"/>
              <a:ext cx="480923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525" b="1" dirty="0">
                  <a:solidFill>
                    <a:srgbClr val="A470AA"/>
                  </a:solidFill>
                </a:rPr>
                <a:t>74            ??             15          5               3            ?               1            0             ??            0              0             0             1             0             0</a:t>
              </a:r>
            </a:p>
          </p:txBody>
        </p:sp>
        <p:sp>
          <p:nvSpPr>
            <p:cNvPr id="129" name="ZoneTexte 128"/>
            <p:cNvSpPr txBox="1"/>
            <p:nvPr/>
          </p:nvSpPr>
          <p:spPr>
            <a:xfrm>
              <a:off x="8759445" y="5573296"/>
              <a:ext cx="1144363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r-FR" sz="75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Temps (mois)</a:t>
              </a:r>
            </a:p>
          </p:txBody>
        </p:sp>
        <p:sp>
          <p:nvSpPr>
            <p:cNvPr id="131" name="ZoneTexte 130"/>
            <p:cNvSpPr txBox="1"/>
            <p:nvPr/>
          </p:nvSpPr>
          <p:spPr>
            <a:xfrm rot="16200000">
              <a:off x="6245773" y="3688800"/>
              <a:ext cx="959895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25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SSP (%)</a:t>
              </a:r>
            </a:p>
          </p:txBody>
        </p:sp>
        <p:sp>
          <p:nvSpPr>
            <p:cNvPr id="132" name="ZoneTexte 131"/>
            <p:cNvSpPr txBox="1"/>
            <p:nvPr/>
          </p:nvSpPr>
          <p:spPr>
            <a:xfrm>
              <a:off x="8280283" y="4183029"/>
              <a:ext cx="1383377" cy="2847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788" b="1" dirty="0">
                  <a:solidFill>
                    <a:schemeClr val="accent1"/>
                  </a:solidFill>
                </a:rPr>
                <a:t>SSP 4-mois: 24%</a:t>
              </a:r>
            </a:p>
          </p:txBody>
        </p:sp>
        <p:sp>
          <p:nvSpPr>
            <p:cNvPr id="133" name="ZoneTexte 132"/>
            <p:cNvSpPr txBox="1"/>
            <p:nvPr/>
          </p:nvSpPr>
          <p:spPr>
            <a:xfrm>
              <a:off x="8938321" y="4653536"/>
              <a:ext cx="1310779" cy="2847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788" b="1" dirty="0">
                  <a:solidFill>
                    <a:schemeClr val="accent1"/>
                  </a:solidFill>
                </a:rPr>
                <a:t>SSP 6-mois : 13%</a:t>
              </a:r>
            </a:p>
          </p:txBody>
        </p:sp>
        <p:sp>
          <p:nvSpPr>
            <p:cNvPr id="134" name="ZoneTexte 133"/>
            <p:cNvSpPr txBox="1"/>
            <p:nvPr/>
          </p:nvSpPr>
          <p:spPr>
            <a:xfrm>
              <a:off x="11097641" y="4025143"/>
              <a:ext cx="72396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75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FTD/</a:t>
              </a:r>
              <a:r>
                <a:rPr lang="fr-FR" sz="75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</a:t>
              </a:r>
              <a:r>
                <a:rPr lang="fr-FR" sz="75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/>
              </a:r>
              <a:br>
                <a:rPr lang="fr-FR" sz="75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</a:br>
              <a:r>
                <a:rPr lang="fr-FR" sz="75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Placebo</a:t>
              </a:r>
            </a:p>
          </p:txBody>
        </p:sp>
        <p:cxnSp>
          <p:nvCxnSpPr>
            <p:cNvPr id="136" name="Connecteur droit 135"/>
            <p:cNvCxnSpPr>
              <a:cxnSpLocks/>
              <a:endCxn id="134" idx="1"/>
            </p:cNvCxnSpPr>
            <p:nvPr/>
          </p:nvCxnSpPr>
          <p:spPr>
            <a:xfrm>
              <a:off x="10785000" y="4145519"/>
              <a:ext cx="312641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Connecteur droit 136"/>
            <p:cNvCxnSpPr/>
            <p:nvPr/>
          </p:nvCxnSpPr>
          <p:spPr>
            <a:xfrm>
              <a:off x="10783814" y="4297918"/>
              <a:ext cx="312642" cy="2736"/>
            </a:xfrm>
            <a:prstGeom prst="line">
              <a:avLst/>
            </a:prstGeom>
            <a:ln>
              <a:solidFill>
                <a:srgbClr val="A470A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ZoneTexte 137"/>
            <p:cNvSpPr txBox="1"/>
            <p:nvPr/>
          </p:nvSpPr>
          <p:spPr>
            <a:xfrm>
              <a:off x="8975419" y="5051363"/>
              <a:ext cx="1144363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r-FR" sz="75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SSP 6-mois: 3%</a:t>
              </a:r>
            </a:p>
          </p:txBody>
        </p:sp>
        <p:grpSp>
          <p:nvGrpSpPr>
            <p:cNvPr id="140" name="Groupe 139"/>
            <p:cNvGrpSpPr/>
            <p:nvPr/>
          </p:nvGrpSpPr>
          <p:grpSpPr>
            <a:xfrm>
              <a:off x="7133234" y="2352988"/>
              <a:ext cx="4210908" cy="2917339"/>
              <a:chOff x="7133234" y="2352988"/>
              <a:chExt cx="4210908" cy="2917339"/>
            </a:xfrm>
          </p:grpSpPr>
          <p:grpSp>
            <p:nvGrpSpPr>
              <p:cNvPr id="142" name="Groupe 141"/>
              <p:cNvGrpSpPr/>
              <p:nvPr/>
            </p:nvGrpSpPr>
            <p:grpSpPr>
              <a:xfrm>
                <a:off x="7133234" y="2352988"/>
                <a:ext cx="1932259" cy="2917339"/>
                <a:chOff x="7133234" y="2352988"/>
                <a:chExt cx="1932259" cy="2917339"/>
              </a:xfrm>
            </p:grpSpPr>
            <p:cxnSp>
              <p:nvCxnSpPr>
                <p:cNvPr id="168" name="Connecteur droit 167"/>
                <p:cNvCxnSpPr/>
                <p:nvPr/>
              </p:nvCxnSpPr>
              <p:spPr>
                <a:xfrm>
                  <a:off x="7133234" y="2352988"/>
                  <a:ext cx="131724" cy="0"/>
                </a:xfrm>
                <a:prstGeom prst="line">
                  <a:avLst/>
                </a:prstGeom>
                <a:ln>
                  <a:solidFill>
                    <a:srgbClr val="A470A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Connecteur droit 168"/>
                <p:cNvCxnSpPr/>
                <p:nvPr/>
              </p:nvCxnSpPr>
              <p:spPr>
                <a:xfrm>
                  <a:off x="7264958" y="2352988"/>
                  <a:ext cx="0" cy="84878"/>
                </a:xfrm>
                <a:prstGeom prst="line">
                  <a:avLst/>
                </a:prstGeom>
                <a:ln>
                  <a:solidFill>
                    <a:srgbClr val="A470A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Connecteur droit 169"/>
                <p:cNvCxnSpPr/>
                <p:nvPr/>
              </p:nvCxnSpPr>
              <p:spPr>
                <a:xfrm>
                  <a:off x="7264958" y="2437866"/>
                  <a:ext cx="85411" cy="0"/>
                </a:xfrm>
                <a:prstGeom prst="line">
                  <a:avLst/>
                </a:prstGeom>
                <a:ln>
                  <a:solidFill>
                    <a:srgbClr val="A470A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Connecteur droit 170"/>
                <p:cNvCxnSpPr/>
                <p:nvPr/>
              </p:nvCxnSpPr>
              <p:spPr>
                <a:xfrm>
                  <a:off x="7350369" y="2437866"/>
                  <a:ext cx="0" cy="84879"/>
                </a:xfrm>
                <a:prstGeom prst="line">
                  <a:avLst/>
                </a:prstGeom>
                <a:ln>
                  <a:solidFill>
                    <a:srgbClr val="A470A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2" name="Connecteur droit 171"/>
                <p:cNvCxnSpPr/>
                <p:nvPr/>
              </p:nvCxnSpPr>
              <p:spPr>
                <a:xfrm>
                  <a:off x="7350369" y="2522745"/>
                  <a:ext cx="92217" cy="0"/>
                </a:xfrm>
                <a:prstGeom prst="line">
                  <a:avLst/>
                </a:prstGeom>
                <a:ln>
                  <a:solidFill>
                    <a:srgbClr val="A470A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Connecteur droit 172"/>
                <p:cNvCxnSpPr/>
                <p:nvPr/>
              </p:nvCxnSpPr>
              <p:spPr>
                <a:xfrm>
                  <a:off x="7442586" y="2524492"/>
                  <a:ext cx="1" cy="118627"/>
                </a:xfrm>
                <a:prstGeom prst="line">
                  <a:avLst/>
                </a:prstGeom>
                <a:ln>
                  <a:solidFill>
                    <a:srgbClr val="A470A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4" name="Connecteur droit 173"/>
                <p:cNvCxnSpPr/>
                <p:nvPr/>
              </p:nvCxnSpPr>
              <p:spPr>
                <a:xfrm>
                  <a:off x="7447846" y="2636296"/>
                  <a:ext cx="81884" cy="318159"/>
                </a:xfrm>
                <a:prstGeom prst="line">
                  <a:avLst/>
                </a:prstGeom>
                <a:ln>
                  <a:solidFill>
                    <a:srgbClr val="A470A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5" name="Connecteur droit 174"/>
                <p:cNvCxnSpPr/>
                <p:nvPr/>
              </p:nvCxnSpPr>
              <p:spPr>
                <a:xfrm>
                  <a:off x="7521022" y="2963818"/>
                  <a:ext cx="134717" cy="3030"/>
                </a:xfrm>
                <a:prstGeom prst="line">
                  <a:avLst/>
                </a:prstGeom>
                <a:ln>
                  <a:solidFill>
                    <a:srgbClr val="A470A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6" name="Connecteur droit 175"/>
                <p:cNvCxnSpPr/>
                <p:nvPr/>
              </p:nvCxnSpPr>
              <p:spPr>
                <a:xfrm>
                  <a:off x="7655739" y="2966848"/>
                  <a:ext cx="105296" cy="1680324"/>
                </a:xfrm>
                <a:prstGeom prst="line">
                  <a:avLst/>
                </a:prstGeom>
                <a:ln>
                  <a:solidFill>
                    <a:srgbClr val="A470A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Connecteur droit 176"/>
                <p:cNvCxnSpPr/>
                <p:nvPr/>
              </p:nvCxnSpPr>
              <p:spPr>
                <a:xfrm>
                  <a:off x="7773108" y="4647172"/>
                  <a:ext cx="26975" cy="0"/>
                </a:xfrm>
                <a:prstGeom prst="line">
                  <a:avLst/>
                </a:prstGeom>
                <a:ln>
                  <a:solidFill>
                    <a:srgbClr val="A470A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8" name="Connecteur droit 177"/>
                <p:cNvCxnSpPr/>
                <p:nvPr/>
              </p:nvCxnSpPr>
              <p:spPr>
                <a:xfrm>
                  <a:off x="7800083" y="4647172"/>
                  <a:ext cx="42655" cy="254098"/>
                </a:xfrm>
                <a:prstGeom prst="line">
                  <a:avLst/>
                </a:prstGeom>
                <a:ln>
                  <a:solidFill>
                    <a:srgbClr val="A470A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9" name="Connecteur droit 178"/>
                <p:cNvCxnSpPr/>
                <p:nvPr/>
              </p:nvCxnSpPr>
              <p:spPr>
                <a:xfrm>
                  <a:off x="7842738" y="4893225"/>
                  <a:ext cx="237218" cy="122824"/>
                </a:xfrm>
                <a:prstGeom prst="line">
                  <a:avLst/>
                </a:prstGeom>
                <a:ln>
                  <a:solidFill>
                    <a:srgbClr val="A470A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0" name="Connecteur droit 179"/>
                <p:cNvCxnSpPr/>
                <p:nvPr/>
              </p:nvCxnSpPr>
              <p:spPr>
                <a:xfrm>
                  <a:off x="8079956" y="5019830"/>
                  <a:ext cx="196204" cy="16769"/>
                </a:xfrm>
                <a:prstGeom prst="line">
                  <a:avLst/>
                </a:prstGeom>
                <a:ln>
                  <a:solidFill>
                    <a:srgbClr val="A470A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1" name="Connecteur droit 180"/>
                <p:cNvCxnSpPr/>
                <p:nvPr/>
              </p:nvCxnSpPr>
              <p:spPr>
                <a:xfrm>
                  <a:off x="8260280" y="5028214"/>
                  <a:ext cx="207929" cy="111455"/>
                </a:xfrm>
                <a:prstGeom prst="line">
                  <a:avLst/>
                </a:prstGeom>
                <a:ln>
                  <a:solidFill>
                    <a:srgbClr val="A470A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2" name="Connecteur droit 181"/>
                <p:cNvCxnSpPr/>
                <p:nvPr/>
              </p:nvCxnSpPr>
              <p:spPr>
                <a:xfrm flipV="1">
                  <a:off x="8402484" y="5113543"/>
                  <a:ext cx="512551" cy="13868"/>
                </a:xfrm>
                <a:prstGeom prst="line">
                  <a:avLst/>
                </a:prstGeom>
                <a:ln>
                  <a:solidFill>
                    <a:srgbClr val="A470A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Connecteur droit 182"/>
                <p:cNvCxnSpPr/>
                <p:nvPr/>
              </p:nvCxnSpPr>
              <p:spPr>
                <a:xfrm>
                  <a:off x="8915035" y="5127411"/>
                  <a:ext cx="0" cy="63076"/>
                </a:xfrm>
                <a:prstGeom prst="line">
                  <a:avLst/>
                </a:prstGeom>
                <a:ln>
                  <a:solidFill>
                    <a:srgbClr val="A470A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4" name="Connecteur droit 183"/>
                <p:cNvCxnSpPr/>
                <p:nvPr/>
              </p:nvCxnSpPr>
              <p:spPr>
                <a:xfrm>
                  <a:off x="8915035" y="5190487"/>
                  <a:ext cx="150458" cy="0"/>
                </a:xfrm>
                <a:prstGeom prst="line">
                  <a:avLst/>
                </a:prstGeom>
                <a:ln>
                  <a:solidFill>
                    <a:srgbClr val="A470A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5" name="Connecteur droit 184"/>
                <p:cNvCxnSpPr/>
                <p:nvPr/>
              </p:nvCxnSpPr>
              <p:spPr>
                <a:xfrm>
                  <a:off x="9065493" y="5190487"/>
                  <a:ext cx="0" cy="79840"/>
                </a:xfrm>
                <a:prstGeom prst="line">
                  <a:avLst/>
                </a:prstGeom>
                <a:ln>
                  <a:solidFill>
                    <a:srgbClr val="A470A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43" name="Connecteur droit 142"/>
              <p:cNvCxnSpPr/>
              <p:nvPr/>
            </p:nvCxnSpPr>
            <p:spPr>
              <a:xfrm>
                <a:off x="7199096" y="2361064"/>
                <a:ext cx="248750" cy="4721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Connecteur droit 143"/>
              <p:cNvCxnSpPr/>
              <p:nvPr/>
            </p:nvCxnSpPr>
            <p:spPr>
              <a:xfrm>
                <a:off x="7447846" y="2418943"/>
                <a:ext cx="134784" cy="21735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Connecteur droit 144"/>
              <p:cNvCxnSpPr/>
              <p:nvPr/>
            </p:nvCxnSpPr>
            <p:spPr>
              <a:xfrm>
                <a:off x="7579567" y="2631533"/>
                <a:ext cx="52623" cy="8550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Connecteur droit 145"/>
              <p:cNvCxnSpPr/>
              <p:nvPr/>
            </p:nvCxnSpPr>
            <p:spPr>
              <a:xfrm>
                <a:off x="7636953" y="2704239"/>
                <a:ext cx="124082" cy="865771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Connecteur droit 146"/>
              <p:cNvCxnSpPr/>
              <p:nvPr/>
            </p:nvCxnSpPr>
            <p:spPr>
              <a:xfrm>
                <a:off x="7773108" y="3570010"/>
                <a:ext cx="69630" cy="27183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Connecteur droit 147"/>
              <p:cNvCxnSpPr/>
              <p:nvPr/>
            </p:nvCxnSpPr>
            <p:spPr>
              <a:xfrm>
                <a:off x="7842738" y="3841845"/>
                <a:ext cx="243569" cy="200711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Connecteur droit 148"/>
              <p:cNvCxnSpPr/>
              <p:nvPr/>
            </p:nvCxnSpPr>
            <p:spPr>
              <a:xfrm>
                <a:off x="8079956" y="4035731"/>
                <a:ext cx="139231" cy="3243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Connecteur droit 149"/>
              <p:cNvCxnSpPr/>
              <p:nvPr/>
            </p:nvCxnSpPr>
            <p:spPr>
              <a:xfrm>
                <a:off x="8220708" y="4068161"/>
                <a:ext cx="181776" cy="50488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Connecteur droit 150"/>
              <p:cNvCxnSpPr/>
              <p:nvPr/>
            </p:nvCxnSpPr>
            <p:spPr>
              <a:xfrm>
                <a:off x="8395779" y="4559520"/>
                <a:ext cx="234975" cy="111787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Connecteur droit 151"/>
              <p:cNvCxnSpPr/>
              <p:nvPr/>
            </p:nvCxnSpPr>
            <p:spPr>
              <a:xfrm>
                <a:off x="8629167" y="4678928"/>
                <a:ext cx="205638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Connecteur droit 152"/>
              <p:cNvCxnSpPr/>
              <p:nvPr/>
            </p:nvCxnSpPr>
            <p:spPr>
              <a:xfrm>
                <a:off x="8834805" y="4678826"/>
                <a:ext cx="111566" cy="117062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Connecteur droit 153"/>
              <p:cNvCxnSpPr/>
              <p:nvPr/>
            </p:nvCxnSpPr>
            <p:spPr>
              <a:xfrm>
                <a:off x="8954299" y="4782078"/>
                <a:ext cx="32284" cy="111147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Connecteur droit 154"/>
              <p:cNvCxnSpPr/>
              <p:nvPr/>
            </p:nvCxnSpPr>
            <p:spPr>
              <a:xfrm flipV="1">
                <a:off x="9000713" y="4885322"/>
                <a:ext cx="244878" cy="790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Connecteur droit 155"/>
              <p:cNvCxnSpPr/>
              <p:nvPr/>
            </p:nvCxnSpPr>
            <p:spPr>
              <a:xfrm>
                <a:off x="9245591" y="4893225"/>
                <a:ext cx="56729" cy="37282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Connecteur droit 156"/>
              <p:cNvCxnSpPr/>
              <p:nvPr/>
            </p:nvCxnSpPr>
            <p:spPr>
              <a:xfrm>
                <a:off x="9293432" y="4921679"/>
                <a:ext cx="167515" cy="7379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Connecteur droit 157"/>
              <p:cNvCxnSpPr/>
              <p:nvPr/>
            </p:nvCxnSpPr>
            <p:spPr>
              <a:xfrm>
                <a:off x="9460947" y="4929058"/>
                <a:ext cx="53857" cy="45717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Connecteur droit 158"/>
              <p:cNvCxnSpPr/>
              <p:nvPr/>
            </p:nvCxnSpPr>
            <p:spPr>
              <a:xfrm flipV="1">
                <a:off x="9514804" y="4981944"/>
                <a:ext cx="389003" cy="19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Connecteur droit 159"/>
              <p:cNvCxnSpPr/>
              <p:nvPr/>
            </p:nvCxnSpPr>
            <p:spPr>
              <a:xfrm>
                <a:off x="9903807" y="4974775"/>
                <a:ext cx="74824" cy="29029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Connecteur droit 160"/>
              <p:cNvCxnSpPr/>
              <p:nvPr/>
            </p:nvCxnSpPr>
            <p:spPr>
              <a:xfrm>
                <a:off x="9976698" y="5003949"/>
                <a:ext cx="108879" cy="15881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Connecteur droit 161"/>
              <p:cNvCxnSpPr/>
              <p:nvPr/>
            </p:nvCxnSpPr>
            <p:spPr>
              <a:xfrm>
                <a:off x="10085577" y="5011191"/>
                <a:ext cx="44261" cy="87996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Connecteur droit 162"/>
              <p:cNvCxnSpPr/>
              <p:nvPr/>
            </p:nvCxnSpPr>
            <p:spPr>
              <a:xfrm flipV="1">
                <a:off x="10129838" y="5087602"/>
                <a:ext cx="510885" cy="1149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Connecteur droit 163"/>
              <p:cNvCxnSpPr/>
              <p:nvPr/>
            </p:nvCxnSpPr>
            <p:spPr>
              <a:xfrm>
                <a:off x="10640723" y="5087602"/>
                <a:ext cx="60615" cy="54897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Connecteur droit 164"/>
              <p:cNvCxnSpPr/>
              <p:nvPr/>
            </p:nvCxnSpPr>
            <p:spPr>
              <a:xfrm flipV="1">
                <a:off x="10701338" y="5142499"/>
                <a:ext cx="396304" cy="101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Connecteur droit 165"/>
              <p:cNvCxnSpPr/>
              <p:nvPr/>
            </p:nvCxnSpPr>
            <p:spPr>
              <a:xfrm>
                <a:off x="11096456" y="5143812"/>
                <a:ext cx="1186" cy="36107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Connecteur droit 166"/>
              <p:cNvCxnSpPr/>
              <p:nvPr/>
            </p:nvCxnSpPr>
            <p:spPr>
              <a:xfrm flipV="1">
                <a:off x="11096456" y="5179919"/>
                <a:ext cx="247686" cy="6691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1" name="ZoneTexte 140"/>
            <p:cNvSpPr txBox="1"/>
            <p:nvPr/>
          </p:nvSpPr>
          <p:spPr>
            <a:xfrm>
              <a:off x="7231292" y="5068120"/>
              <a:ext cx="1144363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r-FR" sz="75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SSP 4-mois: 5%</a:t>
              </a:r>
            </a:p>
          </p:txBody>
        </p:sp>
      </p:grpSp>
      <p:graphicFrame>
        <p:nvGraphicFramePr>
          <p:cNvPr id="212" name="Table 9"/>
          <p:cNvGraphicFramePr>
            <a:graphicFrameLocks noGrp="1"/>
          </p:cNvGraphicFramePr>
          <p:nvPr>
            <p:extLst/>
          </p:nvPr>
        </p:nvGraphicFramePr>
        <p:xfrm>
          <a:off x="2267129" y="1770539"/>
          <a:ext cx="2122641" cy="619614"/>
        </p:xfrm>
        <a:graphic>
          <a:graphicData uri="http://schemas.openxmlformats.org/drawingml/2006/table">
            <a:tbl>
              <a:tblPr firstRow="1" bandRow="1"/>
              <a:tblGrid>
                <a:gridCol w="124679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520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60643">
                  <a:extLst>
                    <a:ext uri="{9D8B030D-6E8A-4147-A177-3AD203B41FA5}">
                      <a16:colId xmlns:a16="http://schemas.microsoft.com/office/drawing/2014/main" xmlns="" val="3484625142"/>
                    </a:ext>
                  </a:extLst>
                </a:gridCol>
              </a:tblGrid>
              <a:tr h="178353">
                <a:tc rowSpan="2">
                  <a:txBody>
                    <a:bodyPr/>
                    <a:lstStyle>
                      <a:lvl1pPr marL="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Calibri" panose="020F0502020204030204" pitchFamily="34" charset="0"/>
                      </a:endParaRPr>
                    </a:p>
                  </a:txBody>
                  <a:tcPr marL="49917" marR="49917" marT="32446" marB="32446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700" b="1" dirty="0">
                          <a:solidFill>
                            <a:schemeClr val="bg1"/>
                          </a:solidFill>
                          <a:latin typeface="+mn-lt"/>
                        </a:rPr>
                        <a:t>GASTRECTOMIE</a:t>
                      </a:r>
                      <a:endParaRPr lang="en-US" sz="700" b="0" i="0" baseline="0" dirty="0">
                        <a:solidFill>
                          <a:schemeClr val="bg1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49917" marR="49917" marT="32446" marB="32446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baseline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46800" marB="468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3965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72000" marR="72000" marT="46800" marB="468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b="1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Trifu</a:t>
                      </a:r>
                      <a:r>
                        <a:rPr lang="en-US" sz="7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/tipi</a:t>
                      </a:r>
                      <a:endParaRPr lang="ja-JP" sz="700" b="0" i="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Calibri" panose="020F0502020204030204" pitchFamily="34" charset="0"/>
                      </a:endParaRPr>
                    </a:p>
                  </a:txBody>
                  <a:tcPr marL="47546" marR="47546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b="1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Pbo</a:t>
                      </a:r>
                      <a:endParaRPr lang="ja-JP" sz="700" b="0" i="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Calibri" panose="020F0502020204030204" pitchFamily="34" charset="0"/>
                      </a:endParaRPr>
                    </a:p>
                  </a:txBody>
                  <a:tcPr marL="47546" marR="47546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59926768"/>
                  </a:ext>
                </a:extLst>
              </a:tr>
              <a:tr h="102870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altLang="ja-JP" sz="700" b="0" kern="12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Survie</a:t>
                      </a:r>
                      <a:r>
                        <a:rPr kumimoji="0" lang="en-GB" altLang="ja-JP" sz="700" b="0" kern="12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altLang="ja-JP" sz="700" b="0" kern="1200" baseline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globale</a:t>
                      </a:r>
                      <a:r>
                        <a:rPr kumimoji="0" lang="en-GB" altLang="ja-JP" sz="700" b="0" kern="12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kumimoji="0" lang="en-GB" altLang="ja-JP" sz="700" b="0" kern="1200" baseline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médiane</a:t>
                      </a:r>
                      <a:r>
                        <a:rPr kumimoji="0" lang="en-GB" altLang="ja-JP" sz="700" b="0" kern="12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en-GB" altLang="ja-JP" sz="700" b="0" kern="1200" baseline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</a:t>
                      </a:r>
                      <a:r>
                        <a:rPr kumimoji="0" lang="en-GB" altLang="ja-JP" sz="700" b="0" kern="12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0" lang="ja-JP" altLang="fr-FR" sz="700" b="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546" marR="4754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B3C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700" b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 </a:t>
                      </a:r>
                      <a:endParaRPr kumimoji="0" lang="ja-JP" altLang="fr-FR" sz="700" b="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546" marR="4754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B3C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altLang="ja-JP" sz="700" b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3,4</a:t>
                      </a:r>
                      <a:endParaRPr kumimoji="0" lang="ja-JP" altLang="fr-FR" sz="700" b="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546" marR="4754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B3CA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22650708"/>
                  </a:ext>
                </a:extLst>
              </a:tr>
              <a:tr h="179904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700" b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HR (IC 95%)</a:t>
                      </a:r>
                      <a:endParaRPr kumimoji="0" lang="ja-JP" altLang="fr-FR" sz="700" b="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546" marR="4754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B3CA">
                        <a:tint val="4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altLang="ja-JP" sz="700" b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0,57 (0,41-0,79)</a:t>
                      </a:r>
                      <a:endParaRPr kumimoji="0" lang="ja-JP" altLang="fr-FR" sz="700" b="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546" marR="4754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B3CA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ja-JP" altLang="fr-FR" sz="1400" b="1" kern="1200" dirty="0">
                        <a:solidFill>
                          <a:schemeClr val="tx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546" marR="4754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B3CA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214" name="Espace réservé du contenu 3">
            <a:extLst>
              <a:ext uri="{FF2B5EF4-FFF2-40B4-BE49-F238E27FC236}">
                <a16:creationId xmlns:a16="http://schemas.microsoft.com/office/drawing/2014/main" xmlns="" id="{CDCF15D2-C960-DF42-BD91-3C5F144EFBF1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5922740" y="694974"/>
          <a:ext cx="2706658" cy="7194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332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53329">
                  <a:extLst>
                    <a:ext uri="{9D8B030D-6E8A-4147-A177-3AD203B41FA5}">
                      <a16:colId xmlns:a16="http://schemas.microsoft.com/office/drawing/2014/main" xmlns="" val="1743330713"/>
                    </a:ext>
                  </a:extLst>
                </a:gridCol>
              </a:tblGrid>
              <a:tr h="281694">
                <a:tc gridSpan="2"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Gastrectomie</a:t>
                      </a:r>
                    </a:p>
                  </a:txBody>
                  <a:tcPr marL="36000" marR="36000" marT="36000" marB="3600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fr-FR" sz="1600" dirty="0"/>
                    </a:p>
                  </a:txBody>
                  <a:tcPr marL="104166" marR="104166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3035"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>
                          <a:solidFill>
                            <a:schemeClr val="bg1"/>
                          </a:solidFill>
                        </a:rPr>
                        <a:t>FTD/TPI (n=147/337) 44%</a:t>
                      </a:r>
                    </a:p>
                  </a:txBody>
                  <a:tcPr marL="36000" marR="36000" marT="36000" marB="3600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>
                          <a:solidFill>
                            <a:schemeClr val="bg1"/>
                          </a:solidFill>
                        </a:rPr>
                        <a:t>Placebo </a:t>
                      </a:r>
                      <a:br>
                        <a:rPr lang="fr-FR" sz="1200" b="1" dirty="0">
                          <a:solidFill>
                            <a:schemeClr val="bg1"/>
                          </a:solidFill>
                        </a:rPr>
                      </a:br>
                      <a:r>
                        <a:rPr lang="fr-FR" sz="1200" b="1" dirty="0">
                          <a:solidFill>
                            <a:schemeClr val="bg1"/>
                          </a:solidFill>
                        </a:rPr>
                        <a:t>(n=74/170) 44%</a:t>
                      </a:r>
                    </a:p>
                  </a:txBody>
                  <a:tcPr marL="36000" marR="36000" marT="36000" marB="3600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80692167"/>
                  </a:ext>
                </a:extLst>
              </a:tr>
            </a:tbl>
          </a:graphicData>
        </a:graphic>
      </p:graphicFrame>
      <p:cxnSp>
        <p:nvCxnSpPr>
          <p:cNvPr id="216" name="Connecteur droit 215">
            <a:extLst>
              <a:ext uri="{FF2B5EF4-FFF2-40B4-BE49-F238E27FC236}">
                <a16:creationId xmlns:a16="http://schemas.microsoft.com/office/drawing/2014/main" xmlns="" id="{5798657B-AE44-454E-ADFB-F17996B7B344}"/>
              </a:ext>
            </a:extLst>
          </p:cNvPr>
          <p:cNvCxnSpPr>
            <a:cxnSpLocks/>
          </p:cNvCxnSpPr>
          <p:nvPr/>
        </p:nvCxnSpPr>
        <p:spPr>
          <a:xfrm rot="16200000">
            <a:off x="6277744" y="3974400"/>
            <a:ext cx="51179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7" name="Connecteur droit 216">
            <a:extLst>
              <a:ext uri="{FF2B5EF4-FFF2-40B4-BE49-F238E27FC236}">
                <a16:creationId xmlns:a16="http://schemas.microsoft.com/office/drawing/2014/main" xmlns="" id="{6AA3DB53-91E3-F943-9743-657F29666660}"/>
              </a:ext>
            </a:extLst>
          </p:cNvPr>
          <p:cNvCxnSpPr>
            <a:cxnSpLocks/>
          </p:cNvCxnSpPr>
          <p:nvPr/>
        </p:nvCxnSpPr>
        <p:spPr>
          <a:xfrm rot="16200000">
            <a:off x="6749933" y="3974400"/>
            <a:ext cx="51179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20" name="Table 9">
            <a:extLst>
              <a:ext uri="{FF2B5EF4-FFF2-40B4-BE49-F238E27FC236}">
                <a16:creationId xmlns:a16="http://schemas.microsoft.com/office/drawing/2014/main" xmlns="" id="{44BCD49B-9CB5-B848-8861-629242E7118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588224" y="1770539"/>
          <a:ext cx="2122641" cy="619614"/>
        </p:xfrm>
        <a:graphic>
          <a:graphicData uri="http://schemas.openxmlformats.org/drawingml/2006/table">
            <a:tbl>
              <a:tblPr firstRow="1" bandRow="1"/>
              <a:tblGrid>
                <a:gridCol w="124679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520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60643">
                  <a:extLst>
                    <a:ext uri="{9D8B030D-6E8A-4147-A177-3AD203B41FA5}">
                      <a16:colId xmlns:a16="http://schemas.microsoft.com/office/drawing/2014/main" xmlns="" val="3484625142"/>
                    </a:ext>
                  </a:extLst>
                </a:gridCol>
              </a:tblGrid>
              <a:tr h="178353">
                <a:tc rowSpan="2">
                  <a:txBody>
                    <a:bodyPr/>
                    <a:lstStyle>
                      <a:lvl1pPr marL="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Calibri" panose="020F0502020204030204" pitchFamily="34" charset="0"/>
                      </a:endParaRPr>
                    </a:p>
                  </a:txBody>
                  <a:tcPr marL="49917" marR="49917" marT="32446" marB="32446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700" b="1" dirty="0">
                          <a:solidFill>
                            <a:schemeClr val="bg1"/>
                          </a:solidFill>
                          <a:latin typeface="+mn-lt"/>
                        </a:rPr>
                        <a:t>GASTRECTOMIE</a:t>
                      </a:r>
                      <a:endParaRPr lang="en-US" sz="700" b="0" i="0" baseline="0" dirty="0">
                        <a:solidFill>
                          <a:schemeClr val="bg1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49917" marR="49917" marT="32446" marB="32446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baseline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46800" marB="468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3965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72000" marR="72000" marT="46800" marB="468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b="1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Trifu</a:t>
                      </a:r>
                      <a:r>
                        <a:rPr lang="en-US" sz="7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/tipi</a:t>
                      </a:r>
                      <a:endParaRPr lang="ja-JP" sz="700" b="0" i="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Calibri" panose="020F0502020204030204" pitchFamily="34" charset="0"/>
                      </a:endParaRPr>
                    </a:p>
                  </a:txBody>
                  <a:tcPr marL="47546" marR="47546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b="1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Pbo</a:t>
                      </a:r>
                      <a:endParaRPr lang="ja-JP" sz="700" b="0" i="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Calibri" panose="020F0502020204030204" pitchFamily="34" charset="0"/>
                      </a:endParaRPr>
                    </a:p>
                  </a:txBody>
                  <a:tcPr marL="47546" marR="47546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59926768"/>
                  </a:ext>
                </a:extLst>
              </a:tr>
              <a:tr h="102870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altLang="ja-JP" sz="700" b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SSP</a:t>
                      </a:r>
                      <a:r>
                        <a:rPr kumimoji="0" lang="en-GB" altLang="ja-JP" sz="700" b="0" kern="12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kumimoji="0" lang="en-GB" altLang="ja-JP" sz="700" b="0" kern="1200" baseline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médiane</a:t>
                      </a:r>
                      <a:r>
                        <a:rPr kumimoji="0" lang="en-GB" altLang="ja-JP" sz="700" b="0" kern="12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en-GB" altLang="ja-JP" sz="700" b="0" kern="1200" baseline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</a:t>
                      </a:r>
                      <a:r>
                        <a:rPr kumimoji="0" lang="en-GB" altLang="ja-JP" sz="700" b="0" kern="12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0" lang="ja-JP" altLang="fr-FR" sz="700" b="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546" marR="4754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B3C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700" b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2,2</a:t>
                      </a:r>
                      <a:endParaRPr kumimoji="0" lang="ja-JP" altLang="fr-FR" sz="700" b="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546" marR="4754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B3C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altLang="ja-JP" sz="700" b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1,8</a:t>
                      </a:r>
                      <a:endParaRPr kumimoji="0" lang="ja-JP" altLang="fr-FR" sz="700" b="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546" marR="4754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B3CA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22650708"/>
                  </a:ext>
                </a:extLst>
              </a:tr>
              <a:tr h="179904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700" b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HR (IC 95%)</a:t>
                      </a:r>
                      <a:endParaRPr kumimoji="0" lang="ja-JP" altLang="fr-FR" sz="700" b="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546" marR="4754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B3CA">
                        <a:tint val="4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altLang="ja-JP" sz="700" b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0,48 (0,35-0,65)</a:t>
                      </a:r>
                      <a:endParaRPr kumimoji="0" lang="ja-JP" altLang="fr-FR" sz="700" b="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47546" marR="4754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B3CA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ja-JP" altLang="fr-FR" sz="1400" b="1" kern="1200" dirty="0">
                        <a:solidFill>
                          <a:schemeClr val="tx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546" marR="4754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B3CA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213" name="ZoneTexte 212">
            <a:extLst>
              <a:ext uri="{FF2B5EF4-FFF2-40B4-BE49-F238E27FC236}">
                <a16:creationId xmlns:a16="http://schemas.microsoft.com/office/drawing/2014/main" xmlns="" id="{EAB50FCF-C39E-714E-8839-5323BA86DD3E}"/>
              </a:ext>
            </a:extLst>
          </p:cNvPr>
          <p:cNvSpPr txBox="1"/>
          <p:nvPr/>
        </p:nvSpPr>
        <p:spPr>
          <a:xfrm>
            <a:off x="4819369" y="4443958"/>
            <a:ext cx="544719" cy="1038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675" dirty="0"/>
              <a:t>Nb à risque</a:t>
            </a:r>
          </a:p>
        </p:txBody>
      </p:sp>
      <p:sp>
        <p:nvSpPr>
          <p:cNvPr id="215" name="ZoneTexte 214">
            <a:extLst>
              <a:ext uri="{FF2B5EF4-FFF2-40B4-BE49-F238E27FC236}">
                <a16:creationId xmlns:a16="http://schemas.microsoft.com/office/drawing/2014/main" xmlns="" id="{882E1C5A-34CD-7B43-ACA4-27C10A0548BA}"/>
              </a:ext>
            </a:extLst>
          </p:cNvPr>
          <p:cNvSpPr txBox="1"/>
          <p:nvPr/>
        </p:nvSpPr>
        <p:spPr>
          <a:xfrm>
            <a:off x="4833629" y="4573445"/>
            <a:ext cx="459000" cy="11541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750" b="1" dirty="0">
                <a:solidFill>
                  <a:srgbClr val="4F81BD"/>
                </a:solidFill>
              </a:rPr>
              <a:t>FTD/TPI</a:t>
            </a:r>
          </a:p>
        </p:txBody>
      </p:sp>
      <p:sp>
        <p:nvSpPr>
          <p:cNvPr id="218" name="ZoneTexte 217">
            <a:extLst>
              <a:ext uri="{FF2B5EF4-FFF2-40B4-BE49-F238E27FC236}">
                <a16:creationId xmlns:a16="http://schemas.microsoft.com/office/drawing/2014/main" xmlns="" id="{C71B66DD-5CE4-0E49-9FCC-1D2D7DD78315}"/>
              </a:ext>
            </a:extLst>
          </p:cNvPr>
          <p:cNvSpPr txBox="1"/>
          <p:nvPr/>
        </p:nvSpPr>
        <p:spPr>
          <a:xfrm>
            <a:off x="4832234" y="4687745"/>
            <a:ext cx="459000" cy="1154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fr-FR" sz="750" dirty="0">
                <a:solidFill>
                  <a:srgbClr val="A470AA"/>
                </a:solidFill>
              </a:rPr>
              <a:t>Placebo</a:t>
            </a:r>
          </a:p>
        </p:txBody>
      </p:sp>
    </p:spTree>
    <p:extLst>
      <p:ext uri="{BB962C8B-B14F-4D97-AF65-F5344CB8AC3E}">
        <p14:creationId xmlns:p14="http://schemas.microsoft.com/office/powerpoint/2010/main" val="8780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idx="1"/>
          </p:nvPr>
        </p:nvSpPr>
        <p:spPr>
          <a:xfrm>
            <a:off x="827773" y="3522845"/>
            <a:ext cx="7772400" cy="1125140"/>
          </a:xfrm>
        </p:spPr>
        <p:txBody>
          <a:bodyPr>
            <a:normAutofit/>
          </a:bodyPr>
          <a:lstStyle/>
          <a:p>
            <a:r>
              <a:rPr lang="fr-FR" sz="1200" dirty="0" err="1">
                <a:solidFill>
                  <a:srgbClr val="FFFFFF"/>
                </a:solidFill>
                <a:ea typeface="Lucida Grande"/>
                <a:cs typeface="Calibri" panose="020F0502020204030204" pitchFamily="34" charset="0"/>
              </a:rPr>
              <a:t>Janjigian</a:t>
            </a:r>
            <a:r>
              <a:rPr lang="fr-FR" sz="1200" dirty="0">
                <a:solidFill>
                  <a:srgbClr val="FFFFFF"/>
                </a:solidFill>
                <a:ea typeface="Lucida Grande"/>
                <a:cs typeface="Calibri" panose="020F0502020204030204" pitchFamily="34" charset="0"/>
              </a:rPr>
              <a:t> Y et al., ASCO GI 2019, </a:t>
            </a:r>
            <a:r>
              <a:rPr lang="fr-FR" sz="1200" dirty="0" err="1">
                <a:solidFill>
                  <a:srgbClr val="FFFFFF"/>
                </a:solidFill>
                <a:ea typeface="Lucida Grande"/>
                <a:cs typeface="Calibri" panose="020F0502020204030204" pitchFamily="34" charset="0"/>
              </a:rPr>
              <a:t>abstr</a:t>
            </a:r>
            <a:r>
              <a:rPr lang="fr-FR" sz="1200" dirty="0">
                <a:solidFill>
                  <a:srgbClr val="FFFFFF"/>
                </a:solidFill>
                <a:ea typeface="Lucida Grande"/>
                <a:cs typeface="Calibri" panose="020F0502020204030204" pitchFamily="34" charset="0"/>
              </a:rPr>
              <a:t> 62</a:t>
            </a:r>
            <a:endParaRPr lang="fr-FR" sz="1200" dirty="0">
              <a:solidFill>
                <a:srgbClr val="FFFFFF"/>
              </a:solidFill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1800" dirty="0" err="1">
                <a:solidFill>
                  <a:schemeClr val="bg1"/>
                </a:solidFill>
                <a:ea typeface="Lucida Grande"/>
                <a:cs typeface="Calibri" panose="020F0502020204030204" pitchFamily="34" charset="0"/>
              </a:rPr>
              <a:t>pembrolizumab</a:t>
            </a:r>
            <a:r>
              <a:rPr lang="fr-FR" sz="1800" dirty="0">
                <a:solidFill>
                  <a:schemeClr val="bg1"/>
                </a:solidFill>
                <a:ea typeface="Lucida Grande"/>
                <a:cs typeface="Calibri" panose="020F0502020204030204" pitchFamily="34" charset="0"/>
              </a:rPr>
              <a:t> (P), </a:t>
            </a:r>
            <a:r>
              <a:rPr lang="fr-FR" sz="1800" dirty="0" err="1">
                <a:solidFill>
                  <a:schemeClr val="bg1"/>
                </a:solidFill>
                <a:ea typeface="Lucida Grande"/>
                <a:cs typeface="Calibri" panose="020F0502020204030204" pitchFamily="34" charset="0"/>
              </a:rPr>
              <a:t>trastuzumab</a:t>
            </a:r>
            <a:r>
              <a:rPr lang="fr-FR" sz="1800" dirty="0">
                <a:solidFill>
                  <a:schemeClr val="bg1"/>
                </a:solidFill>
                <a:ea typeface="Lucida Grande"/>
                <a:cs typeface="Calibri" panose="020F0502020204030204" pitchFamily="34" charset="0"/>
              </a:rPr>
              <a:t> (T), </a:t>
            </a:r>
            <a:r>
              <a:rPr lang="fr-FR" sz="1800" dirty="0" err="1">
                <a:solidFill>
                  <a:schemeClr val="bg1"/>
                </a:solidFill>
                <a:ea typeface="Lucida Grande"/>
                <a:cs typeface="Calibri" panose="020F0502020204030204" pitchFamily="34" charset="0"/>
              </a:rPr>
              <a:t>capecitabine</a:t>
            </a:r>
            <a:r>
              <a:rPr lang="fr-FR" sz="1800" dirty="0">
                <a:solidFill>
                  <a:schemeClr val="bg1"/>
                </a:solidFill>
                <a:ea typeface="Lucida Grande"/>
                <a:cs typeface="Calibri" panose="020F0502020204030204" pitchFamily="34" charset="0"/>
              </a:rPr>
              <a:t> (C) ET </a:t>
            </a:r>
            <a:r>
              <a:rPr lang="fr-FR" sz="1800" dirty="0" err="1">
                <a:solidFill>
                  <a:schemeClr val="bg1"/>
                </a:solidFill>
                <a:ea typeface="Lucida Grande"/>
                <a:cs typeface="Calibri" panose="020F0502020204030204" pitchFamily="34" charset="0"/>
              </a:rPr>
              <a:t>oxaliplatinE</a:t>
            </a:r>
            <a:r>
              <a:rPr lang="fr-FR" sz="1800" dirty="0">
                <a:solidFill>
                  <a:schemeClr val="bg1"/>
                </a:solidFill>
                <a:ea typeface="Lucida Grande"/>
                <a:cs typeface="Calibri" panose="020F0502020204030204" pitchFamily="34" charset="0"/>
              </a:rPr>
              <a:t>(O) en 1</a:t>
            </a:r>
            <a:r>
              <a:rPr lang="fr-FR" sz="1800" baseline="30000" dirty="0">
                <a:solidFill>
                  <a:schemeClr val="bg1"/>
                </a:solidFill>
                <a:ea typeface="Lucida Grande"/>
                <a:cs typeface="Calibri" panose="020F0502020204030204" pitchFamily="34" charset="0"/>
              </a:rPr>
              <a:t>ère</a:t>
            </a:r>
            <a:r>
              <a:rPr lang="fr-FR" sz="1800" dirty="0">
                <a:solidFill>
                  <a:schemeClr val="bg1"/>
                </a:solidFill>
                <a:ea typeface="Lucida Grande"/>
                <a:cs typeface="Calibri" panose="020F0502020204030204" pitchFamily="34" charset="0"/>
              </a:rPr>
              <a:t> ligne de traitement des adénocarcinomes </a:t>
            </a:r>
            <a:r>
              <a:rPr lang="fr-FR" sz="1800" dirty="0" err="1">
                <a:solidFill>
                  <a:schemeClr val="bg1"/>
                </a:solidFill>
                <a:ea typeface="Lucida Grande"/>
                <a:cs typeface="Calibri" panose="020F0502020204030204" pitchFamily="34" charset="0"/>
              </a:rPr>
              <a:t>oesogastrIques</a:t>
            </a:r>
            <a:r>
              <a:rPr lang="fr-FR" sz="1800" dirty="0">
                <a:solidFill>
                  <a:schemeClr val="bg1"/>
                </a:solidFill>
                <a:ea typeface="Lucida Grande"/>
                <a:cs typeface="Calibri" panose="020F0502020204030204" pitchFamily="34" charset="0"/>
              </a:rPr>
              <a:t> métastatiques HER2+ : étude de phase II</a:t>
            </a:r>
            <a:endParaRPr lang="fr-F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9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9"/>
          <p:cNvGraphicFramePr>
            <a:graphicFrameLocks noGrp="1"/>
          </p:cNvGraphicFramePr>
          <p:nvPr>
            <p:extLst/>
          </p:nvPr>
        </p:nvGraphicFramePr>
        <p:xfrm>
          <a:off x="755576" y="1358550"/>
          <a:ext cx="7824792" cy="33658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05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3484625142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53808">
                  <a:extLst>
                    <a:ext uri="{9D8B030D-6E8A-4147-A177-3AD203B41FA5}">
                      <a16:colId xmlns:a16="http://schemas.microsoft.com/office/drawing/2014/main" xmlns="" val="2393494580"/>
                    </a:ext>
                  </a:extLst>
                </a:gridCol>
              </a:tblGrid>
              <a:tr h="312151">
                <a:tc rowSpan="2">
                  <a:txBody>
                    <a:bodyPr/>
                    <a:lstStyle>
                      <a:lvl1pPr marL="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>
                          <a:effectLst/>
                        </a:rPr>
                        <a:t>Tolérance</a:t>
                      </a:r>
                      <a:endParaRPr lang="ja-JP" altLang="en-US" sz="1400" b="0" i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ＭＳ 明朝"/>
                        <a:cs typeface="Calibri" panose="020F0502020204030204" pitchFamily="34" charset="0"/>
                      </a:endParaRPr>
                    </a:p>
                  </a:txBody>
                  <a:tcPr marL="49917" marR="49917" marT="32446" marB="32446" anchor="ctr"/>
                </a:tc>
                <a:tc gridSpan="2">
                  <a:txBody>
                    <a:bodyPr/>
                    <a:lstStyle>
                      <a:lvl1pPr marL="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dirty="0"/>
                        <a:t>GASTRECTOMIE</a:t>
                      </a:r>
                      <a:endParaRPr lang="en-US" sz="1400" b="0" i="0" baseline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917" marR="49917" marT="32446" marB="32446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baseline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46800" marB="468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Population globale</a:t>
                      </a:r>
                      <a:endParaRPr lang="en-US" sz="1400" b="0" i="0" baseline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917" marR="49917" marT="32446" marB="32446"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baseline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46800" marB="4680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5953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72000" marR="72000" marT="46800" marB="468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Trifu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/tipi</a:t>
                      </a:r>
                      <a:endParaRPr lang="ja-JP" sz="14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ＭＳ 明朝"/>
                        <a:cs typeface="Calibri" panose="020F0502020204030204" pitchFamily="34" charset="0"/>
                      </a:endParaRPr>
                    </a:p>
                  </a:txBody>
                  <a:tcPr marL="47546" marR="47546" marT="0" marB="0" anchor="ctr"/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Pbo</a:t>
                      </a:r>
                      <a:endParaRPr lang="ja-JP" sz="14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ＭＳ 明朝"/>
                        <a:cs typeface="Calibri" panose="020F0502020204030204" pitchFamily="34" charset="0"/>
                      </a:endParaRPr>
                    </a:p>
                  </a:txBody>
                  <a:tcPr marL="47546" marR="47546" marT="0" marB="0" anchor="ctr"/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Trifu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/tipi</a:t>
                      </a:r>
                      <a:endParaRPr lang="ja-JP" sz="14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ＭＳ 明朝"/>
                        <a:cs typeface="Calibri" panose="020F0502020204030204" pitchFamily="34" charset="0"/>
                      </a:endParaRPr>
                    </a:p>
                  </a:txBody>
                  <a:tcPr marL="47546" marR="47546" marT="0" marB="0" anchor="ctr"/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Pbo</a:t>
                      </a:r>
                      <a:endParaRPr lang="ja-JP" sz="14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ＭＳ 明朝"/>
                        <a:cs typeface="Calibri" panose="020F0502020204030204" pitchFamily="34" charset="0"/>
                      </a:endParaRPr>
                    </a:p>
                  </a:txBody>
                  <a:tcPr marL="47546" marR="47546" marT="0" marB="0" anchor="ctr"/>
                </a:tc>
                <a:extLst>
                  <a:ext uri="{0D108BD9-81ED-4DB2-BD59-A6C34878D82A}">
                    <a16:rowId xmlns:a16="http://schemas.microsoft.com/office/drawing/2014/main" xmlns="" val="3959926768"/>
                  </a:ext>
                </a:extLst>
              </a:tr>
              <a:tr h="2797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altLang="ja-JP" sz="14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Nombre de cycles (médiane, extrêmes)</a:t>
                      </a:r>
                      <a:endParaRPr kumimoji="0" lang="ja-JP" altLang="fr-FR" sz="1400" b="1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546" marR="47546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altLang="ja-JP" sz="14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2 (1-14)</a:t>
                      </a:r>
                      <a:endParaRPr kumimoji="0" lang="ja-JP" altLang="fr-FR" sz="1400" b="1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546" marR="47546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altLang="ja-JP" sz="14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2</a:t>
                      </a:r>
                      <a:r>
                        <a:rPr kumimoji="0" lang="fr-FR" altLang="ja-JP" sz="1400" kern="12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 (1-6)</a:t>
                      </a:r>
                      <a:endParaRPr kumimoji="0" lang="ja-JP" altLang="fr-FR" sz="1400" b="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546" marR="47546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altLang="ja-JP" sz="14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2 (1-14)</a:t>
                      </a:r>
                      <a:endParaRPr kumimoji="0" lang="ja-JP" altLang="fr-FR" sz="1400" b="1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546" marR="47546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altLang="ja-JP" sz="14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2 (1-16)</a:t>
                      </a:r>
                      <a:endParaRPr kumimoji="0" lang="ja-JP" altLang="fr-FR" sz="1400" b="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546" marR="47546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97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altLang="ja-JP" sz="14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Durée du traitement (moyenne, </a:t>
                      </a:r>
                      <a:r>
                        <a:rPr kumimoji="0" lang="fr-FR" altLang="ja-JP" sz="1400" kern="12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sem</a:t>
                      </a:r>
                      <a:r>
                        <a:rPr kumimoji="0" lang="fr-FR" altLang="ja-JP" sz="14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)</a:t>
                      </a:r>
                      <a:endParaRPr kumimoji="0" lang="ja-JP" altLang="fr-FR" sz="1400" b="1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546" marR="47546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altLang="ja-JP" sz="14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12,7</a:t>
                      </a:r>
                      <a:endParaRPr kumimoji="0" lang="ja-JP" altLang="fr-FR" sz="1400" b="1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546" marR="47546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altLang="ja-JP" sz="14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5,8</a:t>
                      </a:r>
                      <a:endParaRPr kumimoji="0" lang="ja-JP" altLang="fr-FR" sz="1400" b="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546" marR="47546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altLang="ja-JP" sz="14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12,1</a:t>
                      </a:r>
                      <a:endParaRPr kumimoji="0" lang="ja-JP" altLang="fr-FR" sz="1400" b="1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546" marR="47546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altLang="ja-JP" sz="14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7,1</a:t>
                      </a:r>
                      <a:endParaRPr kumimoji="0" lang="ja-JP" altLang="fr-FR" sz="1400" b="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546" marR="47546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797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altLang="ja-JP" sz="14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Dose</a:t>
                      </a:r>
                      <a:r>
                        <a:rPr kumimoji="0" lang="fr-FR" altLang="ja-JP" sz="1400" kern="12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 intensité relative (moyenne)</a:t>
                      </a:r>
                      <a:endParaRPr kumimoji="0" lang="ja-JP" altLang="fr-FR" sz="1400" b="1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546" marR="47546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altLang="ja-JP" sz="14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0,83</a:t>
                      </a:r>
                      <a:endParaRPr kumimoji="0" lang="ja-JP" altLang="fr-FR" sz="1400" b="1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546" marR="47546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altLang="ja-JP" sz="14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0,91</a:t>
                      </a:r>
                      <a:endParaRPr kumimoji="0" lang="ja-JP" altLang="fr-FR" sz="1400" b="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546" marR="47546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altLang="ja-JP" sz="14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0,85</a:t>
                      </a:r>
                      <a:endParaRPr kumimoji="0" lang="ja-JP" altLang="fr-FR" sz="1400" b="1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546" marR="47546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altLang="ja-JP" sz="14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0,89</a:t>
                      </a:r>
                      <a:endParaRPr kumimoji="0" lang="ja-JP" altLang="fr-FR" sz="1400" b="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546" marR="47546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79775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altLang="ja-JP" sz="1400" kern="12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Neutropénie</a:t>
                      </a:r>
                      <a:r>
                        <a:rPr kumimoji="0" lang="en-GB" altLang="ja-JP" sz="14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  Gr 3/4  (%)</a:t>
                      </a:r>
                      <a:endParaRPr kumimoji="0" lang="ja-JP" altLang="fr-FR" sz="1400" b="1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546" marR="47546" marT="0" marB="0" anchor="ctr"/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altLang="ja-JP" sz="14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44</a:t>
                      </a:r>
                      <a:endParaRPr kumimoji="0" lang="ja-JP" altLang="fr-FR" sz="1400" b="1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546" marR="47546" marT="0" marB="0" anchor="ctr"/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altLang="ja-JP" sz="14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0</a:t>
                      </a:r>
                      <a:endParaRPr kumimoji="0" lang="ja-JP" altLang="fr-FR" sz="1400" b="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546" marR="47546" marT="0" marB="0" anchor="ctr"/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altLang="ja-JP" sz="14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34</a:t>
                      </a:r>
                      <a:endParaRPr kumimoji="0" lang="ja-JP" altLang="fr-FR" sz="1400" b="1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546" marR="47546" marT="0" marB="0" anchor="ctr"/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0</a:t>
                      </a:r>
                      <a:endParaRPr kumimoji="0" lang="ja-JP" altLang="fr-FR" sz="1400" b="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546" marR="47546" marT="0" marB="0" anchor="ctr"/>
                </a:tc>
                <a:extLst>
                  <a:ext uri="{0D108BD9-81ED-4DB2-BD59-A6C34878D82A}">
                    <a16:rowId xmlns:a16="http://schemas.microsoft.com/office/drawing/2014/main" xmlns="" val="1522650708"/>
                  </a:ext>
                </a:extLst>
              </a:tr>
              <a:tr h="279775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kern="12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Anémie</a:t>
                      </a:r>
                      <a:r>
                        <a:rPr kumimoji="0" lang="en-GB" sz="14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  Gr</a:t>
                      </a:r>
                      <a:r>
                        <a:rPr kumimoji="0" lang="en-GB" sz="1400" kern="12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 3/4 </a:t>
                      </a:r>
                      <a:r>
                        <a:rPr kumimoji="0" lang="en-GB" sz="14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(%)</a:t>
                      </a:r>
                      <a:endParaRPr kumimoji="0" lang="ja-JP" altLang="fr-FR" sz="1400" b="1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546" marR="47546" marT="0" marB="0" anchor="ctr"/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altLang="ja-JP" sz="14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21</a:t>
                      </a:r>
                      <a:endParaRPr kumimoji="0" lang="ja-JP" altLang="fr-FR" sz="1400" b="1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546" marR="47546" marT="0" marB="0" anchor="ctr"/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altLang="ja-JP" sz="14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4</a:t>
                      </a:r>
                      <a:endParaRPr kumimoji="0" lang="ja-JP" altLang="fr-FR" sz="1400" b="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546" marR="47546" marT="0" marB="0" anchor="ctr"/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altLang="ja-JP" sz="14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19</a:t>
                      </a:r>
                      <a:endParaRPr kumimoji="0" lang="ja-JP" altLang="fr-FR" sz="1400" b="1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546" marR="47546" marT="0" marB="0" anchor="ctr"/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altLang="ja-JP" sz="14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8</a:t>
                      </a:r>
                      <a:endParaRPr kumimoji="0" lang="ja-JP" altLang="fr-FR" sz="1400" b="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546" marR="47546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9775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kern="12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Leucopénie</a:t>
                      </a:r>
                      <a:r>
                        <a:rPr kumimoji="0" lang="en-GB" sz="14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  Gr</a:t>
                      </a:r>
                      <a:r>
                        <a:rPr kumimoji="0" lang="en-GB" sz="1400" kern="12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 3/4 </a:t>
                      </a:r>
                      <a:r>
                        <a:rPr kumimoji="0" lang="en-GB" sz="14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 (%)</a:t>
                      </a:r>
                      <a:endParaRPr kumimoji="0" lang="ja-JP" altLang="fr-FR" sz="1400" b="1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546" marR="47546" marT="0" marB="0" anchor="ctr"/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altLang="ja-JP" sz="14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14</a:t>
                      </a:r>
                      <a:endParaRPr kumimoji="0" lang="ja-JP" altLang="fr-FR" sz="1400" b="1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546" marR="47546" marT="0" marB="0" anchor="ctr"/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altLang="ja-JP" sz="14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0</a:t>
                      </a:r>
                      <a:endParaRPr kumimoji="0" lang="ja-JP" altLang="fr-FR" sz="1400" b="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546" marR="47546" marT="0" marB="0" anchor="ctr"/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altLang="ja-JP" sz="14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9</a:t>
                      </a:r>
                      <a:endParaRPr kumimoji="0" lang="ja-JP" altLang="fr-FR" sz="1400" b="1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546" marR="47546" marT="0" marB="0" anchor="ctr"/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altLang="ja-JP" sz="14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0</a:t>
                      </a:r>
                      <a:endParaRPr kumimoji="0" lang="ja-JP" altLang="fr-FR" sz="1400" b="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546" marR="47546" marT="0" marB="0" anchor="ctr"/>
                </a:tc>
                <a:extLst>
                  <a:ext uri="{0D108BD9-81ED-4DB2-BD59-A6C34878D82A}">
                    <a16:rowId xmlns:a16="http://schemas.microsoft.com/office/drawing/2014/main" xmlns="" val="3561626621"/>
                  </a:ext>
                </a:extLst>
              </a:tr>
              <a:tr h="2797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altLang="ja-JP" sz="14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Vomissements</a:t>
                      </a:r>
                      <a:r>
                        <a:rPr kumimoji="0" lang="fr-FR" altLang="ja-JP" sz="1400" kern="12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 Gr 3/4 (%)</a:t>
                      </a:r>
                      <a:endParaRPr kumimoji="0" lang="ja-JP" altLang="fr-FR" sz="1400" b="1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546" marR="47546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altLang="ja-JP" sz="14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3</a:t>
                      </a:r>
                      <a:endParaRPr kumimoji="0" lang="ja-JP" altLang="fr-FR" sz="1400" b="1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546" marR="47546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altLang="ja-JP" sz="14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1</a:t>
                      </a:r>
                      <a:endParaRPr kumimoji="0" lang="ja-JP" altLang="fr-FR" sz="1400" b="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546" marR="47546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altLang="ja-JP" sz="14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4</a:t>
                      </a:r>
                      <a:endParaRPr kumimoji="0" lang="ja-JP" altLang="fr-FR" sz="1400" b="1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546" marR="47546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altLang="ja-JP" sz="14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2</a:t>
                      </a:r>
                      <a:endParaRPr kumimoji="0" lang="ja-JP" altLang="fr-FR" sz="1400" b="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546" marR="47546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797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altLang="ja-JP" sz="14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Diarrhée Gr 3/4 (%)</a:t>
                      </a:r>
                      <a:endParaRPr kumimoji="0" lang="ja-JP" altLang="fr-FR" sz="1400" b="1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546" marR="47546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altLang="ja-JP" sz="14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3</a:t>
                      </a:r>
                      <a:endParaRPr kumimoji="0" lang="ja-JP" altLang="fr-FR" sz="1400" b="1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546" marR="47546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altLang="ja-JP" sz="14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4</a:t>
                      </a:r>
                      <a:endParaRPr kumimoji="0" lang="ja-JP" altLang="fr-FR" sz="1400" b="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546" marR="47546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altLang="ja-JP" sz="14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3</a:t>
                      </a:r>
                      <a:endParaRPr kumimoji="0" lang="ja-JP" altLang="fr-FR" sz="1400" b="1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546" marR="47546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altLang="ja-JP" sz="14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2</a:t>
                      </a:r>
                      <a:endParaRPr kumimoji="0" lang="ja-JP" altLang="fr-FR" sz="1400" b="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546" marR="47546" marT="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797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altLang="ja-JP" sz="14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Modification de dose</a:t>
                      </a:r>
                      <a:endParaRPr kumimoji="0" lang="ja-JP" altLang="fr-FR" sz="1400" b="1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546" marR="47546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altLang="ja-JP" sz="14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65</a:t>
                      </a:r>
                      <a:endParaRPr kumimoji="0" lang="ja-JP" altLang="fr-FR" sz="1400" b="1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546" marR="47546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altLang="ja-JP" sz="14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21</a:t>
                      </a:r>
                      <a:endParaRPr kumimoji="0" lang="ja-JP" altLang="fr-FR" sz="1400" b="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546" marR="47546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altLang="ja-JP" sz="14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58</a:t>
                      </a:r>
                      <a:endParaRPr kumimoji="0" lang="ja-JP" altLang="fr-FR" sz="1400" b="1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546" marR="47546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altLang="ja-JP" sz="14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22</a:t>
                      </a:r>
                      <a:endParaRPr kumimoji="0" lang="ja-JP" altLang="fr-FR" sz="1400" b="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546" marR="47546" marT="0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797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altLang="ja-JP" sz="14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Arrêt</a:t>
                      </a:r>
                      <a:r>
                        <a:rPr kumimoji="0" lang="fr-FR" altLang="ja-JP" sz="1400" kern="12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 du traitement</a:t>
                      </a:r>
                      <a:endParaRPr kumimoji="0" lang="ja-JP" altLang="fr-FR" sz="1400" b="1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546" marR="47546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altLang="ja-JP" sz="14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10</a:t>
                      </a:r>
                      <a:endParaRPr kumimoji="0" lang="ja-JP" altLang="fr-FR" sz="1400" b="1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546" marR="47546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altLang="ja-JP" sz="14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16</a:t>
                      </a:r>
                      <a:endParaRPr kumimoji="0" lang="ja-JP" altLang="fr-FR" sz="1400" b="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546" marR="47546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altLang="ja-JP" sz="14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13</a:t>
                      </a:r>
                      <a:endParaRPr kumimoji="0" lang="ja-JP" altLang="fr-FR" sz="1400" b="1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546" marR="47546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altLang="ja-JP" sz="14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17</a:t>
                      </a:r>
                      <a:endParaRPr kumimoji="0" lang="ja-JP" altLang="fr-FR" sz="1400" b="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546" marR="47546" marT="0" marB="0"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sp>
        <p:nvSpPr>
          <p:cNvPr id="5" name="Espace réservé du contenu 7">
            <a:extLst>
              <a:ext uri="{FF2B5EF4-FFF2-40B4-BE49-F238E27FC236}">
                <a16:creationId xmlns:a16="http://schemas.microsoft.com/office/drawing/2014/main" xmlns="" id="{E69DBDD6-ABF3-E04A-90A0-8FC3EFCF786E}"/>
              </a:ext>
            </a:extLst>
          </p:cNvPr>
          <p:cNvSpPr txBox="1">
            <a:spLocks/>
          </p:cNvSpPr>
          <p:nvPr/>
        </p:nvSpPr>
        <p:spPr>
          <a:xfrm>
            <a:off x="611560" y="876117"/>
            <a:ext cx="4464496" cy="4337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A370A9"/>
              </a:buClr>
              <a:buFont typeface="Wingdings" pitchFamily="2" charset="2"/>
              <a:buChar char="§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2000" dirty="0">
                <a:solidFill>
                  <a:srgbClr val="1F497D"/>
                </a:solidFill>
              </a:rPr>
              <a:t>Impact sur la tolérance</a:t>
            </a:r>
            <a:endParaRPr lang="fr-FR" sz="2000" i="1" dirty="0">
              <a:solidFill>
                <a:srgbClr val="1F497D"/>
              </a:solidFill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xmlns="" id="{B6F62027-FE02-CB41-BBBD-B229BCC38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57250"/>
          </a:xfrm>
        </p:spPr>
        <p:txBody>
          <a:bodyPr>
            <a:normAutofit/>
          </a:bodyPr>
          <a:lstStyle/>
          <a:p>
            <a:r>
              <a:rPr lang="fr-FR" dirty="0"/>
              <a:t>Estomac avancé &gt; L2, impact de la gastrectomie</a:t>
            </a:r>
            <a:br>
              <a:rPr lang="fr-FR" dirty="0"/>
            </a:br>
            <a:r>
              <a:rPr lang="fr-FR" dirty="0"/>
              <a:t>Etude TAGS</a:t>
            </a:r>
          </a:p>
        </p:txBody>
      </p:sp>
      <p:sp>
        <p:nvSpPr>
          <p:cNvPr id="10" name="ZoneTexte 9"/>
          <p:cNvSpPr txBox="1">
            <a:spLocks noChangeArrowheads="1"/>
          </p:cNvSpPr>
          <p:nvPr/>
        </p:nvSpPr>
        <p:spPr bwMode="auto">
          <a:xfrm>
            <a:off x="672811" y="4878430"/>
            <a:ext cx="87852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D. </a:t>
            </a:r>
            <a:r>
              <a:rPr lang="fr-FR" altLang="fr-FR" sz="10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Ilson</a:t>
            </a:r>
            <a:r>
              <a:rPr lang="ro-RO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 et al., ASCO</a:t>
            </a:r>
            <a:r>
              <a:rPr lang="fr-FR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GI</a:t>
            </a:r>
            <a:r>
              <a:rPr lang="ro-RO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 20</a:t>
            </a:r>
            <a:r>
              <a:rPr lang="fr-FR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19</a:t>
            </a:r>
            <a:r>
              <a:rPr lang="ro-RO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, </a:t>
            </a:r>
            <a:r>
              <a:rPr lang="fr-FR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abs  3</a:t>
            </a:r>
            <a:endParaRPr lang="nl-NL" altLang="fr-FR" sz="1000" dirty="0">
              <a:solidFill>
                <a:prstClr val="black">
                  <a:lumMod val="50000"/>
                  <a:lumOff val="50000"/>
                </a:prstClr>
              </a:solidFill>
              <a:latin typeface="Calibri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55576" y="4155926"/>
            <a:ext cx="784887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755576" y="2787774"/>
            <a:ext cx="7848871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9274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xmlns="" id="{B6F62027-FE02-CB41-BBBD-B229BCC38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Estomac avancé &gt; L2, impact de la gastrectomie</a:t>
            </a:r>
            <a:br>
              <a:rPr lang="fr-FR" dirty="0"/>
            </a:br>
            <a:r>
              <a:rPr lang="fr-FR" dirty="0"/>
              <a:t>Etude TAGS</a:t>
            </a:r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xmlns="" id="{FF914FB8-4276-8140-96E4-AD45F1ED73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35678"/>
            <a:ext cx="8229600" cy="3394472"/>
          </a:xfrm>
        </p:spPr>
        <p:txBody>
          <a:bodyPr>
            <a:normAutofit/>
          </a:bodyPr>
          <a:lstStyle/>
          <a:p>
            <a:r>
              <a:rPr lang="fr-FR" sz="2400" dirty="0"/>
              <a:t>Conclusion</a:t>
            </a:r>
          </a:p>
          <a:p>
            <a:pPr lvl="1"/>
            <a:r>
              <a:rPr lang="fr-FR" sz="2000" dirty="0"/>
              <a:t>La gastrectomie ne modifie pas l’efficacité du </a:t>
            </a:r>
            <a:r>
              <a:rPr lang="fr-FR" sz="2000" dirty="0" err="1"/>
              <a:t>trifluridine</a:t>
            </a:r>
            <a:r>
              <a:rPr lang="fr-FR" sz="2000" dirty="0"/>
              <a:t>/</a:t>
            </a:r>
            <a:r>
              <a:rPr lang="fr-FR" sz="2000" dirty="0" err="1"/>
              <a:t>tipiracil</a:t>
            </a:r>
            <a:r>
              <a:rPr lang="fr-FR" sz="2000" dirty="0"/>
              <a:t> sur la survie</a:t>
            </a:r>
          </a:p>
          <a:p>
            <a:pPr marL="257175" lvl="1" indent="0">
              <a:buNone/>
            </a:pPr>
            <a:endParaRPr lang="fr-FR" sz="2000" dirty="0"/>
          </a:p>
          <a:p>
            <a:pPr lvl="1"/>
            <a:r>
              <a:rPr lang="fr-FR" sz="2000" dirty="0"/>
              <a:t>La toxicité hématologique (neutropénie/leucopénie) est un peu plus fréquente chez les </a:t>
            </a:r>
            <a:r>
              <a:rPr lang="fr-FR" sz="2000" dirty="0" err="1"/>
              <a:t>gastrectomisés</a:t>
            </a:r>
            <a:r>
              <a:rPr lang="fr-FR" sz="2000" dirty="0"/>
              <a:t> mais n’entraîne pas plus d’arrêt de traitement que dans la population globale de l’étude avec une exposition au traitement comparable</a:t>
            </a:r>
          </a:p>
        </p:txBody>
      </p:sp>
      <p:sp>
        <p:nvSpPr>
          <p:cNvPr id="10" name="ZoneTexte 9"/>
          <p:cNvSpPr txBox="1">
            <a:spLocks noChangeArrowheads="1"/>
          </p:cNvSpPr>
          <p:nvPr/>
        </p:nvSpPr>
        <p:spPr bwMode="auto">
          <a:xfrm>
            <a:off x="416502" y="4878430"/>
            <a:ext cx="87852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D. </a:t>
            </a:r>
            <a:r>
              <a:rPr lang="fr-FR" altLang="fr-FR" sz="10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Ilson</a:t>
            </a:r>
            <a:r>
              <a:rPr lang="ro-RO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 et al., ASCO</a:t>
            </a:r>
            <a:r>
              <a:rPr lang="fr-FR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GI</a:t>
            </a:r>
            <a:r>
              <a:rPr lang="ro-RO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 20</a:t>
            </a:r>
            <a:r>
              <a:rPr lang="fr-FR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19</a:t>
            </a:r>
            <a:r>
              <a:rPr lang="ro-RO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, </a:t>
            </a:r>
            <a:r>
              <a:rPr lang="fr-FR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abs  3</a:t>
            </a:r>
            <a:endParaRPr lang="nl-NL" altLang="fr-FR" sz="1000" dirty="0">
              <a:solidFill>
                <a:prstClr val="black">
                  <a:lumMod val="50000"/>
                  <a:lumOff val="50000"/>
                </a:prstClr>
              </a:solidFill>
              <a:latin typeface="Calibri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40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xmlns="" id="{D11110D5-9095-234B-967B-BD6D8C5D37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4501" y="3517946"/>
            <a:ext cx="7660212" cy="1125140"/>
          </a:xfrm>
        </p:spPr>
        <p:txBody>
          <a:bodyPr/>
          <a:lstStyle/>
          <a:p>
            <a:r>
              <a:rPr lang="fr-FR" dirty="0" err="1">
                <a:solidFill>
                  <a:schemeClr val="bg1"/>
                </a:solidFill>
              </a:rPr>
              <a:t>Mamdani</a:t>
            </a:r>
            <a:r>
              <a:rPr lang="fr-FR" dirty="0">
                <a:solidFill>
                  <a:schemeClr val="bg1"/>
                </a:solidFill>
              </a:rPr>
              <a:t> H</a:t>
            </a:r>
            <a:r>
              <a:rPr lang="en" dirty="0">
                <a:solidFill>
                  <a:schemeClr val="bg1"/>
                </a:solidFill>
              </a:rPr>
              <a:t>. </a:t>
            </a:r>
            <a:r>
              <a:rPr lang="fr-FR" dirty="0">
                <a:solidFill>
                  <a:schemeClr val="bg1"/>
                </a:solidFill>
              </a:rPr>
              <a:t>et al. ASCO GI 2019, </a:t>
            </a:r>
            <a:r>
              <a:rPr lang="fr-FR" dirty="0" err="1">
                <a:solidFill>
                  <a:schemeClr val="bg1"/>
                </a:solidFill>
              </a:rPr>
              <a:t>abstr</a:t>
            </a:r>
            <a:r>
              <a:rPr lang="fr-FR" dirty="0">
                <a:solidFill>
                  <a:schemeClr val="bg1"/>
                </a:solidFill>
              </a:rPr>
              <a:t> 5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xmlns="" id="{F8B90FEF-C984-E148-BBE3-3754C5C30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" sz="2000" dirty="0">
                <a:solidFill>
                  <a:schemeClr val="bg1"/>
                </a:solidFill>
              </a:rPr>
              <a:t>durvalumab POST Radio-chimiothérapie et chirurgie des adénocarcinomes de l’oesophage et de la jonction oesogastrique opérables: étude BTCRC-ESO14-012</a:t>
            </a:r>
            <a:r>
              <a:rPr lang="fr-FR" sz="2000" dirty="0">
                <a:solidFill>
                  <a:schemeClr val="bg1"/>
                </a:solidFill>
              </a:rPr>
              <a:t/>
            </a:r>
            <a:br>
              <a:rPr lang="fr-FR" sz="2000" dirty="0">
                <a:solidFill>
                  <a:schemeClr val="bg1"/>
                </a:solidFill>
              </a:rPr>
            </a:br>
            <a:r>
              <a:rPr lang="fr-FR" sz="2000" dirty="0">
                <a:solidFill>
                  <a:schemeClr val="bg1"/>
                </a:solidFill>
              </a:rPr>
              <a:t>(</a:t>
            </a:r>
            <a:r>
              <a:rPr lang="en" sz="2000" dirty="0">
                <a:solidFill>
                  <a:schemeClr val="bg1"/>
                </a:solidFill>
              </a:rPr>
              <a:t>BIG TEN CANCER RESEARCH CONSORTIUM)</a:t>
            </a:r>
            <a:endParaRPr lang="fr-F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0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Critères d’éligibilité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457200" y="1364105"/>
            <a:ext cx="8229600" cy="3230518"/>
          </a:xfrm>
        </p:spPr>
        <p:txBody>
          <a:bodyPr>
            <a:normAutofit lnSpcReduction="10000"/>
          </a:bodyPr>
          <a:lstStyle/>
          <a:p>
            <a:pPr>
              <a:spcBef>
                <a:spcPts val="1776"/>
              </a:spcBef>
            </a:pPr>
            <a:r>
              <a:rPr lang="fr-FR" dirty="0"/>
              <a:t>ADK de l’œsophage ou du cardia</a:t>
            </a:r>
          </a:p>
          <a:p>
            <a:pPr>
              <a:spcBef>
                <a:spcPts val="1776"/>
              </a:spcBef>
            </a:pPr>
            <a:r>
              <a:rPr lang="fr-FR" dirty="0"/>
              <a:t>RCT préopératoire</a:t>
            </a:r>
          </a:p>
          <a:p>
            <a:pPr>
              <a:spcBef>
                <a:spcPts val="1776"/>
              </a:spcBef>
            </a:pPr>
            <a:r>
              <a:rPr lang="fr-FR" dirty="0"/>
              <a:t>Résection RO</a:t>
            </a:r>
          </a:p>
          <a:p>
            <a:pPr>
              <a:spcBef>
                <a:spcPts val="1776"/>
              </a:spcBef>
            </a:pPr>
            <a:r>
              <a:rPr lang="fr-FR" dirty="0"/>
              <a:t>Présence d’un résidu tumoral sur la pièce</a:t>
            </a:r>
          </a:p>
          <a:p>
            <a:pPr>
              <a:spcBef>
                <a:spcPts val="1776"/>
              </a:spcBef>
            </a:pPr>
            <a:r>
              <a:rPr lang="fr-FR" dirty="0"/>
              <a:t>OMS 0-1</a:t>
            </a:r>
          </a:p>
          <a:p>
            <a:pPr>
              <a:spcBef>
                <a:spcPts val="1776"/>
              </a:spcBef>
            </a:pPr>
            <a:r>
              <a:rPr lang="fr-FR" dirty="0"/>
              <a:t>Début du traitement protocolaire : 1 à 3 mois après chirurgie</a:t>
            </a:r>
          </a:p>
          <a:p>
            <a:pPr>
              <a:spcBef>
                <a:spcPts val="1776"/>
              </a:spcBef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7222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ETUDE BTCRC-ESO14-012</a:t>
            </a:r>
            <a:br>
              <a:rPr lang="fr-FR" dirty="0"/>
            </a:br>
            <a:r>
              <a:rPr lang="fr-FR" dirty="0"/>
              <a:t>Design</a:t>
            </a:r>
            <a:endParaRPr lang="fr-FR" sz="40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4155925"/>
            <a:ext cx="8229600" cy="43869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*Début du durvalumab dans les 1-3 mois suivant la chirurgie.</a:t>
            </a:r>
          </a:p>
          <a:p>
            <a:pPr marL="0" indent="0">
              <a:buNone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Evaluation de la maladie avec CT poitrine/abdomen/bassin tous les 3 mois durant le traitement et le suivi.</a:t>
            </a:r>
          </a:p>
        </p:txBody>
      </p:sp>
      <p:sp>
        <p:nvSpPr>
          <p:cNvPr id="14" name="Flèche droite 13"/>
          <p:cNvSpPr/>
          <p:nvPr/>
        </p:nvSpPr>
        <p:spPr>
          <a:xfrm>
            <a:off x="2922400" y="2360857"/>
            <a:ext cx="821624" cy="504056"/>
          </a:xfrm>
          <a:prstGeom prst="rightArrow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15" name="Flèche droite 14"/>
          <p:cNvSpPr/>
          <p:nvPr/>
        </p:nvSpPr>
        <p:spPr>
          <a:xfrm>
            <a:off x="5550576" y="2360857"/>
            <a:ext cx="821624" cy="504056"/>
          </a:xfrm>
          <a:prstGeom prst="rightArrow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16" name="Rectangle à coins arrondis 3">
            <a:extLst>
              <a:ext uri="{FF2B5EF4-FFF2-40B4-BE49-F238E27FC236}">
                <a16:creationId xmlns:a16="http://schemas.microsoft.com/office/drawing/2014/main" xmlns="" id="{3C87E378-19F2-C448-BF6E-F1151A0AEA03}"/>
              </a:ext>
            </a:extLst>
          </p:cNvPr>
          <p:cNvSpPr/>
          <p:nvPr/>
        </p:nvSpPr>
        <p:spPr>
          <a:xfrm>
            <a:off x="277319" y="1482345"/>
            <a:ext cx="2585804" cy="2280186"/>
          </a:xfrm>
          <a:prstGeom prst="roundRect">
            <a:avLst/>
          </a:prstGeom>
          <a:solidFill>
            <a:schemeClr val="tx2"/>
          </a:solidFill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Bef>
                <a:spcPts val="1200"/>
              </a:spcBef>
              <a:defRPr/>
            </a:pPr>
            <a:r>
              <a:rPr lang="fr-FR" b="1" dirty="0">
                <a:solidFill>
                  <a:prstClr val="white"/>
                </a:solidFill>
              </a:rPr>
              <a:t>RT-CT</a:t>
            </a:r>
            <a:br>
              <a:rPr lang="fr-FR" b="1" dirty="0">
                <a:solidFill>
                  <a:prstClr val="white"/>
                </a:solidFill>
              </a:rPr>
            </a:br>
            <a:r>
              <a:rPr lang="fr-FR" b="1" dirty="0" err="1">
                <a:solidFill>
                  <a:prstClr val="white"/>
                </a:solidFill>
              </a:rPr>
              <a:t>Carbo</a:t>
            </a:r>
            <a:r>
              <a:rPr lang="fr-FR" b="1" dirty="0">
                <a:solidFill>
                  <a:prstClr val="white"/>
                </a:solidFill>
              </a:rPr>
              <a:t>/</a:t>
            </a:r>
            <a:r>
              <a:rPr lang="fr-FR" b="1" dirty="0" err="1">
                <a:solidFill>
                  <a:prstClr val="white"/>
                </a:solidFill>
              </a:rPr>
              <a:t>Paclitaxel</a:t>
            </a:r>
            <a:r>
              <a:rPr lang="fr-FR" b="1" dirty="0">
                <a:solidFill>
                  <a:prstClr val="white"/>
                </a:solidFill>
              </a:rPr>
              <a:t/>
            </a:r>
            <a:br>
              <a:rPr lang="fr-FR" b="1" dirty="0">
                <a:solidFill>
                  <a:prstClr val="white"/>
                </a:solidFill>
              </a:rPr>
            </a:br>
            <a:r>
              <a:rPr lang="fr-FR" b="1" dirty="0">
                <a:solidFill>
                  <a:prstClr val="white"/>
                </a:solidFill>
              </a:rPr>
              <a:t>ou</a:t>
            </a:r>
            <a:br>
              <a:rPr lang="fr-FR" b="1" dirty="0">
                <a:solidFill>
                  <a:prstClr val="white"/>
                </a:solidFill>
              </a:rPr>
            </a:br>
            <a:r>
              <a:rPr lang="fr-FR" b="1" dirty="0">
                <a:solidFill>
                  <a:prstClr val="white"/>
                </a:solidFill>
              </a:rPr>
              <a:t>Cis/5-FU</a:t>
            </a:r>
            <a:br>
              <a:rPr lang="fr-FR" b="1" dirty="0">
                <a:solidFill>
                  <a:prstClr val="white"/>
                </a:solidFill>
              </a:rPr>
            </a:br>
            <a:r>
              <a:rPr lang="fr-FR" b="1" dirty="0">
                <a:solidFill>
                  <a:prstClr val="white"/>
                </a:solidFill>
              </a:rPr>
              <a:t>+</a:t>
            </a:r>
            <a:br>
              <a:rPr lang="fr-FR" b="1" dirty="0">
                <a:solidFill>
                  <a:prstClr val="white"/>
                </a:solidFill>
              </a:rPr>
            </a:br>
            <a:r>
              <a:rPr lang="fr-FR" b="1" dirty="0">
                <a:solidFill>
                  <a:prstClr val="white"/>
                </a:solidFill>
              </a:rPr>
              <a:t>Résection R0</a:t>
            </a:r>
          </a:p>
        </p:txBody>
      </p:sp>
      <p:sp>
        <p:nvSpPr>
          <p:cNvPr id="17" name="Rectangle à coins arrondis 3">
            <a:extLst>
              <a:ext uri="{FF2B5EF4-FFF2-40B4-BE49-F238E27FC236}">
                <a16:creationId xmlns:a16="http://schemas.microsoft.com/office/drawing/2014/main" xmlns="" id="{8414DEDB-89E3-F94E-9186-703EE791C559}"/>
              </a:ext>
            </a:extLst>
          </p:cNvPr>
          <p:cNvSpPr/>
          <p:nvPr/>
        </p:nvSpPr>
        <p:spPr>
          <a:xfrm>
            <a:off x="3800187" y="1472792"/>
            <a:ext cx="1716604" cy="2280186"/>
          </a:xfrm>
          <a:prstGeom prst="roundRect">
            <a:avLst/>
          </a:prstGeom>
          <a:solidFill>
            <a:schemeClr val="tx2"/>
          </a:solidFill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Bef>
                <a:spcPts val="1200"/>
              </a:spcBef>
              <a:defRPr/>
            </a:pPr>
            <a:r>
              <a:rPr lang="en" dirty="0">
                <a:solidFill>
                  <a:prstClr val="white"/>
                </a:solidFill>
              </a:rPr>
              <a:t>Durvalumab 1500 mg IV toutes les 4 semaines</a:t>
            </a:r>
            <a:br>
              <a:rPr lang="en" dirty="0">
                <a:solidFill>
                  <a:prstClr val="white"/>
                </a:solidFill>
              </a:rPr>
            </a:br>
            <a:r>
              <a:rPr lang="en" dirty="0">
                <a:solidFill>
                  <a:prstClr val="white"/>
                </a:solidFill>
              </a:rPr>
              <a:t>12 mois </a:t>
            </a:r>
            <a:br>
              <a:rPr lang="en" dirty="0">
                <a:solidFill>
                  <a:prstClr val="white"/>
                </a:solidFill>
              </a:rPr>
            </a:br>
            <a:r>
              <a:rPr lang="en" dirty="0">
                <a:solidFill>
                  <a:prstClr val="white"/>
                </a:solidFill>
              </a:rPr>
              <a:t>(13 doses)*</a:t>
            </a:r>
          </a:p>
        </p:txBody>
      </p:sp>
      <p:sp>
        <p:nvSpPr>
          <p:cNvPr id="18" name="Rectangle à coins arrondis 3">
            <a:extLst>
              <a:ext uri="{FF2B5EF4-FFF2-40B4-BE49-F238E27FC236}">
                <a16:creationId xmlns:a16="http://schemas.microsoft.com/office/drawing/2014/main" xmlns="" id="{12B6DE79-5110-7847-A73C-4A57ACEBFA8F}"/>
              </a:ext>
            </a:extLst>
          </p:cNvPr>
          <p:cNvSpPr/>
          <p:nvPr/>
        </p:nvSpPr>
        <p:spPr>
          <a:xfrm>
            <a:off x="6444208" y="1482345"/>
            <a:ext cx="1935294" cy="2280186"/>
          </a:xfrm>
          <a:prstGeom prst="roundRect">
            <a:avLst/>
          </a:prstGeom>
          <a:solidFill>
            <a:schemeClr val="tx2"/>
          </a:solidFill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spcBef>
                <a:spcPts val="1200"/>
              </a:spcBef>
              <a:defRPr/>
            </a:pPr>
            <a:r>
              <a:rPr lang="fr-FR" dirty="0">
                <a:solidFill>
                  <a:prstClr val="white"/>
                </a:solidFill>
              </a:rPr>
              <a:t>S</a:t>
            </a:r>
            <a:r>
              <a:rPr lang="en" dirty="0">
                <a:solidFill>
                  <a:prstClr val="white"/>
                </a:solidFill>
              </a:rPr>
              <a:t>uivi </a:t>
            </a:r>
          </a:p>
          <a:p>
            <a:pPr algn="ctr" defTabSz="342900">
              <a:spcBef>
                <a:spcPts val="1200"/>
              </a:spcBef>
              <a:defRPr/>
            </a:pPr>
            <a:r>
              <a:rPr lang="en" dirty="0">
                <a:solidFill>
                  <a:prstClr val="white"/>
                </a:solidFill>
              </a:rPr>
              <a:t>Survie sans rechute à 1 an après arrêt du traitement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D33A2B1A-589D-3E42-9F32-91EE67B7BC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502" y="4878271"/>
            <a:ext cx="87852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Mamdani</a:t>
            </a:r>
            <a:r>
              <a:rPr 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 H</a:t>
            </a:r>
            <a:r>
              <a:rPr lang="en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. </a:t>
            </a:r>
            <a:r>
              <a:rPr 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et al. ASCO GI 2019, </a:t>
            </a:r>
            <a:r>
              <a:rPr lang="fr-FR" sz="10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abstr</a:t>
            </a:r>
            <a:r>
              <a:rPr 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399985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/>
          <p:cNvGraphicFramePr>
            <a:graphicFrameLocks/>
          </p:cNvGraphicFramePr>
          <p:nvPr>
            <p:extLst/>
          </p:nvPr>
        </p:nvGraphicFramePr>
        <p:xfrm>
          <a:off x="539552" y="1059582"/>
          <a:ext cx="3384376" cy="20779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36612">
                <a:tc>
                  <a:txBody>
                    <a:bodyPr/>
                    <a:lstStyle/>
                    <a:p>
                      <a:r>
                        <a:rPr lang="fr-FR" dirty="0"/>
                        <a:t>Traitement*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Nombre</a:t>
                      </a:r>
                      <a:r>
                        <a:rPr lang="fr-FR" baseline="0" dirty="0"/>
                        <a:t> (n=24)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6612">
                <a:tc>
                  <a:txBody>
                    <a:bodyPr/>
                    <a:lstStyle/>
                    <a:p>
                      <a:pPr algn="l"/>
                      <a:r>
                        <a:rPr lang="fr-FR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Complet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6612"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Traitement en cours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6612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Interrompu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36612">
                <a:tc>
                  <a:txBody>
                    <a:bodyPr/>
                    <a:lstStyle/>
                    <a:p>
                      <a:pPr algn="l"/>
                      <a:r>
                        <a:rPr lang="fr-FR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Rechute</a:t>
                      </a:r>
                    </a:p>
                    <a:p>
                      <a:pPr algn="l"/>
                      <a:r>
                        <a:rPr lang="fr-FR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EI</a:t>
                      </a:r>
                    </a:p>
                    <a:p>
                      <a:pPr algn="l"/>
                      <a:r>
                        <a:rPr lang="fr-FR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Retrait de consentement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6</a:t>
                      </a:r>
                    </a:p>
                    <a:p>
                      <a:pPr algn="ctr"/>
                      <a:r>
                        <a:rPr lang="fr-FR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5</a:t>
                      </a:r>
                    </a:p>
                    <a:p>
                      <a:pPr algn="ctr"/>
                      <a:r>
                        <a:rPr lang="fr-FR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5" name="Espace réservé du contenu 3"/>
          <p:cNvGraphicFramePr>
            <a:graphicFrameLocks/>
          </p:cNvGraphicFramePr>
          <p:nvPr>
            <p:extLst/>
          </p:nvPr>
        </p:nvGraphicFramePr>
        <p:xfrm>
          <a:off x="4716016" y="1059582"/>
          <a:ext cx="3816425" cy="2324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149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324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3246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93933">
                <a:tc>
                  <a:txBody>
                    <a:bodyPr/>
                    <a:lstStyle/>
                    <a:p>
                      <a:r>
                        <a:rPr lang="fr-FR" dirty="0"/>
                        <a:t>EI (≥ 10%)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 Grade 1</a:t>
                      </a:r>
                    </a:p>
                    <a:p>
                      <a:pPr algn="ctr"/>
                      <a:r>
                        <a:rPr lang="fr-FR" baseline="0" dirty="0"/>
                        <a:t>n (%)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Grade 2</a:t>
                      </a:r>
                    </a:p>
                    <a:p>
                      <a:pPr algn="ctr"/>
                      <a:r>
                        <a:rPr lang="fr-FR" dirty="0"/>
                        <a:t>n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3665">
                <a:tc>
                  <a:txBody>
                    <a:bodyPr/>
                    <a:lstStyle/>
                    <a:p>
                      <a:pPr algn="l"/>
                      <a:r>
                        <a:rPr lang="fr-FR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Fatigue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6 (25,0)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2(8,3)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3665"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Nausée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6 (25,0)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 (0,0)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3665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Toux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</a:t>
                      </a:r>
                      <a:r>
                        <a:rPr lang="fr-FR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(12,5)</a:t>
                      </a:r>
                      <a:endParaRPr lang="fr-FR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 (8,3)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3665">
                <a:tc>
                  <a:txBody>
                    <a:bodyPr/>
                    <a:lstStyle/>
                    <a:p>
                      <a:pPr algn="l"/>
                      <a:r>
                        <a:rPr lang="fr-FR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Diarrhée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 (12,5)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 (4,2)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3665">
                <a:tc>
                  <a:txBody>
                    <a:bodyPr/>
                    <a:lstStyle/>
                    <a:p>
                      <a:pPr algn="l"/>
                      <a:r>
                        <a:rPr lang="fr-FR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Prurit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 (12,5)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 (4,2)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63665">
                <a:tc>
                  <a:txBody>
                    <a:bodyPr/>
                    <a:lstStyle/>
                    <a:p>
                      <a:pPr algn="l"/>
                      <a:r>
                        <a:rPr lang="fr-FR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Dyspnée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 (4,2)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 (8,3)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4716016" y="1573148"/>
            <a:ext cx="3816424" cy="592931"/>
          </a:xfrm>
          <a:prstGeom prst="rect">
            <a:avLst/>
          </a:prstGeom>
          <a:noFill/>
          <a:ln w="28575">
            <a:solidFill>
              <a:srgbClr val="A470A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03789" y="3170749"/>
            <a:ext cx="3456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100" dirty="0">
                <a:solidFill>
                  <a:prstClr val="black">
                    <a:lumMod val="50000"/>
                    <a:lumOff val="50000"/>
                  </a:prstClr>
                </a:solidFill>
              </a:rPr>
              <a:t>*Nombre médian de cycles : 12,5 (intervalle, 2-13)</a:t>
            </a: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xmlns="" id="{641F96F5-670F-2F46-B79F-A16861E22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495520"/>
            <a:ext cx="8229600" cy="1722931"/>
          </a:xfrm>
        </p:spPr>
        <p:txBody>
          <a:bodyPr>
            <a:normAutofit/>
          </a:bodyPr>
          <a:lstStyle/>
          <a:p>
            <a:r>
              <a:rPr lang="fr-FR" sz="1400" dirty="0"/>
              <a:t>Trois (12,5%) patients ont développé des </a:t>
            </a:r>
            <a:r>
              <a:rPr lang="fr-FR" sz="1400" dirty="0" err="1"/>
              <a:t>EIs</a:t>
            </a:r>
            <a:r>
              <a:rPr lang="fr-FR" sz="1400" dirty="0"/>
              <a:t> de grade 3 dus au traitements : Pneumonie (1), Hépatite (1), Colite (1) conduisant à une interruption du traitement</a:t>
            </a:r>
          </a:p>
          <a:p>
            <a:r>
              <a:rPr lang="fr-FR" sz="1400" dirty="0"/>
              <a:t>Une hypoglycémie et une hyperglycémie de grade 3 se sont produites chez une 1 patient chacune, elles n’étaient pas dues au traitement et les patients ont finalement suivi 1 année de traitement </a:t>
            </a:r>
          </a:p>
          <a:p>
            <a:r>
              <a:rPr lang="fr-FR" sz="1400" dirty="0"/>
              <a:t>Aucun EI de grade ≥ 4 n’a été observé</a:t>
            </a:r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fr-FR" dirty="0"/>
              <a:t>ETUDE BTCRC-ESO14-012</a:t>
            </a:r>
            <a:br>
              <a:rPr lang="fr-FR" dirty="0"/>
            </a:br>
            <a:r>
              <a:rPr lang="fr-FR" dirty="0"/>
              <a:t>Traitement et toxicité </a:t>
            </a:r>
            <a:endParaRPr lang="fr-FR" sz="40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Rectangle à coins arrondis 9"/>
          <p:cNvSpPr/>
          <p:nvPr/>
        </p:nvSpPr>
        <p:spPr>
          <a:xfrm>
            <a:off x="107504" y="4802324"/>
            <a:ext cx="8459053" cy="25783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fr-FR" sz="1000" dirty="0">
                <a:solidFill>
                  <a:prstClr val="black">
                    <a:lumMod val="50000"/>
                    <a:lumOff val="50000"/>
                  </a:prstClr>
                </a:solidFill>
              </a:rPr>
              <a:t>Présenté à : 2019 </a:t>
            </a:r>
            <a:r>
              <a:rPr lang="fr-FR" sz="1000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Gastrointestinal</a:t>
            </a:r>
            <a:r>
              <a:rPr lang="fr-FR" sz="1000" dirty="0">
                <a:solidFill>
                  <a:prstClr val="black">
                    <a:lumMod val="50000"/>
                    <a:lumOff val="50000"/>
                  </a:prstClr>
                </a:solidFill>
              </a:rPr>
              <a:t> Cancers Symposium #GI19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4427984" y="4766991"/>
            <a:ext cx="23629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1200" dirty="0">
                <a:solidFill>
                  <a:prstClr val="black">
                    <a:lumMod val="50000"/>
                    <a:lumOff val="50000"/>
                  </a:prstClr>
                </a:solidFill>
              </a:rPr>
              <a:t>Présenté par : </a:t>
            </a:r>
            <a:r>
              <a:rPr lang="fr-FR" sz="1200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Hirva</a:t>
            </a:r>
            <a:r>
              <a:rPr lang="fr-FR" sz="1200" dirty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fr-FR" sz="1200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Mamdani</a:t>
            </a:r>
            <a:r>
              <a:rPr lang="fr-FR" sz="1200" dirty="0">
                <a:solidFill>
                  <a:prstClr val="black">
                    <a:lumMod val="50000"/>
                    <a:lumOff val="50000"/>
                  </a:prstClr>
                </a:solidFill>
              </a:rPr>
              <a:t>, MD</a:t>
            </a:r>
          </a:p>
        </p:txBody>
      </p:sp>
    </p:spTree>
    <p:extLst>
      <p:ext uri="{BB962C8B-B14F-4D97-AF65-F5344CB8AC3E}">
        <p14:creationId xmlns:p14="http://schemas.microsoft.com/office/powerpoint/2010/main" val="323034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58006" y="1200151"/>
            <a:ext cx="4378490" cy="3394472"/>
          </a:xfrm>
        </p:spPr>
        <p:txBody>
          <a:bodyPr>
            <a:normAutofit/>
          </a:bodyPr>
          <a:lstStyle/>
          <a:p>
            <a:r>
              <a:rPr lang="fr-FR" sz="2000" dirty="0"/>
              <a:t>Suivi : 14,5 mois (1,7 mois-23,9 mois)</a:t>
            </a:r>
          </a:p>
          <a:p>
            <a:endParaRPr lang="fr-FR" sz="2000" dirty="0"/>
          </a:p>
          <a:p>
            <a:pPr marL="0" indent="0">
              <a:buNone/>
            </a:pPr>
            <a:r>
              <a:rPr lang="fr-FR" sz="2000" b="1" dirty="0"/>
              <a:t>Taux de SSR à 12 mois: 79,2%</a:t>
            </a:r>
          </a:p>
          <a:p>
            <a:pPr marL="0" indent="0">
              <a:buNone/>
            </a:pPr>
            <a:r>
              <a:rPr lang="fr-FR" sz="2000" dirty="0"/>
              <a:t>Taux de SSR estimé à 26 mois: 67,9%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729965" y="1986362"/>
            <a:ext cx="3100912" cy="310078"/>
          </a:xfrm>
          <a:prstGeom prst="rect">
            <a:avLst/>
          </a:prstGeom>
          <a:noFill/>
          <a:ln w="19050">
            <a:solidFill>
              <a:srgbClr val="A470A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>
              <a:solidFill>
                <a:prstClr val="white"/>
              </a:solidFill>
            </a:endParaRPr>
          </a:p>
        </p:txBody>
      </p:sp>
      <p:grpSp>
        <p:nvGrpSpPr>
          <p:cNvPr id="122" name="Groupe 121">
            <a:extLst>
              <a:ext uri="{FF2B5EF4-FFF2-40B4-BE49-F238E27FC236}">
                <a16:creationId xmlns:a16="http://schemas.microsoft.com/office/drawing/2014/main" xmlns="" id="{F6BAB57D-DC89-2145-9266-F6443D927790}"/>
              </a:ext>
            </a:extLst>
          </p:cNvPr>
          <p:cNvGrpSpPr/>
          <p:nvPr/>
        </p:nvGrpSpPr>
        <p:grpSpPr>
          <a:xfrm>
            <a:off x="57672" y="1174875"/>
            <a:ext cx="4859385" cy="3386677"/>
            <a:chOff x="57672" y="1039964"/>
            <a:chExt cx="4859385" cy="3386677"/>
          </a:xfrm>
        </p:grpSpPr>
        <p:cxnSp>
          <p:nvCxnSpPr>
            <p:cNvPr id="116" name="Connecteur droit 115">
              <a:extLst>
                <a:ext uri="{FF2B5EF4-FFF2-40B4-BE49-F238E27FC236}">
                  <a16:creationId xmlns:a16="http://schemas.microsoft.com/office/drawing/2014/main" xmlns="" id="{3BA39ED5-1094-0240-A1AB-C2A6501B3859}"/>
                </a:ext>
              </a:extLst>
            </p:cNvPr>
            <p:cNvCxnSpPr>
              <a:cxnSpLocks/>
            </p:cNvCxnSpPr>
            <p:nvPr/>
          </p:nvCxnSpPr>
          <p:spPr>
            <a:xfrm>
              <a:off x="2790020" y="1637323"/>
              <a:ext cx="0" cy="2053705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necteur droit 119">
              <a:extLst>
                <a:ext uri="{FF2B5EF4-FFF2-40B4-BE49-F238E27FC236}">
                  <a16:creationId xmlns:a16="http://schemas.microsoft.com/office/drawing/2014/main" xmlns="" id="{A23A7C88-07BF-1B41-A1F9-0BCB1B65F6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59783" y="1636453"/>
              <a:ext cx="1730309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ZoneTexte 5"/>
            <p:cNvSpPr txBox="1"/>
            <p:nvPr/>
          </p:nvSpPr>
          <p:spPr>
            <a:xfrm>
              <a:off x="57672" y="4165031"/>
              <a:ext cx="1002112" cy="26161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>
                <a:defRPr/>
              </a:pPr>
              <a:r>
                <a:rPr lang="fr-FR" sz="1100" dirty="0">
                  <a:solidFill>
                    <a:srgbClr val="4F81BD"/>
                  </a:solidFill>
                </a:rPr>
                <a:t>Nb à risque</a:t>
              </a:r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3006807" y="4176000"/>
              <a:ext cx="36251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fr-FR" sz="1000" dirty="0">
                  <a:solidFill>
                    <a:srgbClr val="4F81BD"/>
                  </a:solidFill>
                </a:rPr>
                <a:t>10</a:t>
              </a:r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3359033" y="4176000"/>
              <a:ext cx="46358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fr-FR" sz="1000" dirty="0">
                  <a:solidFill>
                    <a:srgbClr val="4F81BD"/>
                  </a:solidFill>
                </a:rPr>
                <a:t>8</a:t>
              </a:r>
            </a:p>
          </p:txBody>
        </p:sp>
        <p:sp>
          <p:nvSpPr>
            <p:cNvPr id="32" name="ZoneTexte 31"/>
            <p:cNvSpPr txBox="1"/>
            <p:nvPr/>
          </p:nvSpPr>
          <p:spPr>
            <a:xfrm>
              <a:off x="3757795" y="4176000"/>
              <a:ext cx="46358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fr-FR" sz="1000" dirty="0">
                  <a:solidFill>
                    <a:srgbClr val="4F81BD"/>
                  </a:solidFill>
                </a:rPr>
                <a:t>5</a:t>
              </a:r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4152474" y="4176000"/>
              <a:ext cx="46358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fr-FR" sz="1000" dirty="0">
                  <a:solidFill>
                    <a:srgbClr val="4F81BD"/>
                  </a:solidFill>
                </a:rPr>
                <a:t>3</a:t>
              </a:r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4650293" y="4176000"/>
              <a:ext cx="2349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fr-FR" sz="1000" dirty="0">
                  <a:solidFill>
                    <a:srgbClr val="4F81BD"/>
                  </a:solidFill>
                </a:rPr>
                <a:t>0</a:t>
              </a:r>
            </a:p>
          </p:txBody>
        </p:sp>
        <p:sp>
          <p:nvSpPr>
            <p:cNvPr id="35" name="ZoneTexte 34"/>
            <p:cNvSpPr txBox="1"/>
            <p:nvPr/>
          </p:nvSpPr>
          <p:spPr>
            <a:xfrm>
              <a:off x="2602712" y="4176000"/>
              <a:ext cx="36251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fr-FR" sz="1000" dirty="0">
                  <a:solidFill>
                    <a:srgbClr val="4F81BD"/>
                  </a:solidFill>
                </a:rPr>
                <a:t>17</a:t>
              </a:r>
            </a:p>
          </p:txBody>
        </p:sp>
        <p:sp>
          <p:nvSpPr>
            <p:cNvPr id="36" name="ZoneTexte 35"/>
            <p:cNvSpPr txBox="1"/>
            <p:nvPr/>
          </p:nvSpPr>
          <p:spPr>
            <a:xfrm>
              <a:off x="2204048" y="4176000"/>
              <a:ext cx="36251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fr-FR" sz="1000" dirty="0">
                  <a:solidFill>
                    <a:srgbClr val="4F81BD"/>
                  </a:solidFill>
                </a:rPr>
                <a:t>19</a:t>
              </a:r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1811286" y="4176000"/>
              <a:ext cx="36251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fr-FR" sz="1000" dirty="0">
                  <a:solidFill>
                    <a:srgbClr val="4F81BD"/>
                  </a:solidFill>
                </a:rPr>
                <a:t>22</a:t>
              </a:r>
            </a:p>
          </p:txBody>
        </p:sp>
        <p:sp>
          <p:nvSpPr>
            <p:cNvPr id="38" name="ZoneTexte 37"/>
            <p:cNvSpPr txBox="1"/>
            <p:nvPr/>
          </p:nvSpPr>
          <p:spPr>
            <a:xfrm>
              <a:off x="1401316" y="4176000"/>
              <a:ext cx="36251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fr-FR" sz="1000" dirty="0">
                  <a:solidFill>
                    <a:srgbClr val="4F81BD"/>
                  </a:solidFill>
                </a:rPr>
                <a:t>24</a:t>
              </a:r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1000766" y="4176000"/>
              <a:ext cx="36251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fr-FR" sz="1000" dirty="0">
                  <a:solidFill>
                    <a:srgbClr val="4F81BD"/>
                  </a:solidFill>
                </a:rPr>
                <a:t>24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65126E4D-DFF3-CC41-A9B1-9E08C903E4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865" y="3568350"/>
              <a:ext cx="128240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685800">
                <a:defRPr/>
              </a:pPr>
              <a:r>
                <a:rPr lang="en-US" altLang="en-US" sz="8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</a:rPr>
                <a:t>0,0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id="{31B2B49A-EB23-8A42-A8C3-17C992AD45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3590" y="3774153"/>
              <a:ext cx="51296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>
                <a:defRPr/>
              </a:pPr>
              <a:r>
                <a:rPr lang="en-US" altLang="en-US" sz="8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</a:rPr>
                <a:t>0</a:t>
              </a:r>
            </a:p>
          </p:txBody>
        </p:sp>
        <p:cxnSp>
          <p:nvCxnSpPr>
            <p:cNvPr id="48" name="Connecteur droit 47">
              <a:extLst>
                <a:ext uri="{FF2B5EF4-FFF2-40B4-BE49-F238E27FC236}">
                  <a16:creationId xmlns:a16="http://schemas.microsoft.com/office/drawing/2014/main" xmlns="" id="{E168CC4A-DEC1-3B41-9A78-BBE62324B106}"/>
                </a:ext>
              </a:extLst>
            </p:cNvPr>
            <p:cNvCxnSpPr>
              <a:cxnSpLocks/>
            </p:cNvCxnSpPr>
            <p:nvPr/>
          </p:nvCxnSpPr>
          <p:spPr>
            <a:xfrm>
              <a:off x="1036771" y="3708930"/>
              <a:ext cx="3880286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48">
              <a:extLst>
                <a:ext uri="{FF2B5EF4-FFF2-40B4-BE49-F238E27FC236}">
                  <a16:creationId xmlns:a16="http://schemas.microsoft.com/office/drawing/2014/main" xmlns="" id="{E574E4B9-0797-1E4A-9D92-DF689F407AE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60284" y="3730459"/>
              <a:ext cx="540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xmlns="" id="{22FEA3AC-47F0-0043-8320-431D62F467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7040" y="3774153"/>
              <a:ext cx="51296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>
                <a:defRPr/>
              </a:pPr>
              <a:r>
                <a:rPr lang="en-US" altLang="en-US" sz="8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</a:rPr>
                <a:t>3</a:t>
              </a:r>
            </a:p>
          </p:txBody>
        </p:sp>
        <p:cxnSp>
          <p:nvCxnSpPr>
            <p:cNvPr id="51" name="Connecteur droit 50">
              <a:extLst>
                <a:ext uri="{FF2B5EF4-FFF2-40B4-BE49-F238E27FC236}">
                  <a16:creationId xmlns:a16="http://schemas.microsoft.com/office/drawing/2014/main" xmlns="" id="{47925367-F152-1249-A9F0-D67B4582423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559450" y="3730459"/>
              <a:ext cx="540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xmlns="" id="{DD4FAF0C-E6A3-2847-831B-1F869BF370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9522" y="3774153"/>
              <a:ext cx="51296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>
                <a:defRPr/>
              </a:pPr>
              <a:r>
                <a:rPr lang="en-US" altLang="en-US" sz="8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</a:rPr>
                <a:t>6</a:t>
              </a:r>
            </a:p>
          </p:txBody>
        </p:sp>
        <p:cxnSp>
          <p:nvCxnSpPr>
            <p:cNvPr id="53" name="Connecteur droit 52">
              <a:extLst>
                <a:ext uri="{FF2B5EF4-FFF2-40B4-BE49-F238E27FC236}">
                  <a16:creationId xmlns:a16="http://schemas.microsoft.com/office/drawing/2014/main" xmlns="" id="{C72E7751-B53A-034D-AA88-FCC37129070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961932" y="3730459"/>
              <a:ext cx="540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xmlns="" id="{D2CFC896-3900-8E40-898C-E4602B03D6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6492" y="3774153"/>
              <a:ext cx="102592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>
                <a:defRPr/>
              </a:pPr>
              <a:r>
                <a:rPr lang="en-US" altLang="en-US" sz="8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</a:rPr>
                <a:t>15</a:t>
              </a:r>
            </a:p>
          </p:txBody>
        </p:sp>
        <p:cxnSp>
          <p:nvCxnSpPr>
            <p:cNvPr id="55" name="Connecteur droit 54">
              <a:extLst>
                <a:ext uri="{FF2B5EF4-FFF2-40B4-BE49-F238E27FC236}">
                  <a16:creationId xmlns:a16="http://schemas.microsoft.com/office/drawing/2014/main" xmlns="" id="{A8665811-CF14-FA48-8FEC-BB6C2F53AC9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154550" y="3730459"/>
              <a:ext cx="540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xmlns="" id="{911DCB7C-F584-F14B-AD28-A77FE06542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7820" y="3774153"/>
              <a:ext cx="102592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>
                <a:defRPr/>
              </a:pPr>
              <a:r>
                <a:rPr lang="en-US" altLang="en-US" sz="8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</a:rPr>
                <a:t>21</a:t>
              </a:r>
            </a:p>
          </p:txBody>
        </p:sp>
        <p:cxnSp>
          <p:nvCxnSpPr>
            <p:cNvPr id="57" name="Connecteur droit 56">
              <a:extLst>
                <a:ext uri="{FF2B5EF4-FFF2-40B4-BE49-F238E27FC236}">
                  <a16:creationId xmlns:a16="http://schemas.microsoft.com/office/drawing/2014/main" xmlns="" id="{FB15E949-4D9D-5D49-BA68-F19C7A3D613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945878" y="3730459"/>
              <a:ext cx="540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57">
              <a:extLst>
                <a:ext uri="{FF2B5EF4-FFF2-40B4-BE49-F238E27FC236}">
                  <a16:creationId xmlns:a16="http://schemas.microsoft.com/office/drawing/2014/main" xmlns="" id="{CB33886A-53F7-DF4E-AC62-C6E611F31790}"/>
                </a:ext>
              </a:extLst>
            </p:cNvPr>
            <p:cNvCxnSpPr>
              <a:cxnSpLocks/>
            </p:cNvCxnSpPr>
            <p:nvPr/>
          </p:nvCxnSpPr>
          <p:spPr>
            <a:xfrm>
              <a:off x="1038600" y="1108494"/>
              <a:ext cx="0" cy="2609491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58">
              <a:extLst>
                <a:ext uri="{FF2B5EF4-FFF2-40B4-BE49-F238E27FC236}">
                  <a16:creationId xmlns:a16="http://schemas.microsoft.com/office/drawing/2014/main" xmlns="" id="{84F2D4EC-54EA-CD49-B540-37B66DB34A24}"/>
                </a:ext>
              </a:extLst>
            </p:cNvPr>
            <p:cNvCxnSpPr>
              <a:cxnSpLocks/>
            </p:cNvCxnSpPr>
            <p:nvPr/>
          </p:nvCxnSpPr>
          <p:spPr>
            <a:xfrm>
              <a:off x="983769" y="3638075"/>
              <a:ext cx="540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xmlns="" id="{80ED2F10-86C5-604C-8EF2-EA35513305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0262" y="4014768"/>
              <a:ext cx="30938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>
                <a:defRPr/>
              </a:pPr>
              <a:r>
                <a:rPr lang="en-US" altLang="en-US" sz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</a:rPr>
                <a:t>Mois</a:t>
              </a:r>
              <a:endParaRPr lang="en-US" alt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xmlns="" id="{20846942-611B-2848-AD05-6A91597B93B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-86384" y="2292999"/>
              <a:ext cx="135864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>
                <a:defRPr/>
              </a:pPr>
              <a:r>
                <a:rPr lang="en-US" altLang="en-US" sz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</a:rPr>
                <a:t>Survie</a:t>
              </a:r>
              <a:r>
                <a:rPr lang="en-US" altLang="en-US" sz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</a:rPr>
                <a:t> sans </a:t>
              </a:r>
              <a:r>
                <a:rPr lang="en-US" altLang="en-US" sz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</a:rPr>
                <a:t>rechute</a:t>
              </a:r>
              <a:r>
                <a:rPr lang="en-US" altLang="en-US" sz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</a:rPr>
                <a:t> %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xmlns="" id="{2E022163-AAB1-6842-B720-298CAF0D28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6157" y="2556178"/>
              <a:ext cx="128240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685800">
                <a:defRPr/>
              </a:pPr>
              <a:r>
                <a:rPr lang="en-US" altLang="en-US" sz="8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</a:rPr>
                <a:t>0,4</a:t>
              </a:r>
            </a:p>
          </p:txBody>
        </p:sp>
        <p:cxnSp>
          <p:nvCxnSpPr>
            <p:cNvPr id="63" name="Connecteur droit 62">
              <a:extLst>
                <a:ext uri="{FF2B5EF4-FFF2-40B4-BE49-F238E27FC236}">
                  <a16:creationId xmlns:a16="http://schemas.microsoft.com/office/drawing/2014/main" xmlns="" id="{37D299F5-E5FF-FE43-B264-9261A6643500}"/>
                </a:ext>
              </a:extLst>
            </p:cNvPr>
            <p:cNvCxnSpPr>
              <a:cxnSpLocks/>
            </p:cNvCxnSpPr>
            <p:nvPr/>
          </p:nvCxnSpPr>
          <p:spPr>
            <a:xfrm>
              <a:off x="983769" y="2623203"/>
              <a:ext cx="540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xmlns="" id="{FC9D002E-2014-1744-8206-335FA1465B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6157" y="1039964"/>
              <a:ext cx="128240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685800">
                <a:defRPr/>
              </a:pPr>
              <a:r>
                <a:rPr lang="en-US" altLang="en-US" sz="8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</a:rPr>
                <a:t>1,0</a:t>
              </a:r>
            </a:p>
          </p:txBody>
        </p:sp>
        <p:cxnSp>
          <p:nvCxnSpPr>
            <p:cNvPr id="65" name="Connecteur droit 64">
              <a:extLst>
                <a:ext uri="{FF2B5EF4-FFF2-40B4-BE49-F238E27FC236}">
                  <a16:creationId xmlns:a16="http://schemas.microsoft.com/office/drawing/2014/main" xmlns="" id="{3ABFF174-5A56-BF48-B05B-DD8EFE02AFB2}"/>
                </a:ext>
              </a:extLst>
            </p:cNvPr>
            <p:cNvCxnSpPr>
              <a:cxnSpLocks/>
            </p:cNvCxnSpPr>
            <p:nvPr/>
          </p:nvCxnSpPr>
          <p:spPr>
            <a:xfrm>
              <a:off x="983769" y="1106989"/>
              <a:ext cx="540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xmlns="" id="{06EB1BB0-332F-BF4E-BAD6-36DC1946D9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865" y="3312082"/>
              <a:ext cx="128240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685800">
                <a:defRPr/>
              </a:pPr>
              <a:r>
                <a:rPr lang="en-US" altLang="en-US" sz="8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</a:rPr>
                <a:t>0,1</a:t>
              </a:r>
            </a:p>
          </p:txBody>
        </p:sp>
        <p:cxnSp>
          <p:nvCxnSpPr>
            <p:cNvPr id="67" name="Connecteur droit 66">
              <a:extLst>
                <a:ext uri="{FF2B5EF4-FFF2-40B4-BE49-F238E27FC236}">
                  <a16:creationId xmlns:a16="http://schemas.microsoft.com/office/drawing/2014/main" xmlns="" id="{97522B95-2A5E-274B-B352-3E85AB3248F7}"/>
                </a:ext>
              </a:extLst>
            </p:cNvPr>
            <p:cNvCxnSpPr>
              <a:cxnSpLocks/>
            </p:cNvCxnSpPr>
            <p:nvPr/>
          </p:nvCxnSpPr>
          <p:spPr>
            <a:xfrm>
              <a:off x="983769" y="3381807"/>
              <a:ext cx="540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xmlns="" id="{A91E195F-171C-3349-9F2B-DCF835473C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865" y="3067180"/>
              <a:ext cx="128240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685800">
                <a:defRPr/>
              </a:pPr>
              <a:r>
                <a:rPr lang="en-US" altLang="en-US" sz="8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</a:rPr>
                <a:t>0,2</a:t>
              </a:r>
            </a:p>
          </p:txBody>
        </p:sp>
        <p:cxnSp>
          <p:nvCxnSpPr>
            <p:cNvPr id="69" name="Connecteur droit 68">
              <a:extLst>
                <a:ext uri="{FF2B5EF4-FFF2-40B4-BE49-F238E27FC236}">
                  <a16:creationId xmlns:a16="http://schemas.microsoft.com/office/drawing/2014/main" xmlns="" id="{AC11C3DE-7CB6-364D-876F-3FF98B542603}"/>
                </a:ext>
              </a:extLst>
            </p:cNvPr>
            <p:cNvCxnSpPr>
              <a:cxnSpLocks/>
            </p:cNvCxnSpPr>
            <p:nvPr/>
          </p:nvCxnSpPr>
          <p:spPr>
            <a:xfrm>
              <a:off x="983769" y="3136905"/>
              <a:ext cx="540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xmlns="" id="{42798B0C-C097-E04C-B569-057042EE6C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865" y="2813652"/>
              <a:ext cx="128240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685800">
                <a:defRPr/>
              </a:pPr>
              <a:r>
                <a:rPr lang="en-US" altLang="en-US" sz="8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</a:rPr>
                <a:t>0,3</a:t>
              </a:r>
            </a:p>
          </p:txBody>
        </p:sp>
        <p:cxnSp>
          <p:nvCxnSpPr>
            <p:cNvPr id="71" name="Connecteur droit 70">
              <a:extLst>
                <a:ext uri="{FF2B5EF4-FFF2-40B4-BE49-F238E27FC236}">
                  <a16:creationId xmlns:a16="http://schemas.microsoft.com/office/drawing/2014/main" xmlns="" id="{E594BCB1-4207-9A44-A46B-D3CB25CFB32F}"/>
                </a:ext>
              </a:extLst>
            </p:cNvPr>
            <p:cNvCxnSpPr>
              <a:cxnSpLocks/>
            </p:cNvCxnSpPr>
            <p:nvPr/>
          </p:nvCxnSpPr>
          <p:spPr>
            <a:xfrm>
              <a:off x="983769" y="2883377"/>
              <a:ext cx="540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xmlns="" id="{535EDA87-8C6D-DB4D-B453-E4B876E780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865" y="2298940"/>
              <a:ext cx="128240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685800">
                <a:defRPr/>
              </a:pPr>
              <a:r>
                <a:rPr lang="en-US" altLang="en-US" sz="8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</a:rPr>
                <a:t>0,5</a:t>
              </a:r>
            </a:p>
          </p:txBody>
        </p:sp>
        <p:cxnSp>
          <p:nvCxnSpPr>
            <p:cNvPr id="73" name="Connecteur droit 72">
              <a:extLst>
                <a:ext uri="{FF2B5EF4-FFF2-40B4-BE49-F238E27FC236}">
                  <a16:creationId xmlns:a16="http://schemas.microsoft.com/office/drawing/2014/main" xmlns="" id="{111D9AF1-4164-B64A-B1A7-5BF53CAF05A0}"/>
                </a:ext>
              </a:extLst>
            </p:cNvPr>
            <p:cNvCxnSpPr>
              <a:cxnSpLocks/>
            </p:cNvCxnSpPr>
            <p:nvPr/>
          </p:nvCxnSpPr>
          <p:spPr>
            <a:xfrm>
              <a:off x="983769" y="2368665"/>
              <a:ext cx="540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xmlns="" id="{04A1B5F3-3B7B-0B4F-B4AE-6A83028D24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865" y="2050442"/>
              <a:ext cx="128240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685800">
                <a:defRPr/>
              </a:pPr>
              <a:r>
                <a:rPr lang="en-US" altLang="en-US" sz="8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</a:rPr>
                <a:t>0,6</a:t>
              </a:r>
            </a:p>
          </p:txBody>
        </p:sp>
        <p:cxnSp>
          <p:nvCxnSpPr>
            <p:cNvPr id="75" name="Connecteur droit 74">
              <a:extLst>
                <a:ext uri="{FF2B5EF4-FFF2-40B4-BE49-F238E27FC236}">
                  <a16:creationId xmlns:a16="http://schemas.microsoft.com/office/drawing/2014/main" xmlns="" id="{0728C1F7-B644-044A-A5CB-144298F57B44}"/>
                </a:ext>
              </a:extLst>
            </p:cNvPr>
            <p:cNvCxnSpPr>
              <a:cxnSpLocks/>
            </p:cNvCxnSpPr>
            <p:nvPr/>
          </p:nvCxnSpPr>
          <p:spPr>
            <a:xfrm>
              <a:off x="983769" y="2120167"/>
              <a:ext cx="540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xmlns="" id="{A508A5D1-2FED-1745-9C09-6EF8785C69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865" y="1797631"/>
              <a:ext cx="128240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685800">
                <a:defRPr/>
              </a:pPr>
              <a:r>
                <a:rPr lang="en-US" altLang="en-US" sz="8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</a:rPr>
                <a:t>0,7</a:t>
              </a:r>
            </a:p>
          </p:txBody>
        </p:sp>
        <p:cxnSp>
          <p:nvCxnSpPr>
            <p:cNvPr id="77" name="Connecteur droit 76">
              <a:extLst>
                <a:ext uri="{FF2B5EF4-FFF2-40B4-BE49-F238E27FC236}">
                  <a16:creationId xmlns:a16="http://schemas.microsoft.com/office/drawing/2014/main" xmlns="" id="{2C71757E-D6A5-1643-A471-F992728B033C}"/>
                </a:ext>
              </a:extLst>
            </p:cNvPr>
            <p:cNvCxnSpPr>
              <a:cxnSpLocks/>
            </p:cNvCxnSpPr>
            <p:nvPr/>
          </p:nvCxnSpPr>
          <p:spPr>
            <a:xfrm>
              <a:off x="983769" y="1867356"/>
              <a:ext cx="540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xmlns="" id="{4BCF303E-350B-EF40-ACF1-D2C31585AD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865" y="1542073"/>
              <a:ext cx="128240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685800">
                <a:defRPr/>
              </a:pPr>
              <a:r>
                <a:rPr lang="en-US" altLang="en-US" sz="8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</a:rPr>
                <a:t>0,8</a:t>
              </a:r>
            </a:p>
          </p:txBody>
        </p:sp>
        <p:cxnSp>
          <p:nvCxnSpPr>
            <p:cNvPr id="79" name="Connecteur droit 78">
              <a:extLst>
                <a:ext uri="{FF2B5EF4-FFF2-40B4-BE49-F238E27FC236}">
                  <a16:creationId xmlns:a16="http://schemas.microsoft.com/office/drawing/2014/main" xmlns="" id="{07925E13-729E-6649-AB4B-430C56198515}"/>
                </a:ext>
              </a:extLst>
            </p:cNvPr>
            <p:cNvCxnSpPr>
              <a:cxnSpLocks/>
            </p:cNvCxnSpPr>
            <p:nvPr/>
          </p:nvCxnSpPr>
          <p:spPr>
            <a:xfrm>
              <a:off x="983769" y="1611798"/>
              <a:ext cx="540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xmlns="" id="{511EC1ED-08A8-F942-A81A-B03BC6345B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865" y="1291545"/>
              <a:ext cx="128240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685800">
                <a:defRPr/>
              </a:pPr>
              <a:r>
                <a:rPr lang="en-US" altLang="en-US" sz="8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</a:rPr>
                <a:t>0,9</a:t>
              </a:r>
            </a:p>
          </p:txBody>
        </p:sp>
        <p:cxnSp>
          <p:nvCxnSpPr>
            <p:cNvPr id="81" name="Connecteur droit 80">
              <a:extLst>
                <a:ext uri="{FF2B5EF4-FFF2-40B4-BE49-F238E27FC236}">
                  <a16:creationId xmlns:a16="http://schemas.microsoft.com/office/drawing/2014/main" xmlns="" id="{635005B5-35F9-9140-8249-97DB3736E794}"/>
                </a:ext>
              </a:extLst>
            </p:cNvPr>
            <p:cNvCxnSpPr>
              <a:cxnSpLocks/>
            </p:cNvCxnSpPr>
            <p:nvPr/>
          </p:nvCxnSpPr>
          <p:spPr>
            <a:xfrm>
              <a:off x="983769" y="1361270"/>
              <a:ext cx="540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xmlns="" id="{7461086B-D3EC-1A4D-84E8-61F64A5A63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8399" y="3774153"/>
              <a:ext cx="51296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>
                <a:defRPr/>
              </a:pPr>
              <a:r>
                <a:rPr lang="en-US" altLang="en-US" sz="8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</a:rPr>
                <a:t>9</a:t>
              </a:r>
            </a:p>
          </p:txBody>
        </p:sp>
        <p:cxnSp>
          <p:nvCxnSpPr>
            <p:cNvPr id="83" name="Connecteur droit 82">
              <a:extLst>
                <a:ext uri="{FF2B5EF4-FFF2-40B4-BE49-F238E27FC236}">
                  <a16:creationId xmlns:a16="http://schemas.microsoft.com/office/drawing/2014/main" xmlns="" id="{054A08DE-A745-4649-81D8-92F6E617D3F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360809" y="3730459"/>
              <a:ext cx="540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xmlns="" id="{D2D09404-CB3A-8245-846D-4235168989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1609" y="3774153"/>
              <a:ext cx="102592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>
                <a:defRPr/>
              </a:pPr>
              <a:r>
                <a:rPr lang="en-US" altLang="en-US" sz="8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</a:rPr>
                <a:t>12</a:t>
              </a:r>
            </a:p>
          </p:txBody>
        </p:sp>
        <p:cxnSp>
          <p:nvCxnSpPr>
            <p:cNvPr id="85" name="Connecteur droit 84">
              <a:extLst>
                <a:ext uri="{FF2B5EF4-FFF2-40B4-BE49-F238E27FC236}">
                  <a16:creationId xmlns:a16="http://schemas.microsoft.com/office/drawing/2014/main" xmlns="" id="{4ACF2FBA-40F3-1B49-9BBC-D57FFB0842D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759667" y="3730459"/>
              <a:ext cx="540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xmlns="" id="{F3D65A73-0EE3-3B41-B638-D8C210616D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36327" y="3774153"/>
              <a:ext cx="102592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>
                <a:defRPr/>
              </a:pPr>
              <a:r>
                <a:rPr lang="en-US" altLang="en-US" sz="8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</a:rPr>
                <a:t>18</a:t>
              </a:r>
            </a:p>
          </p:txBody>
        </p:sp>
        <p:cxnSp>
          <p:nvCxnSpPr>
            <p:cNvPr id="87" name="Connecteur droit 86">
              <a:extLst>
                <a:ext uri="{FF2B5EF4-FFF2-40B4-BE49-F238E27FC236}">
                  <a16:creationId xmlns:a16="http://schemas.microsoft.com/office/drawing/2014/main" xmlns="" id="{DBC15104-C8CC-2C4A-ADA7-24AD49A983C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554385" y="3730459"/>
              <a:ext cx="540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xmlns="" id="{EC5316B3-AAA6-4F41-844A-57B9DF618B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7098" y="3774153"/>
              <a:ext cx="102592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>
                <a:defRPr/>
              </a:pPr>
              <a:r>
                <a:rPr lang="en-US" altLang="en-US" sz="8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</a:rPr>
                <a:t>24</a:t>
              </a:r>
            </a:p>
          </p:txBody>
        </p:sp>
        <p:cxnSp>
          <p:nvCxnSpPr>
            <p:cNvPr id="89" name="Connecteur droit 88">
              <a:extLst>
                <a:ext uri="{FF2B5EF4-FFF2-40B4-BE49-F238E27FC236}">
                  <a16:creationId xmlns:a16="http://schemas.microsoft.com/office/drawing/2014/main" xmlns="" id="{0E559C11-6883-4E4C-8AF4-03A064572A4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345156" y="3730459"/>
              <a:ext cx="540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xmlns="" id="{B99AF461-669F-7C42-8546-06FB0FB063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4642" y="3774153"/>
              <a:ext cx="102592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>
                <a:defRPr/>
              </a:pPr>
              <a:r>
                <a:rPr lang="en-US" altLang="en-US" sz="8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</a:rPr>
                <a:t>27</a:t>
              </a:r>
            </a:p>
          </p:txBody>
        </p:sp>
        <p:cxnSp>
          <p:nvCxnSpPr>
            <p:cNvPr id="94" name="Connecteur droit 93">
              <a:extLst>
                <a:ext uri="{FF2B5EF4-FFF2-40B4-BE49-F238E27FC236}">
                  <a16:creationId xmlns:a16="http://schemas.microsoft.com/office/drawing/2014/main" xmlns="" id="{8A61A43C-0A5D-6141-B147-B70B089C6FF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742700" y="3730459"/>
              <a:ext cx="540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Forme libre 95">
              <a:extLst>
                <a:ext uri="{FF2B5EF4-FFF2-40B4-BE49-F238E27FC236}">
                  <a16:creationId xmlns:a16="http://schemas.microsoft.com/office/drawing/2014/main" xmlns="" id="{31675730-DB94-324B-9EB1-C0785A15E8B3}"/>
                </a:ext>
              </a:extLst>
            </p:cNvPr>
            <p:cNvSpPr/>
            <p:nvPr/>
          </p:nvSpPr>
          <p:spPr>
            <a:xfrm>
              <a:off x="1191846" y="1105877"/>
              <a:ext cx="3501292" cy="812800"/>
            </a:xfrm>
            <a:custGeom>
              <a:avLst/>
              <a:gdLst>
                <a:gd name="connsiteX0" fmla="*/ 3501292 w 3501292"/>
                <a:gd name="connsiteY0" fmla="*/ 812800 h 812800"/>
                <a:gd name="connsiteX1" fmla="*/ 1867877 w 3501292"/>
                <a:gd name="connsiteY1" fmla="*/ 812800 h 812800"/>
                <a:gd name="connsiteX2" fmla="*/ 1867877 w 3501292"/>
                <a:gd name="connsiteY2" fmla="*/ 668215 h 812800"/>
                <a:gd name="connsiteX3" fmla="*/ 1809262 w 3501292"/>
                <a:gd name="connsiteY3" fmla="*/ 668215 h 812800"/>
                <a:gd name="connsiteX4" fmla="*/ 1809262 w 3501292"/>
                <a:gd name="connsiteY4" fmla="*/ 527538 h 812800"/>
                <a:gd name="connsiteX5" fmla="*/ 1101969 w 3501292"/>
                <a:gd name="connsiteY5" fmla="*/ 527538 h 812800"/>
                <a:gd name="connsiteX6" fmla="*/ 1101969 w 3501292"/>
                <a:gd name="connsiteY6" fmla="*/ 422031 h 812800"/>
                <a:gd name="connsiteX7" fmla="*/ 1101969 w 3501292"/>
                <a:gd name="connsiteY7" fmla="*/ 422031 h 812800"/>
                <a:gd name="connsiteX8" fmla="*/ 1101969 w 3501292"/>
                <a:gd name="connsiteY8" fmla="*/ 422031 h 812800"/>
                <a:gd name="connsiteX9" fmla="*/ 1074616 w 3501292"/>
                <a:gd name="connsiteY9" fmla="*/ 390769 h 812800"/>
                <a:gd name="connsiteX10" fmla="*/ 1074616 w 3501292"/>
                <a:gd name="connsiteY10" fmla="*/ 316523 h 812800"/>
                <a:gd name="connsiteX11" fmla="*/ 1074616 w 3501292"/>
                <a:gd name="connsiteY11" fmla="*/ 316523 h 812800"/>
                <a:gd name="connsiteX12" fmla="*/ 1047262 w 3501292"/>
                <a:gd name="connsiteY12" fmla="*/ 281354 h 812800"/>
                <a:gd name="connsiteX13" fmla="*/ 1047262 w 3501292"/>
                <a:gd name="connsiteY13" fmla="*/ 214923 h 812800"/>
                <a:gd name="connsiteX14" fmla="*/ 676031 w 3501292"/>
                <a:gd name="connsiteY14" fmla="*/ 214923 h 812800"/>
                <a:gd name="connsiteX15" fmla="*/ 676031 w 3501292"/>
                <a:gd name="connsiteY15" fmla="*/ 105508 h 812800"/>
                <a:gd name="connsiteX16" fmla="*/ 418123 w 3501292"/>
                <a:gd name="connsiteY16" fmla="*/ 105508 h 812800"/>
                <a:gd name="connsiteX17" fmla="*/ 418123 w 3501292"/>
                <a:gd name="connsiteY17" fmla="*/ 0 h 812800"/>
                <a:gd name="connsiteX18" fmla="*/ 0 w 3501292"/>
                <a:gd name="connsiteY18" fmla="*/ 0 h 81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01292" h="812800">
                  <a:moveTo>
                    <a:pt x="3501292" y="812800"/>
                  </a:moveTo>
                  <a:lnTo>
                    <a:pt x="1867877" y="812800"/>
                  </a:lnTo>
                  <a:lnTo>
                    <a:pt x="1867877" y="668215"/>
                  </a:lnTo>
                  <a:lnTo>
                    <a:pt x="1809262" y="668215"/>
                  </a:lnTo>
                  <a:lnTo>
                    <a:pt x="1809262" y="527538"/>
                  </a:lnTo>
                  <a:lnTo>
                    <a:pt x="1101969" y="527538"/>
                  </a:lnTo>
                  <a:lnTo>
                    <a:pt x="1101969" y="422031"/>
                  </a:lnTo>
                  <a:lnTo>
                    <a:pt x="1101969" y="422031"/>
                  </a:lnTo>
                  <a:lnTo>
                    <a:pt x="1101969" y="422031"/>
                  </a:lnTo>
                  <a:lnTo>
                    <a:pt x="1074616" y="390769"/>
                  </a:lnTo>
                  <a:lnTo>
                    <a:pt x="1074616" y="316523"/>
                  </a:lnTo>
                  <a:lnTo>
                    <a:pt x="1074616" y="316523"/>
                  </a:lnTo>
                  <a:lnTo>
                    <a:pt x="1047262" y="281354"/>
                  </a:lnTo>
                  <a:lnTo>
                    <a:pt x="1047262" y="214923"/>
                  </a:lnTo>
                  <a:lnTo>
                    <a:pt x="676031" y="214923"/>
                  </a:lnTo>
                  <a:lnTo>
                    <a:pt x="676031" y="105508"/>
                  </a:lnTo>
                  <a:lnTo>
                    <a:pt x="418123" y="105508"/>
                  </a:lnTo>
                  <a:lnTo>
                    <a:pt x="418123" y="0"/>
                  </a:lnTo>
                  <a:lnTo>
                    <a:pt x="0" y="0"/>
                  </a:lnTo>
                </a:path>
              </a:pathLst>
            </a:custGeom>
            <a:noFill/>
            <a:ln w="28575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>
                <a:solidFill>
                  <a:prstClr val="white"/>
                </a:solidFill>
              </a:endParaRPr>
            </a:p>
          </p:txBody>
        </p:sp>
        <p:cxnSp>
          <p:nvCxnSpPr>
            <p:cNvPr id="97" name="Connecteur droit 96">
              <a:extLst>
                <a:ext uri="{FF2B5EF4-FFF2-40B4-BE49-F238E27FC236}">
                  <a16:creationId xmlns:a16="http://schemas.microsoft.com/office/drawing/2014/main" xmlns="" id="{266CFEF8-59C8-1240-BA0D-28970B9A33D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622006" y="1918326"/>
              <a:ext cx="7200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cteur droit 97">
              <a:extLst>
                <a:ext uri="{FF2B5EF4-FFF2-40B4-BE49-F238E27FC236}">
                  <a16:creationId xmlns:a16="http://schemas.microsoft.com/office/drawing/2014/main" xmlns="" id="{0B436315-814F-9D42-99C5-D3C4B87B93B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508644" y="1918326"/>
              <a:ext cx="7200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necteur droit 98">
              <a:extLst>
                <a:ext uri="{FF2B5EF4-FFF2-40B4-BE49-F238E27FC236}">
                  <a16:creationId xmlns:a16="http://schemas.microsoft.com/office/drawing/2014/main" xmlns="" id="{C40F3AFD-2A3B-C545-B027-6A052456321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423247" y="1918326"/>
              <a:ext cx="7200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necteur droit 100">
              <a:extLst>
                <a:ext uri="{FF2B5EF4-FFF2-40B4-BE49-F238E27FC236}">
                  <a16:creationId xmlns:a16="http://schemas.microsoft.com/office/drawing/2014/main" xmlns="" id="{9B2AE83F-E179-844E-825E-EA35232CA12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029704" y="1918326"/>
              <a:ext cx="7200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necteur droit 102">
              <a:extLst>
                <a:ext uri="{FF2B5EF4-FFF2-40B4-BE49-F238E27FC236}">
                  <a16:creationId xmlns:a16="http://schemas.microsoft.com/office/drawing/2014/main" xmlns="" id="{621430A1-C744-7E44-BBFD-7261E467F91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967752" y="1918326"/>
              <a:ext cx="7200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necteur droit 103">
              <a:extLst>
                <a:ext uri="{FF2B5EF4-FFF2-40B4-BE49-F238E27FC236}">
                  <a16:creationId xmlns:a16="http://schemas.microsoft.com/office/drawing/2014/main" xmlns="" id="{F6ECA85B-349A-6648-9A17-19D32F6C8AE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743912" y="1918326"/>
              <a:ext cx="7200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necteur droit 104">
              <a:extLst>
                <a:ext uri="{FF2B5EF4-FFF2-40B4-BE49-F238E27FC236}">
                  <a16:creationId xmlns:a16="http://schemas.microsoft.com/office/drawing/2014/main" xmlns="" id="{341FEDCE-3652-7043-B269-4DFF4C53565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707643" y="1918326"/>
              <a:ext cx="7200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necteur droit 105">
              <a:extLst>
                <a:ext uri="{FF2B5EF4-FFF2-40B4-BE49-F238E27FC236}">
                  <a16:creationId xmlns:a16="http://schemas.microsoft.com/office/drawing/2014/main" xmlns="" id="{E39D98AF-1201-B047-ADFE-8F278B4CE89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588172" y="1918326"/>
              <a:ext cx="7200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necteur droit 106">
              <a:extLst>
                <a:ext uri="{FF2B5EF4-FFF2-40B4-BE49-F238E27FC236}">
                  <a16:creationId xmlns:a16="http://schemas.microsoft.com/office/drawing/2014/main" xmlns="" id="{A59E1505-6885-044D-8C59-3BD0A4EA195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426286" y="1918326"/>
              <a:ext cx="7200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cteur droit 107">
              <a:extLst>
                <a:ext uri="{FF2B5EF4-FFF2-40B4-BE49-F238E27FC236}">
                  <a16:creationId xmlns:a16="http://schemas.microsoft.com/office/drawing/2014/main" xmlns="" id="{FB704CF3-9FAD-D745-A736-77F24F75F11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333072" y="1918326"/>
              <a:ext cx="7200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necteur droit 108">
              <a:extLst>
                <a:ext uri="{FF2B5EF4-FFF2-40B4-BE49-F238E27FC236}">
                  <a16:creationId xmlns:a16="http://schemas.microsoft.com/office/drawing/2014/main" xmlns="" id="{9FC7C76F-ACD1-E64F-BF14-7B0EC06F6B7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118716" y="1918326"/>
              <a:ext cx="7200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necteur droit 109">
              <a:extLst>
                <a:ext uri="{FF2B5EF4-FFF2-40B4-BE49-F238E27FC236}">
                  <a16:creationId xmlns:a16="http://schemas.microsoft.com/office/drawing/2014/main" xmlns="" id="{9EA09485-4AF3-6349-B9BA-040C34E4E8A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090262" y="1918326"/>
              <a:ext cx="7200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necteur droit 110">
              <a:extLst>
                <a:ext uri="{FF2B5EF4-FFF2-40B4-BE49-F238E27FC236}">
                  <a16:creationId xmlns:a16="http://schemas.microsoft.com/office/drawing/2014/main" xmlns="" id="{C3E7E9A3-ED9D-7745-96ED-E833C1F1FA6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957402" y="1624754"/>
              <a:ext cx="7200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Connecteur droit 111">
              <a:extLst>
                <a:ext uri="{FF2B5EF4-FFF2-40B4-BE49-F238E27FC236}">
                  <a16:creationId xmlns:a16="http://schemas.microsoft.com/office/drawing/2014/main" xmlns="" id="{139689ED-BB14-2244-9410-C6E7467889B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44646" y="1624754"/>
              <a:ext cx="7200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necteur droit 112">
              <a:extLst>
                <a:ext uri="{FF2B5EF4-FFF2-40B4-BE49-F238E27FC236}">
                  <a16:creationId xmlns:a16="http://schemas.microsoft.com/office/drawing/2014/main" xmlns="" id="{4EFC3C75-C653-7442-9E2C-EB1FD28855A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784360" y="1624754"/>
              <a:ext cx="7200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necteur droit 113">
              <a:extLst>
                <a:ext uri="{FF2B5EF4-FFF2-40B4-BE49-F238E27FC236}">
                  <a16:creationId xmlns:a16="http://schemas.microsoft.com/office/drawing/2014/main" xmlns="" id="{BF86F8C7-F413-FA4A-955C-01D46AFD6F9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625287" y="1624754"/>
              <a:ext cx="7200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necteur droit 114">
              <a:extLst>
                <a:ext uri="{FF2B5EF4-FFF2-40B4-BE49-F238E27FC236}">
                  <a16:creationId xmlns:a16="http://schemas.microsoft.com/office/drawing/2014/main" xmlns="" id="{958AB951-9AD9-EC4B-9464-0842F0B3C18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568336" y="1624754"/>
              <a:ext cx="7200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0" name="Titre 1"/>
          <p:cNvSpPr txBox="1">
            <a:spLocks/>
          </p:cNvSpPr>
          <p:nvPr/>
        </p:nvSpPr>
        <p:spPr>
          <a:xfrm>
            <a:off x="486701" y="43386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A370A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ETUDE BTCRC-ESO14-012</a:t>
            </a:r>
            <a:br>
              <a:rPr lang="fr-FR" dirty="0"/>
            </a:br>
            <a:r>
              <a:rPr lang="fr-FR" dirty="0"/>
              <a:t>Survie sans rechute</a:t>
            </a:r>
            <a:endParaRPr lang="fr-FR" sz="40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5" name="ZoneTexte 94">
            <a:extLst>
              <a:ext uri="{FF2B5EF4-FFF2-40B4-BE49-F238E27FC236}">
                <a16:creationId xmlns:a16="http://schemas.microsoft.com/office/drawing/2014/main" xmlns="" id="{A14E5E4D-20A4-0942-8BC0-8E147DD053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502" y="4878271"/>
            <a:ext cx="87852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Mamdani</a:t>
            </a:r>
            <a:r>
              <a:rPr 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 H</a:t>
            </a:r>
            <a:r>
              <a:rPr lang="en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. </a:t>
            </a:r>
            <a:r>
              <a:rPr 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et al. ASCO GI 2019, </a:t>
            </a:r>
            <a:r>
              <a:rPr lang="fr-FR" sz="10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abstr</a:t>
            </a:r>
            <a:r>
              <a:rPr 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161990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457200" y="1454984"/>
            <a:ext cx="8229600" cy="3394472"/>
          </a:xfrm>
        </p:spPr>
        <p:txBody>
          <a:bodyPr>
            <a:normAutofit lnSpcReduction="10000"/>
          </a:bodyPr>
          <a:lstStyle/>
          <a:p>
            <a:pPr>
              <a:spcBef>
                <a:spcPts val="2976"/>
              </a:spcBef>
            </a:pPr>
            <a:r>
              <a:rPr lang="fr-FR" sz="2800" dirty="0"/>
              <a:t>Après RCT et chirurgie d’un adénocarcinome de l’œsophage, un traitement adjuvant par </a:t>
            </a:r>
            <a:r>
              <a:rPr lang="fr-FR" sz="2800" dirty="0" err="1"/>
              <a:t>durvalumab</a:t>
            </a:r>
            <a:r>
              <a:rPr lang="fr-FR" sz="2800" dirty="0"/>
              <a:t> est faisable</a:t>
            </a:r>
          </a:p>
          <a:p>
            <a:pPr>
              <a:spcBef>
                <a:spcPts val="2976"/>
              </a:spcBef>
            </a:pPr>
            <a:r>
              <a:rPr lang="fr-FR" sz="2800" dirty="0"/>
              <a:t>Profil de tolérance attendu</a:t>
            </a:r>
          </a:p>
          <a:p>
            <a:pPr>
              <a:spcBef>
                <a:spcPts val="2976"/>
              </a:spcBef>
            </a:pPr>
            <a:r>
              <a:rPr lang="fr-FR" sz="2800" dirty="0"/>
              <a:t>Efficacité encourageante avec survie sans rechute à un an de 79,2% </a:t>
            </a:r>
          </a:p>
          <a:p>
            <a:pPr>
              <a:spcBef>
                <a:spcPts val="2976"/>
              </a:spcBef>
            </a:pPr>
            <a:endParaRPr lang="fr-FR" sz="2800" dirty="0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fr-FR" dirty="0"/>
              <a:t>ETUDE BTCRC-ESO14-012</a:t>
            </a:r>
            <a:br>
              <a:rPr lang="fr-FR" dirty="0"/>
            </a:br>
            <a:r>
              <a:rPr lang="fr-FR" dirty="0"/>
              <a:t>conclusion </a:t>
            </a:r>
            <a:endParaRPr lang="fr-FR" sz="40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36E984B3-4C3F-E942-903E-7F6C6ED468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502" y="4878271"/>
            <a:ext cx="87852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Mamdani</a:t>
            </a:r>
            <a:r>
              <a:rPr 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 H</a:t>
            </a:r>
            <a:r>
              <a:rPr lang="en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. </a:t>
            </a:r>
            <a:r>
              <a:rPr 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et al. ASCO GI 2019, </a:t>
            </a:r>
            <a:r>
              <a:rPr lang="fr-FR" sz="10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abstr</a:t>
            </a:r>
            <a:r>
              <a:rPr 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60688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idx="1"/>
          </p:nvPr>
        </p:nvSpPr>
        <p:spPr>
          <a:xfrm>
            <a:off x="827773" y="3522845"/>
            <a:ext cx="7772400" cy="1125140"/>
          </a:xfrm>
        </p:spPr>
        <p:txBody>
          <a:bodyPr/>
          <a:lstStyle/>
          <a:p>
            <a:r>
              <a:rPr lang="fr-FR" dirty="0" err="1">
                <a:solidFill>
                  <a:srgbClr val="FFFFFF"/>
                </a:solidFill>
              </a:rPr>
              <a:t>Kato</a:t>
            </a:r>
            <a:r>
              <a:rPr lang="fr-FR" dirty="0">
                <a:solidFill>
                  <a:srgbClr val="FFFFFF"/>
                </a:solidFill>
              </a:rPr>
              <a:t> K et </a:t>
            </a:r>
            <a:r>
              <a:rPr lang="fr-FR" dirty="0">
                <a:solidFill>
                  <a:schemeClr val="bg1"/>
                </a:solidFill>
              </a:rPr>
              <a:t>al. ASCO GI 2019, </a:t>
            </a:r>
            <a:r>
              <a:rPr lang="fr-FR" dirty="0" err="1">
                <a:solidFill>
                  <a:srgbClr val="FFFFFF"/>
                </a:solidFill>
              </a:rPr>
              <a:t>abstr</a:t>
            </a:r>
            <a:r>
              <a:rPr lang="fr-FR" dirty="0">
                <a:solidFill>
                  <a:srgbClr val="FFFFFF"/>
                </a:solidFill>
              </a:rPr>
              <a:t> 7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1800" dirty="0">
                <a:solidFill>
                  <a:srgbClr val="FFFFFF"/>
                </a:solidFill>
                <a:ea typeface="Lucida Grande"/>
                <a:cs typeface="Calibri" panose="020F0502020204030204" pitchFamily="34" charset="0"/>
              </a:rPr>
              <a:t>LA </a:t>
            </a:r>
            <a:r>
              <a:rPr lang="fr-FR" sz="1800" dirty="0" err="1">
                <a:solidFill>
                  <a:srgbClr val="FFFFFF"/>
                </a:solidFill>
                <a:ea typeface="Lucida Grande"/>
                <a:cs typeface="Calibri" panose="020F0502020204030204" pitchFamily="34" charset="0"/>
              </a:rPr>
              <a:t>Radiochimiothérapie</a:t>
            </a:r>
            <a:r>
              <a:rPr lang="fr-FR" sz="1800" dirty="0">
                <a:solidFill>
                  <a:srgbClr val="FFFFFF"/>
                </a:solidFill>
                <a:ea typeface="Lucida Grande"/>
                <a:cs typeface="Calibri" panose="020F0502020204030204" pitchFamily="34" charset="0"/>
              </a:rPr>
              <a:t>, UNE alternative à la chirurgie dans la prise en charge des carcinomes EPIDERMOIDES de l’œsophage de stade i ? : </a:t>
            </a:r>
            <a:br>
              <a:rPr lang="fr-FR" sz="1800" dirty="0">
                <a:solidFill>
                  <a:srgbClr val="FFFFFF"/>
                </a:solidFill>
                <a:ea typeface="Lucida Grande"/>
                <a:cs typeface="Calibri" panose="020F0502020204030204" pitchFamily="34" charset="0"/>
              </a:rPr>
            </a:br>
            <a:r>
              <a:rPr lang="fr-FR" sz="1800" dirty="0">
                <a:solidFill>
                  <a:srgbClr val="FFFFFF"/>
                </a:solidFill>
                <a:ea typeface="Lucida Grande"/>
                <a:cs typeface="Calibri" panose="020F0502020204030204" pitchFamily="34" charset="0"/>
              </a:rPr>
              <a:t>étude contrôlée (JCOG0502)</a:t>
            </a:r>
            <a:endParaRPr lang="fr-FR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78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6F62027-FE02-CB41-BBBD-B229BCC38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2100" dirty="0"/>
              <a:t>Carcinomes épidermoïdes de l’œsophage de stade I</a:t>
            </a:r>
            <a:br>
              <a:rPr lang="fr-FR" sz="2100" dirty="0"/>
            </a:br>
            <a:r>
              <a:rPr lang="fr-FR" sz="2100" dirty="0"/>
              <a:t>ETUDE JCOG 0502 : design</a:t>
            </a:r>
          </a:p>
        </p:txBody>
      </p:sp>
      <p:sp>
        <p:nvSpPr>
          <p:cNvPr id="3" name="Rectangle à coins arrondis 2"/>
          <p:cNvSpPr/>
          <p:nvPr/>
        </p:nvSpPr>
        <p:spPr>
          <a:xfrm>
            <a:off x="831954" y="1866275"/>
            <a:ext cx="3029510" cy="2368445"/>
          </a:xfrm>
          <a:prstGeom prst="roundRect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fr-FR" dirty="0">
                <a:solidFill>
                  <a:prstClr val="white"/>
                </a:solidFill>
              </a:rPr>
              <a:t>Cancer stade IA (T1bN0M0)</a:t>
            </a:r>
          </a:p>
          <a:p>
            <a:pPr algn="ctr" defTabSz="342900">
              <a:defRPr/>
            </a:pPr>
            <a:r>
              <a:rPr lang="fr-FR" dirty="0">
                <a:solidFill>
                  <a:prstClr val="white"/>
                </a:solidFill>
              </a:rPr>
              <a:t>C. épidermoïdes thoraciques</a:t>
            </a:r>
          </a:p>
          <a:p>
            <a:pPr algn="ctr" defTabSz="342900">
              <a:defRPr/>
            </a:pPr>
            <a:r>
              <a:rPr lang="fr-FR" dirty="0">
                <a:solidFill>
                  <a:prstClr val="white"/>
                </a:solidFill>
              </a:rPr>
              <a:t>20-75 ans</a:t>
            </a:r>
          </a:p>
          <a:p>
            <a:pPr algn="ctr" defTabSz="342900">
              <a:defRPr/>
            </a:pPr>
            <a:r>
              <a:rPr lang="fr-FR" dirty="0">
                <a:solidFill>
                  <a:prstClr val="white"/>
                </a:solidFill>
              </a:rPr>
              <a:t>PS 0-1</a:t>
            </a:r>
          </a:p>
          <a:p>
            <a:pPr algn="ctr" defTabSz="342900">
              <a:defRPr/>
            </a:pPr>
            <a:r>
              <a:rPr lang="fr-FR" dirty="0">
                <a:solidFill>
                  <a:prstClr val="white"/>
                </a:solidFill>
              </a:rPr>
              <a:t>Non prétraités sauf </a:t>
            </a:r>
            <a:r>
              <a:rPr lang="fr-FR" dirty="0" err="1">
                <a:solidFill>
                  <a:prstClr val="white"/>
                </a:solidFill>
              </a:rPr>
              <a:t>mucosectomie</a:t>
            </a: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4" name="Flèche vers la droite 3"/>
          <p:cNvSpPr/>
          <p:nvPr/>
        </p:nvSpPr>
        <p:spPr>
          <a:xfrm>
            <a:off x="4057599" y="3435914"/>
            <a:ext cx="604754" cy="260007"/>
          </a:xfrm>
          <a:prstGeom prst="rightArrow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fr-FR" sz="1350">
              <a:solidFill>
                <a:prstClr val="white"/>
              </a:solidFill>
            </a:endParaRPr>
          </a:p>
        </p:txBody>
      </p:sp>
      <p:sp>
        <p:nvSpPr>
          <p:cNvPr id="6" name="Flèche vers la droite 5"/>
          <p:cNvSpPr/>
          <p:nvPr/>
        </p:nvSpPr>
        <p:spPr>
          <a:xfrm>
            <a:off x="4057599" y="4190323"/>
            <a:ext cx="604754" cy="260007"/>
          </a:xfrm>
          <a:prstGeom prst="rightArrow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fr-FR" sz="1350">
              <a:solidFill>
                <a:prstClr val="white"/>
              </a:solidFill>
            </a:endParaRPr>
          </a:p>
        </p:txBody>
      </p:sp>
      <p:sp>
        <p:nvSpPr>
          <p:cNvPr id="5" name="Rectangle à coins arrondis 4"/>
          <p:cNvSpPr/>
          <p:nvPr/>
        </p:nvSpPr>
        <p:spPr>
          <a:xfrm>
            <a:off x="4891180" y="3270455"/>
            <a:ext cx="1699850" cy="590927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fr-FR" sz="1600" dirty="0">
                <a:solidFill>
                  <a:prstClr val="white"/>
                </a:solidFill>
              </a:rPr>
              <a:t>Chirurgie n=209</a:t>
            </a:r>
          </a:p>
        </p:txBody>
      </p:sp>
      <p:sp>
        <p:nvSpPr>
          <p:cNvPr id="9" name="Rectangle à coins arrondis 8"/>
          <p:cNvSpPr/>
          <p:nvPr/>
        </p:nvSpPr>
        <p:spPr>
          <a:xfrm>
            <a:off x="4891180" y="4068371"/>
            <a:ext cx="1699850" cy="590927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fr-FR" sz="1600" dirty="0">
                <a:solidFill>
                  <a:prstClr val="white"/>
                </a:solidFill>
              </a:rPr>
              <a:t>RCT 60 Gy </a:t>
            </a:r>
            <a:r>
              <a:rPr lang="fr-FR" sz="1600" dirty="0" err="1">
                <a:solidFill>
                  <a:prstClr val="white"/>
                </a:solidFill>
              </a:rPr>
              <a:t>FuP</a:t>
            </a:r>
            <a:r>
              <a:rPr lang="fr-FR" sz="1600" dirty="0">
                <a:solidFill>
                  <a:prstClr val="white"/>
                </a:solidFill>
              </a:rPr>
              <a:t> n=159</a:t>
            </a:r>
          </a:p>
        </p:txBody>
      </p:sp>
      <p:sp>
        <p:nvSpPr>
          <p:cNvPr id="10" name="Accolade fermante 9"/>
          <p:cNvSpPr/>
          <p:nvPr/>
        </p:nvSpPr>
        <p:spPr>
          <a:xfrm>
            <a:off x="6673263" y="3270455"/>
            <a:ext cx="219291" cy="1388843"/>
          </a:xfrm>
          <a:prstGeom prst="rightBrace">
            <a:avLst>
              <a:gd name="adj1" fmla="val 46423"/>
              <a:gd name="adj2" fmla="val 49342"/>
            </a:avLst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fr-FR" sz="1350">
              <a:solidFill>
                <a:prstClr val="black"/>
              </a:solidFill>
            </a:endParaRPr>
          </a:p>
        </p:txBody>
      </p:sp>
      <p:sp>
        <p:nvSpPr>
          <p:cNvPr id="12" name="Rectangle à coins arrondis 11"/>
          <p:cNvSpPr/>
          <p:nvPr/>
        </p:nvSpPr>
        <p:spPr>
          <a:xfrm>
            <a:off x="4891180" y="1687038"/>
            <a:ext cx="1699850" cy="590927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fr-FR" sz="1600" dirty="0">
                <a:solidFill>
                  <a:prstClr val="white"/>
                </a:solidFill>
              </a:rPr>
              <a:t>Chirurgie n=4</a:t>
            </a:r>
          </a:p>
        </p:txBody>
      </p:sp>
      <p:sp>
        <p:nvSpPr>
          <p:cNvPr id="13" name="Rectangle à coins arrondis 12"/>
          <p:cNvSpPr/>
          <p:nvPr/>
        </p:nvSpPr>
        <p:spPr>
          <a:xfrm>
            <a:off x="4891180" y="2484954"/>
            <a:ext cx="1699850" cy="590927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fr-FR" sz="1600" dirty="0">
                <a:solidFill>
                  <a:prstClr val="white"/>
                </a:solidFill>
              </a:rPr>
              <a:t>RCT 60 Gy </a:t>
            </a:r>
            <a:r>
              <a:rPr lang="fr-FR" sz="1600" dirty="0" err="1">
                <a:solidFill>
                  <a:prstClr val="white"/>
                </a:solidFill>
              </a:rPr>
              <a:t>FuP</a:t>
            </a:r>
            <a:r>
              <a:rPr lang="fr-FR" sz="1600" dirty="0">
                <a:solidFill>
                  <a:prstClr val="white"/>
                </a:solidFill>
              </a:rPr>
              <a:t> n=7</a:t>
            </a:r>
          </a:p>
        </p:txBody>
      </p:sp>
      <p:sp>
        <p:nvSpPr>
          <p:cNvPr id="15" name="Accolade fermante 14"/>
          <p:cNvSpPr/>
          <p:nvPr/>
        </p:nvSpPr>
        <p:spPr>
          <a:xfrm>
            <a:off x="6673268" y="1687038"/>
            <a:ext cx="219291" cy="1388843"/>
          </a:xfrm>
          <a:prstGeom prst="rightBrace">
            <a:avLst>
              <a:gd name="adj1" fmla="val 46423"/>
              <a:gd name="adj2" fmla="val 49342"/>
            </a:avLst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fr-FR" sz="1350">
              <a:solidFill>
                <a:prstClr val="black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6892559" y="2223344"/>
            <a:ext cx="1284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>
              <a:defRPr/>
            </a:pPr>
            <a:r>
              <a:rPr lang="fr-FR" sz="1400" dirty="0">
                <a:solidFill>
                  <a:srgbClr val="4F81BD"/>
                </a:solidFill>
              </a:rPr>
              <a:t>Randomisation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6892558" y="3730577"/>
            <a:ext cx="17159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>
              <a:defRPr/>
            </a:pPr>
            <a:r>
              <a:rPr lang="fr-FR" sz="1400" dirty="0">
                <a:solidFill>
                  <a:srgbClr val="4F81BD"/>
                </a:solidFill>
              </a:rPr>
              <a:t>Patients ayant refusé</a:t>
            </a:r>
          </a:p>
          <a:p>
            <a:pPr defTabSz="342900">
              <a:defRPr/>
            </a:pPr>
            <a:r>
              <a:rPr lang="fr-FR" sz="1400" dirty="0">
                <a:solidFill>
                  <a:srgbClr val="4F81BD"/>
                </a:solidFill>
              </a:rPr>
              <a:t>La randomisation</a:t>
            </a:r>
          </a:p>
        </p:txBody>
      </p:sp>
      <p:cxnSp>
        <p:nvCxnSpPr>
          <p:cNvPr id="21" name="Connecteur en angle 20"/>
          <p:cNvCxnSpPr>
            <a:cxnSpLocks/>
            <a:stCxn id="3" idx="3"/>
            <a:endCxn id="13" idx="1"/>
          </p:cNvCxnSpPr>
          <p:nvPr/>
        </p:nvCxnSpPr>
        <p:spPr>
          <a:xfrm flipV="1">
            <a:off x="3861464" y="2780418"/>
            <a:ext cx="1029716" cy="270080"/>
          </a:xfrm>
          <a:prstGeom prst="bentConnector3">
            <a:avLst/>
          </a:prstGeom>
          <a:ln>
            <a:solidFill>
              <a:schemeClr val="tx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en angle 22"/>
          <p:cNvCxnSpPr>
            <a:cxnSpLocks/>
            <a:stCxn id="3" idx="3"/>
            <a:endCxn id="12" idx="1"/>
          </p:cNvCxnSpPr>
          <p:nvPr/>
        </p:nvCxnSpPr>
        <p:spPr>
          <a:xfrm flipV="1">
            <a:off x="3861464" y="1982502"/>
            <a:ext cx="1029716" cy="1067996"/>
          </a:xfrm>
          <a:prstGeom prst="bentConnector3">
            <a:avLst/>
          </a:prstGeom>
          <a:ln>
            <a:solidFill>
              <a:schemeClr val="tx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ZoneTexte 3">
            <a:extLst>
              <a:ext uri="{FF2B5EF4-FFF2-40B4-BE49-F238E27FC236}">
                <a16:creationId xmlns:a16="http://schemas.microsoft.com/office/drawing/2014/main" xmlns="" id="{CC7F0A1D-F4B4-694A-9C08-78FC216630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56" y="4897279"/>
            <a:ext cx="87852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dirty="0" err="1">
                <a:solidFill>
                  <a:srgbClr val="4D4D4D"/>
                </a:solidFill>
                <a:latin typeface="Calibri"/>
              </a:rPr>
              <a:t>Kato</a:t>
            </a:r>
            <a:r>
              <a:rPr lang="fr-FR" sz="1000" dirty="0">
                <a:solidFill>
                  <a:srgbClr val="4D4D4D"/>
                </a:solidFill>
                <a:latin typeface="Calibri"/>
              </a:rPr>
              <a:t> K et al. ASCO GI 2019, abs 7</a:t>
            </a:r>
          </a:p>
        </p:txBody>
      </p:sp>
    </p:spTree>
    <p:extLst>
      <p:ext uri="{BB962C8B-B14F-4D97-AF65-F5344CB8AC3E}">
        <p14:creationId xmlns:p14="http://schemas.microsoft.com/office/powerpoint/2010/main" val="150785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ADK œsogastriques métastatiques HER2+</a:t>
            </a:r>
            <a:br>
              <a:rPr lang="fr-FR" dirty="0"/>
            </a:br>
            <a:r>
              <a:rPr lang="fr-FR" dirty="0"/>
              <a:t>Phase II </a:t>
            </a:r>
            <a:r>
              <a:rPr lang="fr-FR" dirty="0" err="1"/>
              <a:t>Pembrolizumab</a:t>
            </a:r>
            <a:r>
              <a:rPr lang="fr-FR" dirty="0"/>
              <a:t>-</a:t>
            </a:r>
            <a:r>
              <a:rPr lang="fr-FR" dirty="0" err="1"/>
              <a:t>Trastuzumab</a:t>
            </a:r>
            <a:r>
              <a:rPr lang="fr-FR" dirty="0"/>
              <a:t>-Chimio.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598669"/>
          </a:xfrm>
        </p:spPr>
        <p:txBody>
          <a:bodyPr>
            <a:noAutofit/>
          </a:bodyPr>
          <a:lstStyle/>
          <a:p>
            <a:r>
              <a:rPr lang="fr-FR" dirty="0"/>
              <a:t>Synergie démontrée dans les modèles murins entre anti PD-1 et anti-HER2</a:t>
            </a:r>
          </a:p>
        </p:txBody>
      </p:sp>
      <p:sp>
        <p:nvSpPr>
          <p:cNvPr id="4" name="Rectangle à coins arrondis 3"/>
          <p:cNvSpPr/>
          <p:nvPr/>
        </p:nvSpPr>
        <p:spPr>
          <a:xfrm>
            <a:off x="442211" y="1913727"/>
            <a:ext cx="2733420" cy="1428672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fr-FR" sz="1400" dirty="0">
                <a:solidFill>
                  <a:prstClr val="white"/>
                </a:solidFill>
              </a:rPr>
              <a:t>Première ligne ADK œsogastrique </a:t>
            </a:r>
          </a:p>
          <a:p>
            <a:pPr algn="ctr" defTabSz="342900">
              <a:defRPr/>
            </a:pPr>
            <a:r>
              <a:rPr lang="fr-FR" sz="1400" dirty="0">
                <a:solidFill>
                  <a:prstClr val="white"/>
                </a:solidFill>
              </a:rPr>
              <a:t>stade IV, HER2 3+ ou 2+-FISH+</a:t>
            </a:r>
          </a:p>
          <a:p>
            <a:pPr algn="ctr" defTabSz="342900">
              <a:defRPr/>
            </a:pPr>
            <a:r>
              <a:rPr lang="fr-FR" sz="1400" dirty="0">
                <a:solidFill>
                  <a:prstClr val="white"/>
                </a:solidFill>
              </a:rPr>
              <a:t>Maladie mesurable ou évaluable RECIST 2.0</a:t>
            </a:r>
          </a:p>
          <a:p>
            <a:pPr algn="ctr" defTabSz="342900">
              <a:defRPr/>
            </a:pPr>
            <a:r>
              <a:rPr lang="fr-FR" sz="1400" b="1" dirty="0">
                <a:solidFill>
                  <a:prstClr val="white"/>
                </a:solidFill>
              </a:rPr>
              <a:t>N=37</a:t>
            </a:r>
          </a:p>
        </p:txBody>
      </p:sp>
      <p:sp>
        <p:nvSpPr>
          <p:cNvPr id="5" name="Rectangle à coins arrondis 4"/>
          <p:cNvSpPr/>
          <p:nvPr/>
        </p:nvSpPr>
        <p:spPr>
          <a:xfrm>
            <a:off x="3549838" y="1960626"/>
            <a:ext cx="2168910" cy="1428672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fr-FR" sz="1400" b="1" dirty="0">
                <a:solidFill>
                  <a:prstClr val="white"/>
                </a:solidFill>
              </a:rPr>
              <a:t>INDUCTION</a:t>
            </a:r>
          </a:p>
          <a:p>
            <a:pPr algn="ctr" defTabSz="342900">
              <a:defRPr/>
            </a:pPr>
            <a:endParaRPr lang="fr-FR" sz="1400" b="1" dirty="0">
              <a:solidFill>
                <a:prstClr val="white"/>
              </a:solidFill>
            </a:endParaRPr>
          </a:p>
          <a:p>
            <a:pPr defTabSz="342900">
              <a:defRPr/>
            </a:pPr>
            <a:r>
              <a:rPr lang="fr-FR" sz="1400" dirty="0" err="1">
                <a:solidFill>
                  <a:prstClr val="white"/>
                </a:solidFill>
              </a:rPr>
              <a:t>Trastuzumab</a:t>
            </a:r>
            <a:r>
              <a:rPr lang="fr-FR" sz="1400" dirty="0">
                <a:solidFill>
                  <a:prstClr val="white"/>
                </a:solidFill>
              </a:rPr>
              <a:t> 8 mg/kg</a:t>
            </a:r>
          </a:p>
          <a:p>
            <a:pPr defTabSz="342900">
              <a:defRPr/>
            </a:pPr>
            <a:r>
              <a:rPr lang="fr-FR" sz="1400" dirty="0" err="1">
                <a:solidFill>
                  <a:prstClr val="white"/>
                </a:solidFill>
              </a:rPr>
              <a:t>Pembrolizumab</a:t>
            </a:r>
            <a:r>
              <a:rPr lang="fr-FR" sz="1400" dirty="0">
                <a:solidFill>
                  <a:prstClr val="white"/>
                </a:solidFill>
              </a:rPr>
              <a:t> 200 mg</a:t>
            </a:r>
          </a:p>
          <a:p>
            <a:pPr defTabSz="342900">
              <a:defRPr/>
            </a:pPr>
            <a:endParaRPr lang="fr-FR" sz="1400" dirty="0">
              <a:solidFill>
                <a:prstClr val="white"/>
              </a:solidFill>
            </a:endParaRPr>
          </a:p>
          <a:p>
            <a:pPr algn="ctr" defTabSz="342900">
              <a:defRPr/>
            </a:pPr>
            <a:r>
              <a:rPr lang="fr-FR" sz="1400" dirty="0">
                <a:solidFill>
                  <a:prstClr val="white"/>
                </a:solidFill>
              </a:rPr>
              <a:t>1 cycle</a:t>
            </a:r>
          </a:p>
        </p:txBody>
      </p:sp>
      <p:sp>
        <p:nvSpPr>
          <p:cNvPr id="6" name="Rectangle à coins arrondis 5"/>
          <p:cNvSpPr/>
          <p:nvPr/>
        </p:nvSpPr>
        <p:spPr>
          <a:xfrm>
            <a:off x="6089572" y="1960626"/>
            <a:ext cx="2672180" cy="1428672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900">
              <a:defRPr/>
            </a:pPr>
            <a:r>
              <a:rPr lang="fr-FR" sz="1400" dirty="0" err="1">
                <a:solidFill>
                  <a:prstClr val="white"/>
                </a:solidFill>
              </a:rPr>
              <a:t>Capécitabine</a:t>
            </a:r>
            <a:r>
              <a:rPr lang="fr-FR" sz="1400" dirty="0">
                <a:solidFill>
                  <a:prstClr val="white"/>
                </a:solidFill>
              </a:rPr>
              <a:t> 1700 mg/m</a:t>
            </a:r>
            <a:r>
              <a:rPr lang="fr-FR" sz="1400" baseline="30000" dirty="0">
                <a:solidFill>
                  <a:prstClr val="white"/>
                </a:solidFill>
              </a:rPr>
              <a:t>2</a:t>
            </a:r>
            <a:r>
              <a:rPr lang="fr-FR" sz="1400" dirty="0">
                <a:solidFill>
                  <a:prstClr val="white"/>
                </a:solidFill>
              </a:rPr>
              <a:t>j X 14 </a:t>
            </a:r>
          </a:p>
          <a:p>
            <a:pPr defTabSz="342900">
              <a:defRPr/>
            </a:pPr>
            <a:r>
              <a:rPr lang="fr-FR" sz="1400" dirty="0" err="1">
                <a:solidFill>
                  <a:prstClr val="white"/>
                </a:solidFill>
              </a:rPr>
              <a:t>Oxaliplatine</a:t>
            </a:r>
            <a:r>
              <a:rPr lang="fr-FR" sz="1400" dirty="0">
                <a:solidFill>
                  <a:prstClr val="white"/>
                </a:solidFill>
              </a:rPr>
              <a:t> 130 mg/m</a:t>
            </a:r>
            <a:r>
              <a:rPr lang="fr-FR" sz="1400" baseline="30000" dirty="0">
                <a:solidFill>
                  <a:prstClr val="white"/>
                </a:solidFill>
              </a:rPr>
              <a:t>2</a:t>
            </a:r>
          </a:p>
          <a:p>
            <a:pPr defTabSz="342900">
              <a:defRPr/>
            </a:pPr>
            <a:r>
              <a:rPr lang="fr-FR" sz="1400" dirty="0" err="1">
                <a:solidFill>
                  <a:prstClr val="white"/>
                </a:solidFill>
              </a:rPr>
              <a:t>Trastuzumab</a:t>
            </a:r>
            <a:r>
              <a:rPr lang="fr-FR" sz="1400" dirty="0">
                <a:solidFill>
                  <a:prstClr val="white"/>
                </a:solidFill>
              </a:rPr>
              <a:t> 6 mg/kg</a:t>
            </a:r>
          </a:p>
          <a:p>
            <a:pPr defTabSz="342900">
              <a:defRPr/>
            </a:pPr>
            <a:r>
              <a:rPr lang="fr-FR" sz="1400" dirty="0" err="1">
                <a:solidFill>
                  <a:prstClr val="white"/>
                </a:solidFill>
              </a:rPr>
              <a:t>Pembrolizumab</a:t>
            </a:r>
            <a:r>
              <a:rPr lang="fr-FR" sz="1400" dirty="0">
                <a:solidFill>
                  <a:prstClr val="white"/>
                </a:solidFill>
              </a:rPr>
              <a:t> 200 mg</a:t>
            </a:r>
          </a:p>
          <a:p>
            <a:pPr defTabSz="342900">
              <a:defRPr/>
            </a:pPr>
            <a:endParaRPr lang="fr-FR" sz="1400" dirty="0">
              <a:solidFill>
                <a:prstClr val="white"/>
              </a:solidFill>
            </a:endParaRPr>
          </a:p>
          <a:p>
            <a:pPr defTabSz="342900">
              <a:defRPr/>
            </a:pPr>
            <a:r>
              <a:rPr lang="fr-FR" sz="1400" dirty="0">
                <a:solidFill>
                  <a:prstClr val="white"/>
                </a:solidFill>
              </a:rPr>
              <a:t>Tous les 21 jours</a:t>
            </a:r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>
          <a:xfrm>
            <a:off x="474064" y="4295173"/>
            <a:ext cx="6172200" cy="58001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A370A9"/>
              </a:buClr>
              <a:buFont typeface="Wingdings" pitchFamily="2" charset="2"/>
              <a:buChar char="§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2881" indent="-192881" defTabSz="257175">
              <a:defRPr/>
            </a:pPr>
            <a:r>
              <a:rPr lang="fr-FR" sz="1800" dirty="0">
                <a:solidFill>
                  <a:srgbClr val="1F497D"/>
                </a:solidFill>
              </a:rPr>
              <a:t>Objectif principal : taux de survie sans progression à 6 mois </a:t>
            </a:r>
          </a:p>
        </p:txBody>
      </p:sp>
      <p:sp>
        <p:nvSpPr>
          <p:cNvPr id="8" name="Flèche vers la droite 7"/>
          <p:cNvSpPr/>
          <p:nvPr/>
        </p:nvSpPr>
        <p:spPr>
          <a:xfrm>
            <a:off x="3209649" y="2572915"/>
            <a:ext cx="306170" cy="249451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fr-FR" sz="1350">
              <a:solidFill>
                <a:prstClr val="white"/>
              </a:solidFill>
            </a:endParaRPr>
          </a:p>
        </p:txBody>
      </p:sp>
      <p:sp>
        <p:nvSpPr>
          <p:cNvPr id="9" name="Flèche vers la droite 8"/>
          <p:cNvSpPr/>
          <p:nvPr/>
        </p:nvSpPr>
        <p:spPr>
          <a:xfrm>
            <a:off x="5745343" y="2572915"/>
            <a:ext cx="306170" cy="249451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fr-FR" sz="1350">
              <a:solidFill>
                <a:prstClr val="white"/>
              </a:solidFill>
            </a:endParaRPr>
          </a:p>
        </p:txBody>
      </p:sp>
      <p:sp>
        <p:nvSpPr>
          <p:cNvPr id="11" name="ZoneTexte 3">
            <a:extLst>
              <a:ext uri="{FF2B5EF4-FFF2-40B4-BE49-F238E27FC236}">
                <a16:creationId xmlns:a16="http://schemas.microsoft.com/office/drawing/2014/main" xmlns="" id="{1572454E-A140-4349-889E-BA919A02CF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68" y="4897279"/>
            <a:ext cx="87852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000" dirty="0" err="1">
                <a:solidFill>
                  <a:srgbClr val="4D4D4D"/>
                </a:solidFill>
                <a:latin typeface="Calibri"/>
              </a:rPr>
              <a:t>Janjigian</a:t>
            </a:r>
            <a:r>
              <a:rPr lang="fr-FR" sz="1000" dirty="0">
                <a:solidFill>
                  <a:srgbClr val="4D4D4D"/>
                </a:solidFill>
                <a:latin typeface="Calibri"/>
              </a:rPr>
              <a:t> Y et al., ASCO GI 2019, </a:t>
            </a:r>
            <a:r>
              <a:rPr lang="fr-FR" sz="1000" dirty="0" err="1">
                <a:solidFill>
                  <a:srgbClr val="4D4D4D"/>
                </a:solidFill>
                <a:latin typeface="Calibri"/>
              </a:rPr>
              <a:t>abstr</a:t>
            </a:r>
            <a:r>
              <a:rPr lang="fr-FR" sz="1000" dirty="0">
                <a:solidFill>
                  <a:srgbClr val="4D4D4D"/>
                </a:solidFill>
                <a:latin typeface="Calibri"/>
              </a:rPr>
              <a:t> 62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474064" y="3518871"/>
            <a:ext cx="33778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/>
              <a:t>Œsophage/JOG/Estomac: 40%/34%/26%</a:t>
            </a:r>
          </a:p>
          <a:p>
            <a:r>
              <a:rPr lang="fr-FR" sz="1400" b="1" dirty="0"/>
              <a:t>HER2+ 80%</a:t>
            </a:r>
          </a:p>
          <a:p>
            <a:r>
              <a:rPr lang="fr-FR" sz="1400" b="1" dirty="0"/>
              <a:t>CPS≥1 40%</a:t>
            </a:r>
          </a:p>
        </p:txBody>
      </p:sp>
    </p:spTree>
    <p:extLst>
      <p:ext uri="{BB962C8B-B14F-4D97-AF65-F5344CB8AC3E}">
        <p14:creationId xmlns:p14="http://schemas.microsoft.com/office/powerpoint/2010/main" val="140086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46451" y="4934099"/>
            <a:ext cx="6172200" cy="20940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*Ajusté sur un score de propension pondéré</a:t>
            </a:r>
          </a:p>
        </p:txBody>
      </p:sp>
      <p:graphicFrame>
        <p:nvGraphicFramePr>
          <p:cNvPr id="6" name="Table 142">
            <a:extLst>
              <a:ext uri="{FF2B5EF4-FFF2-40B4-BE49-F238E27FC236}">
                <a16:creationId xmlns:a16="http://schemas.microsoft.com/office/drawing/2014/main" xmlns="" id="{375238D4-9B89-E342-A0C0-8EC00DA992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2202051"/>
              </p:ext>
            </p:extLst>
          </p:nvPr>
        </p:nvGraphicFramePr>
        <p:xfrm>
          <a:off x="2407239" y="2968834"/>
          <a:ext cx="4368316" cy="1079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938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8843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1049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825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12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6858" marT="9144" marB="9144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200" dirty="0"/>
                        <a:t>Bras C </a:t>
                      </a:r>
                      <a:br>
                        <a:rPr lang="en-US" sz="1200" dirty="0"/>
                      </a:br>
                      <a:r>
                        <a:rPr lang="en-US" sz="1200" dirty="0" err="1"/>
                        <a:t>Oesophagectomie</a:t>
                      </a:r>
                      <a:endParaRPr lang="en-US" sz="1200" dirty="0"/>
                    </a:p>
                  </a:txBody>
                  <a:tcPr marL="0" marR="6858" marT="9144" marB="9144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200" dirty="0"/>
                        <a:t>Bras D</a:t>
                      </a:r>
                      <a:br>
                        <a:rPr lang="en-US" sz="1200" dirty="0"/>
                      </a:br>
                      <a:r>
                        <a:rPr lang="en-US" sz="1200" dirty="0"/>
                        <a:t> CRT</a:t>
                      </a:r>
                      <a:endParaRPr lang="en-US" sz="12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6858" marT="9144" marB="9144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24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SG </a:t>
                      </a:r>
                      <a:r>
                        <a:rPr lang="en-US" sz="12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à</a:t>
                      </a:r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3 </a:t>
                      </a:r>
                      <a:r>
                        <a:rPr lang="en-US" sz="12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ans</a:t>
                      </a:r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(95% IC)</a:t>
                      </a:r>
                      <a:endParaRPr lang="en-US" sz="12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0" marT="9144" marB="9144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94,7% (90,6-97,0)</a:t>
                      </a:r>
                    </a:p>
                  </a:txBody>
                  <a:tcPr marL="0" marR="6858" marT="9144" marB="9144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93,1% (87,9-96,1)</a:t>
                      </a:r>
                      <a:endParaRPr lang="en-US" sz="12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6858" marT="0" marB="9144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24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SG </a:t>
                      </a:r>
                      <a:r>
                        <a:rPr lang="en-US" sz="12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à</a:t>
                      </a:r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5 </a:t>
                      </a:r>
                      <a:r>
                        <a:rPr lang="en-US" sz="12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ans</a:t>
                      </a:r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(95%IC)</a:t>
                      </a:r>
                      <a:endParaRPr lang="en-US" sz="12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0" marT="9144" marB="9144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86,5% (81,0-90,5)</a:t>
                      </a:r>
                      <a:endParaRPr lang="en-US" sz="12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6858" marT="9144" marB="914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85,5% (78,9-90,1)</a:t>
                      </a:r>
                    </a:p>
                  </a:txBody>
                  <a:tcPr marL="0" marR="6858" marT="9144" marB="9144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32475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HR </a:t>
                      </a:r>
                      <a:r>
                        <a:rPr lang="en-US" sz="1200" b="0" i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ajusté</a:t>
                      </a: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* (95%IC)</a:t>
                      </a:r>
                    </a:p>
                  </a:txBody>
                  <a:tcPr marL="68580" marR="0" marT="9144" marB="9144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200" b="1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1,052</a:t>
                      </a: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(0,674-</a:t>
                      </a:r>
                      <a:r>
                        <a:rPr lang="en-US" sz="1200" b="1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1,640</a:t>
                      </a: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[&lt;1,78])</a:t>
                      </a:r>
                    </a:p>
                  </a:txBody>
                  <a:tcPr marL="0" marR="6858" marT="9144" marB="9144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0" marR="6858" marT="9144" marB="9144" anchor="ctr"/>
                </a:tc>
                <a:extLst>
                  <a:ext uri="{0D108BD9-81ED-4DB2-BD59-A6C34878D82A}">
                    <a16:rowId xmlns:a16="http://schemas.microsoft.com/office/drawing/2014/main" xmlns="" val="743242921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D420100-F072-C34E-B1C9-04FB2703E4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5604" y="4266726"/>
            <a:ext cx="68930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64E03F9-2B98-1A41-BAFC-934961B66A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4202" y="4266726"/>
            <a:ext cx="68930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FDF1CADE-4B8D-8F48-80F1-027E404150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6000" y="3831651"/>
            <a:ext cx="171522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6CE5829C-E4B8-FC4E-9F80-E49D2B022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6000" y="3529695"/>
            <a:ext cx="171522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3F9F37C5-4F4A-EA40-B880-234105393F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6000" y="3250035"/>
            <a:ext cx="171522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0,3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096CA72E-185C-8F4D-B019-B80C6085B0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6000" y="2954429"/>
            <a:ext cx="171522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0,4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4FCE3178-6374-1A48-98A4-DDF8627DF7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6000" y="2665174"/>
            <a:ext cx="171522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0,5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B9A84FED-19E6-D546-BBDF-136CDEF3C2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6000" y="2379092"/>
            <a:ext cx="171522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0,6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59352146-FD9A-0B46-B074-EBD095A72D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6000" y="2079500"/>
            <a:ext cx="171522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0,7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D5269C70-0F4B-5C48-BEDD-FCDD27E95F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6000" y="1794232"/>
            <a:ext cx="171522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0,8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97D8F5D6-3B3B-DE41-A9D6-4B2ECD6606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6000" y="1497448"/>
            <a:ext cx="171522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0,9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69D8A964-ADFA-FB45-B269-795681A2E6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6000" y="1215792"/>
            <a:ext cx="171522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1,0</a:t>
            </a:r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xmlns="" id="{B0CDEF90-487F-634F-832F-126D4F69E3C6}"/>
              </a:ext>
            </a:extLst>
          </p:cNvPr>
          <p:cNvSpPr>
            <a:spLocks noEditPoints="1"/>
          </p:cNvSpPr>
          <p:nvPr/>
        </p:nvSpPr>
        <p:spPr bwMode="auto">
          <a:xfrm>
            <a:off x="2224755" y="1282699"/>
            <a:ext cx="48545" cy="2932077"/>
          </a:xfrm>
          <a:custGeom>
            <a:avLst/>
            <a:gdLst>
              <a:gd name="T0" fmla="*/ 13 w 13"/>
              <a:gd name="T1" fmla="*/ 938 h 938"/>
              <a:gd name="T2" fmla="*/ 13 w 13"/>
              <a:gd name="T3" fmla="*/ 0 h 938"/>
              <a:gd name="T4" fmla="*/ 13 w 13"/>
              <a:gd name="T5" fmla="*/ 935 h 938"/>
              <a:gd name="T6" fmla="*/ 0 w 13"/>
              <a:gd name="T7" fmla="*/ 935 h 938"/>
              <a:gd name="T8" fmla="*/ 13 w 13"/>
              <a:gd name="T9" fmla="*/ 843 h 938"/>
              <a:gd name="T10" fmla="*/ 0 w 13"/>
              <a:gd name="T11" fmla="*/ 843 h 938"/>
              <a:gd name="T12" fmla="*/ 13 w 13"/>
              <a:gd name="T13" fmla="*/ 750 h 938"/>
              <a:gd name="T14" fmla="*/ 0 w 13"/>
              <a:gd name="T15" fmla="*/ 750 h 938"/>
              <a:gd name="T16" fmla="*/ 13 w 13"/>
              <a:gd name="T17" fmla="*/ 657 h 938"/>
              <a:gd name="T18" fmla="*/ 0 w 13"/>
              <a:gd name="T19" fmla="*/ 657 h 938"/>
              <a:gd name="T20" fmla="*/ 13 w 13"/>
              <a:gd name="T21" fmla="*/ 564 h 938"/>
              <a:gd name="T22" fmla="*/ 0 w 13"/>
              <a:gd name="T23" fmla="*/ 564 h 938"/>
              <a:gd name="T24" fmla="*/ 13 w 13"/>
              <a:gd name="T25" fmla="*/ 471 h 938"/>
              <a:gd name="T26" fmla="*/ 0 w 13"/>
              <a:gd name="T27" fmla="*/ 471 h 938"/>
              <a:gd name="T28" fmla="*/ 13 w 13"/>
              <a:gd name="T29" fmla="*/ 379 h 938"/>
              <a:gd name="T30" fmla="*/ 0 w 13"/>
              <a:gd name="T31" fmla="*/ 379 h 938"/>
              <a:gd name="T32" fmla="*/ 13 w 13"/>
              <a:gd name="T33" fmla="*/ 286 h 938"/>
              <a:gd name="T34" fmla="*/ 0 w 13"/>
              <a:gd name="T35" fmla="*/ 286 h 938"/>
              <a:gd name="T36" fmla="*/ 13 w 13"/>
              <a:gd name="T37" fmla="*/ 193 h 938"/>
              <a:gd name="T38" fmla="*/ 0 w 13"/>
              <a:gd name="T39" fmla="*/ 193 h 938"/>
              <a:gd name="T40" fmla="*/ 13 w 13"/>
              <a:gd name="T41" fmla="*/ 100 h 938"/>
              <a:gd name="T42" fmla="*/ 0 w 13"/>
              <a:gd name="T43" fmla="*/ 100 h 938"/>
              <a:gd name="T44" fmla="*/ 13 w 13"/>
              <a:gd name="T45" fmla="*/ 7 h 938"/>
              <a:gd name="T46" fmla="*/ 0 w 13"/>
              <a:gd name="T47" fmla="*/ 7 h 9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3" h="938">
                <a:moveTo>
                  <a:pt x="13" y="938"/>
                </a:moveTo>
                <a:lnTo>
                  <a:pt x="13" y="0"/>
                </a:lnTo>
                <a:moveTo>
                  <a:pt x="13" y="935"/>
                </a:moveTo>
                <a:lnTo>
                  <a:pt x="0" y="935"/>
                </a:lnTo>
                <a:moveTo>
                  <a:pt x="13" y="843"/>
                </a:moveTo>
                <a:lnTo>
                  <a:pt x="0" y="843"/>
                </a:lnTo>
                <a:moveTo>
                  <a:pt x="13" y="750"/>
                </a:moveTo>
                <a:lnTo>
                  <a:pt x="0" y="750"/>
                </a:lnTo>
                <a:moveTo>
                  <a:pt x="13" y="657"/>
                </a:moveTo>
                <a:lnTo>
                  <a:pt x="0" y="657"/>
                </a:lnTo>
                <a:moveTo>
                  <a:pt x="13" y="564"/>
                </a:moveTo>
                <a:lnTo>
                  <a:pt x="0" y="564"/>
                </a:lnTo>
                <a:moveTo>
                  <a:pt x="13" y="471"/>
                </a:moveTo>
                <a:lnTo>
                  <a:pt x="0" y="471"/>
                </a:lnTo>
                <a:moveTo>
                  <a:pt x="13" y="379"/>
                </a:moveTo>
                <a:lnTo>
                  <a:pt x="0" y="379"/>
                </a:lnTo>
                <a:moveTo>
                  <a:pt x="13" y="286"/>
                </a:moveTo>
                <a:lnTo>
                  <a:pt x="0" y="286"/>
                </a:lnTo>
                <a:moveTo>
                  <a:pt x="13" y="193"/>
                </a:moveTo>
                <a:lnTo>
                  <a:pt x="0" y="193"/>
                </a:lnTo>
                <a:moveTo>
                  <a:pt x="13" y="100"/>
                </a:moveTo>
                <a:lnTo>
                  <a:pt x="0" y="100"/>
                </a:lnTo>
                <a:moveTo>
                  <a:pt x="13" y="7"/>
                </a:moveTo>
                <a:lnTo>
                  <a:pt x="0" y="7"/>
                </a:lnTo>
              </a:path>
            </a:pathLst>
          </a:custGeom>
          <a:noFill/>
          <a:ln w="12700" cap="flat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50" name="Line 51">
            <a:extLst>
              <a:ext uri="{FF2B5EF4-FFF2-40B4-BE49-F238E27FC236}">
                <a16:creationId xmlns:a16="http://schemas.microsoft.com/office/drawing/2014/main" xmlns="" id="{C990DB4E-A6D8-7F41-B61F-AAE554E55D49}"/>
              </a:ext>
            </a:extLst>
          </p:cNvPr>
          <p:cNvSpPr>
            <a:spLocks noChangeShapeType="1"/>
          </p:cNvSpPr>
          <p:nvPr/>
        </p:nvSpPr>
        <p:spPr bwMode="auto">
          <a:xfrm>
            <a:off x="6606797" y="2136039"/>
            <a:ext cx="0" cy="7200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xmlns="" id="{13334D25-F91C-7C45-B816-F29C107DFB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5600" y="4481933"/>
            <a:ext cx="407163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05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Années</a:t>
            </a:r>
            <a:endParaRPr lang="en-US" altLang="en-US" sz="1050" dirty="0">
              <a:solidFill>
                <a:prstClr val="black">
                  <a:lumMod val="50000"/>
                  <a:lumOff val="50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xmlns="" id="{0DAAE9D1-0623-6849-AC76-AFCCBCF9B2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4232" y="4587974"/>
            <a:ext cx="654025" cy="11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7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Patients </a:t>
            </a:r>
            <a:r>
              <a:rPr lang="en-US" altLang="en-US" sz="75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à</a:t>
            </a:r>
            <a:r>
              <a:rPr lang="en-US" altLang="en-US" sz="7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 </a:t>
            </a:r>
            <a:r>
              <a:rPr lang="en-US" altLang="en-US" sz="75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risque</a:t>
            </a:r>
            <a:endParaRPr lang="en-US" altLang="en-US" sz="750" dirty="0">
              <a:solidFill>
                <a:prstClr val="black">
                  <a:lumMod val="50000"/>
                  <a:lumOff val="50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xmlns="" id="{949B07D2-66AB-964A-9961-B43933EFBC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4232" y="4727779"/>
            <a:ext cx="243656" cy="11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750" dirty="0">
                <a:solidFill>
                  <a:srgbClr val="4F81BD"/>
                </a:solidFill>
                <a:latin typeface="Calibri" panose="020F0502020204030204" pitchFamily="34" charset="0"/>
              </a:rPr>
              <a:t>Bras C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xmlns="" id="{AC267B88-FAC7-4049-ACA7-C309CEEF3C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4232" y="4851643"/>
            <a:ext cx="251672" cy="11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750" dirty="0">
                <a:solidFill>
                  <a:srgbClr val="A470AA"/>
                </a:solidFill>
                <a:latin typeface="Calibri" panose="020F0502020204030204" pitchFamily="34" charset="0"/>
              </a:rPr>
              <a:t>Bras D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AF10352A-E87D-984D-8B73-81BBF64E73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6890" y="4727779"/>
            <a:ext cx="144270" cy="11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750" dirty="0">
                <a:solidFill>
                  <a:srgbClr val="4F81BD"/>
                </a:solidFill>
                <a:latin typeface="Calibri" panose="020F0502020204030204" pitchFamily="34" charset="0"/>
              </a:rPr>
              <a:t>209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xmlns="" id="{0F3755AC-9503-7F4C-97D2-79784D36DF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9378" y="4727779"/>
            <a:ext cx="166712" cy="11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750" dirty="0">
                <a:solidFill>
                  <a:srgbClr val="4F81BD"/>
                </a:solidFill>
                <a:latin typeface="Calibri" panose="020F0502020204030204" pitchFamily="34" charset="0"/>
              </a:rPr>
              <a:t>205 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F82A3417-E2C2-BD46-99E8-1CACFE3805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0158" y="4727779"/>
            <a:ext cx="166712" cy="11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750" dirty="0">
                <a:solidFill>
                  <a:srgbClr val="4F81BD"/>
                </a:solidFill>
                <a:latin typeface="Calibri" panose="020F0502020204030204" pitchFamily="34" charset="0"/>
              </a:rPr>
              <a:t>201 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102791B6-4851-C34C-A42D-B9B77F5C41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0601" y="4727779"/>
            <a:ext cx="144270" cy="11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750" dirty="0">
                <a:solidFill>
                  <a:srgbClr val="4F81BD"/>
                </a:solidFill>
                <a:latin typeface="Calibri" panose="020F0502020204030204" pitchFamily="34" charset="0"/>
              </a:rPr>
              <a:t>196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6A176046-8CC6-6045-952B-389FABC6A0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7773" y="4727779"/>
            <a:ext cx="144270" cy="11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750" dirty="0">
                <a:solidFill>
                  <a:srgbClr val="4F81BD"/>
                </a:solidFill>
                <a:latin typeface="Calibri" panose="020F0502020204030204" pitchFamily="34" charset="0"/>
              </a:rPr>
              <a:t>184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53D2F6CD-39E7-784C-B6E8-30E0D47CE2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4336" y="4727779"/>
            <a:ext cx="144270" cy="11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750" dirty="0">
                <a:solidFill>
                  <a:srgbClr val="4F81BD"/>
                </a:solidFill>
                <a:latin typeface="Calibri" panose="020F0502020204030204" pitchFamily="34" charset="0"/>
              </a:rPr>
              <a:t>174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94B3A599-6116-D34A-A6D8-432D27940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7628" y="4727779"/>
            <a:ext cx="166712" cy="11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750" dirty="0">
                <a:solidFill>
                  <a:srgbClr val="4F81BD"/>
                </a:solidFill>
                <a:latin typeface="Calibri" panose="020F0502020204030204" pitchFamily="34" charset="0"/>
              </a:rPr>
              <a:t>149 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xmlns="" id="{C27D5C66-A13E-5E4D-A1D7-5EAE1A18A8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2495" y="4727779"/>
            <a:ext cx="166712" cy="11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750" dirty="0">
                <a:solidFill>
                  <a:srgbClr val="4F81BD"/>
                </a:solidFill>
                <a:latin typeface="Calibri" panose="020F0502020204030204" pitchFamily="34" charset="0"/>
              </a:rPr>
              <a:t>115 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xmlns="" id="{8DDB2024-CC49-AE44-B35A-E916E761AD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9973" y="4727779"/>
            <a:ext cx="118622" cy="11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750" dirty="0">
                <a:solidFill>
                  <a:srgbClr val="4F81BD"/>
                </a:solidFill>
                <a:latin typeface="Calibri" panose="020F0502020204030204" pitchFamily="34" charset="0"/>
              </a:rPr>
              <a:t>88 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xmlns="" id="{5EC835F1-DCD0-8940-97A5-8FAA8A71A4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9236" y="4727779"/>
            <a:ext cx="118622" cy="11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750" dirty="0">
                <a:solidFill>
                  <a:srgbClr val="4F81BD"/>
                </a:solidFill>
                <a:latin typeface="Calibri" panose="020F0502020204030204" pitchFamily="34" charset="0"/>
              </a:rPr>
              <a:t>61 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xmlns="" id="{EFE0C1E2-4927-D549-B2E9-A24D16AED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9544" y="4727779"/>
            <a:ext cx="118622" cy="11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750" dirty="0">
                <a:solidFill>
                  <a:srgbClr val="4F81BD"/>
                </a:solidFill>
                <a:latin typeface="Calibri" panose="020F0502020204030204" pitchFamily="34" charset="0"/>
              </a:rPr>
              <a:t>27 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xmlns="" id="{1C25BFBB-68F0-7D48-B40C-08ED34A9AE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1750" y="4727779"/>
            <a:ext cx="70532" cy="11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750" dirty="0">
                <a:solidFill>
                  <a:srgbClr val="4F81BD"/>
                </a:solidFill>
                <a:latin typeface="Calibri" panose="020F0502020204030204" pitchFamily="34" charset="0"/>
              </a:rPr>
              <a:t>2 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027E4C4D-A37A-5342-BE07-7CE8DA9D62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4610" y="4727779"/>
            <a:ext cx="48090" cy="11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750" dirty="0">
                <a:solidFill>
                  <a:srgbClr val="4F81BD"/>
                </a:solidFill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xmlns="" id="{0A727459-E945-144B-A449-48903F3953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764" y="4851643"/>
            <a:ext cx="144270" cy="11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750" dirty="0">
                <a:solidFill>
                  <a:srgbClr val="A470AA"/>
                </a:solidFill>
                <a:latin typeface="Calibri" panose="020F0502020204030204" pitchFamily="34" charset="0"/>
              </a:rPr>
              <a:t>159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xmlns="" id="{EBDAF3BE-947D-7B4D-9873-908F94EA0A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2994" y="4851643"/>
            <a:ext cx="166712" cy="11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750" dirty="0">
                <a:solidFill>
                  <a:srgbClr val="A470AA"/>
                </a:solidFill>
                <a:latin typeface="Calibri" panose="020F0502020204030204" pitchFamily="34" charset="0"/>
              </a:rPr>
              <a:t>158 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559D7212-6478-0F43-BE16-810C088723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0158" y="4851643"/>
            <a:ext cx="144270" cy="11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750" dirty="0">
                <a:solidFill>
                  <a:srgbClr val="A470AA"/>
                </a:solidFill>
                <a:latin typeface="Calibri" panose="020F0502020204030204" pitchFamily="34" charset="0"/>
              </a:rPr>
              <a:t>154</a:t>
            </a:r>
          </a:p>
        </p:txBody>
      </p:sp>
      <p:cxnSp>
        <p:nvCxnSpPr>
          <p:cNvPr id="114" name="Connecteur droit 113">
            <a:extLst>
              <a:ext uri="{FF2B5EF4-FFF2-40B4-BE49-F238E27FC236}">
                <a16:creationId xmlns:a16="http://schemas.microsoft.com/office/drawing/2014/main" xmlns="" id="{3D6D90CB-2015-1E47-A3A6-DB5D9894D031}"/>
              </a:ext>
            </a:extLst>
          </p:cNvPr>
          <p:cNvCxnSpPr/>
          <p:nvPr/>
        </p:nvCxnSpPr>
        <p:spPr>
          <a:xfrm>
            <a:off x="2282092" y="4204678"/>
            <a:ext cx="4712677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" name="Rectangle 91">
            <a:extLst>
              <a:ext uri="{FF2B5EF4-FFF2-40B4-BE49-F238E27FC236}">
                <a16:creationId xmlns:a16="http://schemas.microsoft.com/office/drawing/2014/main" xmlns="" id="{DE43A9CE-2482-584A-8254-6B9CEB9F54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4217" y="4851643"/>
            <a:ext cx="144270" cy="11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750" dirty="0">
                <a:solidFill>
                  <a:srgbClr val="A470AA"/>
                </a:solidFill>
                <a:latin typeface="Calibri" panose="020F0502020204030204" pitchFamily="34" charset="0"/>
              </a:rPr>
              <a:t>148</a:t>
            </a:r>
          </a:p>
        </p:txBody>
      </p:sp>
      <p:cxnSp>
        <p:nvCxnSpPr>
          <p:cNvPr id="115" name="Connecteur droit 114">
            <a:extLst>
              <a:ext uri="{FF2B5EF4-FFF2-40B4-BE49-F238E27FC236}">
                <a16:creationId xmlns:a16="http://schemas.microsoft.com/office/drawing/2014/main" xmlns="" id="{B6C79000-7CC7-2140-867D-D029E94FACC2}"/>
              </a:ext>
            </a:extLst>
          </p:cNvPr>
          <p:cNvCxnSpPr>
            <a:cxnSpLocks/>
          </p:cNvCxnSpPr>
          <p:nvPr/>
        </p:nvCxnSpPr>
        <p:spPr>
          <a:xfrm rot="5400000">
            <a:off x="2641318" y="4223032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Rectangle 92">
            <a:extLst>
              <a:ext uri="{FF2B5EF4-FFF2-40B4-BE49-F238E27FC236}">
                <a16:creationId xmlns:a16="http://schemas.microsoft.com/office/drawing/2014/main" xmlns="" id="{FF921562-70CE-2A4A-B926-28A9A80812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1390" y="4851643"/>
            <a:ext cx="166712" cy="11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750" dirty="0">
                <a:solidFill>
                  <a:srgbClr val="A470AA"/>
                </a:solidFill>
                <a:latin typeface="Calibri" panose="020F0502020204030204" pitchFamily="34" charset="0"/>
              </a:rPr>
              <a:t>142 </a:t>
            </a: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xmlns="" id="{8347E331-9FF8-B948-A91D-48983DD81A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8082" y="4266726"/>
            <a:ext cx="68930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xmlns="" id="{E0967C2B-94DF-724F-8CB0-B96898616A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4336" y="4851643"/>
            <a:ext cx="144270" cy="11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750" dirty="0">
                <a:solidFill>
                  <a:srgbClr val="A470AA"/>
                </a:solidFill>
                <a:latin typeface="Calibri" panose="020F0502020204030204" pitchFamily="34" charset="0"/>
              </a:rPr>
              <a:t>128</a:t>
            </a:r>
          </a:p>
        </p:txBody>
      </p:sp>
      <p:cxnSp>
        <p:nvCxnSpPr>
          <p:cNvPr id="117" name="Connecteur droit 116">
            <a:extLst>
              <a:ext uri="{FF2B5EF4-FFF2-40B4-BE49-F238E27FC236}">
                <a16:creationId xmlns:a16="http://schemas.microsoft.com/office/drawing/2014/main" xmlns="" id="{F01A8F16-BB04-AD4D-A8CD-22E95730845C}"/>
              </a:ext>
            </a:extLst>
          </p:cNvPr>
          <p:cNvCxnSpPr>
            <a:cxnSpLocks/>
          </p:cNvCxnSpPr>
          <p:nvPr/>
        </p:nvCxnSpPr>
        <p:spPr>
          <a:xfrm rot="5400000">
            <a:off x="3035198" y="4223032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5" name="Rectangle 94">
            <a:extLst>
              <a:ext uri="{FF2B5EF4-FFF2-40B4-BE49-F238E27FC236}">
                <a16:creationId xmlns:a16="http://schemas.microsoft.com/office/drawing/2014/main" xmlns="" id="{8A0F92C1-B0A0-5B43-B10E-7AD502F8BA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8777" y="4851643"/>
            <a:ext cx="118622" cy="11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750" dirty="0">
                <a:solidFill>
                  <a:srgbClr val="A470AA"/>
                </a:solidFill>
                <a:latin typeface="Calibri" panose="020F0502020204030204" pitchFamily="34" charset="0"/>
              </a:rPr>
              <a:t>94 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xmlns="" id="{A1661AEB-21BC-C749-A421-187DE9D591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7714" y="4266726"/>
            <a:ext cx="68930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xmlns="" id="{78CA8A13-AC0B-F144-BC88-F3E2A51F43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8599" y="4851643"/>
            <a:ext cx="118622" cy="11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750" dirty="0">
                <a:solidFill>
                  <a:srgbClr val="A470AA"/>
                </a:solidFill>
                <a:latin typeface="Calibri" panose="020F0502020204030204" pitchFamily="34" charset="0"/>
              </a:rPr>
              <a:t>74 </a:t>
            </a:r>
          </a:p>
        </p:txBody>
      </p:sp>
      <p:cxnSp>
        <p:nvCxnSpPr>
          <p:cNvPr id="119" name="Connecteur droit 118">
            <a:extLst>
              <a:ext uri="{FF2B5EF4-FFF2-40B4-BE49-F238E27FC236}">
                <a16:creationId xmlns:a16="http://schemas.microsoft.com/office/drawing/2014/main" xmlns="" id="{58893B5C-D8E0-4245-9239-F66BB69AA9D1}"/>
              </a:ext>
            </a:extLst>
          </p:cNvPr>
          <p:cNvCxnSpPr>
            <a:cxnSpLocks/>
          </p:cNvCxnSpPr>
          <p:nvPr/>
        </p:nvCxnSpPr>
        <p:spPr>
          <a:xfrm rot="5400000">
            <a:off x="3424830" y="4223032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7" name="Rectangle 96">
            <a:extLst>
              <a:ext uri="{FF2B5EF4-FFF2-40B4-BE49-F238E27FC236}">
                <a16:creationId xmlns:a16="http://schemas.microsoft.com/office/drawing/2014/main" xmlns="" id="{E9688BC7-20AC-6749-A719-8B44CC0A52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2862" y="4851643"/>
            <a:ext cx="96180" cy="11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750" dirty="0">
                <a:solidFill>
                  <a:srgbClr val="A470AA"/>
                </a:solidFill>
                <a:latin typeface="Calibri" panose="020F0502020204030204" pitchFamily="34" charset="0"/>
              </a:rPr>
              <a:t>55</a:t>
            </a: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xmlns="" id="{56C66668-24DD-3D4A-BA32-420D46E053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6329" y="4266726"/>
            <a:ext cx="68930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xmlns="" id="{A04690F7-9136-E044-AECB-D03864E594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5421" y="4851643"/>
            <a:ext cx="118622" cy="11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750" dirty="0">
                <a:solidFill>
                  <a:srgbClr val="A470AA"/>
                </a:solidFill>
                <a:latin typeface="Calibri" panose="020F0502020204030204" pitchFamily="34" charset="0"/>
              </a:rPr>
              <a:t>37 </a:t>
            </a:r>
          </a:p>
        </p:txBody>
      </p:sp>
      <p:cxnSp>
        <p:nvCxnSpPr>
          <p:cNvPr id="121" name="Connecteur droit 120">
            <a:extLst>
              <a:ext uri="{FF2B5EF4-FFF2-40B4-BE49-F238E27FC236}">
                <a16:creationId xmlns:a16="http://schemas.microsoft.com/office/drawing/2014/main" xmlns="" id="{4D9D5C91-3BCC-B140-B5E1-82649B99F0C2}"/>
              </a:ext>
            </a:extLst>
          </p:cNvPr>
          <p:cNvCxnSpPr>
            <a:cxnSpLocks/>
          </p:cNvCxnSpPr>
          <p:nvPr/>
        </p:nvCxnSpPr>
        <p:spPr>
          <a:xfrm rot="5400000">
            <a:off x="3813445" y="4223032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9" name="Rectangle 98">
            <a:extLst>
              <a:ext uri="{FF2B5EF4-FFF2-40B4-BE49-F238E27FC236}">
                <a16:creationId xmlns:a16="http://schemas.microsoft.com/office/drawing/2014/main" xmlns="" id="{F63ECAA3-7757-5F45-A380-AA68FA5B89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1982" y="4851643"/>
            <a:ext cx="96180" cy="11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750" dirty="0">
                <a:solidFill>
                  <a:srgbClr val="A470AA"/>
                </a:solidFill>
                <a:latin typeface="Calibri" panose="020F0502020204030204" pitchFamily="34" charset="0"/>
              </a:rPr>
              <a:t>15</a:t>
            </a: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xmlns="" id="{DCFF37F8-89BA-8E4B-B8F4-A830DAF4DE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1294" y="4266726"/>
            <a:ext cx="68930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5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xmlns="" id="{A1C02823-BC12-0E42-A657-BD3C739BC1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5366" y="4851643"/>
            <a:ext cx="70532" cy="11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750" dirty="0">
                <a:solidFill>
                  <a:srgbClr val="A470AA"/>
                </a:solidFill>
                <a:latin typeface="Calibri" panose="020F0502020204030204" pitchFamily="34" charset="0"/>
              </a:rPr>
              <a:t>1 </a:t>
            </a:r>
          </a:p>
        </p:txBody>
      </p:sp>
      <p:cxnSp>
        <p:nvCxnSpPr>
          <p:cNvPr id="124" name="Connecteur droit 123">
            <a:extLst>
              <a:ext uri="{FF2B5EF4-FFF2-40B4-BE49-F238E27FC236}">
                <a16:creationId xmlns:a16="http://schemas.microsoft.com/office/drawing/2014/main" xmlns="" id="{B4423A95-6111-3F41-B345-DBB0C5A797D6}"/>
              </a:ext>
            </a:extLst>
          </p:cNvPr>
          <p:cNvCxnSpPr>
            <a:cxnSpLocks/>
          </p:cNvCxnSpPr>
          <p:nvPr/>
        </p:nvCxnSpPr>
        <p:spPr>
          <a:xfrm rot="5400000">
            <a:off x="4208410" y="4223032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1" name="Rectangle 100">
            <a:extLst>
              <a:ext uri="{FF2B5EF4-FFF2-40B4-BE49-F238E27FC236}">
                <a16:creationId xmlns:a16="http://schemas.microsoft.com/office/drawing/2014/main" xmlns="" id="{C1539D00-E748-CC47-BE23-BC34C3DDFE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8227" y="4851643"/>
            <a:ext cx="48090" cy="11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750" dirty="0">
                <a:solidFill>
                  <a:srgbClr val="A470AA"/>
                </a:solidFill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xmlns="" id="{78EDDBDC-9B14-B046-A304-520438A668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6507" y="4266726"/>
            <a:ext cx="68930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6</a:t>
            </a:r>
          </a:p>
        </p:txBody>
      </p:sp>
      <p:cxnSp>
        <p:nvCxnSpPr>
          <p:cNvPr id="126" name="Connecteur droit 125">
            <a:extLst>
              <a:ext uri="{FF2B5EF4-FFF2-40B4-BE49-F238E27FC236}">
                <a16:creationId xmlns:a16="http://schemas.microsoft.com/office/drawing/2014/main" xmlns="" id="{E42B5DF9-072F-2046-84F5-8C2C32D6F071}"/>
              </a:ext>
            </a:extLst>
          </p:cNvPr>
          <p:cNvCxnSpPr>
            <a:cxnSpLocks/>
          </p:cNvCxnSpPr>
          <p:nvPr/>
        </p:nvCxnSpPr>
        <p:spPr>
          <a:xfrm rot="5400000">
            <a:off x="4603623" y="4223032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7" name="Rectangle 126">
            <a:extLst>
              <a:ext uri="{FF2B5EF4-FFF2-40B4-BE49-F238E27FC236}">
                <a16:creationId xmlns:a16="http://schemas.microsoft.com/office/drawing/2014/main" xmlns="" id="{AD9E4362-6F8D-0B49-B70F-8E53FFB240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8049" y="4266726"/>
            <a:ext cx="68930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7</a:t>
            </a:r>
          </a:p>
        </p:txBody>
      </p:sp>
      <p:cxnSp>
        <p:nvCxnSpPr>
          <p:cNvPr id="128" name="Connecteur droit 127">
            <a:extLst>
              <a:ext uri="{FF2B5EF4-FFF2-40B4-BE49-F238E27FC236}">
                <a16:creationId xmlns:a16="http://schemas.microsoft.com/office/drawing/2014/main" xmlns="" id="{64C9E8F0-548F-A54A-8237-235C27A26F92}"/>
              </a:ext>
            </a:extLst>
          </p:cNvPr>
          <p:cNvCxnSpPr>
            <a:cxnSpLocks/>
          </p:cNvCxnSpPr>
          <p:nvPr/>
        </p:nvCxnSpPr>
        <p:spPr>
          <a:xfrm rot="5400000">
            <a:off x="4995165" y="4223032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9" name="Rectangle 128">
            <a:extLst>
              <a:ext uri="{FF2B5EF4-FFF2-40B4-BE49-F238E27FC236}">
                <a16:creationId xmlns:a16="http://schemas.microsoft.com/office/drawing/2014/main" xmlns="" id="{0AF22DA1-A013-CC45-A6F2-A6BCF0356D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1997" y="4266726"/>
            <a:ext cx="68930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8</a:t>
            </a:r>
          </a:p>
        </p:txBody>
      </p:sp>
      <p:cxnSp>
        <p:nvCxnSpPr>
          <p:cNvPr id="130" name="Connecteur droit 129">
            <a:extLst>
              <a:ext uri="{FF2B5EF4-FFF2-40B4-BE49-F238E27FC236}">
                <a16:creationId xmlns:a16="http://schemas.microsoft.com/office/drawing/2014/main" xmlns="" id="{80F6F693-92A7-E649-B30F-A3E735D60D7B}"/>
              </a:ext>
            </a:extLst>
          </p:cNvPr>
          <p:cNvCxnSpPr>
            <a:cxnSpLocks/>
          </p:cNvCxnSpPr>
          <p:nvPr/>
        </p:nvCxnSpPr>
        <p:spPr>
          <a:xfrm rot="5400000">
            <a:off x="5389113" y="4223032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7" name="TextBox 140">
            <a:extLst>
              <a:ext uri="{FF2B5EF4-FFF2-40B4-BE49-F238E27FC236}">
                <a16:creationId xmlns:a16="http://schemas.microsoft.com/office/drawing/2014/main" xmlns="" id="{1EAD5647-5DDE-D949-A571-3FF7DC66FC3F}"/>
              </a:ext>
            </a:extLst>
          </p:cNvPr>
          <p:cNvSpPr txBox="1"/>
          <p:nvPr/>
        </p:nvSpPr>
        <p:spPr>
          <a:xfrm>
            <a:off x="1763052" y="2054378"/>
            <a:ext cx="161583" cy="1400567"/>
          </a:xfrm>
          <a:prstGeom prst="rect">
            <a:avLst/>
          </a:prstGeom>
          <a:noFill/>
        </p:spPr>
        <p:txBody>
          <a:bodyPr vert="vert270" wrap="square" lIns="0" tIns="0" rIns="0" bIns="0" rtlCol="0" anchor="t" anchorCtr="0">
            <a:spAutoFit/>
          </a:bodyPr>
          <a:lstStyle/>
          <a:p>
            <a:pPr algn="ctr" defTabSz="457200"/>
            <a:r>
              <a:rPr lang="en-US" sz="1050" b="1" kern="600" spc="23" dirty="0">
                <a:solidFill>
                  <a:prstClr val="black">
                    <a:lumMod val="50000"/>
                    <a:lumOff val="50000"/>
                  </a:prstClr>
                </a:solidFill>
              </a:rPr>
              <a:t>Proportion de </a:t>
            </a:r>
            <a:r>
              <a:rPr lang="en-US" sz="1050" b="1" kern="600" spc="23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survie</a:t>
            </a:r>
            <a:endParaRPr lang="en-US" sz="1050" b="1" kern="600" spc="23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xmlns="" id="{A1BE9900-D80C-9A44-8E91-2E3466CAAB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3911" y="4266726"/>
            <a:ext cx="68930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9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xmlns="" id="{F25DB44F-E3A2-A44E-8A64-353417F30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6000" y="4130325"/>
            <a:ext cx="171522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0,0</a:t>
            </a:r>
          </a:p>
        </p:txBody>
      </p:sp>
      <p:cxnSp>
        <p:nvCxnSpPr>
          <p:cNvPr id="132" name="Connecteur droit 131">
            <a:extLst>
              <a:ext uri="{FF2B5EF4-FFF2-40B4-BE49-F238E27FC236}">
                <a16:creationId xmlns:a16="http://schemas.microsoft.com/office/drawing/2014/main" xmlns="" id="{CF055940-9AEB-0C45-AC4E-FD18D3CEF9E8}"/>
              </a:ext>
            </a:extLst>
          </p:cNvPr>
          <p:cNvCxnSpPr>
            <a:cxnSpLocks/>
          </p:cNvCxnSpPr>
          <p:nvPr/>
        </p:nvCxnSpPr>
        <p:spPr>
          <a:xfrm rot="5400000">
            <a:off x="5781027" y="4223032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3" name="Rectangle 132">
            <a:extLst>
              <a:ext uri="{FF2B5EF4-FFF2-40B4-BE49-F238E27FC236}">
                <a16:creationId xmlns:a16="http://schemas.microsoft.com/office/drawing/2014/main" xmlns="" id="{80F4E464-F26C-BA45-9BFB-025A0007C5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2526" y="4266726"/>
            <a:ext cx="137858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10</a:t>
            </a:r>
          </a:p>
        </p:txBody>
      </p:sp>
      <p:cxnSp>
        <p:nvCxnSpPr>
          <p:cNvPr id="134" name="Connecteur droit 133">
            <a:extLst>
              <a:ext uri="{FF2B5EF4-FFF2-40B4-BE49-F238E27FC236}">
                <a16:creationId xmlns:a16="http://schemas.microsoft.com/office/drawing/2014/main" xmlns="" id="{D20AF00C-6F63-B449-AB0E-A81ADBF840D0}"/>
              </a:ext>
            </a:extLst>
          </p:cNvPr>
          <p:cNvCxnSpPr>
            <a:cxnSpLocks/>
          </p:cNvCxnSpPr>
          <p:nvPr/>
        </p:nvCxnSpPr>
        <p:spPr>
          <a:xfrm rot="5400000">
            <a:off x="6169642" y="4223032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5" name="Rectangle 134">
            <a:extLst>
              <a:ext uri="{FF2B5EF4-FFF2-40B4-BE49-F238E27FC236}">
                <a16:creationId xmlns:a16="http://schemas.microsoft.com/office/drawing/2014/main" xmlns="" id="{E1A0FEEC-A669-FF4A-9337-4FF4F2FF70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7491" y="4266726"/>
            <a:ext cx="137858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11</a:t>
            </a:r>
          </a:p>
        </p:txBody>
      </p:sp>
      <p:cxnSp>
        <p:nvCxnSpPr>
          <p:cNvPr id="136" name="Connecteur droit 135">
            <a:extLst>
              <a:ext uri="{FF2B5EF4-FFF2-40B4-BE49-F238E27FC236}">
                <a16:creationId xmlns:a16="http://schemas.microsoft.com/office/drawing/2014/main" xmlns="" id="{60FB3A87-2DC3-4E43-B20B-02B0F08381D4}"/>
              </a:ext>
            </a:extLst>
          </p:cNvPr>
          <p:cNvCxnSpPr>
            <a:cxnSpLocks/>
          </p:cNvCxnSpPr>
          <p:nvPr/>
        </p:nvCxnSpPr>
        <p:spPr>
          <a:xfrm rot="5400000">
            <a:off x="6564607" y="4223032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7" name="Rectangle 136">
            <a:extLst>
              <a:ext uri="{FF2B5EF4-FFF2-40B4-BE49-F238E27FC236}">
                <a16:creationId xmlns:a16="http://schemas.microsoft.com/office/drawing/2014/main" xmlns="" id="{87A4C5E6-34B2-304E-8343-A4AE11EAA0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2704" y="4266726"/>
            <a:ext cx="137858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12</a:t>
            </a:r>
          </a:p>
        </p:txBody>
      </p:sp>
      <p:cxnSp>
        <p:nvCxnSpPr>
          <p:cNvPr id="138" name="Connecteur droit 137">
            <a:extLst>
              <a:ext uri="{FF2B5EF4-FFF2-40B4-BE49-F238E27FC236}">
                <a16:creationId xmlns:a16="http://schemas.microsoft.com/office/drawing/2014/main" xmlns="" id="{368190E2-9DD0-6C40-8DB0-53139B551DD1}"/>
              </a:ext>
            </a:extLst>
          </p:cNvPr>
          <p:cNvCxnSpPr>
            <a:cxnSpLocks/>
          </p:cNvCxnSpPr>
          <p:nvPr/>
        </p:nvCxnSpPr>
        <p:spPr>
          <a:xfrm rot="5400000">
            <a:off x="6959820" y="4223032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1" name="Forme libre 140">
            <a:extLst>
              <a:ext uri="{FF2B5EF4-FFF2-40B4-BE49-F238E27FC236}">
                <a16:creationId xmlns:a16="http://schemas.microsoft.com/office/drawing/2014/main" xmlns="" id="{63769DB0-139B-CF47-B74C-2BD5D8843CC3}"/>
              </a:ext>
            </a:extLst>
          </p:cNvPr>
          <p:cNvSpPr/>
          <p:nvPr/>
        </p:nvSpPr>
        <p:spPr>
          <a:xfrm>
            <a:off x="2284207" y="1308847"/>
            <a:ext cx="4331746" cy="900057"/>
          </a:xfrm>
          <a:custGeom>
            <a:avLst/>
            <a:gdLst>
              <a:gd name="connsiteX0" fmla="*/ 4331746 w 4331746"/>
              <a:gd name="connsiteY0" fmla="*/ 900057 h 900057"/>
              <a:gd name="connsiteX1" fmla="*/ 4052047 w 4331746"/>
              <a:gd name="connsiteY1" fmla="*/ 900057 h 900057"/>
              <a:gd name="connsiteX2" fmla="*/ 4052047 w 4331746"/>
              <a:gd name="connsiteY2" fmla="*/ 760207 h 900057"/>
              <a:gd name="connsiteX3" fmla="*/ 3704217 w 4331746"/>
              <a:gd name="connsiteY3" fmla="*/ 760207 h 900057"/>
              <a:gd name="connsiteX4" fmla="*/ 3704217 w 4331746"/>
              <a:gd name="connsiteY4" fmla="*/ 713591 h 900057"/>
              <a:gd name="connsiteX5" fmla="*/ 3514165 w 4331746"/>
              <a:gd name="connsiteY5" fmla="*/ 713591 h 900057"/>
              <a:gd name="connsiteX6" fmla="*/ 3506993 w 4331746"/>
              <a:gd name="connsiteY6" fmla="*/ 677732 h 900057"/>
              <a:gd name="connsiteX7" fmla="*/ 3352800 w 4331746"/>
              <a:gd name="connsiteY7" fmla="*/ 677732 h 900057"/>
              <a:gd name="connsiteX8" fmla="*/ 3352800 w 4331746"/>
              <a:gd name="connsiteY8" fmla="*/ 638287 h 900057"/>
              <a:gd name="connsiteX9" fmla="*/ 3277497 w 4331746"/>
              <a:gd name="connsiteY9" fmla="*/ 638287 h 900057"/>
              <a:gd name="connsiteX10" fmla="*/ 3277497 w 4331746"/>
              <a:gd name="connsiteY10" fmla="*/ 638287 h 900057"/>
              <a:gd name="connsiteX11" fmla="*/ 3263153 w 4331746"/>
              <a:gd name="connsiteY11" fmla="*/ 609600 h 900057"/>
              <a:gd name="connsiteX12" fmla="*/ 3108960 w 4331746"/>
              <a:gd name="connsiteY12" fmla="*/ 609600 h 900057"/>
              <a:gd name="connsiteX13" fmla="*/ 3108960 w 4331746"/>
              <a:gd name="connsiteY13" fmla="*/ 609600 h 900057"/>
              <a:gd name="connsiteX14" fmla="*/ 3108960 w 4331746"/>
              <a:gd name="connsiteY14" fmla="*/ 609600 h 900057"/>
              <a:gd name="connsiteX15" fmla="*/ 3080273 w 4331746"/>
              <a:gd name="connsiteY15" fmla="*/ 588085 h 900057"/>
              <a:gd name="connsiteX16" fmla="*/ 3012141 w 4331746"/>
              <a:gd name="connsiteY16" fmla="*/ 588085 h 900057"/>
              <a:gd name="connsiteX17" fmla="*/ 3012141 w 4331746"/>
              <a:gd name="connsiteY17" fmla="*/ 552226 h 900057"/>
              <a:gd name="connsiteX18" fmla="*/ 2675068 w 4331746"/>
              <a:gd name="connsiteY18" fmla="*/ 552226 h 900057"/>
              <a:gd name="connsiteX19" fmla="*/ 2649967 w 4331746"/>
              <a:gd name="connsiteY19" fmla="*/ 527125 h 900057"/>
              <a:gd name="connsiteX20" fmla="*/ 2596179 w 4331746"/>
              <a:gd name="connsiteY20" fmla="*/ 527125 h 900057"/>
              <a:gd name="connsiteX21" fmla="*/ 2563906 w 4331746"/>
              <a:gd name="connsiteY21" fmla="*/ 509195 h 900057"/>
              <a:gd name="connsiteX22" fmla="*/ 2492188 w 4331746"/>
              <a:gd name="connsiteY22" fmla="*/ 509195 h 900057"/>
              <a:gd name="connsiteX23" fmla="*/ 2459915 w 4331746"/>
              <a:gd name="connsiteY23" fmla="*/ 480508 h 900057"/>
              <a:gd name="connsiteX24" fmla="*/ 2452744 w 4331746"/>
              <a:gd name="connsiteY24" fmla="*/ 462579 h 900057"/>
              <a:gd name="connsiteX25" fmla="*/ 2391784 w 4331746"/>
              <a:gd name="connsiteY25" fmla="*/ 466165 h 900057"/>
              <a:gd name="connsiteX26" fmla="*/ 2377440 w 4331746"/>
              <a:gd name="connsiteY26" fmla="*/ 444649 h 900057"/>
              <a:gd name="connsiteX27" fmla="*/ 2165873 w 4331746"/>
              <a:gd name="connsiteY27" fmla="*/ 444649 h 900057"/>
              <a:gd name="connsiteX28" fmla="*/ 2137186 w 4331746"/>
              <a:gd name="connsiteY28" fmla="*/ 408791 h 900057"/>
              <a:gd name="connsiteX29" fmla="*/ 2097741 w 4331746"/>
              <a:gd name="connsiteY29" fmla="*/ 398033 h 900057"/>
              <a:gd name="connsiteX30" fmla="*/ 1965064 w 4331746"/>
              <a:gd name="connsiteY30" fmla="*/ 387275 h 900057"/>
              <a:gd name="connsiteX31" fmla="*/ 1900518 w 4331746"/>
              <a:gd name="connsiteY31" fmla="*/ 394447 h 900057"/>
              <a:gd name="connsiteX32" fmla="*/ 1778598 w 4331746"/>
              <a:gd name="connsiteY32" fmla="*/ 380104 h 900057"/>
              <a:gd name="connsiteX33" fmla="*/ 1742739 w 4331746"/>
              <a:gd name="connsiteY33" fmla="*/ 365760 h 900057"/>
              <a:gd name="connsiteX34" fmla="*/ 1671021 w 4331746"/>
              <a:gd name="connsiteY34" fmla="*/ 369346 h 900057"/>
              <a:gd name="connsiteX35" fmla="*/ 1584960 w 4331746"/>
              <a:gd name="connsiteY35" fmla="*/ 315558 h 900057"/>
              <a:gd name="connsiteX36" fmla="*/ 1506071 w 4331746"/>
              <a:gd name="connsiteY36" fmla="*/ 308386 h 900057"/>
              <a:gd name="connsiteX37" fmla="*/ 1498899 w 4331746"/>
              <a:gd name="connsiteY37" fmla="*/ 272527 h 900057"/>
              <a:gd name="connsiteX38" fmla="*/ 1437939 w 4331746"/>
              <a:gd name="connsiteY38" fmla="*/ 283285 h 900057"/>
              <a:gd name="connsiteX39" fmla="*/ 1409252 w 4331746"/>
              <a:gd name="connsiteY39" fmla="*/ 236668 h 900057"/>
              <a:gd name="connsiteX40" fmla="*/ 1373393 w 4331746"/>
              <a:gd name="connsiteY40" fmla="*/ 215153 h 900057"/>
              <a:gd name="connsiteX41" fmla="*/ 1319605 w 4331746"/>
              <a:gd name="connsiteY41" fmla="*/ 222325 h 900057"/>
              <a:gd name="connsiteX42" fmla="*/ 1294504 w 4331746"/>
              <a:gd name="connsiteY42" fmla="*/ 200809 h 900057"/>
              <a:gd name="connsiteX43" fmla="*/ 1294504 w 4331746"/>
              <a:gd name="connsiteY43" fmla="*/ 200809 h 900057"/>
              <a:gd name="connsiteX44" fmla="*/ 1204857 w 4331746"/>
              <a:gd name="connsiteY44" fmla="*/ 168537 h 900057"/>
              <a:gd name="connsiteX45" fmla="*/ 1165412 w 4331746"/>
              <a:gd name="connsiteY45" fmla="*/ 157779 h 900057"/>
              <a:gd name="connsiteX46" fmla="*/ 1111624 w 4331746"/>
              <a:gd name="connsiteY46" fmla="*/ 154193 h 900057"/>
              <a:gd name="connsiteX47" fmla="*/ 1111624 w 4331746"/>
              <a:gd name="connsiteY47" fmla="*/ 154193 h 900057"/>
              <a:gd name="connsiteX48" fmla="*/ 900057 w 4331746"/>
              <a:gd name="connsiteY48" fmla="*/ 154193 h 900057"/>
              <a:gd name="connsiteX49" fmla="*/ 867784 w 4331746"/>
              <a:gd name="connsiteY49" fmla="*/ 111162 h 900057"/>
              <a:gd name="connsiteX50" fmla="*/ 806824 w 4331746"/>
              <a:gd name="connsiteY50" fmla="*/ 111162 h 900057"/>
              <a:gd name="connsiteX51" fmla="*/ 806824 w 4331746"/>
              <a:gd name="connsiteY51" fmla="*/ 111162 h 900057"/>
              <a:gd name="connsiteX52" fmla="*/ 778137 w 4331746"/>
              <a:gd name="connsiteY52" fmla="*/ 82475 h 900057"/>
              <a:gd name="connsiteX53" fmla="*/ 724348 w 4331746"/>
              <a:gd name="connsiteY53" fmla="*/ 82475 h 900057"/>
              <a:gd name="connsiteX54" fmla="*/ 692075 w 4331746"/>
              <a:gd name="connsiteY54" fmla="*/ 71718 h 900057"/>
              <a:gd name="connsiteX55" fmla="*/ 645459 w 4331746"/>
              <a:gd name="connsiteY55" fmla="*/ 53788 h 900057"/>
              <a:gd name="connsiteX56" fmla="*/ 405205 w 4331746"/>
              <a:gd name="connsiteY56" fmla="*/ 53788 h 900057"/>
              <a:gd name="connsiteX57" fmla="*/ 355002 w 4331746"/>
              <a:gd name="connsiteY57" fmla="*/ 43031 h 900057"/>
              <a:gd name="connsiteX58" fmla="*/ 247426 w 4331746"/>
              <a:gd name="connsiteY58" fmla="*/ 39445 h 900057"/>
              <a:gd name="connsiteX59" fmla="*/ 247426 w 4331746"/>
              <a:gd name="connsiteY59" fmla="*/ 39445 h 900057"/>
              <a:gd name="connsiteX60" fmla="*/ 204395 w 4331746"/>
              <a:gd name="connsiteY60" fmla="*/ 25101 h 900057"/>
              <a:gd name="connsiteX61" fmla="*/ 46617 w 4331746"/>
              <a:gd name="connsiteY61" fmla="*/ 25101 h 900057"/>
              <a:gd name="connsiteX62" fmla="*/ 0 w 4331746"/>
              <a:gd name="connsiteY62" fmla="*/ 0 h 900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4331746" h="900057">
                <a:moveTo>
                  <a:pt x="4331746" y="900057"/>
                </a:moveTo>
                <a:lnTo>
                  <a:pt x="4052047" y="900057"/>
                </a:lnTo>
                <a:lnTo>
                  <a:pt x="4052047" y="760207"/>
                </a:lnTo>
                <a:lnTo>
                  <a:pt x="3704217" y="760207"/>
                </a:lnTo>
                <a:lnTo>
                  <a:pt x="3704217" y="713591"/>
                </a:lnTo>
                <a:lnTo>
                  <a:pt x="3514165" y="713591"/>
                </a:lnTo>
                <a:lnTo>
                  <a:pt x="3506993" y="677732"/>
                </a:lnTo>
                <a:lnTo>
                  <a:pt x="3352800" y="677732"/>
                </a:lnTo>
                <a:lnTo>
                  <a:pt x="3352800" y="638287"/>
                </a:lnTo>
                <a:lnTo>
                  <a:pt x="3277497" y="638287"/>
                </a:lnTo>
                <a:lnTo>
                  <a:pt x="3277497" y="638287"/>
                </a:lnTo>
                <a:lnTo>
                  <a:pt x="3263153" y="609600"/>
                </a:lnTo>
                <a:lnTo>
                  <a:pt x="3108960" y="609600"/>
                </a:lnTo>
                <a:lnTo>
                  <a:pt x="3108960" y="609600"/>
                </a:lnTo>
                <a:lnTo>
                  <a:pt x="3108960" y="609600"/>
                </a:lnTo>
                <a:lnTo>
                  <a:pt x="3080273" y="588085"/>
                </a:lnTo>
                <a:lnTo>
                  <a:pt x="3012141" y="588085"/>
                </a:lnTo>
                <a:lnTo>
                  <a:pt x="3012141" y="552226"/>
                </a:lnTo>
                <a:lnTo>
                  <a:pt x="2675068" y="552226"/>
                </a:lnTo>
                <a:lnTo>
                  <a:pt x="2649967" y="527125"/>
                </a:lnTo>
                <a:lnTo>
                  <a:pt x="2596179" y="527125"/>
                </a:lnTo>
                <a:lnTo>
                  <a:pt x="2563906" y="509195"/>
                </a:lnTo>
                <a:lnTo>
                  <a:pt x="2492188" y="509195"/>
                </a:lnTo>
                <a:lnTo>
                  <a:pt x="2459915" y="480508"/>
                </a:lnTo>
                <a:lnTo>
                  <a:pt x="2452744" y="462579"/>
                </a:lnTo>
                <a:lnTo>
                  <a:pt x="2391784" y="466165"/>
                </a:lnTo>
                <a:lnTo>
                  <a:pt x="2377440" y="444649"/>
                </a:lnTo>
                <a:lnTo>
                  <a:pt x="2165873" y="444649"/>
                </a:lnTo>
                <a:lnTo>
                  <a:pt x="2137186" y="408791"/>
                </a:lnTo>
                <a:lnTo>
                  <a:pt x="2097741" y="398033"/>
                </a:lnTo>
                <a:lnTo>
                  <a:pt x="1965064" y="387275"/>
                </a:lnTo>
                <a:lnTo>
                  <a:pt x="1900518" y="394447"/>
                </a:lnTo>
                <a:lnTo>
                  <a:pt x="1778598" y="380104"/>
                </a:lnTo>
                <a:lnTo>
                  <a:pt x="1742739" y="365760"/>
                </a:lnTo>
                <a:lnTo>
                  <a:pt x="1671021" y="369346"/>
                </a:lnTo>
                <a:lnTo>
                  <a:pt x="1584960" y="315558"/>
                </a:lnTo>
                <a:lnTo>
                  <a:pt x="1506071" y="308386"/>
                </a:lnTo>
                <a:lnTo>
                  <a:pt x="1498899" y="272527"/>
                </a:lnTo>
                <a:lnTo>
                  <a:pt x="1437939" y="283285"/>
                </a:lnTo>
                <a:lnTo>
                  <a:pt x="1409252" y="236668"/>
                </a:lnTo>
                <a:lnTo>
                  <a:pt x="1373393" y="215153"/>
                </a:lnTo>
                <a:lnTo>
                  <a:pt x="1319605" y="222325"/>
                </a:lnTo>
                <a:lnTo>
                  <a:pt x="1294504" y="200809"/>
                </a:lnTo>
                <a:lnTo>
                  <a:pt x="1294504" y="200809"/>
                </a:lnTo>
                <a:lnTo>
                  <a:pt x="1204857" y="168537"/>
                </a:lnTo>
                <a:lnTo>
                  <a:pt x="1165412" y="157779"/>
                </a:lnTo>
                <a:lnTo>
                  <a:pt x="1111624" y="154193"/>
                </a:lnTo>
                <a:lnTo>
                  <a:pt x="1111624" y="154193"/>
                </a:lnTo>
                <a:lnTo>
                  <a:pt x="900057" y="154193"/>
                </a:lnTo>
                <a:lnTo>
                  <a:pt x="867784" y="111162"/>
                </a:lnTo>
                <a:lnTo>
                  <a:pt x="806824" y="111162"/>
                </a:lnTo>
                <a:lnTo>
                  <a:pt x="806824" y="111162"/>
                </a:lnTo>
                <a:lnTo>
                  <a:pt x="778137" y="82475"/>
                </a:lnTo>
                <a:lnTo>
                  <a:pt x="724348" y="82475"/>
                </a:lnTo>
                <a:lnTo>
                  <a:pt x="692075" y="71718"/>
                </a:lnTo>
                <a:lnTo>
                  <a:pt x="645459" y="53788"/>
                </a:lnTo>
                <a:lnTo>
                  <a:pt x="405205" y="53788"/>
                </a:lnTo>
                <a:lnTo>
                  <a:pt x="355002" y="43031"/>
                </a:lnTo>
                <a:lnTo>
                  <a:pt x="247426" y="39445"/>
                </a:lnTo>
                <a:lnTo>
                  <a:pt x="247426" y="39445"/>
                </a:lnTo>
                <a:lnTo>
                  <a:pt x="204395" y="25101"/>
                </a:lnTo>
                <a:lnTo>
                  <a:pt x="46617" y="25101"/>
                </a:lnTo>
                <a:lnTo>
                  <a:pt x="0" y="0"/>
                </a:lnTo>
              </a:path>
            </a:pathLst>
          </a:custGeom>
          <a:noFill/>
          <a:ln w="28575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142" name="Forme libre 141">
            <a:extLst>
              <a:ext uri="{FF2B5EF4-FFF2-40B4-BE49-F238E27FC236}">
                <a16:creationId xmlns:a16="http://schemas.microsoft.com/office/drawing/2014/main" xmlns="" id="{99ED17FC-AD39-B842-8200-4532A1441C4A}"/>
              </a:ext>
            </a:extLst>
          </p:cNvPr>
          <p:cNvSpPr/>
          <p:nvPr/>
        </p:nvSpPr>
        <p:spPr>
          <a:xfrm>
            <a:off x="2280621" y="1308847"/>
            <a:ext cx="4331746" cy="943087"/>
          </a:xfrm>
          <a:custGeom>
            <a:avLst/>
            <a:gdLst>
              <a:gd name="connsiteX0" fmla="*/ 4331746 w 4331746"/>
              <a:gd name="connsiteY0" fmla="*/ 943087 h 943087"/>
              <a:gd name="connsiteX1" fmla="*/ 3575125 w 4331746"/>
              <a:gd name="connsiteY1" fmla="*/ 943087 h 943087"/>
              <a:gd name="connsiteX2" fmla="*/ 3575125 w 4331746"/>
              <a:gd name="connsiteY2" fmla="*/ 889299 h 943087"/>
              <a:gd name="connsiteX3" fmla="*/ 3410174 w 4331746"/>
              <a:gd name="connsiteY3" fmla="*/ 889299 h 943087"/>
              <a:gd name="connsiteX4" fmla="*/ 3410174 w 4331746"/>
              <a:gd name="connsiteY4" fmla="*/ 842682 h 943087"/>
              <a:gd name="connsiteX5" fmla="*/ 3284668 w 4331746"/>
              <a:gd name="connsiteY5" fmla="*/ 842682 h 943087"/>
              <a:gd name="connsiteX6" fmla="*/ 3284668 w 4331746"/>
              <a:gd name="connsiteY6" fmla="*/ 792480 h 943087"/>
              <a:gd name="connsiteX7" fmla="*/ 3144819 w 4331746"/>
              <a:gd name="connsiteY7" fmla="*/ 792480 h 943087"/>
              <a:gd name="connsiteX8" fmla="*/ 3144819 w 4331746"/>
              <a:gd name="connsiteY8" fmla="*/ 792480 h 943087"/>
              <a:gd name="connsiteX9" fmla="*/ 3116132 w 4331746"/>
              <a:gd name="connsiteY9" fmla="*/ 763793 h 943087"/>
              <a:gd name="connsiteX10" fmla="*/ 3116132 w 4331746"/>
              <a:gd name="connsiteY10" fmla="*/ 720762 h 943087"/>
              <a:gd name="connsiteX11" fmla="*/ 3051586 w 4331746"/>
              <a:gd name="connsiteY11" fmla="*/ 720762 h 943087"/>
              <a:gd name="connsiteX12" fmla="*/ 3051586 w 4331746"/>
              <a:gd name="connsiteY12" fmla="*/ 688489 h 943087"/>
              <a:gd name="connsiteX13" fmla="*/ 2840019 w 4331746"/>
              <a:gd name="connsiteY13" fmla="*/ 688489 h 943087"/>
              <a:gd name="connsiteX14" fmla="*/ 2840019 w 4331746"/>
              <a:gd name="connsiteY14" fmla="*/ 659802 h 943087"/>
              <a:gd name="connsiteX15" fmla="*/ 2664311 w 4331746"/>
              <a:gd name="connsiteY15" fmla="*/ 659802 h 943087"/>
              <a:gd name="connsiteX16" fmla="*/ 2664311 w 4331746"/>
              <a:gd name="connsiteY16" fmla="*/ 627529 h 943087"/>
              <a:gd name="connsiteX17" fmla="*/ 2545977 w 4331746"/>
              <a:gd name="connsiteY17" fmla="*/ 627529 h 943087"/>
              <a:gd name="connsiteX18" fmla="*/ 2545977 w 4331746"/>
              <a:gd name="connsiteY18" fmla="*/ 595257 h 943087"/>
              <a:gd name="connsiteX19" fmla="*/ 2431228 w 4331746"/>
              <a:gd name="connsiteY19" fmla="*/ 595257 h 943087"/>
              <a:gd name="connsiteX20" fmla="*/ 2431228 w 4331746"/>
              <a:gd name="connsiteY20" fmla="*/ 595257 h 943087"/>
              <a:gd name="connsiteX21" fmla="*/ 2402540 w 4331746"/>
              <a:gd name="connsiteY21" fmla="*/ 566569 h 943087"/>
              <a:gd name="connsiteX22" fmla="*/ 2280621 w 4331746"/>
              <a:gd name="connsiteY22" fmla="*/ 566569 h 943087"/>
              <a:gd name="connsiteX23" fmla="*/ 2280621 w 4331746"/>
              <a:gd name="connsiteY23" fmla="*/ 566569 h 943087"/>
              <a:gd name="connsiteX24" fmla="*/ 2251934 w 4331746"/>
              <a:gd name="connsiteY24" fmla="*/ 537882 h 943087"/>
              <a:gd name="connsiteX25" fmla="*/ 2101327 w 4331746"/>
              <a:gd name="connsiteY25" fmla="*/ 537882 h 943087"/>
              <a:gd name="connsiteX26" fmla="*/ 2043953 w 4331746"/>
              <a:gd name="connsiteY26" fmla="*/ 426720 h 943087"/>
              <a:gd name="connsiteX27" fmla="*/ 1853901 w 4331746"/>
              <a:gd name="connsiteY27" fmla="*/ 426720 h 943087"/>
              <a:gd name="connsiteX28" fmla="*/ 1853901 w 4331746"/>
              <a:gd name="connsiteY28" fmla="*/ 469751 h 943087"/>
              <a:gd name="connsiteX29" fmla="*/ 1857487 w 4331746"/>
              <a:gd name="connsiteY29" fmla="*/ 394447 h 943087"/>
              <a:gd name="connsiteX30" fmla="*/ 1800113 w 4331746"/>
              <a:gd name="connsiteY30" fmla="*/ 380104 h 943087"/>
              <a:gd name="connsiteX31" fmla="*/ 1789355 w 4331746"/>
              <a:gd name="connsiteY31" fmla="*/ 340659 h 943087"/>
              <a:gd name="connsiteX32" fmla="*/ 1742739 w 4331746"/>
              <a:gd name="connsiteY32" fmla="*/ 319144 h 943087"/>
              <a:gd name="connsiteX33" fmla="*/ 1620819 w 4331746"/>
              <a:gd name="connsiteY33" fmla="*/ 311972 h 943087"/>
              <a:gd name="connsiteX34" fmla="*/ 1592132 w 4331746"/>
              <a:gd name="connsiteY34" fmla="*/ 286871 h 943087"/>
              <a:gd name="connsiteX35" fmla="*/ 1520414 w 4331746"/>
              <a:gd name="connsiteY35" fmla="*/ 283285 h 943087"/>
              <a:gd name="connsiteX36" fmla="*/ 1520414 w 4331746"/>
              <a:gd name="connsiteY36" fmla="*/ 283285 h 943087"/>
              <a:gd name="connsiteX37" fmla="*/ 1420010 w 4331746"/>
              <a:gd name="connsiteY37" fmla="*/ 268941 h 943087"/>
              <a:gd name="connsiteX38" fmla="*/ 1366221 w 4331746"/>
              <a:gd name="connsiteY38" fmla="*/ 236668 h 943087"/>
              <a:gd name="connsiteX39" fmla="*/ 1237130 w 4331746"/>
              <a:gd name="connsiteY39" fmla="*/ 236668 h 943087"/>
              <a:gd name="connsiteX40" fmla="*/ 1208443 w 4331746"/>
              <a:gd name="connsiteY40" fmla="*/ 204395 h 943087"/>
              <a:gd name="connsiteX41" fmla="*/ 1136725 w 4331746"/>
              <a:gd name="connsiteY41" fmla="*/ 204395 h 943087"/>
              <a:gd name="connsiteX42" fmla="*/ 1111624 w 4331746"/>
              <a:gd name="connsiteY42" fmla="*/ 179294 h 943087"/>
              <a:gd name="connsiteX43" fmla="*/ 1061421 w 4331746"/>
              <a:gd name="connsiteY43" fmla="*/ 179294 h 943087"/>
              <a:gd name="connsiteX44" fmla="*/ 1043492 w 4331746"/>
              <a:gd name="connsiteY44" fmla="*/ 143435 h 943087"/>
              <a:gd name="connsiteX45" fmla="*/ 986118 w 4331746"/>
              <a:gd name="connsiteY45" fmla="*/ 129092 h 943087"/>
              <a:gd name="connsiteX46" fmla="*/ 810410 w 4331746"/>
              <a:gd name="connsiteY46" fmla="*/ 121920 h 943087"/>
              <a:gd name="connsiteX47" fmla="*/ 770965 w 4331746"/>
              <a:gd name="connsiteY47" fmla="*/ 89647 h 943087"/>
              <a:gd name="connsiteX48" fmla="*/ 720763 w 4331746"/>
              <a:gd name="connsiteY48" fmla="*/ 93233 h 943087"/>
              <a:gd name="connsiteX49" fmla="*/ 681318 w 4331746"/>
              <a:gd name="connsiteY49" fmla="*/ 71718 h 943087"/>
              <a:gd name="connsiteX50" fmla="*/ 588085 w 4331746"/>
              <a:gd name="connsiteY50" fmla="*/ 75304 h 943087"/>
              <a:gd name="connsiteX51" fmla="*/ 487680 w 4331746"/>
              <a:gd name="connsiteY51" fmla="*/ 17929 h 943087"/>
              <a:gd name="connsiteX52" fmla="*/ 358588 w 4331746"/>
              <a:gd name="connsiteY52" fmla="*/ 17929 h 943087"/>
              <a:gd name="connsiteX53" fmla="*/ 319144 w 4331746"/>
              <a:gd name="connsiteY53" fmla="*/ 3586 h 943087"/>
              <a:gd name="connsiteX54" fmla="*/ 0 w 4331746"/>
              <a:gd name="connsiteY54" fmla="*/ 0 h 943087"/>
              <a:gd name="connsiteX0" fmla="*/ 4331746 w 4331746"/>
              <a:gd name="connsiteY0" fmla="*/ 943087 h 943087"/>
              <a:gd name="connsiteX1" fmla="*/ 3575125 w 4331746"/>
              <a:gd name="connsiteY1" fmla="*/ 943087 h 943087"/>
              <a:gd name="connsiteX2" fmla="*/ 3575125 w 4331746"/>
              <a:gd name="connsiteY2" fmla="*/ 889299 h 943087"/>
              <a:gd name="connsiteX3" fmla="*/ 3410174 w 4331746"/>
              <a:gd name="connsiteY3" fmla="*/ 889299 h 943087"/>
              <a:gd name="connsiteX4" fmla="*/ 3410174 w 4331746"/>
              <a:gd name="connsiteY4" fmla="*/ 842682 h 943087"/>
              <a:gd name="connsiteX5" fmla="*/ 3284668 w 4331746"/>
              <a:gd name="connsiteY5" fmla="*/ 842682 h 943087"/>
              <a:gd name="connsiteX6" fmla="*/ 3284668 w 4331746"/>
              <a:gd name="connsiteY6" fmla="*/ 792480 h 943087"/>
              <a:gd name="connsiteX7" fmla="*/ 3144819 w 4331746"/>
              <a:gd name="connsiteY7" fmla="*/ 792480 h 943087"/>
              <a:gd name="connsiteX8" fmla="*/ 3144819 w 4331746"/>
              <a:gd name="connsiteY8" fmla="*/ 792480 h 943087"/>
              <a:gd name="connsiteX9" fmla="*/ 3116132 w 4331746"/>
              <a:gd name="connsiteY9" fmla="*/ 763793 h 943087"/>
              <a:gd name="connsiteX10" fmla="*/ 3116132 w 4331746"/>
              <a:gd name="connsiteY10" fmla="*/ 720762 h 943087"/>
              <a:gd name="connsiteX11" fmla="*/ 3051586 w 4331746"/>
              <a:gd name="connsiteY11" fmla="*/ 720762 h 943087"/>
              <a:gd name="connsiteX12" fmla="*/ 3051586 w 4331746"/>
              <a:gd name="connsiteY12" fmla="*/ 688489 h 943087"/>
              <a:gd name="connsiteX13" fmla="*/ 2840019 w 4331746"/>
              <a:gd name="connsiteY13" fmla="*/ 688489 h 943087"/>
              <a:gd name="connsiteX14" fmla="*/ 2840019 w 4331746"/>
              <a:gd name="connsiteY14" fmla="*/ 659802 h 943087"/>
              <a:gd name="connsiteX15" fmla="*/ 2664311 w 4331746"/>
              <a:gd name="connsiteY15" fmla="*/ 659802 h 943087"/>
              <a:gd name="connsiteX16" fmla="*/ 2664311 w 4331746"/>
              <a:gd name="connsiteY16" fmla="*/ 627529 h 943087"/>
              <a:gd name="connsiteX17" fmla="*/ 2545977 w 4331746"/>
              <a:gd name="connsiteY17" fmla="*/ 627529 h 943087"/>
              <a:gd name="connsiteX18" fmla="*/ 2545977 w 4331746"/>
              <a:gd name="connsiteY18" fmla="*/ 595257 h 943087"/>
              <a:gd name="connsiteX19" fmla="*/ 2431228 w 4331746"/>
              <a:gd name="connsiteY19" fmla="*/ 595257 h 943087"/>
              <a:gd name="connsiteX20" fmla="*/ 2431228 w 4331746"/>
              <a:gd name="connsiteY20" fmla="*/ 595257 h 943087"/>
              <a:gd name="connsiteX21" fmla="*/ 2402540 w 4331746"/>
              <a:gd name="connsiteY21" fmla="*/ 566569 h 943087"/>
              <a:gd name="connsiteX22" fmla="*/ 2280621 w 4331746"/>
              <a:gd name="connsiteY22" fmla="*/ 566569 h 943087"/>
              <a:gd name="connsiteX23" fmla="*/ 2280621 w 4331746"/>
              <a:gd name="connsiteY23" fmla="*/ 566569 h 943087"/>
              <a:gd name="connsiteX24" fmla="*/ 2251934 w 4331746"/>
              <a:gd name="connsiteY24" fmla="*/ 537882 h 943087"/>
              <a:gd name="connsiteX25" fmla="*/ 2101327 w 4331746"/>
              <a:gd name="connsiteY25" fmla="*/ 537882 h 943087"/>
              <a:gd name="connsiteX26" fmla="*/ 2043953 w 4331746"/>
              <a:gd name="connsiteY26" fmla="*/ 426720 h 943087"/>
              <a:gd name="connsiteX27" fmla="*/ 1853901 w 4331746"/>
              <a:gd name="connsiteY27" fmla="*/ 426720 h 943087"/>
              <a:gd name="connsiteX28" fmla="*/ 1850315 w 4331746"/>
              <a:gd name="connsiteY28" fmla="*/ 387275 h 943087"/>
              <a:gd name="connsiteX29" fmla="*/ 1857487 w 4331746"/>
              <a:gd name="connsiteY29" fmla="*/ 394447 h 943087"/>
              <a:gd name="connsiteX30" fmla="*/ 1800113 w 4331746"/>
              <a:gd name="connsiteY30" fmla="*/ 380104 h 943087"/>
              <a:gd name="connsiteX31" fmla="*/ 1789355 w 4331746"/>
              <a:gd name="connsiteY31" fmla="*/ 340659 h 943087"/>
              <a:gd name="connsiteX32" fmla="*/ 1742739 w 4331746"/>
              <a:gd name="connsiteY32" fmla="*/ 319144 h 943087"/>
              <a:gd name="connsiteX33" fmla="*/ 1620819 w 4331746"/>
              <a:gd name="connsiteY33" fmla="*/ 311972 h 943087"/>
              <a:gd name="connsiteX34" fmla="*/ 1592132 w 4331746"/>
              <a:gd name="connsiteY34" fmla="*/ 286871 h 943087"/>
              <a:gd name="connsiteX35" fmla="*/ 1520414 w 4331746"/>
              <a:gd name="connsiteY35" fmla="*/ 283285 h 943087"/>
              <a:gd name="connsiteX36" fmla="*/ 1520414 w 4331746"/>
              <a:gd name="connsiteY36" fmla="*/ 283285 h 943087"/>
              <a:gd name="connsiteX37" fmla="*/ 1420010 w 4331746"/>
              <a:gd name="connsiteY37" fmla="*/ 268941 h 943087"/>
              <a:gd name="connsiteX38" fmla="*/ 1366221 w 4331746"/>
              <a:gd name="connsiteY38" fmla="*/ 236668 h 943087"/>
              <a:gd name="connsiteX39" fmla="*/ 1237130 w 4331746"/>
              <a:gd name="connsiteY39" fmla="*/ 236668 h 943087"/>
              <a:gd name="connsiteX40" fmla="*/ 1208443 w 4331746"/>
              <a:gd name="connsiteY40" fmla="*/ 204395 h 943087"/>
              <a:gd name="connsiteX41" fmla="*/ 1136725 w 4331746"/>
              <a:gd name="connsiteY41" fmla="*/ 204395 h 943087"/>
              <a:gd name="connsiteX42" fmla="*/ 1111624 w 4331746"/>
              <a:gd name="connsiteY42" fmla="*/ 179294 h 943087"/>
              <a:gd name="connsiteX43" fmla="*/ 1061421 w 4331746"/>
              <a:gd name="connsiteY43" fmla="*/ 179294 h 943087"/>
              <a:gd name="connsiteX44" fmla="*/ 1043492 w 4331746"/>
              <a:gd name="connsiteY44" fmla="*/ 143435 h 943087"/>
              <a:gd name="connsiteX45" fmla="*/ 986118 w 4331746"/>
              <a:gd name="connsiteY45" fmla="*/ 129092 h 943087"/>
              <a:gd name="connsiteX46" fmla="*/ 810410 w 4331746"/>
              <a:gd name="connsiteY46" fmla="*/ 121920 h 943087"/>
              <a:gd name="connsiteX47" fmla="*/ 770965 w 4331746"/>
              <a:gd name="connsiteY47" fmla="*/ 89647 h 943087"/>
              <a:gd name="connsiteX48" fmla="*/ 720763 w 4331746"/>
              <a:gd name="connsiteY48" fmla="*/ 93233 h 943087"/>
              <a:gd name="connsiteX49" fmla="*/ 681318 w 4331746"/>
              <a:gd name="connsiteY49" fmla="*/ 71718 h 943087"/>
              <a:gd name="connsiteX50" fmla="*/ 588085 w 4331746"/>
              <a:gd name="connsiteY50" fmla="*/ 75304 h 943087"/>
              <a:gd name="connsiteX51" fmla="*/ 487680 w 4331746"/>
              <a:gd name="connsiteY51" fmla="*/ 17929 h 943087"/>
              <a:gd name="connsiteX52" fmla="*/ 358588 w 4331746"/>
              <a:gd name="connsiteY52" fmla="*/ 17929 h 943087"/>
              <a:gd name="connsiteX53" fmla="*/ 319144 w 4331746"/>
              <a:gd name="connsiteY53" fmla="*/ 3586 h 943087"/>
              <a:gd name="connsiteX54" fmla="*/ 0 w 4331746"/>
              <a:gd name="connsiteY54" fmla="*/ 0 h 943087"/>
              <a:gd name="connsiteX0" fmla="*/ 4331746 w 4331746"/>
              <a:gd name="connsiteY0" fmla="*/ 943087 h 943087"/>
              <a:gd name="connsiteX1" fmla="*/ 3575125 w 4331746"/>
              <a:gd name="connsiteY1" fmla="*/ 943087 h 943087"/>
              <a:gd name="connsiteX2" fmla="*/ 3575125 w 4331746"/>
              <a:gd name="connsiteY2" fmla="*/ 889299 h 943087"/>
              <a:gd name="connsiteX3" fmla="*/ 3410174 w 4331746"/>
              <a:gd name="connsiteY3" fmla="*/ 889299 h 943087"/>
              <a:gd name="connsiteX4" fmla="*/ 3410174 w 4331746"/>
              <a:gd name="connsiteY4" fmla="*/ 842682 h 943087"/>
              <a:gd name="connsiteX5" fmla="*/ 3284668 w 4331746"/>
              <a:gd name="connsiteY5" fmla="*/ 842682 h 943087"/>
              <a:gd name="connsiteX6" fmla="*/ 3284668 w 4331746"/>
              <a:gd name="connsiteY6" fmla="*/ 792480 h 943087"/>
              <a:gd name="connsiteX7" fmla="*/ 3144819 w 4331746"/>
              <a:gd name="connsiteY7" fmla="*/ 792480 h 943087"/>
              <a:gd name="connsiteX8" fmla="*/ 3144819 w 4331746"/>
              <a:gd name="connsiteY8" fmla="*/ 792480 h 943087"/>
              <a:gd name="connsiteX9" fmla="*/ 3116132 w 4331746"/>
              <a:gd name="connsiteY9" fmla="*/ 763793 h 943087"/>
              <a:gd name="connsiteX10" fmla="*/ 3116132 w 4331746"/>
              <a:gd name="connsiteY10" fmla="*/ 720762 h 943087"/>
              <a:gd name="connsiteX11" fmla="*/ 3051586 w 4331746"/>
              <a:gd name="connsiteY11" fmla="*/ 720762 h 943087"/>
              <a:gd name="connsiteX12" fmla="*/ 3051586 w 4331746"/>
              <a:gd name="connsiteY12" fmla="*/ 688489 h 943087"/>
              <a:gd name="connsiteX13" fmla="*/ 2840019 w 4331746"/>
              <a:gd name="connsiteY13" fmla="*/ 688489 h 943087"/>
              <a:gd name="connsiteX14" fmla="*/ 2840019 w 4331746"/>
              <a:gd name="connsiteY14" fmla="*/ 659802 h 943087"/>
              <a:gd name="connsiteX15" fmla="*/ 2664311 w 4331746"/>
              <a:gd name="connsiteY15" fmla="*/ 659802 h 943087"/>
              <a:gd name="connsiteX16" fmla="*/ 2664311 w 4331746"/>
              <a:gd name="connsiteY16" fmla="*/ 627529 h 943087"/>
              <a:gd name="connsiteX17" fmla="*/ 2545977 w 4331746"/>
              <a:gd name="connsiteY17" fmla="*/ 627529 h 943087"/>
              <a:gd name="connsiteX18" fmla="*/ 2545977 w 4331746"/>
              <a:gd name="connsiteY18" fmla="*/ 595257 h 943087"/>
              <a:gd name="connsiteX19" fmla="*/ 2431228 w 4331746"/>
              <a:gd name="connsiteY19" fmla="*/ 595257 h 943087"/>
              <a:gd name="connsiteX20" fmla="*/ 2431228 w 4331746"/>
              <a:gd name="connsiteY20" fmla="*/ 595257 h 943087"/>
              <a:gd name="connsiteX21" fmla="*/ 2402540 w 4331746"/>
              <a:gd name="connsiteY21" fmla="*/ 566569 h 943087"/>
              <a:gd name="connsiteX22" fmla="*/ 2280621 w 4331746"/>
              <a:gd name="connsiteY22" fmla="*/ 566569 h 943087"/>
              <a:gd name="connsiteX23" fmla="*/ 2280621 w 4331746"/>
              <a:gd name="connsiteY23" fmla="*/ 566569 h 943087"/>
              <a:gd name="connsiteX24" fmla="*/ 2251934 w 4331746"/>
              <a:gd name="connsiteY24" fmla="*/ 537882 h 943087"/>
              <a:gd name="connsiteX25" fmla="*/ 2101327 w 4331746"/>
              <a:gd name="connsiteY25" fmla="*/ 537882 h 943087"/>
              <a:gd name="connsiteX26" fmla="*/ 2043953 w 4331746"/>
              <a:gd name="connsiteY26" fmla="*/ 426720 h 943087"/>
              <a:gd name="connsiteX27" fmla="*/ 1918447 w 4331746"/>
              <a:gd name="connsiteY27" fmla="*/ 559398 h 943087"/>
              <a:gd name="connsiteX28" fmla="*/ 1850315 w 4331746"/>
              <a:gd name="connsiteY28" fmla="*/ 387275 h 943087"/>
              <a:gd name="connsiteX29" fmla="*/ 1857487 w 4331746"/>
              <a:gd name="connsiteY29" fmla="*/ 394447 h 943087"/>
              <a:gd name="connsiteX30" fmla="*/ 1800113 w 4331746"/>
              <a:gd name="connsiteY30" fmla="*/ 380104 h 943087"/>
              <a:gd name="connsiteX31" fmla="*/ 1789355 w 4331746"/>
              <a:gd name="connsiteY31" fmla="*/ 340659 h 943087"/>
              <a:gd name="connsiteX32" fmla="*/ 1742739 w 4331746"/>
              <a:gd name="connsiteY32" fmla="*/ 319144 h 943087"/>
              <a:gd name="connsiteX33" fmla="*/ 1620819 w 4331746"/>
              <a:gd name="connsiteY33" fmla="*/ 311972 h 943087"/>
              <a:gd name="connsiteX34" fmla="*/ 1592132 w 4331746"/>
              <a:gd name="connsiteY34" fmla="*/ 286871 h 943087"/>
              <a:gd name="connsiteX35" fmla="*/ 1520414 w 4331746"/>
              <a:gd name="connsiteY35" fmla="*/ 283285 h 943087"/>
              <a:gd name="connsiteX36" fmla="*/ 1520414 w 4331746"/>
              <a:gd name="connsiteY36" fmla="*/ 283285 h 943087"/>
              <a:gd name="connsiteX37" fmla="*/ 1420010 w 4331746"/>
              <a:gd name="connsiteY37" fmla="*/ 268941 h 943087"/>
              <a:gd name="connsiteX38" fmla="*/ 1366221 w 4331746"/>
              <a:gd name="connsiteY38" fmla="*/ 236668 h 943087"/>
              <a:gd name="connsiteX39" fmla="*/ 1237130 w 4331746"/>
              <a:gd name="connsiteY39" fmla="*/ 236668 h 943087"/>
              <a:gd name="connsiteX40" fmla="*/ 1208443 w 4331746"/>
              <a:gd name="connsiteY40" fmla="*/ 204395 h 943087"/>
              <a:gd name="connsiteX41" fmla="*/ 1136725 w 4331746"/>
              <a:gd name="connsiteY41" fmla="*/ 204395 h 943087"/>
              <a:gd name="connsiteX42" fmla="*/ 1111624 w 4331746"/>
              <a:gd name="connsiteY42" fmla="*/ 179294 h 943087"/>
              <a:gd name="connsiteX43" fmla="*/ 1061421 w 4331746"/>
              <a:gd name="connsiteY43" fmla="*/ 179294 h 943087"/>
              <a:gd name="connsiteX44" fmla="*/ 1043492 w 4331746"/>
              <a:gd name="connsiteY44" fmla="*/ 143435 h 943087"/>
              <a:gd name="connsiteX45" fmla="*/ 986118 w 4331746"/>
              <a:gd name="connsiteY45" fmla="*/ 129092 h 943087"/>
              <a:gd name="connsiteX46" fmla="*/ 810410 w 4331746"/>
              <a:gd name="connsiteY46" fmla="*/ 121920 h 943087"/>
              <a:gd name="connsiteX47" fmla="*/ 770965 w 4331746"/>
              <a:gd name="connsiteY47" fmla="*/ 89647 h 943087"/>
              <a:gd name="connsiteX48" fmla="*/ 720763 w 4331746"/>
              <a:gd name="connsiteY48" fmla="*/ 93233 h 943087"/>
              <a:gd name="connsiteX49" fmla="*/ 681318 w 4331746"/>
              <a:gd name="connsiteY49" fmla="*/ 71718 h 943087"/>
              <a:gd name="connsiteX50" fmla="*/ 588085 w 4331746"/>
              <a:gd name="connsiteY50" fmla="*/ 75304 h 943087"/>
              <a:gd name="connsiteX51" fmla="*/ 487680 w 4331746"/>
              <a:gd name="connsiteY51" fmla="*/ 17929 h 943087"/>
              <a:gd name="connsiteX52" fmla="*/ 358588 w 4331746"/>
              <a:gd name="connsiteY52" fmla="*/ 17929 h 943087"/>
              <a:gd name="connsiteX53" fmla="*/ 319144 w 4331746"/>
              <a:gd name="connsiteY53" fmla="*/ 3586 h 943087"/>
              <a:gd name="connsiteX54" fmla="*/ 0 w 4331746"/>
              <a:gd name="connsiteY54" fmla="*/ 0 h 943087"/>
              <a:gd name="connsiteX0" fmla="*/ 4331746 w 4331746"/>
              <a:gd name="connsiteY0" fmla="*/ 943087 h 943087"/>
              <a:gd name="connsiteX1" fmla="*/ 3575125 w 4331746"/>
              <a:gd name="connsiteY1" fmla="*/ 943087 h 943087"/>
              <a:gd name="connsiteX2" fmla="*/ 3575125 w 4331746"/>
              <a:gd name="connsiteY2" fmla="*/ 889299 h 943087"/>
              <a:gd name="connsiteX3" fmla="*/ 3410174 w 4331746"/>
              <a:gd name="connsiteY3" fmla="*/ 889299 h 943087"/>
              <a:gd name="connsiteX4" fmla="*/ 3410174 w 4331746"/>
              <a:gd name="connsiteY4" fmla="*/ 842682 h 943087"/>
              <a:gd name="connsiteX5" fmla="*/ 3284668 w 4331746"/>
              <a:gd name="connsiteY5" fmla="*/ 842682 h 943087"/>
              <a:gd name="connsiteX6" fmla="*/ 3284668 w 4331746"/>
              <a:gd name="connsiteY6" fmla="*/ 792480 h 943087"/>
              <a:gd name="connsiteX7" fmla="*/ 3144819 w 4331746"/>
              <a:gd name="connsiteY7" fmla="*/ 792480 h 943087"/>
              <a:gd name="connsiteX8" fmla="*/ 3144819 w 4331746"/>
              <a:gd name="connsiteY8" fmla="*/ 792480 h 943087"/>
              <a:gd name="connsiteX9" fmla="*/ 3116132 w 4331746"/>
              <a:gd name="connsiteY9" fmla="*/ 763793 h 943087"/>
              <a:gd name="connsiteX10" fmla="*/ 3116132 w 4331746"/>
              <a:gd name="connsiteY10" fmla="*/ 720762 h 943087"/>
              <a:gd name="connsiteX11" fmla="*/ 3051586 w 4331746"/>
              <a:gd name="connsiteY11" fmla="*/ 720762 h 943087"/>
              <a:gd name="connsiteX12" fmla="*/ 3051586 w 4331746"/>
              <a:gd name="connsiteY12" fmla="*/ 688489 h 943087"/>
              <a:gd name="connsiteX13" fmla="*/ 2840019 w 4331746"/>
              <a:gd name="connsiteY13" fmla="*/ 688489 h 943087"/>
              <a:gd name="connsiteX14" fmla="*/ 2840019 w 4331746"/>
              <a:gd name="connsiteY14" fmla="*/ 659802 h 943087"/>
              <a:gd name="connsiteX15" fmla="*/ 2664311 w 4331746"/>
              <a:gd name="connsiteY15" fmla="*/ 659802 h 943087"/>
              <a:gd name="connsiteX16" fmla="*/ 2664311 w 4331746"/>
              <a:gd name="connsiteY16" fmla="*/ 627529 h 943087"/>
              <a:gd name="connsiteX17" fmla="*/ 2545977 w 4331746"/>
              <a:gd name="connsiteY17" fmla="*/ 627529 h 943087"/>
              <a:gd name="connsiteX18" fmla="*/ 2545977 w 4331746"/>
              <a:gd name="connsiteY18" fmla="*/ 595257 h 943087"/>
              <a:gd name="connsiteX19" fmla="*/ 2431228 w 4331746"/>
              <a:gd name="connsiteY19" fmla="*/ 595257 h 943087"/>
              <a:gd name="connsiteX20" fmla="*/ 2431228 w 4331746"/>
              <a:gd name="connsiteY20" fmla="*/ 595257 h 943087"/>
              <a:gd name="connsiteX21" fmla="*/ 2402540 w 4331746"/>
              <a:gd name="connsiteY21" fmla="*/ 566569 h 943087"/>
              <a:gd name="connsiteX22" fmla="*/ 2280621 w 4331746"/>
              <a:gd name="connsiteY22" fmla="*/ 566569 h 943087"/>
              <a:gd name="connsiteX23" fmla="*/ 2280621 w 4331746"/>
              <a:gd name="connsiteY23" fmla="*/ 566569 h 943087"/>
              <a:gd name="connsiteX24" fmla="*/ 2251934 w 4331746"/>
              <a:gd name="connsiteY24" fmla="*/ 537882 h 943087"/>
              <a:gd name="connsiteX25" fmla="*/ 2101327 w 4331746"/>
              <a:gd name="connsiteY25" fmla="*/ 537882 h 943087"/>
              <a:gd name="connsiteX26" fmla="*/ 2043953 w 4331746"/>
              <a:gd name="connsiteY26" fmla="*/ 426720 h 943087"/>
              <a:gd name="connsiteX27" fmla="*/ 1900518 w 4331746"/>
              <a:gd name="connsiteY27" fmla="*/ 419548 h 943087"/>
              <a:gd name="connsiteX28" fmla="*/ 1850315 w 4331746"/>
              <a:gd name="connsiteY28" fmla="*/ 387275 h 943087"/>
              <a:gd name="connsiteX29" fmla="*/ 1857487 w 4331746"/>
              <a:gd name="connsiteY29" fmla="*/ 394447 h 943087"/>
              <a:gd name="connsiteX30" fmla="*/ 1800113 w 4331746"/>
              <a:gd name="connsiteY30" fmla="*/ 380104 h 943087"/>
              <a:gd name="connsiteX31" fmla="*/ 1789355 w 4331746"/>
              <a:gd name="connsiteY31" fmla="*/ 340659 h 943087"/>
              <a:gd name="connsiteX32" fmla="*/ 1742739 w 4331746"/>
              <a:gd name="connsiteY32" fmla="*/ 319144 h 943087"/>
              <a:gd name="connsiteX33" fmla="*/ 1620819 w 4331746"/>
              <a:gd name="connsiteY33" fmla="*/ 311972 h 943087"/>
              <a:gd name="connsiteX34" fmla="*/ 1592132 w 4331746"/>
              <a:gd name="connsiteY34" fmla="*/ 286871 h 943087"/>
              <a:gd name="connsiteX35" fmla="*/ 1520414 w 4331746"/>
              <a:gd name="connsiteY35" fmla="*/ 283285 h 943087"/>
              <a:gd name="connsiteX36" fmla="*/ 1520414 w 4331746"/>
              <a:gd name="connsiteY36" fmla="*/ 283285 h 943087"/>
              <a:gd name="connsiteX37" fmla="*/ 1420010 w 4331746"/>
              <a:gd name="connsiteY37" fmla="*/ 268941 h 943087"/>
              <a:gd name="connsiteX38" fmla="*/ 1366221 w 4331746"/>
              <a:gd name="connsiteY38" fmla="*/ 236668 h 943087"/>
              <a:gd name="connsiteX39" fmla="*/ 1237130 w 4331746"/>
              <a:gd name="connsiteY39" fmla="*/ 236668 h 943087"/>
              <a:gd name="connsiteX40" fmla="*/ 1208443 w 4331746"/>
              <a:gd name="connsiteY40" fmla="*/ 204395 h 943087"/>
              <a:gd name="connsiteX41" fmla="*/ 1136725 w 4331746"/>
              <a:gd name="connsiteY41" fmla="*/ 204395 h 943087"/>
              <a:gd name="connsiteX42" fmla="*/ 1111624 w 4331746"/>
              <a:gd name="connsiteY42" fmla="*/ 179294 h 943087"/>
              <a:gd name="connsiteX43" fmla="*/ 1061421 w 4331746"/>
              <a:gd name="connsiteY43" fmla="*/ 179294 h 943087"/>
              <a:gd name="connsiteX44" fmla="*/ 1043492 w 4331746"/>
              <a:gd name="connsiteY44" fmla="*/ 143435 h 943087"/>
              <a:gd name="connsiteX45" fmla="*/ 986118 w 4331746"/>
              <a:gd name="connsiteY45" fmla="*/ 129092 h 943087"/>
              <a:gd name="connsiteX46" fmla="*/ 810410 w 4331746"/>
              <a:gd name="connsiteY46" fmla="*/ 121920 h 943087"/>
              <a:gd name="connsiteX47" fmla="*/ 770965 w 4331746"/>
              <a:gd name="connsiteY47" fmla="*/ 89647 h 943087"/>
              <a:gd name="connsiteX48" fmla="*/ 720763 w 4331746"/>
              <a:gd name="connsiteY48" fmla="*/ 93233 h 943087"/>
              <a:gd name="connsiteX49" fmla="*/ 681318 w 4331746"/>
              <a:gd name="connsiteY49" fmla="*/ 71718 h 943087"/>
              <a:gd name="connsiteX50" fmla="*/ 588085 w 4331746"/>
              <a:gd name="connsiteY50" fmla="*/ 75304 h 943087"/>
              <a:gd name="connsiteX51" fmla="*/ 487680 w 4331746"/>
              <a:gd name="connsiteY51" fmla="*/ 17929 h 943087"/>
              <a:gd name="connsiteX52" fmla="*/ 358588 w 4331746"/>
              <a:gd name="connsiteY52" fmla="*/ 17929 h 943087"/>
              <a:gd name="connsiteX53" fmla="*/ 319144 w 4331746"/>
              <a:gd name="connsiteY53" fmla="*/ 3586 h 943087"/>
              <a:gd name="connsiteX54" fmla="*/ 0 w 4331746"/>
              <a:gd name="connsiteY54" fmla="*/ 0 h 943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331746" h="943087">
                <a:moveTo>
                  <a:pt x="4331746" y="943087"/>
                </a:moveTo>
                <a:lnTo>
                  <a:pt x="3575125" y="943087"/>
                </a:lnTo>
                <a:lnTo>
                  <a:pt x="3575125" y="889299"/>
                </a:lnTo>
                <a:lnTo>
                  <a:pt x="3410174" y="889299"/>
                </a:lnTo>
                <a:lnTo>
                  <a:pt x="3410174" y="842682"/>
                </a:lnTo>
                <a:lnTo>
                  <a:pt x="3284668" y="842682"/>
                </a:lnTo>
                <a:lnTo>
                  <a:pt x="3284668" y="792480"/>
                </a:lnTo>
                <a:lnTo>
                  <a:pt x="3144819" y="792480"/>
                </a:lnTo>
                <a:lnTo>
                  <a:pt x="3144819" y="792480"/>
                </a:lnTo>
                <a:lnTo>
                  <a:pt x="3116132" y="763793"/>
                </a:lnTo>
                <a:lnTo>
                  <a:pt x="3116132" y="720762"/>
                </a:lnTo>
                <a:lnTo>
                  <a:pt x="3051586" y="720762"/>
                </a:lnTo>
                <a:lnTo>
                  <a:pt x="3051586" y="688489"/>
                </a:lnTo>
                <a:lnTo>
                  <a:pt x="2840019" y="688489"/>
                </a:lnTo>
                <a:lnTo>
                  <a:pt x="2840019" y="659802"/>
                </a:lnTo>
                <a:lnTo>
                  <a:pt x="2664311" y="659802"/>
                </a:lnTo>
                <a:lnTo>
                  <a:pt x="2664311" y="627529"/>
                </a:lnTo>
                <a:lnTo>
                  <a:pt x="2545977" y="627529"/>
                </a:lnTo>
                <a:lnTo>
                  <a:pt x="2545977" y="595257"/>
                </a:lnTo>
                <a:lnTo>
                  <a:pt x="2431228" y="595257"/>
                </a:lnTo>
                <a:lnTo>
                  <a:pt x="2431228" y="595257"/>
                </a:lnTo>
                <a:lnTo>
                  <a:pt x="2402540" y="566569"/>
                </a:lnTo>
                <a:lnTo>
                  <a:pt x="2280621" y="566569"/>
                </a:lnTo>
                <a:lnTo>
                  <a:pt x="2280621" y="566569"/>
                </a:lnTo>
                <a:lnTo>
                  <a:pt x="2251934" y="537882"/>
                </a:lnTo>
                <a:lnTo>
                  <a:pt x="2101327" y="537882"/>
                </a:lnTo>
                <a:lnTo>
                  <a:pt x="2043953" y="426720"/>
                </a:lnTo>
                <a:lnTo>
                  <a:pt x="1900518" y="419548"/>
                </a:lnTo>
                <a:lnTo>
                  <a:pt x="1850315" y="387275"/>
                </a:lnTo>
                <a:lnTo>
                  <a:pt x="1857487" y="394447"/>
                </a:lnTo>
                <a:lnTo>
                  <a:pt x="1800113" y="380104"/>
                </a:lnTo>
                <a:lnTo>
                  <a:pt x="1789355" y="340659"/>
                </a:lnTo>
                <a:lnTo>
                  <a:pt x="1742739" y="319144"/>
                </a:lnTo>
                <a:lnTo>
                  <a:pt x="1620819" y="311972"/>
                </a:lnTo>
                <a:lnTo>
                  <a:pt x="1592132" y="286871"/>
                </a:lnTo>
                <a:lnTo>
                  <a:pt x="1520414" y="283285"/>
                </a:lnTo>
                <a:lnTo>
                  <a:pt x="1520414" y="283285"/>
                </a:lnTo>
                <a:lnTo>
                  <a:pt x="1420010" y="268941"/>
                </a:lnTo>
                <a:lnTo>
                  <a:pt x="1366221" y="236668"/>
                </a:lnTo>
                <a:lnTo>
                  <a:pt x="1237130" y="236668"/>
                </a:lnTo>
                <a:lnTo>
                  <a:pt x="1208443" y="204395"/>
                </a:lnTo>
                <a:lnTo>
                  <a:pt x="1136725" y="204395"/>
                </a:lnTo>
                <a:lnTo>
                  <a:pt x="1111624" y="179294"/>
                </a:lnTo>
                <a:lnTo>
                  <a:pt x="1061421" y="179294"/>
                </a:lnTo>
                <a:lnTo>
                  <a:pt x="1043492" y="143435"/>
                </a:lnTo>
                <a:lnTo>
                  <a:pt x="986118" y="129092"/>
                </a:lnTo>
                <a:lnTo>
                  <a:pt x="810410" y="121920"/>
                </a:lnTo>
                <a:lnTo>
                  <a:pt x="770965" y="89647"/>
                </a:lnTo>
                <a:lnTo>
                  <a:pt x="720763" y="93233"/>
                </a:lnTo>
                <a:lnTo>
                  <a:pt x="681318" y="71718"/>
                </a:lnTo>
                <a:lnTo>
                  <a:pt x="588085" y="75304"/>
                </a:lnTo>
                <a:lnTo>
                  <a:pt x="487680" y="17929"/>
                </a:lnTo>
                <a:lnTo>
                  <a:pt x="358588" y="17929"/>
                </a:lnTo>
                <a:lnTo>
                  <a:pt x="319144" y="3586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rgbClr val="A470A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143" name="Line 51">
            <a:extLst>
              <a:ext uri="{FF2B5EF4-FFF2-40B4-BE49-F238E27FC236}">
                <a16:creationId xmlns:a16="http://schemas.microsoft.com/office/drawing/2014/main" xmlns="" id="{D2DA0469-C2B2-D548-80EB-9A61481E68F1}"/>
              </a:ext>
            </a:extLst>
          </p:cNvPr>
          <p:cNvSpPr>
            <a:spLocks noChangeShapeType="1"/>
          </p:cNvSpPr>
          <p:nvPr/>
        </p:nvSpPr>
        <p:spPr bwMode="auto">
          <a:xfrm>
            <a:off x="6516216" y="2136039"/>
            <a:ext cx="0" cy="7200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144" name="Line 51">
            <a:extLst>
              <a:ext uri="{FF2B5EF4-FFF2-40B4-BE49-F238E27FC236}">
                <a16:creationId xmlns:a16="http://schemas.microsoft.com/office/drawing/2014/main" xmlns="" id="{B5581E68-23C8-4647-AAB8-3298673D00FB}"/>
              </a:ext>
            </a:extLst>
          </p:cNvPr>
          <p:cNvSpPr>
            <a:spLocks noChangeShapeType="1"/>
          </p:cNvSpPr>
          <p:nvPr/>
        </p:nvSpPr>
        <p:spPr bwMode="auto">
          <a:xfrm>
            <a:off x="6494412" y="2136039"/>
            <a:ext cx="0" cy="7200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145" name="Line 51">
            <a:extLst>
              <a:ext uri="{FF2B5EF4-FFF2-40B4-BE49-F238E27FC236}">
                <a16:creationId xmlns:a16="http://schemas.microsoft.com/office/drawing/2014/main" xmlns="" id="{040160DB-D8BE-5947-B87C-AD5EA950564E}"/>
              </a:ext>
            </a:extLst>
          </p:cNvPr>
          <p:cNvSpPr>
            <a:spLocks noChangeShapeType="1"/>
          </p:cNvSpPr>
          <p:nvPr/>
        </p:nvSpPr>
        <p:spPr bwMode="auto">
          <a:xfrm>
            <a:off x="6538020" y="2136039"/>
            <a:ext cx="0" cy="7200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146" name="Line 51">
            <a:extLst>
              <a:ext uri="{FF2B5EF4-FFF2-40B4-BE49-F238E27FC236}">
                <a16:creationId xmlns:a16="http://schemas.microsoft.com/office/drawing/2014/main" xmlns="" id="{1220DCD1-45EE-0847-BA55-FA5CBDAEA81C}"/>
              </a:ext>
            </a:extLst>
          </p:cNvPr>
          <p:cNvSpPr>
            <a:spLocks noChangeShapeType="1"/>
          </p:cNvSpPr>
          <p:nvPr/>
        </p:nvSpPr>
        <p:spPr bwMode="auto">
          <a:xfrm>
            <a:off x="6444208" y="2136039"/>
            <a:ext cx="0" cy="7200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148" name="Line 51">
            <a:extLst>
              <a:ext uri="{FF2B5EF4-FFF2-40B4-BE49-F238E27FC236}">
                <a16:creationId xmlns:a16="http://schemas.microsoft.com/office/drawing/2014/main" xmlns="" id="{52F653D0-F602-5A4E-8E38-8F7BBB092109}"/>
              </a:ext>
            </a:extLst>
          </p:cNvPr>
          <p:cNvSpPr>
            <a:spLocks noChangeShapeType="1"/>
          </p:cNvSpPr>
          <p:nvPr/>
        </p:nvSpPr>
        <p:spPr bwMode="auto">
          <a:xfrm>
            <a:off x="6372200" y="2136039"/>
            <a:ext cx="0" cy="7200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149" name="Line 51">
            <a:extLst>
              <a:ext uri="{FF2B5EF4-FFF2-40B4-BE49-F238E27FC236}">
                <a16:creationId xmlns:a16="http://schemas.microsoft.com/office/drawing/2014/main" xmlns="" id="{D92DBD22-130B-2F40-B3A1-B82C63F5DA40}"/>
              </a:ext>
            </a:extLst>
          </p:cNvPr>
          <p:cNvSpPr>
            <a:spLocks noChangeShapeType="1"/>
          </p:cNvSpPr>
          <p:nvPr/>
        </p:nvSpPr>
        <p:spPr bwMode="auto">
          <a:xfrm>
            <a:off x="6415520" y="2136039"/>
            <a:ext cx="0" cy="7200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150" name="Line 51">
            <a:extLst>
              <a:ext uri="{FF2B5EF4-FFF2-40B4-BE49-F238E27FC236}">
                <a16:creationId xmlns:a16="http://schemas.microsoft.com/office/drawing/2014/main" xmlns="" id="{E388C969-6E96-F64D-B044-5A70CB723386}"/>
              </a:ext>
            </a:extLst>
          </p:cNvPr>
          <p:cNvSpPr>
            <a:spLocks noChangeShapeType="1"/>
          </p:cNvSpPr>
          <p:nvPr/>
        </p:nvSpPr>
        <p:spPr bwMode="auto">
          <a:xfrm>
            <a:off x="6393716" y="2136039"/>
            <a:ext cx="0" cy="7200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151" name="Line 51">
            <a:extLst>
              <a:ext uri="{FF2B5EF4-FFF2-40B4-BE49-F238E27FC236}">
                <a16:creationId xmlns:a16="http://schemas.microsoft.com/office/drawing/2014/main" xmlns="" id="{B9D24C46-E95A-8C4A-8288-ABA86613751D}"/>
              </a:ext>
            </a:extLst>
          </p:cNvPr>
          <p:cNvSpPr>
            <a:spLocks noChangeShapeType="1"/>
          </p:cNvSpPr>
          <p:nvPr/>
        </p:nvSpPr>
        <p:spPr bwMode="auto">
          <a:xfrm>
            <a:off x="6328880" y="1992100"/>
            <a:ext cx="0" cy="7200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152" name="Line 51">
            <a:extLst>
              <a:ext uri="{FF2B5EF4-FFF2-40B4-BE49-F238E27FC236}">
                <a16:creationId xmlns:a16="http://schemas.microsoft.com/office/drawing/2014/main" xmlns="" id="{FE87B8B2-B705-154F-BD00-597B4529CD27}"/>
              </a:ext>
            </a:extLst>
          </p:cNvPr>
          <p:cNvSpPr>
            <a:spLocks noChangeShapeType="1"/>
          </p:cNvSpPr>
          <p:nvPr/>
        </p:nvSpPr>
        <p:spPr bwMode="auto">
          <a:xfrm>
            <a:off x="6303490" y="1992100"/>
            <a:ext cx="0" cy="7200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153" name="Line 51">
            <a:extLst>
              <a:ext uri="{FF2B5EF4-FFF2-40B4-BE49-F238E27FC236}">
                <a16:creationId xmlns:a16="http://schemas.microsoft.com/office/drawing/2014/main" xmlns="" id="{9A309F7C-E2F5-0F4A-A28A-A3B15BA7AC18}"/>
              </a:ext>
            </a:extLst>
          </p:cNvPr>
          <p:cNvSpPr>
            <a:spLocks noChangeShapeType="1"/>
          </p:cNvSpPr>
          <p:nvPr/>
        </p:nvSpPr>
        <p:spPr bwMode="auto">
          <a:xfrm>
            <a:off x="6278388" y="1992100"/>
            <a:ext cx="0" cy="7200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154" name="Line 51">
            <a:extLst>
              <a:ext uri="{FF2B5EF4-FFF2-40B4-BE49-F238E27FC236}">
                <a16:creationId xmlns:a16="http://schemas.microsoft.com/office/drawing/2014/main" xmlns="" id="{89D1ED02-B569-EF44-9E40-B89DE8C45E33}"/>
              </a:ext>
            </a:extLst>
          </p:cNvPr>
          <p:cNvSpPr>
            <a:spLocks noChangeShapeType="1"/>
          </p:cNvSpPr>
          <p:nvPr/>
        </p:nvSpPr>
        <p:spPr bwMode="auto">
          <a:xfrm>
            <a:off x="6238942" y="1992100"/>
            <a:ext cx="0" cy="7200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155" name="Line 51">
            <a:extLst>
              <a:ext uri="{FF2B5EF4-FFF2-40B4-BE49-F238E27FC236}">
                <a16:creationId xmlns:a16="http://schemas.microsoft.com/office/drawing/2014/main" xmlns="" id="{E1E92BDD-19A6-8747-AC36-D2777F259CE2}"/>
              </a:ext>
            </a:extLst>
          </p:cNvPr>
          <p:cNvSpPr>
            <a:spLocks noChangeShapeType="1"/>
          </p:cNvSpPr>
          <p:nvPr/>
        </p:nvSpPr>
        <p:spPr bwMode="auto">
          <a:xfrm>
            <a:off x="6213840" y="1992100"/>
            <a:ext cx="0" cy="7200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156" name="Line 51">
            <a:extLst>
              <a:ext uri="{FF2B5EF4-FFF2-40B4-BE49-F238E27FC236}">
                <a16:creationId xmlns:a16="http://schemas.microsoft.com/office/drawing/2014/main" xmlns="" id="{6932EAAC-3FA2-D540-AFA5-80F44A425C7D}"/>
              </a:ext>
            </a:extLst>
          </p:cNvPr>
          <p:cNvSpPr>
            <a:spLocks noChangeShapeType="1"/>
          </p:cNvSpPr>
          <p:nvPr/>
        </p:nvSpPr>
        <p:spPr bwMode="auto">
          <a:xfrm>
            <a:off x="6166934" y="1992100"/>
            <a:ext cx="0" cy="7200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157" name="Line 51">
            <a:extLst>
              <a:ext uri="{FF2B5EF4-FFF2-40B4-BE49-F238E27FC236}">
                <a16:creationId xmlns:a16="http://schemas.microsoft.com/office/drawing/2014/main" xmlns="" id="{76C88167-3234-D943-85D1-5D06BB77689D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1832" y="1992100"/>
            <a:ext cx="0" cy="7200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158" name="Line 51">
            <a:extLst>
              <a:ext uri="{FF2B5EF4-FFF2-40B4-BE49-F238E27FC236}">
                <a16:creationId xmlns:a16="http://schemas.microsoft.com/office/drawing/2014/main" xmlns="" id="{6823AFDB-7781-0541-A75C-5647E7CCE83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23614" y="1992100"/>
            <a:ext cx="0" cy="7200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159" name="Line 51">
            <a:extLst>
              <a:ext uri="{FF2B5EF4-FFF2-40B4-BE49-F238E27FC236}">
                <a16:creationId xmlns:a16="http://schemas.microsoft.com/office/drawing/2014/main" xmlns="" id="{9AA4D208-8AFE-5A42-B912-A9C91F2F669C}"/>
              </a:ext>
            </a:extLst>
          </p:cNvPr>
          <p:cNvSpPr>
            <a:spLocks noChangeShapeType="1"/>
          </p:cNvSpPr>
          <p:nvPr/>
        </p:nvSpPr>
        <p:spPr bwMode="auto">
          <a:xfrm>
            <a:off x="6084168" y="1992100"/>
            <a:ext cx="0" cy="7200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160" name="Line 51">
            <a:extLst>
              <a:ext uri="{FF2B5EF4-FFF2-40B4-BE49-F238E27FC236}">
                <a16:creationId xmlns:a16="http://schemas.microsoft.com/office/drawing/2014/main" xmlns="" id="{1B7E56F0-84BB-7D42-832D-613EC10C5626}"/>
              </a:ext>
            </a:extLst>
          </p:cNvPr>
          <p:cNvSpPr>
            <a:spLocks noChangeShapeType="1"/>
          </p:cNvSpPr>
          <p:nvPr/>
        </p:nvSpPr>
        <p:spPr bwMode="auto">
          <a:xfrm>
            <a:off x="6051606" y="1992100"/>
            <a:ext cx="0" cy="7200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161" name="Line 51">
            <a:extLst>
              <a:ext uri="{FF2B5EF4-FFF2-40B4-BE49-F238E27FC236}">
                <a16:creationId xmlns:a16="http://schemas.microsoft.com/office/drawing/2014/main" xmlns="" id="{467641A2-9904-5E4F-B707-C36CDB117FF5}"/>
              </a:ext>
            </a:extLst>
          </p:cNvPr>
          <p:cNvSpPr>
            <a:spLocks noChangeShapeType="1"/>
          </p:cNvSpPr>
          <p:nvPr/>
        </p:nvSpPr>
        <p:spPr bwMode="auto">
          <a:xfrm>
            <a:off x="6030090" y="1992100"/>
            <a:ext cx="0" cy="7200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162" name="Line 51">
            <a:extLst>
              <a:ext uri="{FF2B5EF4-FFF2-40B4-BE49-F238E27FC236}">
                <a16:creationId xmlns:a16="http://schemas.microsoft.com/office/drawing/2014/main" xmlns="" id="{D7E50859-8B8D-C74F-8628-2F4010A2AF66}"/>
              </a:ext>
            </a:extLst>
          </p:cNvPr>
          <p:cNvSpPr>
            <a:spLocks noChangeShapeType="1"/>
          </p:cNvSpPr>
          <p:nvPr/>
        </p:nvSpPr>
        <p:spPr bwMode="auto">
          <a:xfrm>
            <a:off x="6008574" y="1992100"/>
            <a:ext cx="0" cy="7200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163" name="Line 51">
            <a:extLst>
              <a:ext uri="{FF2B5EF4-FFF2-40B4-BE49-F238E27FC236}">
                <a16:creationId xmlns:a16="http://schemas.microsoft.com/office/drawing/2014/main" xmlns="" id="{A0807B90-93FE-184F-B28F-B98FE8DB3ECC}"/>
              </a:ext>
            </a:extLst>
          </p:cNvPr>
          <p:cNvSpPr>
            <a:spLocks noChangeShapeType="1"/>
          </p:cNvSpPr>
          <p:nvPr/>
        </p:nvSpPr>
        <p:spPr bwMode="auto">
          <a:xfrm>
            <a:off x="5979886" y="1945194"/>
            <a:ext cx="0" cy="7200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164" name="Line 51">
            <a:extLst>
              <a:ext uri="{FF2B5EF4-FFF2-40B4-BE49-F238E27FC236}">
                <a16:creationId xmlns:a16="http://schemas.microsoft.com/office/drawing/2014/main" xmlns="" id="{ED9883A6-4041-D141-8FDF-B1889EFB18DB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0152" y="1945194"/>
            <a:ext cx="0" cy="7200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165" name="Line 51">
            <a:extLst>
              <a:ext uri="{FF2B5EF4-FFF2-40B4-BE49-F238E27FC236}">
                <a16:creationId xmlns:a16="http://schemas.microsoft.com/office/drawing/2014/main" xmlns="" id="{341D0DC3-C2E2-B944-92A1-3BE5B01F511F}"/>
              </a:ext>
            </a:extLst>
          </p:cNvPr>
          <p:cNvSpPr>
            <a:spLocks noChangeShapeType="1"/>
          </p:cNvSpPr>
          <p:nvPr/>
        </p:nvSpPr>
        <p:spPr bwMode="auto">
          <a:xfrm>
            <a:off x="5868144" y="1945194"/>
            <a:ext cx="0" cy="7200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166" name="Line 51">
            <a:extLst>
              <a:ext uri="{FF2B5EF4-FFF2-40B4-BE49-F238E27FC236}">
                <a16:creationId xmlns:a16="http://schemas.microsoft.com/office/drawing/2014/main" xmlns="" id="{D283D31B-F62B-1443-BFFC-4D13C4C9B1B2}"/>
              </a:ext>
            </a:extLst>
          </p:cNvPr>
          <p:cNvSpPr>
            <a:spLocks noChangeShapeType="1"/>
          </p:cNvSpPr>
          <p:nvPr/>
        </p:nvSpPr>
        <p:spPr bwMode="auto">
          <a:xfrm>
            <a:off x="5918636" y="1945194"/>
            <a:ext cx="0" cy="7200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167" name="Line 51">
            <a:extLst>
              <a:ext uri="{FF2B5EF4-FFF2-40B4-BE49-F238E27FC236}">
                <a16:creationId xmlns:a16="http://schemas.microsoft.com/office/drawing/2014/main" xmlns="" id="{2F86648D-D575-584C-B1FF-1CDC4E4754AF}"/>
              </a:ext>
            </a:extLst>
          </p:cNvPr>
          <p:cNvSpPr>
            <a:spLocks noChangeShapeType="1"/>
          </p:cNvSpPr>
          <p:nvPr/>
        </p:nvSpPr>
        <p:spPr bwMode="auto">
          <a:xfrm>
            <a:off x="5904004" y="1945194"/>
            <a:ext cx="0" cy="7200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168" name="Line 51">
            <a:extLst>
              <a:ext uri="{FF2B5EF4-FFF2-40B4-BE49-F238E27FC236}">
                <a16:creationId xmlns:a16="http://schemas.microsoft.com/office/drawing/2014/main" xmlns="" id="{0DD817B1-9E12-A04D-A9B9-2C4ABAA6E8C6}"/>
              </a:ext>
            </a:extLst>
          </p:cNvPr>
          <p:cNvSpPr>
            <a:spLocks noChangeShapeType="1"/>
          </p:cNvSpPr>
          <p:nvPr/>
        </p:nvSpPr>
        <p:spPr bwMode="auto">
          <a:xfrm>
            <a:off x="5882488" y="1945194"/>
            <a:ext cx="0" cy="7200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169" name="Line 51">
            <a:extLst>
              <a:ext uri="{FF2B5EF4-FFF2-40B4-BE49-F238E27FC236}">
                <a16:creationId xmlns:a16="http://schemas.microsoft.com/office/drawing/2014/main" xmlns="" id="{416D931C-D067-5244-8F39-5B30F1130D51}"/>
              </a:ext>
            </a:extLst>
          </p:cNvPr>
          <p:cNvSpPr>
            <a:spLocks noChangeShapeType="1"/>
          </p:cNvSpPr>
          <p:nvPr/>
        </p:nvSpPr>
        <p:spPr bwMode="auto">
          <a:xfrm>
            <a:off x="5839168" y="1945194"/>
            <a:ext cx="0" cy="7200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170" name="Line 51">
            <a:extLst>
              <a:ext uri="{FF2B5EF4-FFF2-40B4-BE49-F238E27FC236}">
                <a16:creationId xmlns:a16="http://schemas.microsoft.com/office/drawing/2014/main" xmlns="" id="{D2B8415D-6BA6-A845-A58E-5A04FF33AC3F}"/>
              </a:ext>
            </a:extLst>
          </p:cNvPr>
          <p:cNvSpPr>
            <a:spLocks noChangeShapeType="1"/>
          </p:cNvSpPr>
          <p:nvPr/>
        </p:nvSpPr>
        <p:spPr bwMode="auto">
          <a:xfrm>
            <a:off x="5817652" y="1945194"/>
            <a:ext cx="0" cy="7200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171" name="Line 51">
            <a:extLst>
              <a:ext uri="{FF2B5EF4-FFF2-40B4-BE49-F238E27FC236}">
                <a16:creationId xmlns:a16="http://schemas.microsoft.com/office/drawing/2014/main" xmlns="" id="{604B2578-C363-E840-8E22-8465FFBE8152}"/>
              </a:ext>
            </a:extLst>
          </p:cNvPr>
          <p:cNvSpPr>
            <a:spLocks noChangeShapeType="1"/>
          </p:cNvSpPr>
          <p:nvPr/>
        </p:nvSpPr>
        <p:spPr bwMode="auto">
          <a:xfrm>
            <a:off x="5770746" y="1909334"/>
            <a:ext cx="0" cy="7200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172" name="Line 51">
            <a:extLst>
              <a:ext uri="{FF2B5EF4-FFF2-40B4-BE49-F238E27FC236}">
                <a16:creationId xmlns:a16="http://schemas.microsoft.com/office/drawing/2014/main" xmlns="" id="{1449984B-9E60-1B4A-B407-33F62114C730}"/>
              </a:ext>
            </a:extLst>
          </p:cNvPr>
          <p:cNvSpPr>
            <a:spLocks noChangeShapeType="1"/>
          </p:cNvSpPr>
          <p:nvPr/>
        </p:nvSpPr>
        <p:spPr bwMode="auto">
          <a:xfrm>
            <a:off x="5749230" y="1909334"/>
            <a:ext cx="0" cy="7200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173" name="Line 51">
            <a:extLst>
              <a:ext uri="{FF2B5EF4-FFF2-40B4-BE49-F238E27FC236}">
                <a16:creationId xmlns:a16="http://schemas.microsoft.com/office/drawing/2014/main" xmlns="" id="{194ABBDD-5570-3F44-A5E1-0A0BE92F46A6}"/>
              </a:ext>
            </a:extLst>
          </p:cNvPr>
          <p:cNvSpPr>
            <a:spLocks noChangeShapeType="1"/>
          </p:cNvSpPr>
          <p:nvPr/>
        </p:nvSpPr>
        <p:spPr bwMode="auto">
          <a:xfrm>
            <a:off x="5731300" y="1909334"/>
            <a:ext cx="0" cy="7200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174" name="Line 51">
            <a:extLst>
              <a:ext uri="{FF2B5EF4-FFF2-40B4-BE49-F238E27FC236}">
                <a16:creationId xmlns:a16="http://schemas.microsoft.com/office/drawing/2014/main" xmlns="" id="{240C3EC2-23D8-1C4C-9B84-C35A185C38BA}"/>
              </a:ext>
            </a:extLst>
          </p:cNvPr>
          <p:cNvSpPr>
            <a:spLocks noChangeShapeType="1"/>
          </p:cNvSpPr>
          <p:nvPr/>
        </p:nvSpPr>
        <p:spPr bwMode="auto">
          <a:xfrm>
            <a:off x="5709784" y="1909334"/>
            <a:ext cx="0" cy="7200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175" name="Line 51">
            <a:extLst>
              <a:ext uri="{FF2B5EF4-FFF2-40B4-BE49-F238E27FC236}">
                <a16:creationId xmlns:a16="http://schemas.microsoft.com/office/drawing/2014/main" xmlns="" id="{23B6985D-3E4F-F946-AC9D-80DEEE3BF5BD}"/>
              </a:ext>
            </a:extLst>
          </p:cNvPr>
          <p:cNvSpPr>
            <a:spLocks noChangeShapeType="1"/>
          </p:cNvSpPr>
          <p:nvPr/>
        </p:nvSpPr>
        <p:spPr bwMode="auto">
          <a:xfrm>
            <a:off x="5533494" y="1844498"/>
            <a:ext cx="0" cy="7200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176" name="Line 51">
            <a:extLst>
              <a:ext uri="{FF2B5EF4-FFF2-40B4-BE49-F238E27FC236}">
                <a16:creationId xmlns:a16="http://schemas.microsoft.com/office/drawing/2014/main" xmlns="" id="{016CF03B-574D-9440-ABBE-D91335894140}"/>
              </a:ext>
            </a:extLst>
          </p:cNvPr>
          <p:cNvSpPr>
            <a:spLocks noChangeShapeType="1"/>
          </p:cNvSpPr>
          <p:nvPr/>
        </p:nvSpPr>
        <p:spPr bwMode="auto">
          <a:xfrm>
            <a:off x="5511978" y="1844498"/>
            <a:ext cx="0" cy="7200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177" name="Line 51">
            <a:extLst>
              <a:ext uri="{FF2B5EF4-FFF2-40B4-BE49-F238E27FC236}">
                <a16:creationId xmlns:a16="http://schemas.microsoft.com/office/drawing/2014/main" xmlns="" id="{09F2C0A9-00D9-3242-8346-941575B4A9E4}"/>
              </a:ext>
            </a:extLst>
          </p:cNvPr>
          <p:cNvSpPr>
            <a:spLocks noChangeShapeType="1"/>
          </p:cNvSpPr>
          <p:nvPr/>
        </p:nvSpPr>
        <p:spPr bwMode="auto">
          <a:xfrm>
            <a:off x="5436096" y="1844498"/>
            <a:ext cx="0" cy="7200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178" name="Line 51">
            <a:extLst>
              <a:ext uri="{FF2B5EF4-FFF2-40B4-BE49-F238E27FC236}">
                <a16:creationId xmlns:a16="http://schemas.microsoft.com/office/drawing/2014/main" xmlns="" id="{8C817CAE-5596-6E49-9453-BBDE0958F757}"/>
              </a:ext>
            </a:extLst>
          </p:cNvPr>
          <p:cNvSpPr>
            <a:spLocks noChangeShapeType="1"/>
          </p:cNvSpPr>
          <p:nvPr/>
        </p:nvSpPr>
        <p:spPr bwMode="auto">
          <a:xfrm>
            <a:off x="5414580" y="1844498"/>
            <a:ext cx="0" cy="7200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179" name="Line 51">
            <a:extLst>
              <a:ext uri="{FF2B5EF4-FFF2-40B4-BE49-F238E27FC236}">
                <a16:creationId xmlns:a16="http://schemas.microsoft.com/office/drawing/2014/main" xmlns="" id="{E34D1A14-BC89-144A-A8A0-AA3140A964E2}"/>
              </a:ext>
            </a:extLst>
          </p:cNvPr>
          <p:cNvSpPr>
            <a:spLocks noChangeShapeType="1"/>
          </p:cNvSpPr>
          <p:nvPr/>
        </p:nvSpPr>
        <p:spPr bwMode="auto">
          <a:xfrm>
            <a:off x="5666464" y="1909334"/>
            <a:ext cx="0" cy="7200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180" name="Line 51">
            <a:extLst>
              <a:ext uri="{FF2B5EF4-FFF2-40B4-BE49-F238E27FC236}">
                <a16:creationId xmlns:a16="http://schemas.microsoft.com/office/drawing/2014/main" xmlns="" id="{6639D0B5-5B84-C54D-87B7-BCCE15291856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9558" y="1880358"/>
            <a:ext cx="0" cy="7200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181" name="Line 51">
            <a:extLst>
              <a:ext uri="{FF2B5EF4-FFF2-40B4-BE49-F238E27FC236}">
                <a16:creationId xmlns:a16="http://schemas.microsoft.com/office/drawing/2014/main" xmlns="" id="{65EF29E2-8E4E-4A47-8581-AD8E93F03BDE}"/>
              </a:ext>
            </a:extLst>
          </p:cNvPr>
          <p:cNvSpPr>
            <a:spLocks noChangeShapeType="1"/>
          </p:cNvSpPr>
          <p:nvPr/>
        </p:nvSpPr>
        <p:spPr bwMode="auto">
          <a:xfrm>
            <a:off x="5562182" y="1880358"/>
            <a:ext cx="0" cy="7200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182" name="Line 51">
            <a:extLst>
              <a:ext uri="{FF2B5EF4-FFF2-40B4-BE49-F238E27FC236}">
                <a16:creationId xmlns:a16="http://schemas.microsoft.com/office/drawing/2014/main" xmlns="" id="{B6E5641E-7FD4-DA4F-9413-1DF6CCC52175}"/>
              </a:ext>
            </a:extLst>
          </p:cNvPr>
          <p:cNvSpPr>
            <a:spLocks noChangeShapeType="1"/>
          </p:cNvSpPr>
          <p:nvPr/>
        </p:nvSpPr>
        <p:spPr bwMode="auto">
          <a:xfrm>
            <a:off x="5493472" y="1844498"/>
            <a:ext cx="0" cy="7200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183" name="Line 51">
            <a:extLst>
              <a:ext uri="{FF2B5EF4-FFF2-40B4-BE49-F238E27FC236}">
                <a16:creationId xmlns:a16="http://schemas.microsoft.com/office/drawing/2014/main" xmlns="" id="{6AC315BA-065D-7546-9400-715A23809FE3}"/>
              </a:ext>
            </a:extLst>
          </p:cNvPr>
          <p:cNvSpPr>
            <a:spLocks noChangeShapeType="1"/>
          </p:cNvSpPr>
          <p:nvPr/>
        </p:nvSpPr>
        <p:spPr bwMode="auto">
          <a:xfrm>
            <a:off x="5457612" y="1844498"/>
            <a:ext cx="0" cy="7200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184" name="Line 51">
            <a:extLst>
              <a:ext uri="{FF2B5EF4-FFF2-40B4-BE49-F238E27FC236}">
                <a16:creationId xmlns:a16="http://schemas.microsoft.com/office/drawing/2014/main" xmlns="" id="{842C3F0E-47EE-8843-8B78-F9AD9A869C83}"/>
              </a:ext>
            </a:extLst>
          </p:cNvPr>
          <p:cNvSpPr>
            <a:spLocks noChangeShapeType="1"/>
          </p:cNvSpPr>
          <p:nvPr/>
        </p:nvSpPr>
        <p:spPr bwMode="auto">
          <a:xfrm>
            <a:off x="5385604" y="1826568"/>
            <a:ext cx="0" cy="7200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186" name="Line 51">
            <a:extLst>
              <a:ext uri="{FF2B5EF4-FFF2-40B4-BE49-F238E27FC236}">
                <a16:creationId xmlns:a16="http://schemas.microsoft.com/office/drawing/2014/main" xmlns="" id="{E88BDF1A-830A-A349-9668-A11113DDC1AF}"/>
              </a:ext>
            </a:extLst>
          </p:cNvPr>
          <p:cNvSpPr>
            <a:spLocks noChangeShapeType="1"/>
          </p:cNvSpPr>
          <p:nvPr/>
        </p:nvSpPr>
        <p:spPr bwMode="auto">
          <a:xfrm>
            <a:off x="5313596" y="1826568"/>
            <a:ext cx="0" cy="7200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187" name="Line 51">
            <a:extLst>
              <a:ext uri="{FF2B5EF4-FFF2-40B4-BE49-F238E27FC236}">
                <a16:creationId xmlns:a16="http://schemas.microsoft.com/office/drawing/2014/main" xmlns="" id="{586BD57D-4CEB-B84A-8979-37EB62C85A79}"/>
              </a:ext>
            </a:extLst>
          </p:cNvPr>
          <p:cNvSpPr>
            <a:spLocks noChangeShapeType="1"/>
          </p:cNvSpPr>
          <p:nvPr/>
        </p:nvSpPr>
        <p:spPr bwMode="auto">
          <a:xfrm>
            <a:off x="5277736" y="1794006"/>
            <a:ext cx="0" cy="7200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188" name="Line 51">
            <a:extLst>
              <a:ext uri="{FF2B5EF4-FFF2-40B4-BE49-F238E27FC236}">
                <a16:creationId xmlns:a16="http://schemas.microsoft.com/office/drawing/2014/main" xmlns="" id="{F8CA76EE-FAEE-6142-BEAB-1E1808ED4797}"/>
              </a:ext>
            </a:extLst>
          </p:cNvPr>
          <p:cNvSpPr>
            <a:spLocks noChangeShapeType="1"/>
          </p:cNvSpPr>
          <p:nvPr/>
        </p:nvSpPr>
        <p:spPr bwMode="auto">
          <a:xfrm>
            <a:off x="5255932" y="1794006"/>
            <a:ext cx="0" cy="7200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189" name="Line 51">
            <a:extLst>
              <a:ext uri="{FF2B5EF4-FFF2-40B4-BE49-F238E27FC236}">
                <a16:creationId xmlns:a16="http://schemas.microsoft.com/office/drawing/2014/main" xmlns="" id="{8232DDA7-D1F9-B447-9F1E-C018D3A1D474}"/>
              </a:ext>
            </a:extLst>
          </p:cNvPr>
          <p:cNvSpPr>
            <a:spLocks noChangeShapeType="1"/>
          </p:cNvSpPr>
          <p:nvPr/>
        </p:nvSpPr>
        <p:spPr bwMode="auto">
          <a:xfrm>
            <a:off x="5234416" y="1794006"/>
            <a:ext cx="0" cy="7200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190" name="Line 51">
            <a:extLst>
              <a:ext uri="{FF2B5EF4-FFF2-40B4-BE49-F238E27FC236}">
                <a16:creationId xmlns:a16="http://schemas.microsoft.com/office/drawing/2014/main" xmlns="" id="{9852BFA8-C361-9241-8F77-2C2E7F411123}"/>
              </a:ext>
            </a:extLst>
          </p:cNvPr>
          <p:cNvSpPr>
            <a:spLocks noChangeShapeType="1"/>
          </p:cNvSpPr>
          <p:nvPr/>
        </p:nvSpPr>
        <p:spPr bwMode="auto">
          <a:xfrm>
            <a:off x="5212612" y="1794006"/>
            <a:ext cx="0" cy="7200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191" name="Line 51">
            <a:extLst>
              <a:ext uri="{FF2B5EF4-FFF2-40B4-BE49-F238E27FC236}">
                <a16:creationId xmlns:a16="http://schemas.microsoft.com/office/drawing/2014/main" xmlns="" id="{2B564C1F-7C2D-CD4B-BF8C-1B42C9692E19}"/>
              </a:ext>
            </a:extLst>
          </p:cNvPr>
          <p:cNvSpPr>
            <a:spLocks noChangeShapeType="1"/>
          </p:cNvSpPr>
          <p:nvPr/>
        </p:nvSpPr>
        <p:spPr bwMode="auto">
          <a:xfrm>
            <a:off x="5191384" y="1794006"/>
            <a:ext cx="0" cy="7200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192" name="Line 51">
            <a:extLst>
              <a:ext uri="{FF2B5EF4-FFF2-40B4-BE49-F238E27FC236}">
                <a16:creationId xmlns:a16="http://schemas.microsoft.com/office/drawing/2014/main" xmlns="" id="{09274302-8D36-6E47-A649-F0680FCF87B8}"/>
              </a:ext>
            </a:extLst>
          </p:cNvPr>
          <p:cNvSpPr>
            <a:spLocks noChangeShapeType="1"/>
          </p:cNvSpPr>
          <p:nvPr/>
        </p:nvSpPr>
        <p:spPr bwMode="auto">
          <a:xfrm>
            <a:off x="5169580" y="1794006"/>
            <a:ext cx="0" cy="7200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193" name="Line 51">
            <a:extLst>
              <a:ext uri="{FF2B5EF4-FFF2-40B4-BE49-F238E27FC236}">
                <a16:creationId xmlns:a16="http://schemas.microsoft.com/office/drawing/2014/main" xmlns="" id="{F06B3974-7ED2-6D41-8B2F-AF36FE5A3B56}"/>
              </a:ext>
            </a:extLst>
          </p:cNvPr>
          <p:cNvSpPr>
            <a:spLocks noChangeShapeType="1"/>
          </p:cNvSpPr>
          <p:nvPr/>
        </p:nvSpPr>
        <p:spPr bwMode="auto">
          <a:xfrm>
            <a:off x="5148064" y="1794006"/>
            <a:ext cx="0" cy="7200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194" name="Line 51">
            <a:extLst>
              <a:ext uri="{FF2B5EF4-FFF2-40B4-BE49-F238E27FC236}">
                <a16:creationId xmlns:a16="http://schemas.microsoft.com/office/drawing/2014/main" xmlns="" id="{3CFEC129-75FA-614C-9B30-0E0C5C87CBFD}"/>
              </a:ext>
            </a:extLst>
          </p:cNvPr>
          <p:cNvSpPr>
            <a:spLocks noChangeShapeType="1"/>
          </p:cNvSpPr>
          <p:nvPr/>
        </p:nvSpPr>
        <p:spPr bwMode="auto">
          <a:xfrm>
            <a:off x="5126260" y="1794006"/>
            <a:ext cx="0" cy="7200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195" name="Line 51">
            <a:extLst>
              <a:ext uri="{FF2B5EF4-FFF2-40B4-BE49-F238E27FC236}">
                <a16:creationId xmlns:a16="http://schemas.microsoft.com/office/drawing/2014/main" xmlns="" id="{0AB6C2D5-FEF2-FA44-B96F-D635EF6151C9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8330" y="1794006"/>
            <a:ext cx="0" cy="7200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196" name="Line 51">
            <a:extLst>
              <a:ext uri="{FF2B5EF4-FFF2-40B4-BE49-F238E27FC236}">
                <a16:creationId xmlns:a16="http://schemas.microsoft.com/office/drawing/2014/main" xmlns="" id="{42C38801-EDA1-BA48-8C37-8302C5D7F433}"/>
              </a:ext>
            </a:extLst>
          </p:cNvPr>
          <p:cNvSpPr>
            <a:spLocks noChangeShapeType="1"/>
          </p:cNvSpPr>
          <p:nvPr/>
        </p:nvSpPr>
        <p:spPr bwMode="auto">
          <a:xfrm>
            <a:off x="5086526" y="1794006"/>
            <a:ext cx="0" cy="7200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197" name="Line 51">
            <a:extLst>
              <a:ext uri="{FF2B5EF4-FFF2-40B4-BE49-F238E27FC236}">
                <a16:creationId xmlns:a16="http://schemas.microsoft.com/office/drawing/2014/main" xmlns="" id="{17E48758-2AA4-0D4E-9C9B-2412092D2CC3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5852" y="1794006"/>
            <a:ext cx="0" cy="7200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198" name="Line 51">
            <a:extLst>
              <a:ext uri="{FF2B5EF4-FFF2-40B4-BE49-F238E27FC236}">
                <a16:creationId xmlns:a16="http://schemas.microsoft.com/office/drawing/2014/main" xmlns="" id="{6591026E-1013-D644-8FF0-4B28D1E312B5}"/>
              </a:ext>
            </a:extLst>
          </p:cNvPr>
          <p:cNvSpPr>
            <a:spLocks noChangeShapeType="1"/>
          </p:cNvSpPr>
          <p:nvPr/>
        </p:nvSpPr>
        <p:spPr bwMode="auto">
          <a:xfrm>
            <a:off x="5004048" y="1794006"/>
            <a:ext cx="0" cy="7200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199" name="Line 51">
            <a:extLst>
              <a:ext uri="{FF2B5EF4-FFF2-40B4-BE49-F238E27FC236}">
                <a16:creationId xmlns:a16="http://schemas.microsoft.com/office/drawing/2014/main" xmlns="" id="{873F6592-F61A-9549-868A-4D60D75B815D}"/>
              </a:ext>
            </a:extLst>
          </p:cNvPr>
          <p:cNvSpPr>
            <a:spLocks noChangeShapeType="1"/>
          </p:cNvSpPr>
          <p:nvPr/>
        </p:nvSpPr>
        <p:spPr bwMode="auto">
          <a:xfrm>
            <a:off x="4982532" y="1794006"/>
            <a:ext cx="0" cy="7200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200" name="Line 51">
            <a:extLst>
              <a:ext uri="{FF2B5EF4-FFF2-40B4-BE49-F238E27FC236}">
                <a16:creationId xmlns:a16="http://schemas.microsoft.com/office/drawing/2014/main" xmlns="" id="{07941B32-19AF-5441-8B16-0340C590F6C9}"/>
              </a:ext>
            </a:extLst>
          </p:cNvPr>
          <p:cNvSpPr>
            <a:spLocks noChangeShapeType="1"/>
          </p:cNvSpPr>
          <p:nvPr/>
        </p:nvSpPr>
        <p:spPr bwMode="auto">
          <a:xfrm>
            <a:off x="4960728" y="1794006"/>
            <a:ext cx="0" cy="7200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201" name="Line 51">
            <a:extLst>
              <a:ext uri="{FF2B5EF4-FFF2-40B4-BE49-F238E27FC236}">
                <a16:creationId xmlns:a16="http://schemas.microsoft.com/office/drawing/2014/main" xmlns="" id="{083106F8-E355-A84F-B48B-8B0DB66D28AF}"/>
              </a:ext>
            </a:extLst>
          </p:cNvPr>
          <p:cNvSpPr>
            <a:spLocks noChangeShapeType="1"/>
          </p:cNvSpPr>
          <p:nvPr/>
        </p:nvSpPr>
        <p:spPr bwMode="auto">
          <a:xfrm>
            <a:off x="5061712" y="1794006"/>
            <a:ext cx="0" cy="7200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202" name="Line 51">
            <a:extLst>
              <a:ext uri="{FF2B5EF4-FFF2-40B4-BE49-F238E27FC236}">
                <a16:creationId xmlns:a16="http://schemas.microsoft.com/office/drawing/2014/main" xmlns="" id="{D79123A7-B11B-3648-8EDF-9648B2A05512}"/>
              </a:ext>
            </a:extLst>
          </p:cNvPr>
          <p:cNvSpPr>
            <a:spLocks noChangeShapeType="1"/>
          </p:cNvSpPr>
          <p:nvPr/>
        </p:nvSpPr>
        <p:spPr bwMode="auto">
          <a:xfrm>
            <a:off x="4932040" y="1765318"/>
            <a:ext cx="0" cy="7200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203" name="Line 51">
            <a:extLst>
              <a:ext uri="{FF2B5EF4-FFF2-40B4-BE49-F238E27FC236}">
                <a16:creationId xmlns:a16="http://schemas.microsoft.com/office/drawing/2014/main" xmlns="" id="{B95DFBD6-2FB6-C948-B1DE-899CC80397B2}"/>
              </a:ext>
            </a:extLst>
          </p:cNvPr>
          <p:cNvSpPr>
            <a:spLocks noChangeShapeType="1"/>
          </p:cNvSpPr>
          <p:nvPr/>
        </p:nvSpPr>
        <p:spPr bwMode="auto">
          <a:xfrm>
            <a:off x="4892306" y="1765318"/>
            <a:ext cx="0" cy="7200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204" name="Line 51">
            <a:extLst>
              <a:ext uri="{FF2B5EF4-FFF2-40B4-BE49-F238E27FC236}">
                <a16:creationId xmlns:a16="http://schemas.microsoft.com/office/drawing/2014/main" xmlns="" id="{207BC443-1A20-0943-A2E9-93A13B3FDDE1}"/>
              </a:ext>
            </a:extLst>
          </p:cNvPr>
          <p:cNvSpPr>
            <a:spLocks noChangeShapeType="1"/>
          </p:cNvSpPr>
          <p:nvPr/>
        </p:nvSpPr>
        <p:spPr bwMode="auto">
          <a:xfrm>
            <a:off x="4953556" y="1783248"/>
            <a:ext cx="0" cy="7200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205" name="Line 51">
            <a:extLst>
              <a:ext uri="{FF2B5EF4-FFF2-40B4-BE49-F238E27FC236}">
                <a16:creationId xmlns:a16="http://schemas.microsoft.com/office/drawing/2014/main" xmlns="" id="{2852B363-7CF6-644D-9B7D-A8B160DEEA48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4376" y="1736632"/>
            <a:ext cx="0" cy="7200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206" name="Line 51">
            <a:extLst>
              <a:ext uri="{FF2B5EF4-FFF2-40B4-BE49-F238E27FC236}">
                <a16:creationId xmlns:a16="http://schemas.microsoft.com/office/drawing/2014/main" xmlns="" id="{AFD22C9D-D6E0-DA48-8C02-C1453A45A7C3}"/>
              </a:ext>
            </a:extLst>
          </p:cNvPr>
          <p:cNvSpPr>
            <a:spLocks noChangeShapeType="1"/>
          </p:cNvSpPr>
          <p:nvPr/>
        </p:nvSpPr>
        <p:spPr bwMode="auto">
          <a:xfrm>
            <a:off x="4841814" y="1736632"/>
            <a:ext cx="0" cy="7200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207" name="Line 51">
            <a:extLst>
              <a:ext uri="{FF2B5EF4-FFF2-40B4-BE49-F238E27FC236}">
                <a16:creationId xmlns:a16="http://schemas.microsoft.com/office/drawing/2014/main" xmlns="" id="{81BEF648-81F4-DA45-8EB8-3CFF9E9E43C6}"/>
              </a:ext>
            </a:extLst>
          </p:cNvPr>
          <p:cNvSpPr>
            <a:spLocks noChangeShapeType="1"/>
          </p:cNvSpPr>
          <p:nvPr/>
        </p:nvSpPr>
        <p:spPr bwMode="auto">
          <a:xfrm>
            <a:off x="4820010" y="1736632"/>
            <a:ext cx="0" cy="7200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208" name="Line 51">
            <a:extLst>
              <a:ext uri="{FF2B5EF4-FFF2-40B4-BE49-F238E27FC236}">
                <a16:creationId xmlns:a16="http://schemas.microsoft.com/office/drawing/2014/main" xmlns="" id="{D5C531AA-F074-AD49-9B2E-DBFA015E38DC}"/>
              </a:ext>
            </a:extLst>
          </p:cNvPr>
          <p:cNvSpPr>
            <a:spLocks noChangeShapeType="1"/>
          </p:cNvSpPr>
          <p:nvPr/>
        </p:nvSpPr>
        <p:spPr bwMode="auto">
          <a:xfrm>
            <a:off x="4791610" y="1736632"/>
            <a:ext cx="0" cy="7200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209" name="Line 51">
            <a:extLst>
              <a:ext uri="{FF2B5EF4-FFF2-40B4-BE49-F238E27FC236}">
                <a16:creationId xmlns:a16="http://schemas.microsoft.com/office/drawing/2014/main" xmlns="" id="{79FF0B16-29F8-5D49-84A1-ED319145C473}"/>
              </a:ext>
            </a:extLst>
          </p:cNvPr>
          <p:cNvSpPr>
            <a:spLocks noChangeShapeType="1"/>
          </p:cNvSpPr>
          <p:nvPr/>
        </p:nvSpPr>
        <p:spPr bwMode="auto">
          <a:xfrm>
            <a:off x="4769806" y="1732756"/>
            <a:ext cx="0" cy="7200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210" name="Line 51">
            <a:extLst>
              <a:ext uri="{FF2B5EF4-FFF2-40B4-BE49-F238E27FC236}">
                <a16:creationId xmlns:a16="http://schemas.microsoft.com/office/drawing/2014/main" xmlns="" id="{00C42DDD-6C72-1841-97AF-301BA7FA621E}"/>
              </a:ext>
            </a:extLst>
          </p:cNvPr>
          <p:cNvSpPr>
            <a:spLocks noChangeShapeType="1"/>
          </p:cNvSpPr>
          <p:nvPr/>
        </p:nvSpPr>
        <p:spPr bwMode="auto">
          <a:xfrm>
            <a:off x="4748290" y="1721998"/>
            <a:ext cx="0" cy="7200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211" name="Line 51">
            <a:extLst>
              <a:ext uri="{FF2B5EF4-FFF2-40B4-BE49-F238E27FC236}">
                <a16:creationId xmlns:a16="http://schemas.microsoft.com/office/drawing/2014/main" xmlns="" id="{F4B2EBE4-CC29-2C4F-AE22-8035525A8B06}"/>
              </a:ext>
            </a:extLst>
          </p:cNvPr>
          <p:cNvSpPr>
            <a:spLocks noChangeShapeType="1"/>
          </p:cNvSpPr>
          <p:nvPr/>
        </p:nvSpPr>
        <p:spPr bwMode="auto">
          <a:xfrm>
            <a:off x="4730360" y="1696896"/>
            <a:ext cx="0" cy="7200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212" name="Line 51">
            <a:extLst>
              <a:ext uri="{FF2B5EF4-FFF2-40B4-BE49-F238E27FC236}">
                <a16:creationId xmlns:a16="http://schemas.microsoft.com/office/drawing/2014/main" xmlns="" id="{4F5E8A11-F483-D64F-9CC8-67F5B40A6C93}"/>
              </a:ext>
            </a:extLst>
          </p:cNvPr>
          <p:cNvSpPr>
            <a:spLocks noChangeShapeType="1"/>
          </p:cNvSpPr>
          <p:nvPr/>
        </p:nvSpPr>
        <p:spPr bwMode="auto">
          <a:xfrm>
            <a:off x="4708844" y="1696896"/>
            <a:ext cx="0" cy="7200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213" name="Line 51">
            <a:extLst>
              <a:ext uri="{FF2B5EF4-FFF2-40B4-BE49-F238E27FC236}">
                <a16:creationId xmlns:a16="http://schemas.microsoft.com/office/drawing/2014/main" xmlns="" id="{9ADB86A4-EF99-2D44-8644-55774F316E93}"/>
              </a:ext>
            </a:extLst>
          </p:cNvPr>
          <p:cNvSpPr>
            <a:spLocks noChangeShapeType="1"/>
          </p:cNvSpPr>
          <p:nvPr/>
        </p:nvSpPr>
        <p:spPr bwMode="auto">
          <a:xfrm>
            <a:off x="4690626" y="1696896"/>
            <a:ext cx="0" cy="7200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214" name="Line 51">
            <a:extLst>
              <a:ext uri="{FF2B5EF4-FFF2-40B4-BE49-F238E27FC236}">
                <a16:creationId xmlns:a16="http://schemas.microsoft.com/office/drawing/2014/main" xmlns="" id="{31A6AC3A-A2D1-A541-A855-D8B38EBFD1D4}"/>
              </a:ext>
            </a:extLst>
          </p:cNvPr>
          <p:cNvSpPr>
            <a:spLocks noChangeShapeType="1"/>
          </p:cNvSpPr>
          <p:nvPr/>
        </p:nvSpPr>
        <p:spPr bwMode="auto">
          <a:xfrm>
            <a:off x="4672696" y="1689724"/>
            <a:ext cx="0" cy="7200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215" name="Line 51">
            <a:extLst>
              <a:ext uri="{FF2B5EF4-FFF2-40B4-BE49-F238E27FC236}">
                <a16:creationId xmlns:a16="http://schemas.microsoft.com/office/drawing/2014/main" xmlns="" id="{63149E0C-E070-C14D-B4B0-33BB29E153F4}"/>
              </a:ext>
            </a:extLst>
          </p:cNvPr>
          <p:cNvSpPr>
            <a:spLocks noChangeShapeType="1"/>
          </p:cNvSpPr>
          <p:nvPr/>
        </p:nvSpPr>
        <p:spPr bwMode="auto">
          <a:xfrm>
            <a:off x="4654766" y="1671506"/>
            <a:ext cx="0" cy="7200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216" name="Line 51">
            <a:extLst>
              <a:ext uri="{FF2B5EF4-FFF2-40B4-BE49-F238E27FC236}">
                <a16:creationId xmlns:a16="http://schemas.microsoft.com/office/drawing/2014/main" xmlns="" id="{3012B1E2-33CD-E94D-BA5C-AC8950164BE4}"/>
              </a:ext>
            </a:extLst>
          </p:cNvPr>
          <p:cNvSpPr>
            <a:spLocks noChangeShapeType="1"/>
          </p:cNvSpPr>
          <p:nvPr/>
        </p:nvSpPr>
        <p:spPr bwMode="auto">
          <a:xfrm>
            <a:off x="4618618" y="1671506"/>
            <a:ext cx="0" cy="7200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217" name="Line 51">
            <a:extLst>
              <a:ext uri="{FF2B5EF4-FFF2-40B4-BE49-F238E27FC236}">
                <a16:creationId xmlns:a16="http://schemas.microsoft.com/office/drawing/2014/main" xmlns="" id="{2B633716-4ADF-8A4D-BB73-D295555A4D3B}"/>
              </a:ext>
            </a:extLst>
          </p:cNvPr>
          <p:cNvSpPr>
            <a:spLocks noChangeShapeType="1"/>
          </p:cNvSpPr>
          <p:nvPr/>
        </p:nvSpPr>
        <p:spPr bwMode="auto">
          <a:xfrm>
            <a:off x="4597102" y="1671506"/>
            <a:ext cx="0" cy="7200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219" name="Line 51">
            <a:extLst>
              <a:ext uri="{FF2B5EF4-FFF2-40B4-BE49-F238E27FC236}">
                <a16:creationId xmlns:a16="http://schemas.microsoft.com/office/drawing/2014/main" xmlns="" id="{1C88B66C-6033-E54F-AED7-3574E537C2CE}"/>
              </a:ext>
            </a:extLst>
          </p:cNvPr>
          <p:cNvSpPr>
            <a:spLocks noChangeShapeType="1"/>
          </p:cNvSpPr>
          <p:nvPr/>
        </p:nvSpPr>
        <p:spPr bwMode="auto">
          <a:xfrm>
            <a:off x="4564540" y="1671506"/>
            <a:ext cx="0" cy="7200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220" name="Line 51">
            <a:extLst>
              <a:ext uri="{FF2B5EF4-FFF2-40B4-BE49-F238E27FC236}">
                <a16:creationId xmlns:a16="http://schemas.microsoft.com/office/drawing/2014/main" xmlns="" id="{34D0C82F-08A0-3443-966A-F809890080AF}"/>
              </a:ext>
            </a:extLst>
          </p:cNvPr>
          <p:cNvSpPr>
            <a:spLocks noChangeShapeType="1"/>
          </p:cNvSpPr>
          <p:nvPr/>
        </p:nvSpPr>
        <p:spPr bwMode="auto">
          <a:xfrm>
            <a:off x="4528680" y="1671506"/>
            <a:ext cx="0" cy="7200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221" name="Line 51">
            <a:extLst>
              <a:ext uri="{FF2B5EF4-FFF2-40B4-BE49-F238E27FC236}">
                <a16:creationId xmlns:a16="http://schemas.microsoft.com/office/drawing/2014/main" xmlns="" id="{D2267380-0F70-3647-8384-C2BAE831CA2F}"/>
              </a:ext>
            </a:extLst>
          </p:cNvPr>
          <p:cNvSpPr>
            <a:spLocks noChangeShapeType="1"/>
          </p:cNvSpPr>
          <p:nvPr/>
        </p:nvSpPr>
        <p:spPr bwMode="auto">
          <a:xfrm>
            <a:off x="4503290" y="1671506"/>
            <a:ext cx="0" cy="7200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222" name="Line 51">
            <a:extLst>
              <a:ext uri="{FF2B5EF4-FFF2-40B4-BE49-F238E27FC236}">
                <a16:creationId xmlns:a16="http://schemas.microsoft.com/office/drawing/2014/main" xmlns="" id="{FDEC6F7D-EFBA-0B45-8FDF-31B76083B083}"/>
              </a:ext>
            </a:extLst>
          </p:cNvPr>
          <p:cNvSpPr>
            <a:spLocks noChangeShapeType="1"/>
          </p:cNvSpPr>
          <p:nvPr/>
        </p:nvSpPr>
        <p:spPr bwMode="auto">
          <a:xfrm>
            <a:off x="4478188" y="1671506"/>
            <a:ext cx="0" cy="7200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223" name="Line 51">
            <a:extLst>
              <a:ext uri="{FF2B5EF4-FFF2-40B4-BE49-F238E27FC236}">
                <a16:creationId xmlns:a16="http://schemas.microsoft.com/office/drawing/2014/main" xmlns="" id="{857BD255-B9BB-3942-85B2-AE027C8372E8}"/>
              </a:ext>
            </a:extLst>
          </p:cNvPr>
          <p:cNvSpPr>
            <a:spLocks noChangeShapeType="1"/>
          </p:cNvSpPr>
          <p:nvPr/>
        </p:nvSpPr>
        <p:spPr bwMode="auto">
          <a:xfrm>
            <a:off x="4453086" y="1660748"/>
            <a:ext cx="0" cy="7200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224" name="Line 51">
            <a:extLst>
              <a:ext uri="{FF2B5EF4-FFF2-40B4-BE49-F238E27FC236}">
                <a16:creationId xmlns:a16="http://schemas.microsoft.com/office/drawing/2014/main" xmlns="" id="{18E2B43E-FFD4-3A46-A42E-D2853A0E8737}"/>
              </a:ext>
            </a:extLst>
          </p:cNvPr>
          <p:cNvSpPr>
            <a:spLocks noChangeShapeType="1"/>
          </p:cNvSpPr>
          <p:nvPr/>
        </p:nvSpPr>
        <p:spPr bwMode="auto">
          <a:xfrm>
            <a:off x="4427984" y="1642818"/>
            <a:ext cx="0" cy="7200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225" name="Line 51">
            <a:extLst>
              <a:ext uri="{FF2B5EF4-FFF2-40B4-BE49-F238E27FC236}">
                <a16:creationId xmlns:a16="http://schemas.microsoft.com/office/drawing/2014/main" xmlns="" id="{B9F53E61-859E-C546-A6EA-FC8A9804C502}"/>
              </a:ext>
            </a:extLst>
          </p:cNvPr>
          <p:cNvSpPr>
            <a:spLocks noChangeShapeType="1"/>
          </p:cNvSpPr>
          <p:nvPr/>
        </p:nvSpPr>
        <p:spPr bwMode="auto">
          <a:xfrm>
            <a:off x="4352390" y="1624888"/>
            <a:ext cx="0" cy="7200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226" name="Line 51">
            <a:extLst>
              <a:ext uri="{FF2B5EF4-FFF2-40B4-BE49-F238E27FC236}">
                <a16:creationId xmlns:a16="http://schemas.microsoft.com/office/drawing/2014/main" xmlns="" id="{3116CD7E-8F20-7440-8BBB-36E9CD5ACCF3}"/>
              </a:ext>
            </a:extLst>
          </p:cNvPr>
          <p:cNvSpPr>
            <a:spLocks noChangeShapeType="1"/>
          </p:cNvSpPr>
          <p:nvPr/>
        </p:nvSpPr>
        <p:spPr bwMode="auto">
          <a:xfrm>
            <a:off x="4298312" y="1624888"/>
            <a:ext cx="0" cy="7200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227" name="Line 51">
            <a:extLst>
              <a:ext uri="{FF2B5EF4-FFF2-40B4-BE49-F238E27FC236}">
                <a16:creationId xmlns:a16="http://schemas.microsoft.com/office/drawing/2014/main" xmlns="" id="{CF635571-C252-994F-9D0A-15171596AC34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6508" y="1624888"/>
            <a:ext cx="0" cy="7200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228" name="Line 51">
            <a:extLst>
              <a:ext uri="{FF2B5EF4-FFF2-40B4-BE49-F238E27FC236}">
                <a16:creationId xmlns:a16="http://schemas.microsoft.com/office/drawing/2014/main" xmlns="" id="{B5F9828C-FCF3-724F-9C96-419201EED1BE}"/>
              </a:ext>
            </a:extLst>
          </p:cNvPr>
          <p:cNvSpPr>
            <a:spLocks noChangeShapeType="1"/>
          </p:cNvSpPr>
          <p:nvPr/>
        </p:nvSpPr>
        <p:spPr bwMode="auto">
          <a:xfrm>
            <a:off x="4258578" y="1624888"/>
            <a:ext cx="0" cy="7200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229" name="Line 51">
            <a:extLst>
              <a:ext uri="{FF2B5EF4-FFF2-40B4-BE49-F238E27FC236}">
                <a16:creationId xmlns:a16="http://schemas.microsoft.com/office/drawing/2014/main" xmlns="" id="{CBAA9CA5-0C3A-B540-9CEC-E1E57EE85714}"/>
              </a:ext>
            </a:extLst>
          </p:cNvPr>
          <p:cNvSpPr>
            <a:spLocks noChangeShapeType="1"/>
          </p:cNvSpPr>
          <p:nvPr/>
        </p:nvSpPr>
        <p:spPr bwMode="auto">
          <a:xfrm>
            <a:off x="4168640" y="1624888"/>
            <a:ext cx="0" cy="7200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230" name="Line 51">
            <a:extLst>
              <a:ext uri="{FF2B5EF4-FFF2-40B4-BE49-F238E27FC236}">
                <a16:creationId xmlns:a16="http://schemas.microsoft.com/office/drawing/2014/main" xmlns="" id="{29488732-8F81-914F-9355-84D04DEFC4C9}"/>
              </a:ext>
            </a:extLst>
          </p:cNvPr>
          <p:cNvSpPr>
            <a:spLocks noChangeShapeType="1"/>
          </p:cNvSpPr>
          <p:nvPr/>
        </p:nvSpPr>
        <p:spPr bwMode="auto">
          <a:xfrm>
            <a:off x="4129194" y="1624888"/>
            <a:ext cx="0" cy="7200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231" name="Line 51">
            <a:extLst>
              <a:ext uri="{FF2B5EF4-FFF2-40B4-BE49-F238E27FC236}">
                <a16:creationId xmlns:a16="http://schemas.microsoft.com/office/drawing/2014/main" xmlns="" id="{BAB56FF4-F5C9-A346-9693-321ABCDEE6DB}"/>
              </a:ext>
            </a:extLst>
          </p:cNvPr>
          <p:cNvSpPr>
            <a:spLocks noChangeShapeType="1"/>
          </p:cNvSpPr>
          <p:nvPr/>
        </p:nvSpPr>
        <p:spPr bwMode="auto">
          <a:xfrm>
            <a:off x="4104092" y="1621302"/>
            <a:ext cx="0" cy="7200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232" name="Line 51">
            <a:extLst>
              <a:ext uri="{FF2B5EF4-FFF2-40B4-BE49-F238E27FC236}">
                <a16:creationId xmlns:a16="http://schemas.microsoft.com/office/drawing/2014/main" xmlns="" id="{84593C3C-FF36-2745-BD45-C1378271A4F4}"/>
              </a:ext>
            </a:extLst>
          </p:cNvPr>
          <p:cNvSpPr>
            <a:spLocks noChangeShapeType="1"/>
          </p:cNvSpPr>
          <p:nvPr/>
        </p:nvSpPr>
        <p:spPr bwMode="auto">
          <a:xfrm>
            <a:off x="4075116" y="1610256"/>
            <a:ext cx="0" cy="7200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233" name="Line 51">
            <a:extLst>
              <a:ext uri="{FF2B5EF4-FFF2-40B4-BE49-F238E27FC236}">
                <a16:creationId xmlns:a16="http://schemas.microsoft.com/office/drawing/2014/main" xmlns="" id="{E827BA9C-E314-144A-B472-B34D0A120617}"/>
              </a:ext>
            </a:extLst>
          </p:cNvPr>
          <p:cNvSpPr>
            <a:spLocks noChangeShapeType="1"/>
          </p:cNvSpPr>
          <p:nvPr/>
        </p:nvSpPr>
        <p:spPr bwMode="auto">
          <a:xfrm>
            <a:off x="4028210" y="1599498"/>
            <a:ext cx="0" cy="7200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234" name="Line 51">
            <a:extLst>
              <a:ext uri="{FF2B5EF4-FFF2-40B4-BE49-F238E27FC236}">
                <a16:creationId xmlns:a16="http://schemas.microsoft.com/office/drawing/2014/main" xmlns="" id="{BFEC8046-00BE-624B-A3D5-4FFAB4560E55}"/>
              </a:ext>
            </a:extLst>
          </p:cNvPr>
          <p:cNvSpPr>
            <a:spLocks noChangeShapeType="1"/>
          </p:cNvSpPr>
          <p:nvPr/>
        </p:nvSpPr>
        <p:spPr bwMode="auto">
          <a:xfrm>
            <a:off x="2766660" y="1287235"/>
            <a:ext cx="0" cy="7200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235" name="Line 51">
            <a:extLst>
              <a:ext uri="{FF2B5EF4-FFF2-40B4-BE49-F238E27FC236}">
                <a16:creationId xmlns:a16="http://schemas.microsoft.com/office/drawing/2014/main" xmlns="" id="{2FF54488-B18E-E348-8381-4F6E228E555E}"/>
              </a:ext>
            </a:extLst>
          </p:cNvPr>
          <p:cNvSpPr>
            <a:spLocks noChangeShapeType="1"/>
          </p:cNvSpPr>
          <p:nvPr/>
        </p:nvSpPr>
        <p:spPr bwMode="auto">
          <a:xfrm>
            <a:off x="2297593" y="1235871"/>
            <a:ext cx="0" cy="7200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236" name="Line 51">
            <a:extLst>
              <a:ext uri="{FF2B5EF4-FFF2-40B4-BE49-F238E27FC236}">
                <a16:creationId xmlns:a16="http://schemas.microsoft.com/office/drawing/2014/main" xmlns="" id="{14ABE9CC-8692-CA47-9909-F39B55D9CC8C}"/>
              </a:ext>
            </a:extLst>
          </p:cNvPr>
          <p:cNvSpPr>
            <a:spLocks noChangeShapeType="1"/>
          </p:cNvSpPr>
          <p:nvPr/>
        </p:nvSpPr>
        <p:spPr bwMode="auto">
          <a:xfrm>
            <a:off x="3765568" y="1509559"/>
            <a:ext cx="0" cy="72000"/>
          </a:xfrm>
          <a:prstGeom prst="line">
            <a:avLst/>
          </a:prstGeom>
          <a:noFill/>
          <a:ln w="2222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237" name="Line 51">
            <a:extLst>
              <a:ext uri="{FF2B5EF4-FFF2-40B4-BE49-F238E27FC236}">
                <a16:creationId xmlns:a16="http://schemas.microsoft.com/office/drawing/2014/main" xmlns="" id="{10400AF3-0018-A74F-A368-BA706E3608D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76100" y="1653576"/>
            <a:ext cx="0" cy="72000"/>
          </a:xfrm>
          <a:prstGeom prst="line">
            <a:avLst/>
          </a:prstGeom>
          <a:noFill/>
          <a:ln w="2222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238" name="Line 51">
            <a:extLst>
              <a:ext uri="{FF2B5EF4-FFF2-40B4-BE49-F238E27FC236}">
                <a16:creationId xmlns:a16="http://schemas.microsoft.com/office/drawing/2014/main" xmlns="" id="{2BB8904B-8DEC-5049-9BF4-1BE5D084C176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7616" y="1653576"/>
            <a:ext cx="0" cy="72000"/>
          </a:xfrm>
          <a:prstGeom prst="line">
            <a:avLst/>
          </a:prstGeom>
          <a:noFill/>
          <a:ln w="2222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240" name="Line 51">
            <a:extLst>
              <a:ext uri="{FF2B5EF4-FFF2-40B4-BE49-F238E27FC236}">
                <a16:creationId xmlns:a16="http://schemas.microsoft.com/office/drawing/2014/main" xmlns="" id="{7B947178-26A1-F745-A644-54DBF9690E85}"/>
              </a:ext>
            </a:extLst>
          </p:cNvPr>
          <p:cNvSpPr>
            <a:spLocks noChangeShapeType="1"/>
          </p:cNvSpPr>
          <p:nvPr/>
        </p:nvSpPr>
        <p:spPr bwMode="auto">
          <a:xfrm>
            <a:off x="4223006" y="1653576"/>
            <a:ext cx="0" cy="72000"/>
          </a:xfrm>
          <a:prstGeom prst="line">
            <a:avLst/>
          </a:prstGeom>
          <a:noFill/>
          <a:ln w="2222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241" name="Line 51">
            <a:extLst>
              <a:ext uri="{FF2B5EF4-FFF2-40B4-BE49-F238E27FC236}">
                <a16:creationId xmlns:a16="http://schemas.microsoft.com/office/drawing/2014/main" xmlns="" id="{7CE1EF73-0ECC-6C4B-8391-9D5C2039D271}"/>
              </a:ext>
            </a:extLst>
          </p:cNvPr>
          <p:cNvSpPr>
            <a:spLocks noChangeShapeType="1"/>
          </p:cNvSpPr>
          <p:nvPr/>
        </p:nvSpPr>
        <p:spPr bwMode="auto">
          <a:xfrm>
            <a:off x="4248108" y="1653576"/>
            <a:ext cx="0" cy="72000"/>
          </a:xfrm>
          <a:prstGeom prst="line">
            <a:avLst/>
          </a:prstGeom>
          <a:noFill/>
          <a:ln w="2222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242" name="Line 51">
            <a:extLst>
              <a:ext uri="{FF2B5EF4-FFF2-40B4-BE49-F238E27FC236}">
                <a16:creationId xmlns:a16="http://schemas.microsoft.com/office/drawing/2014/main" xmlns="" id="{260869CE-32D5-E045-85B6-72AA1483029E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3210" y="1653576"/>
            <a:ext cx="0" cy="72000"/>
          </a:xfrm>
          <a:prstGeom prst="line">
            <a:avLst/>
          </a:prstGeom>
          <a:noFill/>
          <a:ln w="2222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243" name="Line 51">
            <a:extLst>
              <a:ext uri="{FF2B5EF4-FFF2-40B4-BE49-F238E27FC236}">
                <a16:creationId xmlns:a16="http://schemas.microsoft.com/office/drawing/2014/main" xmlns="" id="{7785E882-A458-D64D-819A-52F29DD50BAF}"/>
              </a:ext>
            </a:extLst>
          </p:cNvPr>
          <p:cNvSpPr>
            <a:spLocks noChangeShapeType="1"/>
          </p:cNvSpPr>
          <p:nvPr/>
        </p:nvSpPr>
        <p:spPr bwMode="auto">
          <a:xfrm>
            <a:off x="4089460" y="1617716"/>
            <a:ext cx="0" cy="72000"/>
          </a:xfrm>
          <a:prstGeom prst="line">
            <a:avLst/>
          </a:prstGeom>
          <a:noFill/>
          <a:ln w="2222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244" name="Line 51">
            <a:extLst>
              <a:ext uri="{FF2B5EF4-FFF2-40B4-BE49-F238E27FC236}">
                <a16:creationId xmlns:a16="http://schemas.microsoft.com/office/drawing/2014/main" xmlns="" id="{D739B210-61E6-ED4D-AD3C-116EC08A5FBD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1265" y="1621883"/>
            <a:ext cx="0" cy="72000"/>
          </a:xfrm>
          <a:prstGeom prst="line">
            <a:avLst/>
          </a:prstGeom>
          <a:noFill/>
          <a:ln w="2222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245" name="Line 51">
            <a:extLst>
              <a:ext uri="{FF2B5EF4-FFF2-40B4-BE49-F238E27FC236}">
                <a16:creationId xmlns:a16="http://schemas.microsoft.com/office/drawing/2014/main" xmlns="" id="{64AAFAEC-9784-874E-8821-A2B3D5622BFA}"/>
              </a:ext>
            </a:extLst>
          </p:cNvPr>
          <p:cNvSpPr>
            <a:spLocks noChangeShapeType="1"/>
          </p:cNvSpPr>
          <p:nvPr/>
        </p:nvSpPr>
        <p:spPr bwMode="auto">
          <a:xfrm>
            <a:off x="4316531" y="1679258"/>
            <a:ext cx="0" cy="72000"/>
          </a:xfrm>
          <a:prstGeom prst="line">
            <a:avLst/>
          </a:prstGeom>
          <a:noFill/>
          <a:ln w="2222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246" name="Line 51">
            <a:extLst>
              <a:ext uri="{FF2B5EF4-FFF2-40B4-BE49-F238E27FC236}">
                <a16:creationId xmlns:a16="http://schemas.microsoft.com/office/drawing/2014/main" xmlns="" id="{A0F6445B-D245-8548-ABD4-09F1FFDF3E2D}"/>
              </a:ext>
            </a:extLst>
          </p:cNvPr>
          <p:cNvSpPr>
            <a:spLocks noChangeShapeType="1"/>
          </p:cNvSpPr>
          <p:nvPr/>
        </p:nvSpPr>
        <p:spPr bwMode="auto">
          <a:xfrm>
            <a:off x="4338046" y="1711240"/>
            <a:ext cx="0" cy="72000"/>
          </a:xfrm>
          <a:prstGeom prst="line">
            <a:avLst/>
          </a:prstGeom>
          <a:noFill/>
          <a:ln w="2222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247" name="Line 51">
            <a:extLst>
              <a:ext uri="{FF2B5EF4-FFF2-40B4-BE49-F238E27FC236}">
                <a16:creationId xmlns:a16="http://schemas.microsoft.com/office/drawing/2014/main" xmlns="" id="{1805962D-EFCE-BB4A-AE16-E9F4BDC7818D}"/>
              </a:ext>
            </a:extLst>
          </p:cNvPr>
          <p:cNvSpPr>
            <a:spLocks noChangeShapeType="1"/>
          </p:cNvSpPr>
          <p:nvPr/>
        </p:nvSpPr>
        <p:spPr bwMode="auto">
          <a:xfrm>
            <a:off x="4355976" y="1747388"/>
            <a:ext cx="0" cy="72000"/>
          </a:xfrm>
          <a:prstGeom prst="line">
            <a:avLst/>
          </a:prstGeom>
          <a:noFill/>
          <a:ln w="2222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248" name="Line 51">
            <a:extLst>
              <a:ext uri="{FF2B5EF4-FFF2-40B4-BE49-F238E27FC236}">
                <a16:creationId xmlns:a16="http://schemas.microsoft.com/office/drawing/2014/main" xmlns="" id="{68C1E670-99B6-2144-8653-36BDE3A2BF1F}"/>
              </a:ext>
            </a:extLst>
          </p:cNvPr>
          <p:cNvSpPr>
            <a:spLocks noChangeShapeType="1"/>
          </p:cNvSpPr>
          <p:nvPr/>
        </p:nvSpPr>
        <p:spPr bwMode="auto">
          <a:xfrm>
            <a:off x="4370320" y="1768904"/>
            <a:ext cx="0" cy="72000"/>
          </a:xfrm>
          <a:prstGeom prst="line">
            <a:avLst/>
          </a:prstGeom>
          <a:noFill/>
          <a:ln w="2222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249" name="Line 51">
            <a:extLst>
              <a:ext uri="{FF2B5EF4-FFF2-40B4-BE49-F238E27FC236}">
                <a16:creationId xmlns:a16="http://schemas.microsoft.com/office/drawing/2014/main" xmlns="" id="{9380C41C-0259-0D4A-BFBE-1E1F00F81863}"/>
              </a:ext>
            </a:extLst>
          </p:cNvPr>
          <p:cNvSpPr>
            <a:spLocks noChangeShapeType="1"/>
          </p:cNvSpPr>
          <p:nvPr/>
        </p:nvSpPr>
        <p:spPr bwMode="auto">
          <a:xfrm>
            <a:off x="4392412" y="1768904"/>
            <a:ext cx="0" cy="72000"/>
          </a:xfrm>
          <a:prstGeom prst="line">
            <a:avLst/>
          </a:prstGeom>
          <a:noFill/>
          <a:ln w="2222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251" name="Line 51">
            <a:extLst>
              <a:ext uri="{FF2B5EF4-FFF2-40B4-BE49-F238E27FC236}">
                <a16:creationId xmlns:a16="http://schemas.microsoft.com/office/drawing/2014/main" xmlns="" id="{05700459-1EFE-E446-86AB-07F60B10D3AB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3928" y="1768904"/>
            <a:ext cx="0" cy="72000"/>
          </a:xfrm>
          <a:prstGeom prst="line">
            <a:avLst/>
          </a:prstGeom>
          <a:noFill/>
          <a:ln w="2222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252" name="Line 51">
            <a:extLst>
              <a:ext uri="{FF2B5EF4-FFF2-40B4-BE49-F238E27FC236}">
                <a16:creationId xmlns:a16="http://schemas.microsoft.com/office/drawing/2014/main" xmlns="" id="{267D2043-8853-204F-B301-7E044CC99C81}"/>
              </a:ext>
            </a:extLst>
          </p:cNvPr>
          <p:cNvSpPr>
            <a:spLocks noChangeShapeType="1"/>
          </p:cNvSpPr>
          <p:nvPr/>
        </p:nvSpPr>
        <p:spPr bwMode="auto">
          <a:xfrm>
            <a:off x="4431858" y="1768904"/>
            <a:ext cx="0" cy="72000"/>
          </a:xfrm>
          <a:prstGeom prst="line">
            <a:avLst/>
          </a:prstGeom>
          <a:noFill/>
          <a:ln w="2222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253" name="Line 51">
            <a:extLst>
              <a:ext uri="{FF2B5EF4-FFF2-40B4-BE49-F238E27FC236}">
                <a16:creationId xmlns:a16="http://schemas.microsoft.com/office/drawing/2014/main" xmlns="" id="{B2AEDB38-3B11-174E-AD06-820BC6DA252B}"/>
              </a:ext>
            </a:extLst>
          </p:cNvPr>
          <p:cNvSpPr>
            <a:spLocks noChangeShapeType="1"/>
          </p:cNvSpPr>
          <p:nvPr/>
        </p:nvSpPr>
        <p:spPr bwMode="auto">
          <a:xfrm>
            <a:off x="4478476" y="1768904"/>
            <a:ext cx="0" cy="72000"/>
          </a:xfrm>
          <a:prstGeom prst="line">
            <a:avLst/>
          </a:prstGeom>
          <a:noFill/>
          <a:ln w="2222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254" name="Line 51">
            <a:extLst>
              <a:ext uri="{FF2B5EF4-FFF2-40B4-BE49-F238E27FC236}">
                <a16:creationId xmlns:a16="http://schemas.microsoft.com/office/drawing/2014/main" xmlns="" id="{2B480C96-57A7-5445-8BB3-8987168B925A}"/>
              </a:ext>
            </a:extLst>
          </p:cNvPr>
          <p:cNvSpPr>
            <a:spLocks noChangeShapeType="1"/>
          </p:cNvSpPr>
          <p:nvPr/>
        </p:nvSpPr>
        <p:spPr bwMode="auto">
          <a:xfrm>
            <a:off x="4518210" y="1768904"/>
            <a:ext cx="0" cy="72000"/>
          </a:xfrm>
          <a:prstGeom prst="line">
            <a:avLst/>
          </a:prstGeom>
          <a:noFill/>
          <a:ln w="2222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255" name="Line 51">
            <a:extLst>
              <a:ext uri="{FF2B5EF4-FFF2-40B4-BE49-F238E27FC236}">
                <a16:creationId xmlns:a16="http://schemas.microsoft.com/office/drawing/2014/main" xmlns="" id="{04ABCC40-D96E-FC4E-B202-1F08F078F9C4}"/>
              </a:ext>
            </a:extLst>
          </p:cNvPr>
          <p:cNvSpPr>
            <a:spLocks noChangeShapeType="1"/>
          </p:cNvSpPr>
          <p:nvPr/>
        </p:nvSpPr>
        <p:spPr bwMode="auto">
          <a:xfrm>
            <a:off x="4557656" y="1801178"/>
            <a:ext cx="0" cy="72000"/>
          </a:xfrm>
          <a:prstGeom prst="line">
            <a:avLst/>
          </a:prstGeom>
          <a:noFill/>
          <a:ln w="2222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256" name="Line 51">
            <a:extLst>
              <a:ext uri="{FF2B5EF4-FFF2-40B4-BE49-F238E27FC236}">
                <a16:creationId xmlns:a16="http://schemas.microsoft.com/office/drawing/2014/main" xmlns="" id="{8B6341F5-65B8-7341-9ECA-B93BC6C4169A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9460" y="1801178"/>
            <a:ext cx="0" cy="72000"/>
          </a:xfrm>
          <a:prstGeom prst="line">
            <a:avLst/>
          </a:prstGeom>
          <a:noFill/>
          <a:ln w="2222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257" name="Line 51">
            <a:extLst>
              <a:ext uri="{FF2B5EF4-FFF2-40B4-BE49-F238E27FC236}">
                <a16:creationId xmlns:a16="http://schemas.microsoft.com/office/drawing/2014/main" xmlns="" id="{12F9419C-EA4F-EC4C-A6F5-C5E61D11F828}"/>
              </a:ext>
            </a:extLst>
          </p:cNvPr>
          <p:cNvSpPr>
            <a:spLocks noChangeShapeType="1"/>
          </p:cNvSpPr>
          <p:nvPr/>
        </p:nvSpPr>
        <p:spPr bwMode="auto">
          <a:xfrm>
            <a:off x="4615320" y="1801178"/>
            <a:ext cx="0" cy="72000"/>
          </a:xfrm>
          <a:prstGeom prst="line">
            <a:avLst/>
          </a:prstGeom>
          <a:noFill/>
          <a:ln w="2222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258" name="Line 51">
            <a:extLst>
              <a:ext uri="{FF2B5EF4-FFF2-40B4-BE49-F238E27FC236}">
                <a16:creationId xmlns:a16="http://schemas.microsoft.com/office/drawing/2014/main" xmlns="" id="{B155B78D-7A07-0747-90F1-905B2E825EE0}"/>
              </a:ext>
            </a:extLst>
          </p:cNvPr>
          <p:cNvSpPr>
            <a:spLocks noChangeShapeType="1"/>
          </p:cNvSpPr>
          <p:nvPr/>
        </p:nvSpPr>
        <p:spPr bwMode="auto">
          <a:xfrm>
            <a:off x="4651468" y="1801178"/>
            <a:ext cx="0" cy="72000"/>
          </a:xfrm>
          <a:prstGeom prst="line">
            <a:avLst/>
          </a:prstGeom>
          <a:noFill/>
          <a:ln w="2222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259" name="Line 51">
            <a:extLst>
              <a:ext uri="{FF2B5EF4-FFF2-40B4-BE49-F238E27FC236}">
                <a16:creationId xmlns:a16="http://schemas.microsoft.com/office/drawing/2014/main" xmlns="" id="{155F2993-6429-E049-9F1E-8C8F9B4DAA93}"/>
              </a:ext>
            </a:extLst>
          </p:cNvPr>
          <p:cNvSpPr>
            <a:spLocks noChangeShapeType="1"/>
          </p:cNvSpPr>
          <p:nvPr/>
        </p:nvSpPr>
        <p:spPr bwMode="auto">
          <a:xfrm>
            <a:off x="4683742" y="1804764"/>
            <a:ext cx="0" cy="72000"/>
          </a:xfrm>
          <a:prstGeom prst="line">
            <a:avLst/>
          </a:prstGeom>
          <a:noFill/>
          <a:ln w="2222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260" name="Line 51">
            <a:extLst>
              <a:ext uri="{FF2B5EF4-FFF2-40B4-BE49-F238E27FC236}">
                <a16:creationId xmlns:a16="http://schemas.microsoft.com/office/drawing/2014/main" xmlns="" id="{87C92402-F9FE-904D-B346-B4EB1BE79A11}"/>
              </a:ext>
            </a:extLst>
          </p:cNvPr>
          <p:cNvSpPr>
            <a:spLocks noChangeShapeType="1"/>
          </p:cNvSpPr>
          <p:nvPr/>
        </p:nvSpPr>
        <p:spPr bwMode="auto">
          <a:xfrm>
            <a:off x="4708844" y="1822982"/>
            <a:ext cx="0" cy="72000"/>
          </a:xfrm>
          <a:prstGeom prst="line">
            <a:avLst/>
          </a:prstGeom>
          <a:noFill/>
          <a:ln w="2222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261" name="Line 51">
            <a:extLst>
              <a:ext uri="{FF2B5EF4-FFF2-40B4-BE49-F238E27FC236}">
                <a16:creationId xmlns:a16="http://schemas.microsoft.com/office/drawing/2014/main" xmlns="" id="{8307F525-985C-C742-B7A9-8841D5713582}"/>
              </a:ext>
            </a:extLst>
          </p:cNvPr>
          <p:cNvSpPr>
            <a:spLocks noChangeShapeType="1"/>
          </p:cNvSpPr>
          <p:nvPr/>
        </p:nvSpPr>
        <p:spPr bwMode="auto">
          <a:xfrm>
            <a:off x="4734234" y="1822982"/>
            <a:ext cx="0" cy="72000"/>
          </a:xfrm>
          <a:prstGeom prst="line">
            <a:avLst/>
          </a:prstGeom>
          <a:noFill/>
          <a:ln w="2222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262" name="Line 51">
            <a:extLst>
              <a:ext uri="{FF2B5EF4-FFF2-40B4-BE49-F238E27FC236}">
                <a16:creationId xmlns:a16="http://schemas.microsoft.com/office/drawing/2014/main" xmlns="" id="{5699BBCF-BC6A-C149-9E76-39BF82B12901}"/>
              </a:ext>
            </a:extLst>
          </p:cNvPr>
          <p:cNvSpPr>
            <a:spLocks noChangeShapeType="1"/>
          </p:cNvSpPr>
          <p:nvPr/>
        </p:nvSpPr>
        <p:spPr bwMode="auto">
          <a:xfrm>
            <a:off x="4759336" y="1822982"/>
            <a:ext cx="0" cy="72000"/>
          </a:xfrm>
          <a:prstGeom prst="line">
            <a:avLst/>
          </a:prstGeom>
          <a:noFill/>
          <a:ln w="2222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263" name="Line 51">
            <a:extLst>
              <a:ext uri="{FF2B5EF4-FFF2-40B4-BE49-F238E27FC236}">
                <a16:creationId xmlns:a16="http://schemas.microsoft.com/office/drawing/2014/main" xmlns="" id="{FB60A781-195E-A146-BBA6-3C2BC6721732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0790" y="1858842"/>
            <a:ext cx="0" cy="72000"/>
          </a:xfrm>
          <a:prstGeom prst="line">
            <a:avLst/>
          </a:prstGeom>
          <a:noFill/>
          <a:ln w="2222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264" name="Line 51">
            <a:extLst>
              <a:ext uri="{FF2B5EF4-FFF2-40B4-BE49-F238E27FC236}">
                <a16:creationId xmlns:a16="http://schemas.microsoft.com/office/drawing/2014/main" xmlns="" id="{39A0193F-BA70-4C42-B785-113A7642DA1C}"/>
              </a:ext>
            </a:extLst>
          </p:cNvPr>
          <p:cNvSpPr>
            <a:spLocks noChangeShapeType="1"/>
          </p:cNvSpPr>
          <p:nvPr/>
        </p:nvSpPr>
        <p:spPr bwMode="auto">
          <a:xfrm>
            <a:off x="4841814" y="1858842"/>
            <a:ext cx="0" cy="72000"/>
          </a:xfrm>
          <a:prstGeom prst="line">
            <a:avLst/>
          </a:prstGeom>
          <a:noFill/>
          <a:ln w="2222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265" name="Line 51">
            <a:extLst>
              <a:ext uri="{FF2B5EF4-FFF2-40B4-BE49-F238E27FC236}">
                <a16:creationId xmlns:a16="http://schemas.microsoft.com/office/drawing/2014/main" xmlns="" id="{A9053688-EA86-964B-A906-ED778F3018B3}"/>
              </a:ext>
            </a:extLst>
          </p:cNvPr>
          <p:cNvSpPr>
            <a:spLocks noChangeShapeType="1"/>
          </p:cNvSpPr>
          <p:nvPr/>
        </p:nvSpPr>
        <p:spPr bwMode="auto">
          <a:xfrm>
            <a:off x="4910524" y="1858842"/>
            <a:ext cx="0" cy="72000"/>
          </a:xfrm>
          <a:prstGeom prst="line">
            <a:avLst/>
          </a:prstGeom>
          <a:noFill/>
          <a:ln w="2222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266" name="Line 51">
            <a:extLst>
              <a:ext uri="{FF2B5EF4-FFF2-40B4-BE49-F238E27FC236}">
                <a16:creationId xmlns:a16="http://schemas.microsoft.com/office/drawing/2014/main" xmlns="" id="{3F997A84-A3FF-6E45-A358-68AFDDE22E22}"/>
              </a:ext>
            </a:extLst>
          </p:cNvPr>
          <p:cNvSpPr>
            <a:spLocks noChangeShapeType="1"/>
          </p:cNvSpPr>
          <p:nvPr/>
        </p:nvSpPr>
        <p:spPr bwMode="auto">
          <a:xfrm>
            <a:off x="4935626" y="1858842"/>
            <a:ext cx="0" cy="72000"/>
          </a:xfrm>
          <a:prstGeom prst="line">
            <a:avLst/>
          </a:prstGeom>
          <a:noFill/>
          <a:ln w="2222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267" name="Line 51">
            <a:extLst>
              <a:ext uri="{FF2B5EF4-FFF2-40B4-BE49-F238E27FC236}">
                <a16:creationId xmlns:a16="http://schemas.microsoft.com/office/drawing/2014/main" xmlns="" id="{11ECE71D-3013-CC46-9294-77F8405C7669}"/>
              </a:ext>
            </a:extLst>
          </p:cNvPr>
          <p:cNvSpPr>
            <a:spLocks noChangeShapeType="1"/>
          </p:cNvSpPr>
          <p:nvPr/>
        </p:nvSpPr>
        <p:spPr bwMode="auto">
          <a:xfrm>
            <a:off x="4957430" y="1891404"/>
            <a:ext cx="0" cy="72000"/>
          </a:xfrm>
          <a:prstGeom prst="line">
            <a:avLst/>
          </a:prstGeom>
          <a:noFill/>
          <a:ln w="2222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268" name="Line 51">
            <a:extLst>
              <a:ext uri="{FF2B5EF4-FFF2-40B4-BE49-F238E27FC236}">
                <a16:creationId xmlns:a16="http://schemas.microsoft.com/office/drawing/2014/main" xmlns="" id="{17811247-F26D-E942-9C74-62D352F3D972}"/>
              </a:ext>
            </a:extLst>
          </p:cNvPr>
          <p:cNvSpPr>
            <a:spLocks noChangeShapeType="1"/>
          </p:cNvSpPr>
          <p:nvPr/>
        </p:nvSpPr>
        <p:spPr bwMode="auto">
          <a:xfrm>
            <a:off x="5004048" y="1891404"/>
            <a:ext cx="0" cy="72000"/>
          </a:xfrm>
          <a:prstGeom prst="line">
            <a:avLst/>
          </a:prstGeom>
          <a:noFill/>
          <a:ln w="2222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269" name="Line 51">
            <a:extLst>
              <a:ext uri="{FF2B5EF4-FFF2-40B4-BE49-F238E27FC236}">
                <a16:creationId xmlns:a16="http://schemas.microsoft.com/office/drawing/2014/main" xmlns="" id="{9A394D23-8B8E-8B4A-BCE7-4F1445B483D5}"/>
              </a:ext>
            </a:extLst>
          </p:cNvPr>
          <p:cNvSpPr>
            <a:spLocks noChangeShapeType="1"/>
          </p:cNvSpPr>
          <p:nvPr/>
        </p:nvSpPr>
        <p:spPr bwMode="auto">
          <a:xfrm>
            <a:off x="5050666" y="1891404"/>
            <a:ext cx="0" cy="72000"/>
          </a:xfrm>
          <a:prstGeom prst="line">
            <a:avLst/>
          </a:prstGeom>
          <a:noFill/>
          <a:ln w="2222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270" name="Line 51">
            <a:extLst>
              <a:ext uri="{FF2B5EF4-FFF2-40B4-BE49-F238E27FC236}">
                <a16:creationId xmlns:a16="http://schemas.microsoft.com/office/drawing/2014/main" xmlns="" id="{CB91DBAD-7995-C74B-97E7-FBB4F52B36F6}"/>
              </a:ext>
            </a:extLst>
          </p:cNvPr>
          <p:cNvSpPr>
            <a:spLocks noChangeShapeType="1"/>
          </p:cNvSpPr>
          <p:nvPr/>
        </p:nvSpPr>
        <p:spPr bwMode="auto">
          <a:xfrm>
            <a:off x="5072182" y="1891404"/>
            <a:ext cx="0" cy="72000"/>
          </a:xfrm>
          <a:prstGeom prst="line">
            <a:avLst/>
          </a:prstGeom>
          <a:noFill/>
          <a:ln w="2222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271" name="Line 51">
            <a:extLst>
              <a:ext uri="{FF2B5EF4-FFF2-40B4-BE49-F238E27FC236}">
                <a16:creationId xmlns:a16="http://schemas.microsoft.com/office/drawing/2014/main" xmlns="" id="{32F020CF-E873-CC4E-AF52-D5852FD2793F}"/>
              </a:ext>
            </a:extLst>
          </p:cNvPr>
          <p:cNvSpPr>
            <a:spLocks noChangeShapeType="1"/>
          </p:cNvSpPr>
          <p:nvPr/>
        </p:nvSpPr>
        <p:spPr bwMode="auto">
          <a:xfrm>
            <a:off x="5087102" y="1891404"/>
            <a:ext cx="0" cy="72000"/>
          </a:xfrm>
          <a:prstGeom prst="line">
            <a:avLst/>
          </a:prstGeom>
          <a:noFill/>
          <a:ln w="2222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272" name="Line 51">
            <a:extLst>
              <a:ext uri="{FF2B5EF4-FFF2-40B4-BE49-F238E27FC236}">
                <a16:creationId xmlns:a16="http://schemas.microsoft.com/office/drawing/2014/main" xmlns="" id="{8F5EE1D5-F16D-B748-B34A-F4090D336628}"/>
              </a:ext>
            </a:extLst>
          </p:cNvPr>
          <p:cNvSpPr>
            <a:spLocks noChangeShapeType="1"/>
          </p:cNvSpPr>
          <p:nvPr/>
        </p:nvSpPr>
        <p:spPr bwMode="auto">
          <a:xfrm>
            <a:off x="5115790" y="1923678"/>
            <a:ext cx="0" cy="72000"/>
          </a:xfrm>
          <a:prstGeom prst="line">
            <a:avLst/>
          </a:prstGeom>
          <a:noFill/>
          <a:ln w="2222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273" name="Line 51">
            <a:extLst>
              <a:ext uri="{FF2B5EF4-FFF2-40B4-BE49-F238E27FC236}">
                <a16:creationId xmlns:a16="http://schemas.microsoft.com/office/drawing/2014/main" xmlns="" id="{8443B46D-0D73-2E42-8DA3-530AD535603B}"/>
              </a:ext>
            </a:extLst>
          </p:cNvPr>
          <p:cNvSpPr>
            <a:spLocks noChangeShapeType="1"/>
          </p:cNvSpPr>
          <p:nvPr/>
        </p:nvSpPr>
        <p:spPr bwMode="auto">
          <a:xfrm>
            <a:off x="5176752" y="1923678"/>
            <a:ext cx="0" cy="72000"/>
          </a:xfrm>
          <a:prstGeom prst="line">
            <a:avLst/>
          </a:prstGeom>
          <a:noFill/>
          <a:ln w="2222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274" name="Line 51">
            <a:extLst>
              <a:ext uri="{FF2B5EF4-FFF2-40B4-BE49-F238E27FC236}">
                <a16:creationId xmlns:a16="http://schemas.microsoft.com/office/drawing/2014/main" xmlns="" id="{EFCAB279-44F7-5141-ACBA-6AA5CFD0121E}"/>
              </a:ext>
            </a:extLst>
          </p:cNvPr>
          <p:cNvSpPr>
            <a:spLocks noChangeShapeType="1"/>
          </p:cNvSpPr>
          <p:nvPr/>
        </p:nvSpPr>
        <p:spPr bwMode="auto">
          <a:xfrm>
            <a:off x="5205728" y="1923678"/>
            <a:ext cx="0" cy="72000"/>
          </a:xfrm>
          <a:prstGeom prst="line">
            <a:avLst/>
          </a:prstGeom>
          <a:noFill/>
          <a:ln w="2222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275" name="Line 51">
            <a:extLst>
              <a:ext uri="{FF2B5EF4-FFF2-40B4-BE49-F238E27FC236}">
                <a16:creationId xmlns:a16="http://schemas.microsoft.com/office/drawing/2014/main" xmlns="" id="{0E37E8FD-34BA-6542-9DEE-FAD261C352D2}"/>
              </a:ext>
            </a:extLst>
          </p:cNvPr>
          <p:cNvSpPr>
            <a:spLocks noChangeShapeType="1"/>
          </p:cNvSpPr>
          <p:nvPr/>
        </p:nvSpPr>
        <p:spPr bwMode="auto">
          <a:xfrm>
            <a:off x="5249048" y="1923678"/>
            <a:ext cx="0" cy="72000"/>
          </a:xfrm>
          <a:prstGeom prst="line">
            <a:avLst/>
          </a:prstGeom>
          <a:noFill/>
          <a:ln w="2222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276" name="Line 51">
            <a:extLst>
              <a:ext uri="{FF2B5EF4-FFF2-40B4-BE49-F238E27FC236}">
                <a16:creationId xmlns:a16="http://schemas.microsoft.com/office/drawing/2014/main" xmlns="" id="{7ABCD2F2-2114-8345-B4AC-9FD5A22D135F}"/>
              </a:ext>
            </a:extLst>
          </p:cNvPr>
          <p:cNvSpPr>
            <a:spLocks noChangeShapeType="1"/>
          </p:cNvSpPr>
          <p:nvPr/>
        </p:nvSpPr>
        <p:spPr bwMode="auto">
          <a:xfrm>
            <a:off x="5278024" y="1923678"/>
            <a:ext cx="0" cy="72000"/>
          </a:xfrm>
          <a:prstGeom prst="line">
            <a:avLst/>
          </a:prstGeom>
          <a:noFill/>
          <a:ln w="2222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277" name="Line 51">
            <a:extLst>
              <a:ext uri="{FF2B5EF4-FFF2-40B4-BE49-F238E27FC236}">
                <a16:creationId xmlns:a16="http://schemas.microsoft.com/office/drawing/2014/main" xmlns="" id="{7949FCAF-EE7C-3447-AC65-4F2200CB64C2}"/>
              </a:ext>
            </a:extLst>
          </p:cNvPr>
          <p:cNvSpPr>
            <a:spLocks noChangeShapeType="1"/>
          </p:cNvSpPr>
          <p:nvPr/>
        </p:nvSpPr>
        <p:spPr bwMode="auto">
          <a:xfrm>
            <a:off x="5313884" y="1923678"/>
            <a:ext cx="0" cy="72000"/>
          </a:xfrm>
          <a:prstGeom prst="line">
            <a:avLst/>
          </a:prstGeom>
          <a:noFill/>
          <a:ln w="2222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278" name="Line 51">
            <a:extLst>
              <a:ext uri="{FF2B5EF4-FFF2-40B4-BE49-F238E27FC236}">
                <a16:creationId xmlns:a16="http://schemas.microsoft.com/office/drawing/2014/main" xmlns="" id="{34E5FC7A-FCC2-644B-8038-2A49E57450DA}"/>
              </a:ext>
            </a:extLst>
          </p:cNvPr>
          <p:cNvSpPr>
            <a:spLocks noChangeShapeType="1"/>
          </p:cNvSpPr>
          <p:nvPr/>
        </p:nvSpPr>
        <p:spPr bwMode="auto">
          <a:xfrm>
            <a:off x="5364088" y="1949068"/>
            <a:ext cx="0" cy="72000"/>
          </a:xfrm>
          <a:prstGeom prst="line">
            <a:avLst/>
          </a:prstGeom>
          <a:noFill/>
          <a:ln w="2222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279" name="Line 51">
            <a:extLst>
              <a:ext uri="{FF2B5EF4-FFF2-40B4-BE49-F238E27FC236}">
                <a16:creationId xmlns:a16="http://schemas.microsoft.com/office/drawing/2014/main" xmlns="" id="{B0117420-49A9-4E42-976B-1093831FB04A}"/>
              </a:ext>
            </a:extLst>
          </p:cNvPr>
          <p:cNvSpPr>
            <a:spLocks noChangeShapeType="1"/>
          </p:cNvSpPr>
          <p:nvPr/>
        </p:nvSpPr>
        <p:spPr bwMode="auto">
          <a:xfrm>
            <a:off x="5400236" y="1995686"/>
            <a:ext cx="0" cy="72000"/>
          </a:xfrm>
          <a:prstGeom prst="line">
            <a:avLst/>
          </a:prstGeom>
          <a:noFill/>
          <a:ln w="2222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280" name="Line 51">
            <a:extLst>
              <a:ext uri="{FF2B5EF4-FFF2-40B4-BE49-F238E27FC236}">
                <a16:creationId xmlns:a16="http://schemas.microsoft.com/office/drawing/2014/main" xmlns="" id="{E414CFB1-EFC1-E746-8C2D-6F729E3C195A}"/>
              </a:ext>
            </a:extLst>
          </p:cNvPr>
          <p:cNvSpPr>
            <a:spLocks noChangeShapeType="1"/>
          </p:cNvSpPr>
          <p:nvPr/>
        </p:nvSpPr>
        <p:spPr bwMode="auto">
          <a:xfrm>
            <a:off x="5443268" y="2035420"/>
            <a:ext cx="0" cy="72000"/>
          </a:xfrm>
          <a:prstGeom prst="line">
            <a:avLst/>
          </a:prstGeom>
          <a:noFill/>
          <a:ln w="2222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281" name="Line 51">
            <a:extLst>
              <a:ext uri="{FF2B5EF4-FFF2-40B4-BE49-F238E27FC236}">
                <a16:creationId xmlns:a16="http://schemas.microsoft.com/office/drawing/2014/main" xmlns="" id="{77176ADC-D8DA-F94F-8969-7E245904C328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3002" y="2035420"/>
            <a:ext cx="0" cy="72000"/>
          </a:xfrm>
          <a:prstGeom prst="line">
            <a:avLst/>
          </a:prstGeom>
          <a:noFill/>
          <a:ln w="2222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282" name="Line 51">
            <a:extLst>
              <a:ext uri="{FF2B5EF4-FFF2-40B4-BE49-F238E27FC236}">
                <a16:creationId xmlns:a16="http://schemas.microsoft.com/office/drawing/2014/main" xmlns="" id="{BEAB36FD-38EF-4044-84A5-3E5136400D34}"/>
              </a:ext>
            </a:extLst>
          </p:cNvPr>
          <p:cNvSpPr>
            <a:spLocks noChangeShapeType="1"/>
          </p:cNvSpPr>
          <p:nvPr/>
        </p:nvSpPr>
        <p:spPr bwMode="auto">
          <a:xfrm>
            <a:off x="5515564" y="2035420"/>
            <a:ext cx="0" cy="72000"/>
          </a:xfrm>
          <a:prstGeom prst="line">
            <a:avLst/>
          </a:prstGeom>
          <a:noFill/>
          <a:ln w="2222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283" name="Line 51">
            <a:extLst>
              <a:ext uri="{FF2B5EF4-FFF2-40B4-BE49-F238E27FC236}">
                <a16:creationId xmlns:a16="http://schemas.microsoft.com/office/drawing/2014/main" xmlns="" id="{B7AAE9D5-3897-E045-84B8-AA1DDAEAF4A5}"/>
              </a:ext>
            </a:extLst>
          </p:cNvPr>
          <p:cNvSpPr>
            <a:spLocks noChangeShapeType="1"/>
          </p:cNvSpPr>
          <p:nvPr/>
        </p:nvSpPr>
        <p:spPr bwMode="auto">
          <a:xfrm>
            <a:off x="5547838" y="2035420"/>
            <a:ext cx="0" cy="72000"/>
          </a:xfrm>
          <a:prstGeom prst="line">
            <a:avLst/>
          </a:prstGeom>
          <a:noFill/>
          <a:ln w="2222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284" name="Line 51">
            <a:extLst>
              <a:ext uri="{FF2B5EF4-FFF2-40B4-BE49-F238E27FC236}">
                <a16:creationId xmlns:a16="http://schemas.microsoft.com/office/drawing/2014/main" xmlns="" id="{568FE2DA-AA2C-3E44-B819-69AC1AB694FD}"/>
              </a:ext>
            </a:extLst>
          </p:cNvPr>
          <p:cNvSpPr>
            <a:spLocks noChangeShapeType="1"/>
          </p:cNvSpPr>
          <p:nvPr/>
        </p:nvSpPr>
        <p:spPr bwMode="auto">
          <a:xfrm>
            <a:off x="5580112" y="2067694"/>
            <a:ext cx="0" cy="72000"/>
          </a:xfrm>
          <a:prstGeom prst="line">
            <a:avLst/>
          </a:prstGeom>
          <a:noFill/>
          <a:ln w="2222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285" name="Line 51">
            <a:extLst>
              <a:ext uri="{FF2B5EF4-FFF2-40B4-BE49-F238E27FC236}">
                <a16:creationId xmlns:a16="http://schemas.microsoft.com/office/drawing/2014/main" xmlns="" id="{F1FFD0F9-165A-A74E-81E7-3AF272BD4342}"/>
              </a:ext>
            </a:extLst>
          </p:cNvPr>
          <p:cNvSpPr>
            <a:spLocks noChangeShapeType="1"/>
          </p:cNvSpPr>
          <p:nvPr/>
        </p:nvSpPr>
        <p:spPr bwMode="auto">
          <a:xfrm>
            <a:off x="5652120" y="2067694"/>
            <a:ext cx="0" cy="72000"/>
          </a:xfrm>
          <a:prstGeom prst="line">
            <a:avLst/>
          </a:prstGeom>
          <a:noFill/>
          <a:ln w="2222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286" name="Line 51">
            <a:extLst>
              <a:ext uri="{FF2B5EF4-FFF2-40B4-BE49-F238E27FC236}">
                <a16:creationId xmlns:a16="http://schemas.microsoft.com/office/drawing/2014/main" xmlns="" id="{BBE5C3D9-664B-CC47-90A8-226472CE549E}"/>
              </a:ext>
            </a:extLst>
          </p:cNvPr>
          <p:cNvSpPr>
            <a:spLocks noChangeShapeType="1"/>
          </p:cNvSpPr>
          <p:nvPr/>
        </p:nvSpPr>
        <p:spPr bwMode="auto">
          <a:xfrm>
            <a:off x="5605794" y="2067694"/>
            <a:ext cx="0" cy="72000"/>
          </a:xfrm>
          <a:prstGeom prst="line">
            <a:avLst/>
          </a:prstGeom>
          <a:noFill/>
          <a:ln w="2222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287" name="Line 51">
            <a:extLst>
              <a:ext uri="{FF2B5EF4-FFF2-40B4-BE49-F238E27FC236}">
                <a16:creationId xmlns:a16="http://schemas.microsoft.com/office/drawing/2014/main" xmlns="" id="{C4A4860D-B6BB-1A46-9365-5E128ABDA3E6}"/>
              </a:ext>
            </a:extLst>
          </p:cNvPr>
          <p:cNvSpPr>
            <a:spLocks noChangeShapeType="1"/>
          </p:cNvSpPr>
          <p:nvPr/>
        </p:nvSpPr>
        <p:spPr bwMode="auto">
          <a:xfrm>
            <a:off x="5702612" y="2121772"/>
            <a:ext cx="0" cy="72000"/>
          </a:xfrm>
          <a:prstGeom prst="line">
            <a:avLst/>
          </a:prstGeom>
          <a:noFill/>
          <a:ln w="2222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288" name="Line 51">
            <a:extLst>
              <a:ext uri="{FF2B5EF4-FFF2-40B4-BE49-F238E27FC236}">
                <a16:creationId xmlns:a16="http://schemas.microsoft.com/office/drawing/2014/main" xmlns="" id="{F987EC8F-F541-0646-AC37-324F67202DD6}"/>
              </a:ext>
            </a:extLst>
          </p:cNvPr>
          <p:cNvSpPr>
            <a:spLocks noChangeShapeType="1"/>
          </p:cNvSpPr>
          <p:nvPr/>
        </p:nvSpPr>
        <p:spPr bwMode="auto">
          <a:xfrm>
            <a:off x="5735174" y="2121772"/>
            <a:ext cx="0" cy="72000"/>
          </a:xfrm>
          <a:prstGeom prst="line">
            <a:avLst/>
          </a:prstGeom>
          <a:noFill/>
          <a:ln w="2222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289" name="Line 51">
            <a:extLst>
              <a:ext uri="{FF2B5EF4-FFF2-40B4-BE49-F238E27FC236}">
                <a16:creationId xmlns:a16="http://schemas.microsoft.com/office/drawing/2014/main" xmlns="" id="{82514DB1-1722-C344-9D49-CA65DFD02B3B}"/>
              </a:ext>
            </a:extLst>
          </p:cNvPr>
          <p:cNvSpPr>
            <a:spLocks noChangeShapeType="1"/>
          </p:cNvSpPr>
          <p:nvPr/>
        </p:nvSpPr>
        <p:spPr bwMode="auto">
          <a:xfrm>
            <a:off x="5756691" y="2121772"/>
            <a:ext cx="0" cy="72000"/>
          </a:xfrm>
          <a:prstGeom prst="line">
            <a:avLst/>
          </a:prstGeom>
          <a:noFill/>
          <a:ln w="2222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290" name="Line 51">
            <a:extLst>
              <a:ext uri="{FF2B5EF4-FFF2-40B4-BE49-F238E27FC236}">
                <a16:creationId xmlns:a16="http://schemas.microsoft.com/office/drawing/2014/main" xmlns="" id="{CC47611F-C8EB-8A46-8133-E12A2F053825}"/>
              </a:ext>
            </a:extLst>
          </p:cNvPr>
          <p:cNvSpPr>
            <a:spLocks noChangeShapeType="1"/>
          </p:cNvSpPr>
          <p:nvPr/>
        </p:nvSpPr>
        <p:spPr bwMode="auto">
          <a:xfrm>
            <a:off x="5778206" y="2121772"/>
            <a:ext cx="0" cy="72000"/>
          </a:xfrm>
          <a:prstGeom prst="line">
            <a:avLst/>
          </a:prstGeom>
          <a:noFill/>
          <a:ln w="2222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291" name="Line 51">
            <a:extLst>
              <a:ext uri="{FF2B5EF4-FFF2-40B4-BE49-F238E27FC236}">
                <a16:creationId xmlns:a16="http://schemas.microsoft.com/office/drawing/2014/main" xmlns="" id="{98BE9ED9-ED0B-004B-B692-EB35468F0606}"/>
              </a:ext>
            </a:extLst>
          </p:cNvPr>
          <p:cNvSpPr>
            <a:spLocks noChangeShapeType="1"/>
          </p:cNvSpPr>
          <p:nvPr/>
        </p:nvSpPr>
        <p:spPr bwMode="auto">
          <a:xfrm>
            <a:off x="5796136" y="2121772"/>
            <a:ext cx="0" cy="72000"/>
          </a:xfrm>
          <a:prstGeom prst="line">
            <a:avLst/>
          </a:prstGeom>
          <a:noFill/>
          <a:ln w="2222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292" name="Line 51">
            <a:extLst>
              <a:ext uri="{FF2B5EF4-FFF2-40B4-BE49-F238E27FC236}">
                <a16:creationId xmlns:a16="http://schemas.microsoft.com/office/drawing/2014/main" xmlns="" id="{3795020B-00AC-D946-B10F-C3C1728FFF25}"/>
              </a:ext>
            </a:extLst>
          </p:cNvPr>
          <p:cNvSpPr>
            <a:spLocks noChangeShapeType="1"/>
          </p:cNvSpPr>
          <p:nvPr/>
        </p:nvSpPr>
        <p:spPr bwMode="auto">
          <a:xfrm>
            <a:off x="5814066" y="2121772"/>
            <a:ext cx="0" cy="72000"/>
          </a:xfrm>
          <a:prstGeom prst="line">
            <a:avLst/>
          </a:prstGeom>
          <a:noFill/>
          <a:ln w="2222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293" name="Line 51">
            <a:extLst>
              <a:ext uri="{FF2B5EF4-FFF2-40B4-BE49-F238E27FC236}">
                <a16:creationId xmlns:a16="http://schemas.microsoft.com/office/drawing/2014/main" xmlns="" id="{205D1FAA-45C1-DD4D-AB99-7B99D6BA8E2C}"/>
              </a:ext>
            </a:extLst>
          </p:cNvPr>
          <p:cNvSpPr>
            <a:spLocks noChangeShapeType="1"/>
          </p:cNvSpPr>
          <p:nvPr/>
        </p:nvSpPr>
        <p:spPr bwMode="auto">
          <a:xfrm>
            <a:off x="5831996" y="2121772"/>
            <a:ext cx="0" cy="72000"/>
          </a:xfrm>
          <a:prstGeom prst="line">
            <a:avLst/>
          </a:prstGeom>
          <a:noFill/>
          <a:ln w="2222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294" name="Line 51">
            <a:extLst>
              <a:ext uri="{FF2B5EF4-FFF2-40B4-BE49-F238E27FC236}">
                <a16:creationId xmlns:a16="http://schemas.microsoft.com/office/drawing/2014/main" xmlns="" id="{BB8C4149-716F-2A44-8DE6-BA0FB99CF6E3}"/>
              </a:ext>
            </a:extLst>
          </p:cNvPr>
          <p:cNvSpPr>
            <a:spLocks noChangeShapeType="1"/>
          </p:cNvSpPr>
          <p:nvPr/>
        </p:nvSpPr>
        <p:spPr bwMode="auto">
          <a:xfrm>
            <a:off x="5849926" y="2121772"/>
            <a:ext cx="0" cy="72000"/>
          </a:xfrm>
          <a:prstGeom prst="line">
            <a:avLst/>
          </a:prstGeom>
          <a:noFill/>
          <a:ln w="2222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295" name="Line 51">
            <a:extLst>
              <a:ext uri="{FF2B5EF4-FFF2-40B4-BE49-F238E27FC236}">
                <a16:creationId xmlns:a16="http://schemas.microsoft.com/office/drawing/2014/main" xmlns="" id="{00F50C0A-2220-4947-BFCB-A76AB53E8F91}"/>
              </a:ext>
            </a:extLst>
          </p:cNvPr>
          <p:cNvSpPr>
            <a:spLocks noChangeShapeType="1"/>
          </p:cNvSpPr>
          <p:nvPr/>
        </p:nvSpPr>
        <p:spPr bwMode="auto">
          <a:xfrm>
            <a:off x="5864558" y="2179436"/>
            <a:ext cx="0" cy="72000"/>
          </a:xfrm>
          <a:prstGeom prst="line">
            <a:avLst/>
          </a:prstGeom>
          <a:noFill/>
          <a:ln w="2222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296" name="Line 51">
            <a:extLst>
              <a:ext uri="{FF2B5EF4-FFF2-40B4-BE49-F238E27FC236}">
                <a16:creationId xmlns:a16="http://schemas.microsoft.com/office/drawing/2014/main" xmlns="" id="{9EC79D20-15B6-664F-AF89-51BD69CCFF93}"/>
              </a:ext>
            </a:extLst>
          </p:cNvPr>
          <p:cNvSpPr>
            <a:spLocks noChangeShapeType="1"/>
          </p:cNvSpPr>
          <p:nvPr/>
        </p:nvSpPr>
        <p:spPr bwMode="auto">
          <a:xfrm>
            <a:off x="5872018" y="2179436"/>
            <a:ext cx="0" cy="72000"/>
          </a:xfrm>
          <a:prstGeom prst="line">
            <a:avLst/>
          </a:prstGeom>
          <a:noFill/>
          <a:ln w="2222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297" name="Line 51">
            <a:extLst>
              <a:ext uri="{FF2B5EF4-FFF2-40B4-BE49-F238E27FC236}">
                <a16:creationId xmlns:a16="http://schemas.microsoft.com/office/drawing/2014/main" xmlns="" id="{BBB4001D-F8AA-394B-B395-8A2C415194B3}"/>
              </a:ext>
            </a:extLst>
          </p:cNvPr>
          <p:cNvSpPr>
            <a:spLocks noChangeShapeType="1"/>
          </p:cNvSpPr>
          <p:nvPr/>
        </p:nvSpPr>
        <p:spPr bwMode="auto">
          <a:xfrm>
            <a:off x="5911464" y="2179436"/>
            <a:ext cx="0" cy="72000"/>
          </a:xfrm>
          <a:prstGeom prst="line">
            <a:avLst/>
          </a:prstGeom>
          <a:noFill/>
          <a:ln w="2222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298" name="Line 51">
            <a:extLst>
              <a:ext uri="{FF2B5EF4-FFF2-40B4-BE49-F238E27FC236}">
                <a16:creationId xmlns:a16="http://schemas.microsoft.com/office/drawing/2014/main" xmlns="" id="{C3EA030D-BEA1-F745-A29F-7F6197A020D1}"/>
              </a:ext>
            </a:extLst>
          </p:cNvPr>
          <p:cNvSpPr>
            <a:spLocks noChangeShapeType="1"/>
          </p:cNvSpPr>
          <p:nvPr/>
        </p:nvSpPr>
        <p:spPr bwMode="auto">
          <a:xfrm>
            <a:off x="5951198" y="2179436"/>
            <a:ext cx="0" cy="72000"/>
          </a:xfrm>
          <a:prstGeom prst="line">
            <a:avLst/>
          </a:prstGeom>
          <a:noFill/>
          <a:ln w="2222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299" name="Line 51">
            <a:extLst>
              <a:ext uri="{FF2B5EF4-FFF2-40B4-BE49-F238E27FC236}">
                <a16:creationId xmlns:a16="http://schemas.microsoft.com/office/drawing/2014/main" xmlns="" id="{569DA6F9-C6FF-BF43-BDC2-097A7FD4732F}"/>
              </a:ext>
            </a:extLst>
          </p:cNvPr>
          <p:cNvSpPr>
            <a:spLocks noChangeShapeType="1"/>
          </p:cNvSpPr>
          <p:nvPr/>
        </p:nvSpPr>
        <p:spPr bwMode="auto">
          <a:xfrm>
            <a:off x="5969128" y="2179436"/>
            <a:ext cx="0" cy="72000"/>
          </a:xfrm>
          <a:prstGeom prst="line">
            <a:avLst/>
          </a:prstGeom>
          <a:noFill/>
          <a:ln w="2222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300" name="Line 51">
            <a:extLst>
              <a:ext uri="{FF2B5EF4-FFF2-40B4-BE49-F238E27FC236}">
                <a16:creationId xmlns:a16="http://schemas.microsoft.com/office/drawing/2014/main" xmlns="" id="{0705AD9F-4A90-BF4A-BDEB-CF987F9F7EB6}"/>
              </a:ext>
            </a:extLst>
          </p:cNvPr>
          <p:cNvSpPr>
            <a:spLocks noChangeShapeType="1"/>
          </p:cNvSpPr>
          <p:nvPr/>
        </p:nvSpPr>
        <p:spPr bwMode="auto">
          <a:xfrm>
            <a:off x="5990644" y="2179436"/>
            <a:ext cx="0" cy="72000"/>
          </a:xfrm>
          <a:prstGeom prst="line">
            <a:avLst/>
          </a:prstGeom>
          <a:noFill/>
          <a:ln w="2222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301" name="Line 51">
            <a:extLst>
              <a:ext uri="{FF2B5EF4-FFF2-40B4-BE49-F238E27FC236}">
                <a16:creationId xmlns:a16="http://schemas.microsoft.com/office/drawing/2014/main" xmlns="" id="{FB352B9A-B591-DD4B-A0D4-96F2CE07C284}"/>
              </a:ext>
            </a:extLst>
          </p:cNvPr>
          <p:cNvSpPr>
            <a:spLocks noChangeShapeType="1"/>
          </p:cNvSpPr>
          <p:nvPr/>
        </p:nvSpPr>
        <p:spPr bwMode="auto">
          <a:xfrm>
            <a:off x="6033964" y="2179436"/>
            <a:ext cx="0" cy="72000"/>
          </a:xfrm>
          <a:prstGeom prst="line">
            <a:avLst/>
          </a:prstGeom>
          <a:noFill/>
          <a:ln w="2222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302" name="Line 51">
            <a:extLst>
              <a:ext uri="{FF2B5EF4-FFF2-40B4-BE49-F238E27FC236}">
                <a16:creationId xmlns:a16="http://schemas.microsoft.com/office/drawing/2014/main" xmlns="" id="{F2DF96A0-0F53-AE44-B95D-2CD6B5CDBBE7}"/>
              </a:ext>
            </a:extLst>
          </p:cNvPr>
          <p:cNvSpPr>
            <a:spLocks noChangeShapeType="1"/>
          </p:cNvSpPr>
          <p:nvPr/>
        </p:nvSpPr>
        <p:spPr bwMode="auto">
          <a:xfrm>
            <a:off x="6084168" y="2179436"/>
            <a:ext cx="0" cy="72000"/>
          </a:xfrm>
          <a:prstGeom prst="line">
            <a:avLst/>
          </a:prstGeom>
          <a:noFill/>
          <a:ln w="2222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303" name="Line 51">
            <a:extLst>
              <a:ext uri="{FF2B5EF4-FFF2-40B4-BE49-F238E27FC236}">
                <a16:creationId xmlns:a16="http://schemas.microsoft.com/office/drawing/2014/main" xmlns="" id="{E4F03558-E8F0-124B-9238-35E04B3C8D18}"/>
              </a:ext>
            </a:extLst>
          </p:cNvPr>
          <p:cNvSpPr>
            <a:spLocks noChangeShapeType="1"/>
          </p:cNvSpPr>
          <p:nvPr/>
        </p:nvSpPr>
        <p:spPr bwMode="auto">
          <a:xfrm>
            <a:off x="6134372" y="2179436"/>
            <a:ext cx="0" cy="72000"/>
          </a:xfrm>
          <a:prstGeom prst="line">
            <a:avLst/>
          </a:prstGeom>
          <a:noFill/>
          <a:ln w="2222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304" name="Line 51">
            <a:extLst>
              <a:ext uri="{FF2B5EF4-FFF2-40B4-BE49-F238E27FC236}">
                <a16:creationId xmlns:a16="http://schemas.microsoft.com/office/drawing/2014/main" xmlns="" id="{28271279-4BF5-E944-922C-CA8F2BD48F6D}"/>
              </a:ext>
            </a:extLst>
          </p:cNvPr>
          <p:cNvSpPr>
            <a:spLocks noChangeShapeType="1"/>
          </p:cNvSpPr>
          <p:nvPr/>
        </p:nvSpPr>
        <p:spPr bwMode="auto">
          <a:xfrm>
            <a:off x="6184576" y="2179436"/>
            <a:ext cx="0" cy="72000"/>
          </a:xfrm>
          <a:prstGeom prst="line">
            <a:avLst/>
          </a:prstGeom>
          <a:noFill/>
          <a:ln w="2222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305" name="Line 51">
            <a:extLst>
              <a:ext uri="{FF2B5EF4-FFF2-40B4-BE49-F238E27FC236}">
                <a16:creationId xmlns:a16="http://schemas.microsoft.com/office/drawing/2014/main" xmlns="" id="{442E8002-2AA0-3143-A50B-7CC797CDB834}"/>
              </a:ext>
            </a:extLst>
          </p:cNvPr>
          <p:cNvSpPr>
            <a:spLocks noChangeShapeType="1"/>
          </p:cNvSpPr>
          <p:nvPr/>
        </p:nvSpPr>
        <p:spPr bwMode="auto">
          <a:xfrm>
            <a:off x="6202506" y="2179436"/>
            <a:ext cx="0" cy="72000"/>
          </a:xfrm>
          <a:prstGeom prst="line">
            <a:avLst/>
          </a:prstGeom>
          <a:noFill/>
          <a:ln w="2222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306" name="Line 51">
            <a:extLst>
              <a:ext uri="{FF2B5EF4-FFF2-40B4-BE49-F238E27FC236}">
                <a16:creationId xmlns:a16="http://schemas.microsoft.com/office/drawing/2014/main" xmlns="" id="{F988D46C-5B47-7A41-9D9C-959285BCACC9}"/>
              </a:ext>
            </a:extLst>
          </p:cNvPr>
          <p:cNvSpPr>
            <a:spLocks noChangeShapeType="1"/>
          </p:cNvSpPr>
          <p:nvPr/>
        </p:nvSpPr>
        <p:spPr bwMode="auto">
          <a:xfrm>
            <a:off x="6156176" y="2179436"/>
            <a:ext cx="0" cy="72000"/>
          </a:xfrm>
          <a:prstGeom prst="line">
            <a:avLst/>
          </a:prstGeom>
          <a:noFill/>
          <a:ln w="2222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307" name="Line 51">
            <a:extLst>
              <a:ext uri="{FF2B5EF4-FFF2-40B4-BE49-F238E27FC236}">
                <a16:creationId xmlns:a16="http://schemas.microsoft.com/office/drawing/2014/main" xmlns="" id="{CFDB35A2-2B30-544D-A36F-B54532E30C86}"/>
              </a:ext>
            </a:extLst>
          </p:cNvPr>
          <p:cNvSpPr>
            <a:spLocks noChangeShapeType="1"/>
          </p:cNvSpPr>
          <p:nvPr/>
        </p:nvSpPr>
        <p:spPr bwMode="auto">
          <a:xfrm>
            <a:off x="6163348" y="2179436"/>
            <a:ext cx="0" cy="72000"/>
          </a:xfrm>
          <a:prstGeom prst="line">
            <a:avLst/>
          </a:prstGeom>
          <a:noFill/>
          <a:ln w="2222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308" name="Line 51">
            <a:extLst>
              <a:ext uri="{FF2B5EF4-FFF2-40B4-BE49-F238E27FC236}">
                <a16:creationId xmlns:a16="http://schemas.microsoft.com/office/drawing/2014/main" xmlns="" id="{A5E60C83-5041-5A44-BB97-8C560D2411F8}"/>
              </a:ext>
            </a:extLst>
          </p:cNvPr>
          <p:cNvSpPr>
            <a:spLocks noChangeShapeType="1"/>
          </p:cNvSpPr>
          <p:nvPr/>
        </p:nvSpPr>
        <p:spPr bwMode="auto">
          <a:xfrm>
            <a:off x="6235644" y="2179436"/>
            <a:ext cx="0" cy="72000"/>
          </a:xfrm>
          <a:prstGeom prst="line">
            <a:avLst/>
          </a:prstGeom>
          <a:noFill/>
          <a:ln w="2222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309" name="Line 51">
            <a:extLst>
              <a:ext uri="{FF2B5EF4-FFF2-40B4-BE49-F238E27FC236}">
                <a16:creationId xmlns:a16="http://schemas.microsoft.com/office/drawing/2014/main" xmlns="" id="{C9C8E58C-3441-744F-81D5-A9B7AE4CF82C}"/>
              </a:ext>
            </a:extLst>
          </p:cNvPr>
          <p:cNvSpPr>
            <a:spLocks noChangeShapeType="1"/>
          </p:cNvSpPr>
          <p:nvPr/>
        </p:nvSpPr>
        <p:spPr bwMode="auto">
          <a:xfrm>
            <a:off x="6300192" y="2179436"/>
            <a:ext cx="0" cy="72000"/>
          </a:xfrm>
          <a:prstGeom prst="line">
            <a:avLst/>
          </a:prstGeom>
          <a:noFill/>
          <a:ln w="2222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310" name="Line 51">
            <a:extLst>
              <a:ext uri="{FF2B5EF4-FFF2-40B4-BE49-F238E27FC236}">
                <a16:creationId xmlns:a16="http://schemas.microsoft.com/office/drawing/2014/main" xmlns="" id="{BB75AC21-556B-D342-B076-67875F99110A}"/>
              </a:ext>
            </a:extLst>
          </p:cNvPr>
          <p:cNvSpPr>
            <a:spLocks noChangeShapeType="1"/>
          </p:cNvSpPr>
          <p:nvPr/>
        </p:nvSpPr>
        <p:spPr bwMode="auto">
          <a:xfrm>
            <a:off x="6364740" y="2179436"/>
            <a:ext cx="0" cy="72000"/>
          </a:xfrm>
          <a:prstGeom prst="line">
            <a:avLst/>
          </a:prstGeom>
          <a:noFill/>
          <a:ln w="2222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311" name="Line 51">
            <a:extLst>
              <a:ext uri="{FF2B5EF4-FFF2-40B4-BE49-F238E27FC236}">
                <a16:creationId xmlns:a16="http://schemas.microsoft.com/office/drawing/2014/main" xmlns="" id="{B2F8AAEF-C340-A543-A3DC-C13F7246E467}"/>
              </a:ext>
            </a:extLst>
          </p:cNvPr>
          <p:cNvSpPr>
            <a:spLocks noChangeShapeType="1"/>
          </p:cNvSpPr>
          <p:nvPr/>
        </p:nvSpPr>
        <p:spPr bwMode="auto">
          <a:xfrm>
            <a:off x="6429288" y="2179436"/>
            <a:ext cx="0" cy="72000"/>
          </a:xfrm>
          <a:prstGeom prst="line">
            <a:avLst/>
          </a:prstGeom>
          <a:noFill/>
          <a:ln w="2222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312" name="Line 51">
            <a:extLst>
              <a:ext uri="{FF2B5EF4-FFF2-40B4-BE49-F238E27FC236}">
                <a16:creationId xmlns:a16="http://schemas.microsoft.com/office/drawing/2014/main" xmlns="" id="{873484A2-4514-B04F-AC2D-A08084AE5994}"/>
              </a:ext>
            </a:extLst>
          </p:cNvPr>
          <p:cNvSpPr>
            <a:spLocks noChangeShapeType="1"/>
          </p:cNvSpPr>
          <p:nvPr/>
        </p:nvSpPr>
        <p:spPr bwMode="auto">
          <a:xfrm>
            <a:off x="6493836" y="2179436"/>
            <a:ext cx="0" cy="72000"/>
          </a:xfrm>
          <a:prstGeom prst="line">
            <a:avLst/>
          </a:prstGeom>
          <a:noFill/>
          <a:ln w="2222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313" name="Line 51">
            <a:extLst>
              <a:ext uri="{FF2B5EF4-FFF2-40B4-BE49-F238E27FC236}">
                <a16:creationId xmlns:a16="http://schemas.microsoft.com/office/drawing/2014/main" xmlns="" id="{83458B3A-AF9C-6E49-8A18-60717FF4CFCA}"/>
              </a:ext>
            </a:extLst>
          </p:cNvPr>
          <p:cNvSpPr>
            <a:spLocks noChangeShapeType="1"/>
          </p:cNvSpPr>
          <p:nvPr/>
        </p:nvSpPr>
        <p:spPr bwMode="auto">
          <a:xfrm>
            <a:off x="6278964" y="2179436"/>
            <a:ext cx="0" cy="72000"/>
          </a:xfrm>
          <a:prstGeom prst="line">
            <a:avLst/>
          </a:prstGeom>
          <a:noFill/>
          <a:ln w="2222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314" name="Line 51">
            <a:extLst>
              <a:ext uri="{FF2B5EF4-FFF2-40B4-BE49-F238E27FC236}">
                <a16:creationId xmlns:a16="http://schemas.microsoft.com/office/drawing/2014/main" xmlns="" id="{E446FC7E-9F36-EE40-BBD5-DAF1AECACA6C}"/>
              </a:ext>
            </a:extLst>
          </p:cNvPr>
          <p:cNvSpPr>
            <a:spLocks noChangeShapeType="1"/>
          </p:cNvSpPr>
          <p:nvPr/>
        </p:nvSpPr>
        <p:spPr bwMode="auto">
          <a:xfrm>
            <a:off x="6318122" y="2179436"/>
            <a:ext cx="0" cy="72000"/>
          </a:xfrm>
          <a:prstGeom prst="line">
            <a:avLst/>
          </a:prstGeom>
          <a:noFill/>
          <a:ln w="2222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315" name="Line 51">
            <a:extLst>
              <a:ext uri="{FF2B5EF4-FFF2-40B4-BE49-F238E27FC236}">
                <a16:creationId xmlns:a16="http://schemas.microsoft.com/office/drawing/2014/main" xmlns="" id="{E330FB4C-B61C-4148-A601-BE70848B418A}"/>
              </a:ext>
            </a:extLst>
          </p:cNvPr>
          <p:cNvSpPr>
            <a:spLocks noChangeShapeType="1"/>
          </p:cNvSpPr>
          <p:nvPr/>
        </p:nvSpPr>
        <p:spPr bwMode="auto">
          <a:xfrm>
            <a:off x="6386544" y="2179436"/>
            <a:ext cx="0" cy="72000"/>
          </a:xfrm>
          <a:prstGeom prst="line">
            <a:avLst/>
          </a:prstGeom>
          <a:noFill/>
          <a:ln w="2222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316" name="Line 51">
            <a:extLst>
              <a:ext uri="{FF2B5EF4-FFF2-40B4-BE49-F238E27FC236}">
                <a16:creationId xmlns:a16="http://schemas.microsoft.com/office/drawing/2014/main" xmlns="" id="{BEF8693B-437E-C34B-A5DB-66AC58D0173A}"/>
              </a:ext>
            </a:extLst>
          </p:cNvPr>
          <p:cNvSpPr>
            <a:spLocks noChangeShapeType="1"/>
          </p:cNvSpPr>
          <p:nvPr/>
        </p:nvSpPr>
        <p:spPr bwMode="auto">
          <a:xfrm>
            <a:off x="6404762" y="2179436"/>
            <a:ext cx="0" cy="72000"/>
          </a:xfrm>
          <a:prstGeom prst="line">
            <a:avLst/>
          </a:prstGeom>
          <a:noFill/>
          <a:ln w="2222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317" name="Line 51">
            <a:extLst>
              <a:ext uri="{FF2B5EF4-FFF2-40B4-BE49-F238E27FC236}">
                <a16:creationId xmlns:a16="http://schemas.microsoft.com/office/drawing/2014/main" xmlns="" id="{3BCB17AA-0394-5D4B-BBAE-FC1A54C5D337}"/>
              </a:ext>
            </a:extLst>
          </p:cNvPr>
          <p:cNvSpPr>
            <a:spLocks noChangeShapeType="1"/>
          </p:cNvSpPr>
          <p:nvPr/>
        </p:nvSpPr>
        <p:spPr bwMode="auto">
          <a:xfrm>
            <a:off x="6458552" y="2179436"/>
            <a:ext cx="0" cy="72000"/>
          </a:xfrm>
          <a:prstGeom prst="line">
            <a:avLst/>
          </a:prstGeom>
          <a:noFill/>
          <a:ln w="2222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318" name="Line 51">
            <a:extLst>
              <a:ext uri="{FF2B5EF4-FFF2-40B4-BE49-F238E27FC236}">
                <a16:creationId xmlns:a16="http://schemas.microsoft.com/office/drawing/2014/main" xmlns="" id="{25D4AA69-A5EC-AD4C-B213-E793DC82CBD7}"/>
              </a:ext>
            </a:extLst>
          </p:cNvPr>
          <p:cNvSpPr>
            <a:spLocks noChangeShapeType="1"/>
          </p:cNvSpPr>
          <p:nvPr/>
        </p:nvSpPr>
        <p:spPr bwMode="auto">
          <a:xfrm>
            <a:off x="6606154" y="2179436"/>
            <a:ext cx="0" cy="72000"/>
          </a:xfrm>
          <a:prstGeom prst="line">
            <a:avLst/>
          </a:prstGeom>
          <a:noFill/>
          <a:ln w="2222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319" name="Line 51">
            <a:extLst>
              <a:ext uri="{FF2B5EF4-FFF2-40B4-BE49-F238E27FC236}">
                <a16:creationId xmlns:a16="http://schemas.microsoft.com/office/drawing/2014/main" xmlns="" id="{C72F026C-5E8D-A543-BA5D-768ACAEB85FC}"/>
              </a:ext>
            </a:extLst>
          </p:cNvPr>
          <p:cNvSpPr>
            <a:spLocks noChangeShapeType="1"/>
          </p:cNvSpPr>
          <p:nvPr/>
        </p:nvSpPr>
        <p:spPr bwMode="auto">
          <a:xfrm>
            <a:off x="6476770" y="2179436"/>
            <a:ext cx="0" cy="72000"/>
          </a:xfrm>
          <a:prstGeom prst="line">
            <a:avLst/>
          </a:prstGeom>
          <a:noFill/>
          <a:ln w="22225" cap="flat">
            <a:solidFill>
              <a:srgbClr val="A470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320" name="Rectangle 319">
            <a:extLst>
              <a:ext uri="{FF2B5EF4-FFF2-40B4-BE49-F238E27FC236}">
                <a16:creationId xmlns:a16="http://schemas.microsoft.com/office/drawing/2014/main" xmlns="" id="{95F03703-7E7F-CC4B-ADEF-D25588CB4D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4863" y="2069304"/>
            <a:ext cx="88716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400" b="1" dirty="0">
                <a:solidFill>
                  <a:srgbClr val="A470AA"/>
                </a:solidFill>
                <a:latin typeface="Calibri" panose="020F0502020204030204" pitchFamily="34" charset="0"/>
              </a:rPr>
              <a:t>Bras D : CRT</a:t>
            </a:r>
          </a:p>
        </p:txBody>
      </p:sp>
      <p:sp>
        <p:nvSpPr>
          <p:cNvPr id="321" name="Rectangle 320">
            <a:extLst>
              <a:ext uri="{FF2B5EF4-FFF2-40B4-BE49-F238E27FC236}">
                <a16:creationId xmlns:a16="http://schemas.microsoft.com/office/drawing/2014/main" xmlns="" id="{E988E0D1-B0BE-C747-8ABF-39DE36F396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2040" y="1347614"/>
            <a:ext cx="190635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400" b="1" dirty="0">
                <a:solidFill>
                  <a:srgbClr val="4F81BD"/>
                </a:solidFill>
                <a:latin typeface="Calibri" panose="020F0502020204030204" pitchFamily="34" charset="0"/>
              </a:rPr>
              <a:t>Bras C : </a:t>
            </a:r>
            <a:r>
              <a:rPr lang="en-US" altLang="en-US" sz="1400" b="1" dirty="0" err="1">
                <a:solidFill>
                  <a:srgbClr val="4F81BD"/>
                </a:solidFill>
                <a:latin typeface="Calibri" panose="020F0502020204030204" pitchFamily="34" charset="0"/>
              </a:rPr>
              <a:t>o</a:t>
            </a:r>
            <a:r>
              <a:rPr lang="en-US" sz="1400" b="1" dirty="0" err="1">
                <a:solidFill>
                  <a:srgbClr val="4F81BD"/>
                </a:solidFill>
                <a:latin typeface="Calibri" panose="020F0502020204030204" pitchFamily="34" charset="0"/>
              </a:rPr>
              <a:t>esophagectomie</a:t>
            </a:r>
            <a:endParaRPr lang="en-US" altLang="en-US" sz="1400" b="1" dirty="0">
              <a:solidFill>
                <a:srgbClr val="4F81BD"/>
              </a:solidFill>
              <a:latin typeface="Calibri" panose="020F0502020204030204" pitchFamily="34" charset="0"/>
            </a:endParaRPr>
          </a:p>
        </p:txBody>
      </p:sp>
      <p:sp>
        <p:nvSpPr>
          <p:cNvPr id="322" name="ZoneTexte 3">
            <a:extLst>
              <a:ext uri="{FF2B5EF4-FFF2-40B4-BE49-F238E27FC236}">
                <a16:creationId xmlns:a16="http://schemas.microsoft.com/office/drawing/2014/main" xmlns="" id="{E6323A8F-34C4-344F-B08C-D44049C872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784" y="4845809"/>
            <a:ext cx="87852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dirty="0" err="1">
                <a:solidFill>
                  <a:srgbClr val="4D4D4D"/>
                </a:solidFill>
                <a:latin typeface="Calibri"/>
              </a:rPr>
              <a:t>Kato</a:t>
            </a:r>
            <a:r>
              <a:rPr lang="fr-FR" sz="1000" dirty="0">
                <a:solidFill>
                  <a:srgbClr val="4D4D4D"/>
                </a:solidFill>
                <a:latin typeface="Calibri"/>
              </a:rPr>
              <a:t> K et al. ASCO GI 2019, abs 7</a:t>
            </a:r>
          </a:p>
        </p:txBody>
      </p:sp>
      <p:sp>
        <p:nvSpPr>
          <p:cNvPr id="323" name="Titre 1">
            <a:extLst>
              <a:ext uri="{FF2B5EF4-FFF2-40B4-BE49-F238E27FC236}">
                <a16:creationId xmlns:a16="http://schemas.microsoft.com/office/drawing/2014/main" xmlns="" id="{B6F62027-FE02-CB41-BBBD-B229BCC38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Autofit/>
          </a:bodyPr>
          <a:lstStyle/>
          <a:p>
            <a:r>
              <a:rPr lang="fr-FR" sz="2100" dirty="0"/>
              <a:t>Carcinomes épidermoïdes de l’œsophage de stade I</a:t>
            </a:r>
            <a:br>
              <a:rPr lang="fr-FR" sz="2100" dirty="0"/>
            </a:br>
            <a:r>
              <a:rPr lang="fr-FR" sz="2100" dirty="0"/>
              <a:t>ETUDE JCOG 0502 : Survie globale</a:t>
            </a:r>
          </a:p>
        </p:txBody>
      </p:sp>
    </p:spTree>
    <p:extLst>
      <p:ext uri="{BB962C8B-B14F-4D97-AF65-F5344CB8AC3E}">
        <p14:creationId xmlns:p14="http://schemas.microsoft.com/office/powerpoint/2010/main" val="100370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b="1" dirty="0"/>
              <a:t>Morbidité post-op (n=207)</a:t>
            </a:r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5075632" y="1210176"/>
            <a:ext cx="3731089" cy="63878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A370A9"/>
              </a:buClr>
              <a:buFont typeface="Wingdings" pitchFamily="2" charset="2"/>
              <a:buChar char="§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2881" indent="-192881" defTabSz="257175">
              <a:defRPr/>
            </a:pPr>
            <a:r>
              <a:rPr lang="fr-FR" sz="1800" dirty="0">
                <a:solidFill>
                  <a:srgbClr val="1F497D"/>
                </a:solidFill>
              </a:rPr>
              <a:t>Toxicités aiguës de le RCT (n=158)</a:t>
            </a:r>
          </a:p>
        </p:txBody>
      </p:sp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5666"/>
              </p:ext>
            </p:extLst>
          </p:nvPr>
        </p:nvGraphicFramePr>
        <p:xfrm>
          <a:off x="738781" y="1638958"/>
          <a:ext cx="3218622" cy="316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248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561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44549">
                <a:tc>
                  <a:txBody>
                    <a:bodyPr/>
                    <a:lstStyle/>
                    <a:p>
                      <a:r>
                        <a:rPr lang="fr-FR" sz="1800" dirty="0"/>
                        <a:t>CTCAE-3.0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Grade 3-4 (%)</a:t>
                      </a: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44549">
                <a:tc>
                  <a:txBody>
                    <a:bodyPr/>
                    <a:lstStyle/>
                    <a:p>
                      <a:r>
                        <a:rPr lang="fr-FR" sz="1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Lâchage anastomotique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6,3</a:t>
                      </a: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8313">
                <a:tc>
                  <a:txBody>
                    <a:bodyPr/>
                    <a:lstStyle/>
                    <a:p>
                      <a:r>
                        <a:rPr lang="fr-FR" sz="1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Pneumopathie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7,7</a:t>
                      </a: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44549">
                <a:tc>
                  <a:txBody>
                    <a:bodyPr/>
                    <a:lstStyle/>
                    <a:p>
                      <a:r>
                        <a:rPr lang="fr-FR" sz="1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Paralysie du nerf récurrent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2,9</a:t>
                      </a: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33020">
                <a:tc>
                  <a:txBody>
                    <a:bodyPr/>
                    <a:lstStyle/>
                    <a:p>
                      <a:r>
                        <a:rPr lang="fr-FR" sz="1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Cytolyse hépatique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20,8</a:t>
                      </a: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33020">
                <a:tc>
                  <a:txBody>
                    <a:bodyPr/>
                    <a:lstStyle/>
                    <a:p>
                      <a:r>
                        <a:rPr lang="fr-FR" sz="18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Hyperbilirubinémie</a:t>
                      </a:r>
                      <a:endParaRPr lang="fr-FR" sz="1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8,7</a:t>
                      </a: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aphicFrame>
        <p:nvGraphicFramePr>
          <p:cNvPr id="8" name="Tableau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7360324"/>
              </p:ext>
            </p:extLst>
          </p:nvPr>
        </p:nvGraphicFramePr>
        <p:xfrm>
          <a:off x="5396717" y="1637315"/>
          <a:ext cx="3200142" cy="3168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345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3668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12981">
                <a:tc>
                  <a:txBody>
                    <a:bodyPr/>
                    <a:lstStyle/>
                    <a:p>
                      <a:pPr marL="0" marR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/>
                        <a:t>CTCAE-3.0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marL="0" marR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/>
                        <a:t>Grade 3-4 (%)</a:t>
                      </a: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71004">
                <a:tc>
                  <a:txBody>
                    <a:bodyPr/>
                    <a:lstStyle/>
                    <a:p>
                      <a:r>
                        <a:rPr lang="fr-FR" sz="1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Leucopénie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11,4</a:t>
                      </a: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71004">
                <a:tc>
                  <a:txBody>
                    <a:bodyPr/>
                    <a:lstStyle/>
                    <a:p>
                      <a:r>
                        <a:rPr lang="fr-FR" sz="1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Neutropénie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11,4</a:t>
                      </a: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71004">
                <a:tc>
                  <a:txBody>
                    <a:bodyPr/>
                    <a:lstStyle/>
                    <a:p>
                      <a:r>
                        <a:rPr lang="fr-FR" sz="1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Œsophagite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10,1</a:t>
                      </a: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71004">
                <a:tc>
                  <a:txBody>
                    <a:bodyPr/>
                    <a:lstStyle/>
                    <a:p>
                      <a:r>
                        <a:rPr lang="fr-FR" sz="1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Anorexie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10,1</a:t>
                      </a: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71004">
                <a:tc>
                  <a:txBody>
                    <a:bodyPr/>
                    <a:lstStyle/>
                    <a:p>
                      <a:r>
                        <a:rPr lang="fr-FR" sz="1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Hyponatrémie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10,8</a:t>
                      </a: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9" name="ZoneTexte 3">
            <a:extLst>
              <a:ext uri="{FF2B5EF4-FFF2-40B4-BE49-F238E27FC236}">
                <a16:creationId xmlns:a16="http://schemas.microsoft.com/office/drawing/2014/main" xmlns="" id="{BC17B638-9B63-7046-BBCF-8B96C30D2E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56" y="4897279"/>
            <a:ext cx="87852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dirty="0" err="1">
                <a:solidFill>
                  <a:srgbClr val="4D4D4D"/>
                </a:solidFill>
                <a:latin typeface="Calibri"/>
              </a:rPr>
              <a:t>Kato</a:t>
            </a:r>
            <a:r>
              <a:rPr lang="fr-FR" sz="1000" dirty="0">
                <a:solidFill>
                  <a:srgbClr val="4D4D4D"/>
                </a:solidFill>
                <a:latin typeface="Calibri"/>
              </a:rPr>
              <a:t> K et al. ASCO GI 2019, abs 7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xmlns="" id="{B6F62027-FE02-CB41-BBBD-B229BCC38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Autofit/>
          </a:bodyPr>
          <a:lstStyle/>
          <a:p>
            <a:r>
              <a:rPr lang="fr-FR" sz="2100" dirty="0"/>
              <a:t>Carcinomes épidermoïdes de l’œsophage de stade I</a:t>
            </a:r>
            <a:br>
              <a:rPr lang="fr-FR" sz="2100" dirty="0"/>
            </a:br>
            <a:r>
              <a:rPr lang="fr-FR" sz="2100" dirty="0"/>
              <a:t>ETUDE JCOG 0502 : tolérance</a:t>
            </a:r>
          </a:p>
        </p:txBody>
      </p:sp>
    </p:spTree>
    <p:extLst>
      <p:ext uri="{BB962C8B-B14F-4D97-AF65-F5344CB8AC3E}">
        <p14:creationId xmlns:p14="http://schemas.microsoft.com/office/powerpoint/2010/main" val="63453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888761"/>
            <a:ext cx="8229600" cy="2705862"/>
          </a:xfrm>
        </p:spPr>
        <p:txBody>
          <a:bodyPr/>
          <a:lstStyle/>
          <a:p>
            <a:r>
              <a:rPr lang="fr-FR" sz="2100" dirty="0"/>
              <a:t>Avec </a:t>
            </a:r>
            <a:r>
              <a:rPr lang="fr-FR" sz="2100" b="1" dirty="0">
                <a:solidFill>
                  <a:srgbClr val="A470AA"/>
                </a:solidFill>
              </a:rPr>
              <a:t>une méthodologie discutable </a:t>
            </a:r>
            <a:r>
              <a:rPr lang="fr-FR" sz="2100" dirty="0"/>
              <a:t>la </a:t>
            </a:r>
            <a:r>
              <a:rPr lang="fr-FR" sz="2100" dirty="0" err="1"/>
              <a:t>radiochimiothérapie</a:t>
            </a:r>
            <a:r>
              <a:rPr lang="fr-FR" sz="2100" dirty="0"/>
              <a:t> donne des résultats superposables à la chirurgie chez des patients opérables porteurs d’un carcinome épidermoïde thoracique</a:t>
            </a:r>
          </a:p>
          <a:p>
            <a:pPr marL="0" indent="0">
              <a:buNone/>
            </a:pPr>
            <a:endParaRPr lang="fr-FR" sz="2100" dirty="0"/>
          </a:p>
          <a:p>
            <a:r>
              <a:rPr lang="fr-FR" sz="2100" dirty="0"/>
              <a:t>Profil de tolérance acceptable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B88D1C4F-5B44-E544-BCD1-C065E6314A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56" y="4897279"/>
            <a:ext cx="87852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dirty="0" err="1">
                <a:solidFill>
                  <a:srgbClr val="4D4D4D"/>
                </a:solidFill>
                <a:latin typeface="Calibri"/>
              </a:rPr>
              <a:t>Kato</a:t>
            </a:r>
            <a:r>
              <a:rPr lang="fr-FR" sz="1000" dirty="0">
                <a:solidFill>
                  <a:srgbClr val="4D4D4D"/>
                </a:solidFill>
                <a:latin typeface="Calibri"/>
              </a:rPr>
              <a:t> K et al. ASCO GI 2019, abs 7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xmlns="" id="{B6F62027-FE02-CB41-BBBD-B229BCC38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Autofit/>
          </a:bodyPr>
          <a:lstStyle/>
          <a:p>
            <a:r>
              <a:rPr lang="fr-FR" sz="2100" dirty="0"/>
              <a:t>Carcinomes épidermoïdes de l’œsophage de stade I</a:t>
            </a:r>
            <a:br>
              <a:rPr lang="fr-FR" sz="2100" dirty="0"/>
            </a:br>
            <a:r>
              <a:rPr lang="fr-FR" sz="2100" dirty="0"/>
              <a:t>ETUDE JCOG 0502: conclusion</a:t>
            </a:r>
          </a:p>
        </p:txBody>
      </p:sp>
    </p:spTree>
    <p:extLst>
      <p:ext uri="{BB962C8B-B14F-4D97-AF65-F5344CB8AC3E}">
        <p14:creationId xmlns:p14="http://schemas.microsoft.com/office/powerpoint/2010/main" val="353403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xmlns="" id="{D11110D5-9095-234B-967B-BD6D8C5D37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4501" y="3517946"/>
            <a:ext cx="7660212" cy="1125140"/>
          </a:xfrm>
        </p:spPr>
        <p:txBody>
          <a:bodyPr/>
          <a:lstStyle/>
          <a:p>
            <a:r>
              <a:rPr lang="fr-FR" dirty="0" err="1">
                <a:solidFill>
                  <a:schemeClr val="bg1"/>
                </a:solidFill>
              </a:rPr>
              <a:t>Imamura</a:t>
            </a:r>
            <a:r>
              <a:rPr lang="fr-FR" dirty="0">
                <a:solidFill>
                  <a:schemeClr val="bg1"/>
                </a:solidFill>
              </a:rPr>
              <a:t> Y et al. ASCO GI 2019, </a:t>
            </a:r>
            <a:r>
              <a:rPr lang="fr-FR" dirty="0" err="1">
                <a:solidFill>
                  <a:schemeClr val="bg1"/>
                </a:solidFill>
              </a:rPr>
              <a:t>abstr</a:t>
            </a:r>
            <a:r>
              <a:rPr lang="fr-FR" dirty="0">
                <a:solidFill>
                  <a:schemeClr val="bg1"/>
                </a:solidFill>
              </a:rPr>
              <a:t> 44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xmlns="" id="{F8B90FEF-C984-E148-BBE3-3754C5C30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2000" dirty="0">
                <a:solidFill>
                  <a:schemeClr val="bg1"/>
                </a:solidFill>
              </a:rPr>
              <a:t>adénocarcinomes de la jonction Œsogastrique MSI </a:t>
            </a:r>
            <a:r>
              <a:rPr lang="fr-FR" sz="2000" dirty="0" err="1">
                <a:solidFill>
                  <a:schemeClr val="bg1"/>
                </a:solidFill>
              </a:rPr>
              <a:t>low</a:t>
            </a:r>
            <a:r>
              <a:rPr lang="fr-FR" sz="2000" dirty="0">
                <a:solidFill>
                  <a:schemeClr val="bg1"/>
                </a:solidFill>
              </a:rPr>
              <a:t> : </a:t>
            </a:r>
            <a:br>
              <a:rPr lang="fr-FR" sz="2000" dirty="0">
                <a:solidFill>
                  <a:schemeClr val="bg1"/>
                </a:solidFill>
              </a:rPr>
            </a:br>
            <a:r>
              <a:rPr lang="fr-FR" sz="2000" dirty="0">
                <a:solidFill>
                  <a:schemeClr val="bg1"/>
                </a:solidFill>
              </a:rPr>
              <a:t>Un statut d’Instabilité </a:t>
            </a:r>
            <a:r>
              <a:rPr lang="fr-FR" sz="2000" dirty="0" err="1">
                <a:solidFill>
                  <a:schemeClr val="bg1"/>
                </a:solidFill>
              </a:rPr>
              <a:t>microsatellitaire</a:t>
            </a:r>
            <a:r>
              <a:rPr lang="fr-FR" sz="2000" dirty="0">
                <a:solidFill>
                  <a:schemeClr val="bg1"/>
                </a:solidFill>
              </a:rPr>
              <a:t> (MSI) intermédiaire entre MSI-HIGH et MSS</a:t>
            </a:r>
          </a:p>
        </p:txBody>
      </p:sp>
    </p:spTree>
    <p:extLst>
      <p:ext uri="{BB962C8B-B14F-4D97-AF65-F5344CB8AC3E}">
        <p14:creationId xmlns:p14="http://schemas.microsoft.com/office/powerpoint/2010/main" val="374444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2800" dirty="0"/>
              <a:t>Adénocarcinome de la jonction œsogastrique MSI </a:t>
            </a:r>
            <a:r>
              <a:rPr lang="fr-FR" sz="2800" dirty="0" err="1"/>
              <a:t>low</a:t>
            </a:r>
            <a:r>
              <a:rPr lang="fr-FR" sz="2800" dirty="0"/>
              <a:t> </a:t>
            </a:r>
          </a:p>
        </p:txBody>
      </p:sp>
      <p:sp>
        <p:nvSpPr>
          <p:cNvPr id="10" name="ZoneTexte 3"/>
          <p:cNvSpPr txBox="1">
            <a:spLocks noChangeArrowheads="1"/>
          </p:cNvSpPr>
          <p:nvPr/>
        </p:nvSpPr>
        <p:spPr bwMode="auto">
          <a:xfrm>
            <a:off x="23168" y="4897438"/>
            <a:ext cx="87852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Y. </a:t>
            </a:r>
            <a:r>
              <a:rPr lang="fr-FR" altLang="fr-FR" sz="10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Imamura</a:t>
            </a:r>
            <a:r>
              <a:rPr lang="fr-FR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ro-RO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 et al., ASCO</a:t>
            </a:r>
            <a:r>
              <a:rPr lang="fr-FR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GI</a:t>
            </a:r>
            <a:r>
              <a:rPr lang="ro-RO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 20</a:t>
            </a:r>
            <a:r>
              <a:rPr lang="fr-FR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19</a:t>
            </a:r>
            <a:r>
              <a:rPr lang="ro-RO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, </a:t>
            </a:r>
            <a:r>
              <a:rPr lang="fr-FR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abs  44</a:t>
            </a:r>
            <a:endParaRPr lang="nl-NL" altLang="fr-FR" sz="1000" dirty="0">
              <a:solidFill>
                <a:prstClr val="black">
                  <a:lumMod val="50000"/>
                  <a:lumOff val="50000"/>
                </a:prstClr>
              </a:solidFill>
              <a:latin typeface="Calibri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8055754"/>
              </p:ext>
            </p:extLst>
          </p:nvPr>
        </p:nvGraphicFramePr>
        <p:xfrm>
          <a:off x="751410" y="1707654"/>
          <a:ext cx="4180630" cy="11356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590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38472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48246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MSI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Marqueurs d’instabilité (n)</a:t>
                      </a:r>
                    </a:p>
                    <a:p>
                      <a:pPr algn="ctr"/>
                      <a:r>
                        <a:rPr lang="fr-FR" sz="1000" baseline="0" dirty="0"/>
                        <a:t>(BAT25, BAT26, BAT40, D2S123, DSS346, D17S250)</a:t>
                      </a:r>
                      <a:endParaRPr lang="fr-FR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0197"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High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≥ 2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0197">
                <a:tc>
                  <a:txBody>
                    <a:bodyPr/>
                    <a:lstStyle/>
                    <a:p>
                      <a:pPr algn="ctr"/>
                      <a:r>
                        <a:rPr lang="fr-FR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Low</a:t>
                      </a:r>
                      <a:r>
                        <a:rPr lang="fr-FR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30197"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MSS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6ECBF7A9-E275-F34C-B91F-8E663BB9F3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7574"/>
            <a:ext cx="8229600" cy="795535"/>
          </a:xfrm>
        </p:spPr>
        <p:txBody>
          <a:bodyPr>
            <a:normAutofit/>
          </a:bodyPr>
          <a:lstStyle/>
          <a:p>
            <a:r>
              <a:rPr lang="fr-FR" sz="2000" dirty="0"/>
              <a:t>Analyse MSI et EBV de 372/461 pièces opératoires (centres Japonais) </a:t>
            </a:r>
            <a:br>
              <a:rPr lang="fr-FR" sz="2000" dirty="0"/>
            </a:br>
            <a:r>
              <a:rPr lang="fr-FR" sz="2000" dirty="0"/>
              <a:t>     9 EBV+ et 363 EBV-</a:t>
            </a:r>
          </a:p>
          <a:p>
            <a:endParaRPr lang="fr-FR" sz="2000" dirty="0"/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xmlns="" id="{358BC593-87D2-1641-8707-A867C3CDF801}"/>
              </a:ext>
            </a:extLst>
          </p:cNvPr>
          <p:cNvSpPr txBox="1">
            <a:spLocks/>
          </p:cNvSpPr>
          <p:nvPr/>
        </p:nvSpPr>
        <p:spPr>
          <a:xfrm>
            <a:off x="4788024" y="1563638"/>
            <a:ext cx="3898776" cy="15156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A370A9"/>
              </a:buClr>
              <a:buFont typeface="Wingdings" pitchFamily="2" charset="2"/>
              <a:buChar char="§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r-FR" sz="1700" dirty="0">
                <a:solidFill>
                  <a:srgbClr val="4BACC6"/>
                </a:solidFill>
              </a:rPr>
              <a:t>Recherche d’Anomalies moléculaires associées</a:t>
            </a:r>
          </a:p>
          <a:p>
            <a:pPr lvl="2"/>
            <a:r>
              <a:rPr lang="fr-FR" sz="1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Expression PDL-1 (CPS), CD8+</a:t>
            </a:r>
          </a:p>
          <a:p>
            <a:pPr lvl="2"/>
            <a:r>
              <a:rPr lang="fr-FR" sz="1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HER2, mutation P53</a:t>
            </a:r>
          </a:p>
          <a:p>
            <a:pPr lvl="2"/>
            <a:r>
              <a:rPr lang="fr-FR" sz="1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Méthylation  MLH-1, LINE-1, CIMP</a:t>
            </a:r>
          </a:p>
          <a:p>
            <a:endParaRPr lang="fr-FR" sz="2000" dirty="0">
              <a:solidFill>
                <a:srgbClr val="1F497D"/>
              </a:solidFill>
            </a:endParaRPr>
          </a:p>
        </p:txBody>
      </p:sp>
      <p:sp>
        <p:nvSpPr>
          <p:cNvPr id="13" name="Espace réservé du contenu 6">
            <a:extLst>
              <a:ext uri="{FF2B5EF4-FFF2-40B4-BE49-F238E27FC236}">
                <a16:creationId xmlns:a16="http://schemas.microsoft.com/office/drawing/2014/main" xmlns="" id="{43CE41C0-B977-5B4A-B8CE-8E5F909DE748}"/>
              </a:ext>
            </a:extLst>
          </p:cNvPr>
          <p:cNvSpPr txBox="1">
            <a:spLocks/>
          </p:cNvSpPr>
          <p:nvPr/>
        </p:nvSpPr>
        <p:spPr>
          <a:xfrm>
            <a:off x="457200" y="3061377"/>
            <a:ext cx="8229600" cy="7955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A370A9"/>
              </a:buClr>
              <a:buFont typeface="Wingdings" pitchFamily="2" charset="2"/>
              <a:buChar char="§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>
                <a:solidFill>
                  <a:srgbClr val="1F497D"/>
                </a:solidFill>
              </a:rPr>
              <a:t>Résultats</a:t>
            </a: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xmlns="" id="{4D8D8818-9BAD-254A-AC4A-51407610867B}"/>
              </a:ext>
            </a:extLst>
          </p:cNvPr>
          <p:cNvSpPr/>
          <p:nvPr/>
        </p:nvSpPr>
        <p:spPr>
          <a:xfrm>
            <a:off x="3707904" y="3370891"/>
            <a:ext cx="5187102" cy="1512168"/>
          </a:xfrm>
          <a:prstGeom prst="roundRect">
            <a:avLst/>
          </a:prstGeom>
          <a:solidFill>
            <a:srgbClr val="A370A9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fr-FR" b="1" dirty="0">
                <a:solidFill>
                  <a:prstClr val="white"/>
                </a:solidFill>
              </a:rPr>
              <a:t>Patients MSI </a:t>
            </a:r>
            <a:r>
              <a:rPr lang="fr-FR" b="1" dirty="0" err="1">
                <a:solidFill>
                  <a:prstClr val="white"/>
                </a:solidFill>
              </a:rPr>
              <a:t>low</a:t>
            </a:r>
            <a:endParaRPr lang="fr-FR" b="1" dirty="0">
              <a:solidFill>
                <a:prstClr val="white"/>
              </a:solidFill>
            </a:endParaRPr>
          </a:p>
          <a:p>
            <a:pPr defTabSz="457200"/>
            <a:r>
              <a:rPr lang="fr-FR" b="1" dirty="0">
                <a:solidFill>
                  <a:prstClr val="white"/>
                </a:solidFill>
              </a:rPr>
              <a:t>- Jeunes (61,3 ans ; p=0,003)</a:t>
            </a:r>
          </a:p>
          <a:p>
            <a:pPr defTabSz="457200"/>
            <a:r>
              <a:rPr lang="fr-FR" b="1" dirty="0">
                <a:solidFill>
                  <a:prstClr val="white"/>
                </a:solidFill>
              </a:rPr>
              <a:t>- Intermédiaire entre MSI high et MSS (N0, stade,</a:t>
            </a:r>
            <a:br>
              <a:rPr lang="fr-FR" b="1" dirty="0">
                <a:solidFill>
                  <a:prstClr val="white"/>
                </a:solidFill>
              </a:rPr>
            </a:br>
            <a:r>
              <a:rPr lang="fr-FR" b="1" dirty="0">
                <a:solidFill>
                  <a:prstClr val="white"/>
                </a:solidFill>
              </a:rPr>
              <a:t>  CD8+, CPS ≥ 1%) </a:t>
            </a:r>
          </a:p>
          <a:p>
            <a:pPr defTabSz="457200"/>
            <a:r>
              <a:rPr lang="fr-FR" b="1" dirty="0">
                <a:solidFill>
                  <a:prstClr val="white"/>
                </a:solidFill>
              </a:rPr>
              <a:t>- Pas d’altération épigénétique MLH-1, CIMP</a:t>
            </a:r>
          </a:p>
        </p:txBody>
      </p:sp>
      <p:sp>
        <p:nvSpPr>
          <p:cNvPr id="8" name="Flèche vers la droite 7">
            <a:extLst>
              <a:ext uri="{FF2B5EF4-FFF2-40B4-BE49-F238E27FC236}">
                <a16:creationId xmlns:a16="http://schemas.microsoft.com/office/drawing/2014/main" xmlns="" id="{02B42FFE-8DD2-784A-9369-05941898658F}"/>
              </a:ext>
            </a:extLst>
          </p:cNvPr>
          <p:cNvSpPr/>
          <p:nvPr/>
        </p:nvSpPr>
        <p:spPr>
          <a:xfrm>
            <a:off x="755576" y="1419622"/>
            <a:ext cx="216024" cy="144016"/>
          </a:xfrm>
          <a:prstGeom prst="rightArrow">
            <a:avLst/>
          </a:prstGeom>
          <a:solidFill>
            <a:srgbClr val="A370A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xmlns="" id="{8849C3B2-2410-7541-A804-F4143972B735}"/>
              </a:ext>
            </a:extLst>
          </p:cNvPr>
          <p:cNvGraphicFramePr/>
          <p:nvPr>
            <p:extLst/>
          </p:nvPr>
        </p:nvGraphicFramePr>
        <p:xfrm>
          <a:off x="1259632" y="3392363"/>
          <a:ext cx="2304256" cy="16833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8A9D92ED-338E-E441-AC3D-43E73CF9F72B}"/>
              </a:ext>
            </a:extLst>
          </p:cNvPr>
          <p:cNvSpPr txBox="1"/>
          <p:nvPr/>
        </p:nvSpPr>
        <p:spPr>
          <a:xfrm>
            <a:off x="1331640" y="3419495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fr-FR" sz="1000" dirty="0">
                <a:solidFill>
                  <a:srgbClr val="A470AA"/>
                </a:solidFill>
              </a:rPr>
              <a:t>MS-high</a:t>
            </a:r>
            <a:br>
              <a:rPr lang="fr-FR" sz="1000" dirty="0">
                <a:solidFill>
                  <a:srgbClr val="A470AA"/>
                </a:solidFill>
              </a:rPr>
            </a:br>
            <a:r>
              <a:rPr lang="fr-FR" sz="1000" dirty="0">
                <a:solidFill>
                  <a:srgbClr val="A470AA"/>
                </a:solidFill>
              </a:rPr>
              <a:t>(n=28)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96F4EDA5-54E4-5E4D-8152-B511F463E1B8}"/>
              </a:ext>
            </a:extLst>
          </p:cNvPr>
          <p:cNvSpPr txBox="1"/>
          <p:nvPr/>
        </p:nvSpPr>
        <p:spPr>
          <a:xfrm>
            <a:off x="1907704" y="3131463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fr-FR" sz="1000" dirty="0">
                <a:solidFill>
                  <a:srgbClr val="FFC000"/>
                </a:solidFill>
              </a:rPr>
              <a:t>MSI </a:t>
            </a:r>
            <a:r>
              <a:rPr lang="fr-FR" sz="1000" dirty="0" err="1">
                <a:solidFill>
                  <a:srgbClr val="FFC000"/>
                </a:solidFill>
              </a:rPr>
              <a:t>low</a:t>
            </a:r>
            <a:r>
              <a:rPr lang="fr-FR" sz="1000" dirty="0">
                <a:solidFill>
                  <a:srgbClr val="FFC000"/>
                </a:solidFill>
              </a:rPr>
              <a:t/>
            </a:r>
            <a:br>
              <a:rPr lang="fr-FR" sz="1000" dirty="0">
                <a:solidFill>
                  <a:srgbClr val="FFC000"/>
                </a:solidFill>
              </a:rPr>
            </a:br>
            <a:r>
              <a:rPr lang="fr-FR" sz="1000" dirty="0">
                <a:solidFill>
                  <a:srgbClr val="FFC000"/>
                </a:solidFill>
              </a:rPr>
              <a:t>(n=24)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1D420CE0-A278-BB42-9C73-443BAB3FF334}"/>
              </a:ext>
            </a:extLst>
          </p:cNvPr>
          <p:cNvSpPr txBox="1"/>
          <p:nvPr/>
        </p:nvSpPr>
        <p:spPr>
          <a:xfrm>
            <a:off x="2053505" y="4355599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fr-FR" sz="1000" dirty="0">
                <a:solidFill>
                  <a:prstClr val="white"/>
                </a:solidFill>
              </a:rPr>
              <a:t>MSS</a:t>
            </a:r>
            <a:br>
              <a:rPr lang="fr-FR" sz="1000" dirty="0">
                <a:solidFill>
                  <a:prstClr val="white"/>
                </a:solidFill>
              </a:rPr>
            </a:br>
            <a:r>
              <a:rPr lang="fr-FR" sz="1000" dirty="0">
                <a:solidFill>
                  <a:prstClr val="white"/>
                </a:solidFill>
              </a:rPr>
              <a:t>(n=363)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3AE7C25C-E2B3-5543-AD56-5F1252FEDFAA}"/>
              </a:ext>
            </a:extLst>
          </p:cNvPr>
          <p:cNvSpPr txBox="1"/>
          <p:nvPr/>
        </p:nvSpPr>
        <p:spPr>
          <a:xfrm>
            <a:off x="2053058" y="4194341"/>
            <a:ext cx="792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fr-FR" sz="1000" b="1" dirty="0">
                <a:solidFill>
                  <a:prstClr val="white"/>
                </a:solidFill>
              </a:rPr>
              <a:t>85,7%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3FD91EE4-3887-2344-A000-0346120CF748}"/>
              </a:ext>
            </a:extLst>
          </p:cNvPr>
          <p:cNvSpPr txBox="1"/>
          <p:nvPr/>
        </p:nvSpPr>
        <p:spPr>
          <a:xfrm>
            <a:off x="1662999" y="3669556"/>
            <a:ext cx="792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fr-FR" sz="1000" b="1" dirty="0">
                <a:solidFill>
                  <a:prstClr val="white"/>
                </a:solidFill>
              </a:rPr>
              <a:t>7,7%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xmlns="" id="{1F354A84-F05A-7842-974E-6E0CDD3BFC87}"/>
              </a:ext>
            </a:extLst>
          </p:cNvPr>
          <p:cNvSpPr txBox="1"/>
          <p:nvPr/>
        </p:nvSpPr>
        <p:spPr>
          <a:xfrm>
            <a:off x="1907704" y="3515356"/>
            <a:ext cx="7920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fr-FR" sz="800" b="1" dirty="0">
                <a:solidFill>
                  <a:prstClr val="white"/>
                </a:solidFill>
              </a:rPr>
              <a:t>6,6%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xmlns="" id="{5474B086-4EA2-1249-9AB6-FC3FE1562033}"/>
              </a:ext>
            </a:extLst>
          </p:cNvPr>
          <p:cNvSpPr txBox="1"/>
          <p:nvPr/>
        </p:nvSpPr>
        <p:spPr>
          <a:xfrm>
            <a:off x="764866" y="4107770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 sz="10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1000" dirty="0">
                <a:solidFill>
                  <a:prstClr val="black">
                    <a:lumMod val="50000"/>
                    <a:lumOff val="50000"/>
                  </a:prstClr>
                </a:solidFill>
              </a:rPr>
              <a:t>Non-EBV (n=363)</a:t>
            </a:r>
          </a:p>
        </p:txBody>
      </p:sp>
    </p:spTree>
    <p:extLst>
      <p:ext uri="{BB962C8B-B14F-4D97-AF65-F5344CB8AC3E}">
        <p14:creationId xmlns:p14="http://schemas.microsoft.com/office/powerpoint/2010/main" val="339605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3E92183E-7722-634F-9871-FED9433579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555526"/>
            <a:ext cx="4717415" cy="3724275"/>
          </a:xfrm>
          <a:prstGeom prst="rect">
            <a:avLst/>
          </a:prstGeom>
        </p:spPr>
      </p:pic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461940" y="13102"/>
            <a:ext cx="8682060" cy="614432"/>
          </a:xfrm>
        </p:spPr>
        <p:txBody>
          <a:bodyPr>
            <a:normAutofit/>
          </a:bodyPr>
          <a:lstStyle/>
          <a:p>
            <a:r>
              <a:rPr lang="fr-FR" dirty="0"/>
              <a:t>Adénocarcinome de la jonction œsogastrique MSI </a:t>
            </a:r>
            <a:r>
              <a:rPr lang="fr-FR" dirty="0" err="1"/>
              <a:t>low</a:t>
            </a:r>
            <a:r>
              <a:rPr lang="fr-FR" dirty="0"/>
              <a:t> 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216648" y="527822"/>
            <a:ext cx="1922874" cy="257369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>
            <a:spAutoFit/>
          </a:bodyPr>
          <a:lstStyle/>
          <a:p>
            <a:pPr algn="ctr" defTabSz="457200"/>
            <a:r>
              <a:rPr lang="fr-FR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Survie spécifique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5652120" y="527822"/>
            <a:ext cx="2011038" cy="257369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>
            <a:spAutoFit/>
          </a:bodyPr>
          <a:lstStyle/>
          <a:p>
            <a:pPr algn="ctr" defTabSz="457200"/>
            <a:r>
              <a:rPr lang="fr-FR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Temps jusqu’à récidive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308626" y="2437989"/>
            <a:ext cx="1910737" cy="257369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>
            <a:spAutoFit/>
          </a:bodyPr>
          <a:lstStyle/>
          <a:p>
            <a:pPr algn="ctr" defTabSz="457200"/>
            <a:r>
              <a:rPr lang="fr-FR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Survie sans rechute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5697608" y="2437989"/>
            <a:ext cx="1922874" cy="257369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>
            <a:spAutoFit/>
          </a:bodyPr>
          <a:lstStyle/>
          <a:p>
            <a:pPr algn="ctr" defTabSz="457200"/>
            <a:r>
              <a:rPr lang="fr-FR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Survie globale</a:t>
            </a:r>
          </a:p>
        </p:txBody>
      </p:sp>
      <p:sp>
        <p:nvSpPr>
          <p:cNvPr id="14" name="ZoneTexte 3">
            <a:extLst>
              <a:ext uri="{FF2B5EF4-FFF2-40B4-BE49-F238E27FC236}">
                <a16:creationId xmlns:a16="http://schemas.microsoft.com/office/drawing/2014/main" xmlns="" id="{65D507AD-BEEB-1E43-9543-F07052150D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68" y="4920298"/>
            <a:ext cx="87852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Y. </a:t>
            </a:r>
            <a:r>
              <a:rPr lang="fr-FR" altLang="fr-FR" sz="10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Imamura</a:t>
            </a:r>
            <a:r>
              <a:rPr lang="fr-FR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ro-RO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 et al., ASCO</a:t>
            </a:r>
            <a:r>
              <a:rPr lang="fr-FR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GI</a:t>
            </a:r>
            <a:r>
              <a:rPr lang="ro-RO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 20</a:t>
            </a:r>
            <a:r>
              <a:rPr lang="fr-FR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19</a:t>
            </a:r>
            <a:r>
              <a:rPr lang="ro-RO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, </a:t>
            </a:r>
            <a:r>
              <a:rPr lang="fr-FR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abs  44</a:t>
            </a:r>
            <a:endParaRPr lang="nl-NL" altLang="fr-FR" sz="1000" dirty="0">
              <a:solidFill>
                <a:prstClr val="black">
                  <a:lumMod val="50000"/>
                  <a:lumOff val="50000"/>
                </a:prstClr>
              </a:solidFill>
              <a:latin typeface="Calibri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xmlns="" id="{AB242ED1-71BA-CE45-A17C-24D3F9D9B1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565039"/>
          </a:xfrm>
        </p:spPr>
        <p:txBody>
          <a:bodyPr/>
          <a:lstStyle/>
          <a:p>
            <a:r>
              <a:rPr lang="fr-FR" dirty="0"/>
              <a:t>Résultats de survie</a:t>
            </a: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xmlns="" id="{5EF2617F-B09F-4546-B855-3BDB0244E894}"/>
              </a:ext>
            </a:extLst>
          </p:cNvPr>
          <p:cNvSpPr/>
          <p:nvPr/>
        </p:nvSpPr>
        <p:spPr>
          <a:xfrm>
            <a:off x="510374" y="4312903"/>
            <a:ext cx="8123251" cy="599606"/>
          </a:xfrm>
          <a:prstGeom prst="roundRect">
            <a:avLst/>
          </a:prstGeom>
          <a:solidFill>
            <a:srgbClr val="A370A9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fr-FR" sz="1400" b="1" dirty="0">
                <a:solidFill>
                  <a:prstClr val="white"/>
                </a:solidFill>
              </a:rPr>
              <a:t>Au total, ces résultats suggèrent le caractère prédictif du statut MSI </a:t>
            </a:r>
            <a:r>
              <a:rPr lang="fr-FR" sz="1400" b="1" dirty="0" err="1">
                <a:solidFill>
                  <a:prstClr val="white"/>
                </a:solidFill>
              </a:rPr>
              <a:t>low</a:t>
            </a:r>
            <a:r>
              <a:rPr lang="fr-FR" sz="1400" b="1" dirty="0">
                <a:solidFill>
                  <a:prstClr val="white"/>
                </a:solidFill>
              </a:rPr>
              <a:t> comme biomarqueur potentiel </a:t>
            </a:r>
          </a:p>
          <a:p>
            <a:pPr algn="ctr" defTabSz="457200"/>
            <a:r>
              <a:rPr lang="fr-FR" sz="1400" b="1" dirty="0">
                <a:solidFill>
                  <a:prstClr val="white"/>
                </a:solidFill>
              </a:rPr>
              <a:t>des inhibiteurs de checkpoint dans le traitement des ADK de la JOG</a:t>
            </a:r>
          </a:p>
        </p:txBody>
      </p:sp>
    </p:spTree>
    <p:extLst>
      <p:ext uri="{BB962C8B-B14F-4D97-AF65-F5344CB8AC3E}">
        <p14:creationId xmlns:p14="http://schemas.microsoft.com/office/powerpoint/2010/main" val="32168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xmlns="" id="{D11110D5-9095-234B-967B-BD6D8C5D37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4501" y="3517946"/>
            <a:ext cx="7660212" cy="1125140"/>
          </a:xfrm>
        </p:spPr>
        <p:txBody>
          <a:bodyPr/>
          <a:lstStyle/>
          <a:p>
            <a:r>
              <a:rPr lang="fr-FR" dirty="0" err="1">
                <a:solidFill>
                  <a:schemeClr val="bg1"/>
                </a:solidFill>
              </a:rPr>
              <a:t>Pietrantonio</a:t>
            </a:r>
            <a:r>
              <a:rPr lang="fr-FR" dirty="0">
                <a:solidFill>
                  <a:schemeClr val="bg1"/>
                </a:solidFill>
              </a:rPr>
              <a:t> F et al. ASCO GI 2019, </a:t>
            </a:r>
            <a:r>
              <a:rPr lang="fr-FR" dirty="0" err="1">
                <a:solidFill>
                  <a:schemeClr val="bg1"/>
                </a:solidFill>
              </a:rPr>
              <a:t>abstr</a:t>
            </a:r>
            <a:r>
              <a:rPr lang="fr-FR" dirty="0">
                <a:solidFill>
                  <a:schemeClr val="bg1"/>
                </a:solidFill>
              </a:rPr>
              <a:t> 66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xmlns="" id="{F8B90FEF-C984-E148-BBE3-3754C5C30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2000" dirty="0">
                <a:solidFill>
                  <a:schemeClr val="bg1"/>
                </a:solidFill>
              </a:rPr>
              <a:t>Instabilité </a:t>
            </a:r>
            <a:r>
              <a:rPr lang="fr-FR" sz="2000" dirty="0" err="1">
                <a:solidFill>
                  <a:schemeClr val="bg1"/>
                </a:solidFill>
              </a:rPr>
              <a:t>microsatellitaire</a:t>
            </a:r>
            <a:r>
              <a:rPr lang="fr-FR" sz="2000" dirty="0">
                <a:solidFill>
                  <a:schemeClr val="bg1"/>
                </a:solidFill>
              </a:rPr>
              <a:t> (MSI) et cancers gastriques opérables : méta-analyse de 4 ESSAIS </a:t>
            </a:r>
            <a:r>
              <a:rPr lang="fr-FR" sz="2000" dirty="0" err="1">
                <a:solidFill>
                  <a:schemeClr val="bg1"/>
                </a:solidFill>
              </a:rPr>
              <a:t>RANDOMISés</a:t>
            </a:r>
            <a:endParaRPr lang="fr-F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871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MSI et cancers gastriques opérables</a:t>
            </a:r>
            <a:br>
              <a:rPr lang="fr-FR" dirty="0"/>
            </a:br>
            <a:r>
              <a:rPr lang="fr-FR" dirty="0"/>
              <a:t>Méta-analyse</a:t>
            </a:r>
          </a:p>
        </p:txBody>
      </p:sp>
      <p:sp>
        <p:nvSpPr>
          <p:cNvPr id="15" name="Espace réservé du contenu 1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761272"/>
          </a:xfrm>
          <a:noFill/>
        </p:spPr>
        <p:txBody>
          <a:bodyPr>
            <a:normAutofit/>
          </a:bodyPr>
          <a:lstStyle/>
          <a:p>
            <a:r>
              <a:rPr lang="fr-FR" sz="1800" dirty="0"/>
              <a:t>Données individuelles de 1552 patients avec détermination du statut MSI/MSS de </a:t>
            </a:r>
            <a:br>
              <a:rPr lang="fr-FR" sz="1800" dirty="0"/>
            </a:br>
            <a:r>
              <a:rPr lang="fr-FR" sz="1800" dirty="0"/>
              <a:t>4 essais randomisés (CLASSIC, MAGIC, ARTIST, ITACA-S), MSI (7,8%)</a:t>
            </a:r>
          </a:p>
        </p:txBody>
      </p:sp>
      <p:sp>
        <p:nvSpPr>
          <p:cNvPr id="10" name="ZoneTexte 3"/>
          <p:cNvSpPr txBox="1">
            <a:spLocks noChangeArrowheads="1"/>
          </p:cNvSpPr>
          <p:nvPr/>
        </p:nvSpPr>
        <p:spPr bwMode="auto">
          <a:xfrm>
            <a:off x="23168" y="4897438"/>
            <a:ext cx="87852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F. </a:t>
            </a:r>
            <a:r>
              <a:rPr lang="fr-FR" altLang="fr-FR" sz="10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Pietrantonio</a:t>
            </a:r>
            <a:r>
              <a:rPr lang="ro-RO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 et al., ASCO</a:t>
            </a:r>
            <a:r>
              <a:rPr lang="fr-FR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GI</a:t>
            </a:r>
            <a:r>
              <a:rPr lang="ro-RO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 20</a:t>
            </a:r>
            <a:r>
              <a:rPr lang="fr-FR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19</a:t>
            </a:r>
            <a:r>
              <a:rPr lang="ro-RO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, </a:t>
            </a:r>
            <a:r>
              <a:rPr lang="fr-FR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abs 66</a:t>
            </a:r>
            <a:endParaRPr lang="nl-NL" altLang="fr-FR" sz="1000" dirty="0">
              <a:solidFill>
                <a:prstClr val="black">
                  <a:lumMod val="50000"/>
                  <a:lumOff val="50000"/>
                </a:prstClr>
              </a:solidFill>
              <a:latin typeface="Calibri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graphicFrame>
        <p:nvGraphicFramePr>
          <p:cNvPr id="13" name="Table 142">
            <a:extLst>
              <a:ext uri="{FF2B5EF4-FFF2-40B4-BE49-F238E27FC236}">
                <a16:creationId xmlns:a16="http://schemas.microsoft.com/office/drawing/2014/main" xmlns="" id="{CD73B477-9BA7-7E4A-B192-BD17F21392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1524401"/>
              </p:ext>
            </p:extLst>
          </p:nvPr>
        </p:nvGraphicFramePr>
        <p:xfrm>
          <a:off x="467670" y="3643638"/>
          <a:ext cx="3887945" cy="7392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677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0058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0058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731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12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6858" marT="9144" marB="9144" anchor="ctr"/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>
                          <a:solidFill>
                            <a:schemeClr val="bg1"/>
                          </a:solidFill>
                        </a:rPr>
                        <a:t>MSI</a:t>
                      </a:r>
                    </a:p>
                  </a:txBody>
                  <a:tcPr marL="0" marR="0" anchor="ctr"/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FR" sz="1200" b="1" dirty="0">
                          <a:solidFill>
                            <a:schemeClr val="bg1"/>
                          </a:solidFill>
                        </a:rPr>
                        <a:t>MSS/MSI </a:t>
                      </a:r>
                      <a:r>
                        <a:rPr lang="fr-FR" sz="1200" b="1" dirty="0" err="1">
                          <a:solidFill>
                            <a:schemeClr val="bg1"/>
                          </a:solidFill>
                        </a:rPr>
                        <a:t>low</a:t>
                      </a:r>
                      <a:endParaRPr lang="fr-FR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2475">
                <a:tc>
                  <a:txBody>
                    <a:bodyPr/>
                    <a:lstStyle/>
                    <a:p>
                      <a:pPr marL="0" marR="0" indent="0" algn="l" defTabSz="342900" rtl="0" eaLnBrk="1" fontAlgn="auto" latinLnBrk="0" hangingPunct="1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SSR 5 </a:t>
                      </a:r>
                      <a:r>
                        <a:rPr lang="en-US" sz="1200" b="0" i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ans</a:t>
                      </a: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(%, IC 95%)</a:t>
                      </a:r>
                    </a:p>
                  </a:txBody>
                  <a:tcPr marL="68580" marR="0" marT="9144" marB="9144" anchor="ctr"/>
                </a:tc>
                <a:tc>
                  <a:txBody>
                    <a:bodyPr/>
                    <a:lstStyle/>
                    <a:p>
                      <a:pPr marL="0" marR="0" indent="0" algn="ctr" defTabSz="342900" rtl="0" eaLnBrk="1" fontAlgn="auto" latinLnBrk="0" hangingPunct="1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71,8 (63,8-80,7)</a:t>
                      </a:r>
                    </a:p>
                  </a:txBody>
                  <a:tcPr marL="0" marR="6858" marT="9144" marB="9144" anchor="ctr"/>
                </a:tc>
                <a:tc>
                  <a:txBody>
                    <a:bodyPr/>
                    <a:lstStyle/>
                    <a:p>
                      <a:pPr marL="0" marR="0" indent="0" algn="ctr" defTabSz="342900" rtl="0" eaLnBrk="1" fontAlgn="auto" latinLnBrk="0" hangingPunct="1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52,3 (49,6-55)</a:t>
                      </a:r>
                    </a:p>
                  </a:txBody>
                  <a:tcPr marL="0" marR="6858" marT="0" marB="9144" anchor="ctr"/>
                </a:tc>
                <a:extLst>
                  <a:ext uri="{0D108BD9-81ED-4DB2-BD59-A6C34878D82A}">
                    <a16:rowId xmlns:a16="http://schemas.microsoft.com/office/drawing/2014/main" xmlns="" val="763237589"/>
                  </a:ext>
                </a:extLst>
              </a:tr>
              <a:tr h="232475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HR (IC 95%), p</a:t>
                      </a:r>
                      <a:endParaRPr lang="en-US" sz="12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0" marT="9144" marB="9144" anchor="ctr"/>
                </a:tc>
                <a:tc gridSpan="2">
                  <a:txBody>
                    <a:bodyPr/>
                    <a:lstStyle/>
                    <a:p>
                      <a:pPr marL="0" marR="0" indent="0" algn="ctr" defTabSz="342900" rtl="0" eaLnBrk="1" fontAlgn="auto" latinLnBrk="0" hangingPunct="1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0,5 (0,35-0,72), p&lt;0,001</a:t>
                      </a:r>
                    </a:p>
                  </a:txBody>
                  <a:tcPr marL="0" marR="6858" marT="9144" marB="9144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0" marR="6858" marT="9144" marB="9144" anchor="ctr"/>
                </a:tc>
                <a:extLst>
                  <a:ext uri="{0D108BD9-81ED-4DB2-BD59-A6C34878D82A}">
                    <a16:rowId xmlns:a16="http://schemas.microsoft.com/office/drawing/2014/main" xmlns="" val="743242921"/>
                  </a:ext>
                </a:extLst>
              </a:tr>
            </a:tbl>
          </a:graphicData>
        </a:graphic>
      </p:graphicFrame>
      <p:graphicFrame>
        <p:nvGraphicFramePr>
          <p:cNvPr id="14" name="Table 142">
            <a:extLst>
              <a:ext uri="{FF2B5EF4-FFF2-40B4-BE49-F238E27FC236}">
                <a16:creationId xmlns:a16="http://schemas.microsoft.com/office/drawing/2014/main" xmlns="" id="{B5CD3282-5F05-3146-B9BE-87C49287A00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932040" y="3643638"/>
          <a:ext cx="3887945" cy="7392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677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0058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0058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731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12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6858" marT="9144" marB="9144" anchor="ctr"/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>
                          <a:solidFill>
                            <a:schemeClr val="bg1"/>
                          </a:solidFill>
                        </a:rPr>
                        <a:t>MSI</a:t>
                      </a:r>
                    </a:p>
                  </a:txBody>
                  <a:tcPr marL="0" marR="0" anchor="ctr"/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FR" sz="1200" b="1" dirty="0">
                          <a:solidFill>
                            <a:schemeClr val="bg1"/>
                          </a:solidFill>
                        </a:rPr>
                        <a:t>MSS/MSI </a:t>
                      </a:r>
                      <a:r>
                        <a:rPr lang="fr-FR" sz="1200" b="1" dirty="0" err="1">
                          <a:solidFill>
                            <a:schemeClr val="bg1"/>
                          </a:solidFill>
                        </a:rPr>
                        <a:t>low</a:t>
                      </a:r>
                      <a:endParaRPr lang="fr-FR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2475">
                <a:tc>
                  <a:txBody>
                    <a:bodyPr/>
                    <a:lstStyle/>
                    <a:p>
                      <a:pPr marL="0" marR="0" indent="0" algn="l" defTabSz="342900" rtl="0" eaLnBrk="1" fontAlgn="auto" latinLnBrk="0" hangingPunct="1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SG 5 </a:t>
                      </a:r>
                      <a:r>
                        <a:rPr lang="en-US" sz="1200" b="0" i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ans</a:t>
                      </a:r>
                      <a:r>
                        <a:rPr lang="en-US" sz="12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(%, IC 95%)</a:t>
                      </a:r>
                    </a:p>
                  </a:txBody>
                  <a:tcPr marL="68580" marR="0" marT="9144" marB="9144" anchor="ctr"/>
                </a:tc>
                <a:tc>
                  <a:txBody>
                    <a:bodyPr/>
                    <a:lstStyle/>
                    <a:p>
                      <a:pPr marL="0" marR="0" indent="0" algn="ctr" defTabSz="342900" rtl="0" eaLnBrk="1" fontAlgn="auto" latinLnBrk="0" hangingPunct="1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77,4 (69,9-85,8)</a:t>
                      </a:r>
                    </a:p>
                  </a:txBody>
                  <a:tcPr marL="0" marR="6858" marT="9144" marB="9144" anchor="ctr"/>
                </a:tc>
                <a:tc>
                  <a:txBody>
                    <a:bodyPr/>
                    <a:lstStyle/>
                    <a:p>
                      <a:pPr marL="0" marR="0" indent="0" algn="ctr" defTabSz="342900" rtl="0" eaLnBrk="1" fontAlgn="auto" latinLnBrk="0" hangingPunct="1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59,2 (56,6-62)</a:t>
                      </a:r>
                    </a:p>
                  </a:txBody>
                  <a:tcPr marL="0" marR="6858" marT="0" marB="9144" anchor="ctr"/>
                </a:tc>
                <a:extLst>
                  <a:ext uri="{0D108BD9-81ED-4DB2-BD59-A6C34878D82A}">
                    <a16:rowId xmlns:a16="http://schemas.microsoft.com/office/drawing/2014/main" xmlns="" val="763237589"/>
                  </a:ext>
                </a:extLst>
              </a:tr>
              <a:tr h="232475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HR (IC 95%), p</a:t>
                      </a:r>
                      <a:endParaRPr lang="en-US" sz="12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0" marT="9144" marB="9144" anchor="ctr"/>
                </a:tc>
                <a:tc gridSpan="2">
                  <a:txBody>
                    <a:bodyPr/>
                    <a:lstStyle/>
                    <a:p>
                      <a:pPr marL="0" marR="0" indent="0" algn="ctr" defTabSz="342900" rtl="0" eaLnBrk="1" fontAlgn="auto" latinLnBrk="0" hangingPunct="1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0,5 (0,34-0,74), p&lt;0,001</a:t>
                      </a:r>
                    </a:p>
                  </a:txBody>
                  <a:tcPr marL="0" marR="6858" marT="9144" marB="9144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0" marR="6858" marT="9144" marB="9144" anchor="ctr"/>
                </a:tc>
                <a:extLst>
                  <a:ext uri="{0D108BD9-81ED-4DB2-BD59-A6C34878D82A}">
                    <a16:rowId xmlns:a16="http://schemas.microsoft.com/office/drawing/2014/main" xmlns="" val="743242921"/>
                  </a:ext>
                </a:extLst>
              </a:tr>
            </a:tbl>
          </a:graphicData>
        </a:graphic>
      </p:graphicFrame>
      <p:sp>
        <p:nvSpPr>
          <p:cNvPr id="16" name="Espace réservé du contenu 1">
            <a:extLst>
              <a:ext uri="{FF2B5EF4-FFF2-40B4-BE49-F238E27FC236}">
                <a16:creationId xmlns:a16="http://schemas.microsoft.com/office/drawing/2014/main" xmlns="" id="{E2C34B04-C950-B04F-BDC1-85394CB97778}"/>
              </a:ext>
            </a:extLst>
          </p:cNvPr>
          <p:cNvSpPr txBox="1">
            <a:spLocks/>
          </p:cNvSpPr>
          <p:nvPr/>
        </p:nvSpPr>
        <p:spPr>
          <a:xfrm>
            <a:off x="457200" y="4427948"/>
            <a:ext cx="8229600" cy="76127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A370A9"/>
              </a:buClr>
              <a:buFont typeface="Wingdings" pitchFamily="2" charset="2"/>
              <a:buChar char="§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r-FR" sz="1400" dirty="0">
                <a:solidFill>
                  <a:srgbClr val="4BACC6"/>
                </a:solidFill>
              </a:rPr>
              <a:t>En analyse multivariée, MSI est un facteur pronostique indépendant (</a:t>
            </a:r>
            <a:r>
              <a:rPr lang="fr-FR" sz="1400" dirty="0" err="1">
                <a:solidFill>
                  <a:srgbClr val="4BACC6"/>
                </a:solidFill>
              </a:rPr>
              <a:t>T</a:t>
            </a:r>
            <a:r>
              <a:rPr lang="fr-FR" sz="1400" dirty="0">
                <a:solidFill>
                  <a:srgbClr val="4BACC6"/>
                </a:solidFill>
              </a:rPr>
              <a:t>/N/origine/traitement) sur la DFS (HR=0,48 ; p&lt;0,001) et la SG (HR=0,48 ; p=0,005)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6088001-7D81-154E-81AF-76A2BD6785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4159" y="3165229"/>
            <a:ext cx="51296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29A5253-C52B-BC48-A914-CB82C52B4E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6987" y="3165229"/>
            <a:ext cx="102592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4A1C5AC-0600-8343-BB7C-9ACFECD7DE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1260" y="2579992"/>
            <a:ext cx="12824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0,4</a:t>
            </a:r>
          </a:p>
        </p:txBody>
      </p:sp>
      <p:sp>
        <p:nvSpPr>
          <p:cNvPr id="19" name="Freeform 35">
            <a:extLst>
              <a:ext uri="{FF2B5EF4-FFF2-40B4-BE49-F238E27FC236}">
                <a16:creationId xmlns:a16="http://schemas.microsoft.com/office/drawing/2014/main" xmlns="" id="{F4177357-ABFC-C146-95EA-D5E9547D3694}"/>
              </a:ext>
            </a:extLst>
          </p:cNvPr>
          <p:cNvSpPr>
            <a:spLocks noEditPoints="1"/>
          </p:cNvSpPr>
          <p:nvPr/>
        </p:nvSpPr>
        <p:spPr bwMode="auto">
          <a:xfrm>
            <a:off x="1683310" y="1927225"/>
            <a:ext cx="45719" cy="1186054"/>
          </a:xfrm>
          <a:custGeom>
            <a:avLst/>
            <a:gdLst>
              <a:gd name="T0" fmla="*/ 13 w 13"/>
              <a:gd name="T1" fmla="*/ 938 h 938"/>
              <a:gd name="T2" fmla="*/ 13 w 13"/>
              <a:gd name="T3" fmla="*/ 0 h 938"/>
              <a:gd name="T4" fmla="*/ 13 w 13"/>
              <a:gd name="T5" fmla="*/ 935 h 938"/>
              <a:gd name="T6" fmla="*/ 0 w 13"/>
              <a:gd name="T7" fmla="*/ 935 h 938"/>
              <a:gd name="T8" fmla="*/ 13 w 13"/>
              <a:gd name="T9" fmla="*/ 843 h 938"/>
              <a:gd name="T10" fmla="*/ 0 w 13"/>
              <a:gd name="T11" fmla="*/ 843 h 938"/>
              <a:gd name="T12" fmla="*/ 13 w 13"/>
              <a:gd name="T13" fmla="*/ 750 h 938"/>
              <a:gd name="T14" fmla="*/ 0 w 13"/>
              <a:gd name="T15" fmla="*/ 750 h 938"/>
              <a:gd name="T16" fmla="*/ 13 w 13"/>
              <a:gd name="T17" fmla="*/ 657 h 938"/>
              <a:gd name="T18" fmla="*/ 0 w 13"/>
              <a:gd name="T19" fmla="*/ 657 h 938"/>
              <a:gd name="T20" fmla="*/ 13 w 13"/>
              <a:gd name="T21" fmla="*/ 564 h 938"/>
              <a:gd name="T22" fmla="*/ 0 w 13"/>
              <a:gd name="T23" fmla="*/ 564 h 938"/>
              <a:gd name="T24" fmla="*/ 13 w 13"/>
              <a:gd name="T25" fmla="*/ 471 h 938"/>
              <a:gd name="T26" fmla="*/ 0 w 13"/>
              <a:gd name="T27" fmla="*/ 471 h 938"/>
              <a:gd name="T28" fmla="*/ 13 w 13"/>
              <a:gd name="T29" fmla="*/ 379 h 938"/>
              <a:gd name="T30" fmla="*/ 0 w 13"/>
              <a:gd name="T31" fmla="*/ 379 h 938"/>
              <a:gd name="T32" fmla="*/ 13 w 13"/>
              <a:gd name="T33" fmla="*/ 286 h 938"/>
              <a:gd name="T34" fmla="*/ 0 w 13"/>
              <a:gd name="T35" fmla="*/ 286 h 938"/>
              <a:gd name="T36" fmla="*/ 13 w 13"/>
              <a:gd name="T37" fmla="*/ 193 h 938"/>
              <a:gd name="T38" fmla="*/ 0 w 13"/>
              <a:gd name="T39" fmla="*/ 193 h 938"/>
              <a:gd name="T40" fmla="*/ 13 w 13"/>
              <a:gd name="T41" fmla="*/ 100 h 938"/>
              <a:gd name="T42" fmla="*/ 0 w 13"/>
              <a:gd name="T43" fmla="*/ 100 h 938"/>
              <a:gd name="T44" fmla="*/ 13 w 13"/>
              <a:gd name="T45" fmla="*/ 7 h 938"/>
              <a:gd name="T46" fmla="*/ 0 w 13"/>
              <a:gd name="T47" fmla="*/ 7 h 9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3" h="938">
                <a:moveTo>
                  <a:pt x="13" y="938"/>
                </a:moveTo>
                <a:lnTo>
                  <a:pt x="13" y="0"/>
                </a:lnTo>
                <a:moveTo>
                  <a:pt x="13" y="935"/>
                </a:moveTo>
                <a:lnTo>
                  <a:pt x="0" y="935"/>
                </a:lnTo>
                <a:moveTo>
                  <a:pt x="13" y="843"/>
                </a:moveTo>
                <a:lnTo>
                  <a:pt x="0" y="843"/>
                </a:lnTo>
                <a:moveTo>
                  <a:pt x="13" y="750"/>
                </a:moveTo>
                <a:lnTo>
                  <a:pt x="0" y="750"/>
                </a:lnTo>
                <a:moveTo>
                  <a:pt x="13" y="657"/>
                </a:moveTo>
                <a:lnTo>
                  <a:pt x="0" y="657"/>
                </a:lnTo>
                <a:moveTo>
                  <a:pt x="13" y="564"/>
                </a:moveTo>
                <a:lnTo>
                  <a:pt x="0" y="564"/>
                </a:lnTo>
                <a:moveTo>
                  <a:pt x="13" y="471"/>
                </a:moveTo>
                <a:lnTo>
                  <a:pt x="0" y="471"/>
                </a:lnTo>
                <a:moveTo>
                  <a:pt x="13" y="379"/>
                </a:moveTo>
                <a:lnTo>
                  <a:pt x="0" y="379"/>
                </a:lnTo>
                <a:moveTo>
                  <a:pt x="13" y="286"/>
                </a:moveTo>
                <a:lnTo>
                  <a:pt x="0" y="286"/>
                </a:lnTo>
                <a:moveTo>
                  <a:pt x="13" y="193"/>
                </a:moveTo>
                <a:lnTo>
                  <a:pt x="0" y="193"/>
                </a:lnTo>
                <a:moveTo>
                  <a:pt x="13" y="100"/>
                </a:moveTo>
                <a:lnTo>
                  <a:pt x="0" y="100"/>
                </a:lnTo>
                <a:moveTo>
                  <a:pt x="13" y="7"/>
                </a:moveTo>
                <a:lnTo>
                  <a:pt x="0" y="7"/>
                </a:lnTo>
              </a:path>
            </a:pathLst>
          </a:custGeom>
          <a:noFill/>
          <a:ln w="12700" cap="flat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C472510D-CB7A-714D-9019-74F0194285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7376" y="3262961"/>
            <a:ext cx="561051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Temps (</a:t>
            </a:r>
            <a:r>
              <a:rPr lang="en-US" altLang="en-US" sz="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mois</a:t>
            </a:r>
            <a:r>
              <a:rPr lang="en-US" altLang="en-US" sz="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)</a:t>
            </a: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xmlns="" id="{543A1213-ABDE-0945-A479-25FC626C42DE}"/>
              </a:ext>
            </a:extLst>
          </p:cNvPr>
          <p:cNvCxnSpPr>
            <a:cxnSpLocks/>
          </p:cNvCxnSpPr>
          <p:nvPr/>
        </p:nvCxnSpPr>
        <p:spPr>
          <a:xfrm>
            <a:off x="1727000" y="3103181"/>
            <a:ext cx="1672176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xmlns="" id="{FA009D5C-EDE8-2E4E-989A-13B49ECFCE17}"/>
              </a:ext>
            </a:extLst>
          </p:cNvPr>
          <p:cNvCxnSpPr>
            <a:cxnSpLocks/>
          </p:cNvCxnSpPr>
          <p:nvPr/>
        </p:nvCxnSpPr>
        <p:spPr>
          <a:xfrm rot="5400000">
            <a:off x="1940934" y="3130633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920FFC0A-ED00-3D49-9B4C-EEDB9FE60F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1975" y="3165229"/>
            <a:ext cx="102592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24</a:t>
            </a: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xmlns="" id="{2C1F8C7D-7C1B-2F41-9EBA-2917E21ED593}"/>
              </a:ext>
            </a:extLst>
          </p:cNvPr>
          <p:cNvCxnSpPr>
            <a:cxnSpLocks/>
          </p:cNvCxnSpPr>
          <p:nvPr/>
        </p:nvCxnSpPr>
        <p:spPr>
          <a:xfrm rot="5400000">
            <a:off x="2165922" y="3130633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D553DB8D-929F-3341-AD5E-545897ABDB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7266" y="3165229"/>
            <a:ext cx="102592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36</a:t>
            </a:r>
          </a:p>
        </p:txBody>
      </p: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xmlns="" id="{4ABCB081-9030-0E4B-AB0A-0266D7DAF831}"/>
              </a:ext>
            </a:extLst>
          </p:cNvPr>
          <p:cNvCxnSpPr>
            <a:cxnSpLocks/>
          </p:cNvCxnSpPr>
          <p:nvPr/>
        </p:nvCxnSpPr>
        <p:spPr>
          <a:xfrm rot="5400000">
            <a:off x="2391213" y="3130633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F4DD96CF-F37C-AE4C-8AB6-A2D26B8A56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6515" y="3165229"/>
            <a:ext cx="102592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48</a:t>
            </a:r>
          </a:p>
        </p:txBody>
      </p: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xmlns="" id="{27C3C5B1-8CF9-E14D-B430-C0D8118419F7}"/>
              </a:ext>
            </a:extLst>
          </p:cNvPr>
          <p:cNvCxnSpPr>
            <a:cxnSpLocks/>
          </p:cNvCxnSpPr>
          <p:nvPr/>
        </p:nvCxnSpPr>
        <p:spPr>
          <a:xfrm rot="5400000">
            <a:off x="2620462" y="3130633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0C84CA10-CECB-614C-A6F2-0426FE60F4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4865" y="3165229"/>
            <a:ext cx="102592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60</a:t>
            </a:r>
          </a:p>
        </p:txBody>
      </p: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xmlns="" id="{1343394C-75CF-AA4E-95E7-0533490A87F3}"/>
              </a:ext>
            </a:extLst>
          </p:cNvPr>
          <p:cNvCxnSpPr>
            <a:cxnSpLocks/>
          </p:cNvCxnSpPr>
          <p:nvPr/>
        </p:nvCxnSpPr>
        <p:spPr>
          <a:xfrm rot="5400000">
            <a:off x="2838812" y="3130633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140">
            <a:extLst>
              <a:ext uri="{FF2B5EF4-FFF2-40B4-BE49-F238E27FC236}">
                <a16:creationId xmlns:a16="http://schemas.microsoft.com/office/drawing/2014/main" xmlns="" id="{7EB0930C-9219-6143-8F58-ADC2EF8EDEB7}"/>
              </a:ext>
            </a:extLst>
          </p:cNvPr>
          <p:cNvSpPr txBox="1"/>
          <p:nvPr/>
        </p:nvSpPr>
        <p:spPr>
          <a:xfrm>
            <a:off x="1334095" y="1892300"/>
            <a:ext cx="123111" cy="1250161"/>
          </a:xfrm>
          <a:prstGeom prst="rect">
            <a:avLst/>
          </a:prstGeom>
          <a:noFill/>
        </p:spPr>
        <p:txBody>
          <a:bodyPr vert="vert270" wrap="square" lIns="0" tIns="0" rIns="0" bIns="0" rtlCol="0" anchor="t" anchorCtr="0">
            <a:spAutoFit/>
          </a:bodyPr>
          <a:lstStyle/>
          <a:p>
            <a:pPr algn="ctr" defTabSz="457200"/>
            <a:r>
              <a:rPr lang="en-US" sz="800" kern="600" spc="23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Survie</a:t>
            </a:r>
            <a:r>
              <a:rPr lang="en-US" sz="800" kern="600" spc="23" dirty="0">
                <a:solidFill>
                  <a:prstClr val="black">
                    <a:lumMod val="50000"/>
                    <a:lumOff val="50000"/>
                  </a:prstClr>
                </a:solidFill>
              </a:rPr>
              <a:t> sans </a:t>
            </a:r>
            <a:r>
              <a:rPr lang="en-US" sz="800" kern="600" spc="23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récidive</a:t>
            </a:r>
            <a:endParaRPr lang="en-US" sz="800" kern="600" spc="23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5AB230D1-E719-0D4C-95BC-A7EA3FD947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1260" y="1872227"/>
            <a:ext cx="12824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1,0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21F39C65-8D50-484E-AA06-036800E8B1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1260" y="1990775"/>
            <a:ext cx="12824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0,9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BE7081F3-6F8A-8B43-815D-8E03BCFCCD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1260" y="2103992"/>
            <a:ext cx="12824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0,8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2C87174E-1BBF-3B4A-9C4E-ADA7DF6B06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1260" y="2226734"/>
            <a:ext cx="12824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0,7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FD9F74AE-02F1-064B-B485-93B6FA07AB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1260" y="2343126"/>
            <a:ext cx="12824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0,6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7E4D8B66-6593-1646-88DD-4B6BB60033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1260" y="2464067"/>
            <a:ext cx="12824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0,5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AA0CBD2D-4261-BD43-9C0A-BDD769AC14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1260" y="2692958"/>
            <a:ext cx="12824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0,3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EFBD2D5E-991E-DB46-B660-1F8C2557B2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1260" y="2812098"/>
            <a:ext cx="12824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0,2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BFA4329A-895C-5B40-89F4-5220EE508A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1260" y="2930291"/>
            <a:ext cx="12824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0,1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3E24DF39-2A29-7F42-B4DD-3C3914445C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1260" y="3045309"/>
            <a:ext cx="12824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0,0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E86F83C7-9AE3-D340-A241-693E281C3311}"/>
              </a:ext>
            </a:extLst>
          </p:cNvPr>
          <p:cNvGrpSpPr/>
          <p:nvPr/>
        </p:nvGrpSpPr>
        <p:grpSpPr>
          <a:xfrm>
            <a:off x="1633420" y="3373237"/>
            <a:ext cx="1758513" cy="191822"/>
            <a:chOff x="2482394" y="3805037"/>
            <a:chExt cx="1758513" cy="19182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8D754D74-B758-0E48-AD08-8C809FCBB0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500" y="3805037"/>
              <a:ext cx="147797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/>
              <a:r>
                <a:rPr lang="en-US" altLang="en-US" sz="600" kern="600" spc="-80" dirty="0">
                  <a:solidFill>
                    <a:srgbClr val="A570AA"/>
                  </a:solidFill>
                  <a:latin typeface="Calibri" panose="020F0502020204030204" pitchFamily="34" charset="0"/>
                </a:rPr>
                <a:t>121 (0)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5DCB4FCD-0FD9-244B-ADA0-AECCBF8E5C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2394" y="3904526"/>
              <a:ext cx="176010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/>
              <a:r>
                <a:rPr lang="en-US" altLang="en-US" sz="600" kern="600" spc="-80" dirty="0">
                  <a:solidFill>
                    <a:schemeClr val="accent1"/>
                  </a:solidFill>
                  <a:latin typeface="Calibri" panose="020F0502020204030204" pitchFamily="34" charset="0"/>
                </a:rPr>
                <a:t>1435 (0)</a:t>
              </a:r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xmlns="" id="{AAE5E187-A08F-D34D-8D3E-B667824479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0969" y="3805037"/>
              <a:ext cx="147797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/>
              <a:r>
                <a:rPr lang="en-US" altLang="en-US" sz="600" kern="600" spc="-80" dirty="0">
                  <a:solidFill>
                    <a:srgbClr val="A570AA"/>
                  </a:solidFill>
                  <a:latin typeface="Calibri" panose="020F0502020204030204" pitchFamily="34" charset="0"/>
                </a:rPr>
                <a:t>102 (2)</a:t>
              </a:r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xmlns="" id="{19FFF2A4-55B0-4E47-B882-EEAAA81F43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2756" y="3904526"/>
              <a:ext cx="204223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/>
              <a:r>
                <a:rPr lang="en-US" altLang="en-US" sz="600" kern="600" spc="-80" dirty="0">
                  <a:solidFill>
                    <a:schemeClr val="accent1"/>
                  </a:solidFill>
                  <a:latin typeface="Calibri" panose="020F0502020204030204" pitchFamily="34" charset="0"/>
                </a:rPr>
                <a:t>1163 (14)</a:t>
              </a:r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xmlns="" id="{312E74C4-50E3-0A4D-8C1A-10D205CC27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0873" y="3805037"/>
              <a:ext cx="119585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/>
              <a:r>
                <a:rPr lang="en-US" altLang="en-US" sz="600" kern="600" spc="-80" dirty="0">
                  <a:solidFill>
                    <a:srgbClr val="A570AA"/>
                  </a:solidFill>
                  <a:latin typeface="Calibri" panose="020F0502020204030204" pitchFamily="34" charset="0"/>
                </a:rPr>
                <a:t>93 (3)</a:t>
              </a:r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xmlns="" id="{BFF73661-C20B-4742-8F5B-DECACD6073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2661" y="3904526"/>
              <a:ext cx="176010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/>
              <a:r>
                <a:rPr lang="en-US" altLang="en-US" sz="600" kern="600" spc="-80" dirty="0">
                  <a:solidFill>
                    <a:schemeClr val="accent1"/>
                  </a:solidFill>
                  <a:latin typeface="Calibri" panose="020F0502020204030204" pitchFamily="34" charset="0"/>
                </a:rPr>
                <a:t>933 (29)</a:t>
              </a:r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xmlns="" id="{149487CF-F53C-884F-866F-B14EA1330B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7803" y="3805037"/>
              <a:ext cx="119585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/>
              <a:r>
                <a:rPr lang="en-US" altLang="en-US" sz="600" kern="600" spc="-80" dirty="0">
                  <a:solidFill>
                    <a:srgbClr val="A570AA"/>
                  </a:solidFill>
                  <a:latin typeface="Calibri" panose="020F0502020204030204" pitchFamily="34" charset="0"/>
                </a:rPr>
                <a:t>89 (6)</a:t>
              </a:r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xmlns="" id="{04A64062-E0DD-5047-93C6-87EF21D740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9591" y="3904526"/>
              <a:ext cx="176010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/>
              <a:r>
                <a:rPr lang="en-US" altLang="en-US" sz="600" kern="600" spc="-80" dirty="0">
                  <a:solidFill>
                    <a:schemeClr val="accent1"/>
                  </a:solidFill>
                  <a:latin typeface="Calibri" panose="020F0502020204030204" pitchFamily="34" charset="0"/>
                </a:rPr>
                <a:t>820 (45)</a:t>
              </a:r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xmlns="" id="{D7D0070C-EA09-1041-B85A-04EAFACF0A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8885" y="3805037"/>
              <a:ext cx="147797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/>
              <a:r>
                <a:rPr lang="en-US" altLang="en-US" sz="600" kern="600" spc="-80" dirty="0">
                  <a:solidFill>
                    <a:srgbClr val="A570AA"/>
                  </a:solidFill>
                  <a:latin typeface="Calibri" panose="020F0502020204030204" pitchFamily="34" charset="0"/>
                </a:rPr>
                <a:t>67 (25)</a:t>
              </a:r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xmlns="" id="{F2A4EFDB-DA18-AA46-BE3B-BDF032734B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0674" y="3904526"/>
              <a:ext cx="204223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/>
              <a:r>
                <a:rPr lang="en-US" altLang="en-US" sz="600" kern="600" spc="-80" dirty="0">
                  <a:solidFill>
                    <a:schemeClr val="accent1"/>
                  </a:solidFill>
                  <a:latin typeface="Calibri" panose="020F0502020204030204" pitchFamily="34" charset="0"/>
                </a:rPr>
                <a:t>616 (199)</a:t>
              </a:r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xmlns="" id="{7919E73C-495A-D04A-A8BD-1137225FEA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1506" y="3805037"/>
              <a:ext cx="147797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/>
              <a:r>
                <a:rPr lang="en-US" altLang="en-US" sz="600" kern="600" spc="-80" dirty="0">
                  <a:solidFill>
                    <a:srgbClr val="A570AA"/>
                  </a:solidFill>
                  <a:latin typeface="Calibri" panose="020F0502020204030204" pitchFamily="34" charset="0"/>
                </a:rPr>
                <a:t>44 (47)</a:t>
              </a:r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xmlns="" id="{1BF38EB3-0BC5-4E41-8904-900C72578B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13295" y="3904526"/>
              <a:ext cx="204223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/>
              <a:r>
                <a:rPr lang="en-US" altLang="en-US" sz="600" kern="600" spc="-80" dirty="0">
                  <a:solidFill>
                    <a:schemeClr val="accent1"/>
                  </a:solidFill>
                  <a:latin typeface="Calibri" panose="020F0502020204030204" pitchFamily="34" charset="0"/>
                </a:rPr>
                <a:t>415 (373)</a:t>
              </a:r>
            </a:p>
          </p:txBody>
        </p:sp>
        <p:sp>
          <p:nvSpPr>
            <p:cNvPr id="311" name="Rectangle 310">
              <a:extLst>
                <a:ext uri="{FF2B5EF4-FFF2-40B4-BE49-F238E27FC236}">
                  <a16:creationId xmlns:a16="http://schemas.microsoft.com/office/drawing/2014/main" xmlns="" id="{F6D5713B-338B-BB44-A41F-3404093FAD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3995" y="3805037"/>
              <a:ext cx="147797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/>
              <a:r>
                <a:rPr lang="en-US" altLang="en-US" sz="600" kern="600" spc="-80" dirty="0">
                  <a:solidFill>
                    <a:srgbClr val="A570AA"/>
                  </a:solidFill>
                  <a:latin typeface="Calibri" panose="020F0502020204030204" pitchFamily="34" charset="0"/>
                </a:rPr>
                <a:t>21 (68)</a:t>
              </a:r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xmlns="" id="{5E6CAAA4-6D99-C342-914C-A4B4DC6B6A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5784" y="3904526"/>
              <a:ext cx="204223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/>
              <a:r>
                <a:rPr lang="en-US" altLang="en-US" sz="600" kern="600" spc="-80" dirty="0">
                  <a:solidFill>
                    <a:schemeClr val="accent1"/>
                  </a:solidFill>
                  <a:latin typeface="Calibri" panose="020F0502020204030204" pitchFamily="34" charset="0"/>
                </a:rPr>
                <a:t>226 (557)</a:t>
              </a:r>
            </a:p>
          </p:txBody>
        </p:sp>
        <p:sp>
          <p:nvSpPr>
            <p:cNvPr id="313" name="Rectangle 312">
              <a:extLst>
                <a:ext uri="{FF2B5EF4-FFF2-40B4-BE49-F238E27FC236}">
                  <a16:creationId xmlns:a16="http://schemas.microsoft.com/office/drawing/2014/main" xmlns="" id="{ED038BFB-41EA-5040-B011-3EDFAE02D3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3109" y="3805037"/>
              <a:ext cx="119585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/>
              <a:r>
                <a:rPr lang="en-US" altLang="en-US" sz="600" kern="600" spc="-80" dirty="0">
                  <a:solidFill>
                    <a:srgbClr val="A570AA"/>
                  </a:solidFill>
                  <a:latin typeface="Calibri" panose="020F0502020204030204" pitchFamily="34" charset="0"/>
                </a:rPr>
                <a:t>6 (87)</a:t>
              </a:r>
            </a:p>
          </p:txBody>
        </p: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xmlns="" id="{C72C4D98-480D-3846-974B-0AF6876E9B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64897" y="3904526"/>
              <a:ext cx="176010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/>
              <a:r>
                <a:rPr lang="en-US" altLang="en-US" sz="600" kern="600" spc="-80" dirty="0">
                  <a:solidFill>
                    <a:schemeClr val="accent1"/>
                  </a:solidFill>
                  <a:latin typeface="Calibri" panose="020F0502020204030204" pitchFamily="34" charset="0"/>
                </a:rPr>
                <a:t>52 (745)</a:t>
              </a:r>
            </a:p>
          </p:txBody>
        </p:sp>
      </p:grpSp>
      <p:cxnSp>
        <p:nvCxnSpPr>
          <p:cNvPr id="162" name="Connecteur droit 161">
            <a:extLst>
              <a:ext uri="{FF2B5EF4-FFF2-40B4-BE49-F238E27FC236}">
                <a16:creationId xmlns:a16="http://schemas.microsoft.com/office/drawing/2014/main" xmlns="" id="{B3F8222A-A358-4D4B-907A-AA30857341C2}"/>
              </a:ext>
            </a:extLst>
          </p:cNvPr>
          <p:cNvCxnSpPr>
            <a:cxnSpLocks/>
          </p:cNvCxnSpPr>
          <p:nvPr/>
        </p:nvCxnSpPr>
        <p:spPr>
          <a:xfrm rot="5400000">
            <a:off x="1702542" y="3130633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3" name="Rectangle 162">
            <a:extLst>
              <a:ext uri="{FF2B5EF4-FFF2-40B4-BE49-F238E27FC236}">
                <a16:creationId xmlns:a16="http://schemas.microsoft.com/office/drawing/2014/main" xmlns="" id="{9F2C9BFF-3777-A045-8041-A2F7EB6008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871" y="3165229"/>
            <a:ext cx="102592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72</a:t>
            </a:r>
          </a:p>
        </p:txBody>
      </p:sp>
      <p:cxnSp>
        <p:nvCxnSpPr>
          <p:cNvPr id="164" name="Connecteur droit 163">
            <a:extLst>
              <a:ext uri="{FF2B5EF4-FFF2-40B4-BE49-F238E27FC236}">
                <a16:creationId xmlns:a16="http://schemas.microsoft.com/office/drawing/2014/main" xmlns="" id="{7B598D38-4B99-E54E-9D5F-CE3156A26064}"/>
              </a:ext>
            </a:extLst>
          </p:cNvPr>
          <p:cNvCxnSpPr>
            <a:cxnSpLocks/>
          </p:cNvCxnSpPr>
          <p:nvPr/>
        </p:nvCxnSpPr>
        <p:spPr>
          <a:xfrm rot="5400000">
            <a:off x="3061818" y="3130633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5" name="Rectangle 164">
            <a:extLst>
              <a:ext uri="{FF2B5EF4-FFF2-40B4-BE49-F238E27FC236}">
                <a16:creationId xmlns:a16="http://schemas.microsoft.com/office/drawing/2014/main" xmlns="" id="{DDE087DE-F320-C441-8714-B6BD8F6D65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6221" y="3165229"/>
            <a:ext cx="102592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84</a:t>
            </a:r>
          </a:p>
        </p:txBody>
      </p:sp>
      <p:cxnSp>
        <p:nvCxnSpPr>
          <p:cNvPr id="166" name="Connecteur droit 165">
            <a:extLst>
              <a:ext uri="{FF2B5EF4-FFF2-40B4-BE49-F238E27FC236}">
                <a16:creationId xmlns:a16="http://schemas.microsoft.com/office/drawing/2014/main" xmlns="" id="{DB6799A7-BC60-1245-A166-CEF2F896CBE5}"/>
              </a:ext>
            </a:extLst>
          </p:cNvPr>
          <p:cNvCxnSpPr>
            <a:cxnSpLocks/>
          </p:cNvCxnSpPr>
          <p:nvPr/>
        </p:nvCxnSpPr>
        <p:spPr>
          <a:xfrm rot="5400000">
            <a:off x="3280168" y="3130633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Forme libre 8">
            <a:extLst>
              <a:ext uri="{FF2B5EF4-FFF2-40B4-BE49-F238E27FC236}">
                <a16:creationId xmlns:a16="http://schemas.microsoft.com/office/drawing/2014/main" xmlns="" id="{349CD63A-40DC-7B4B-94B7-0D0332A6D552}"/>
              </a:ext>
            </a:extLst>
          </p:cNvPr>
          <p:cNvSpPr/>
          <p:nvPr/>
        </p:nvSpPr>
        <p:spPr>
          <a:xfrm>
            <a:off x="1745001" y="1927225"/>
            <a:ext cx="1660525" cy="374650"/>
          </a:xfrm>
          <a:custGeom>
            <a:avLst/>
            <a:gdLst>
              <a:gd name="connsiteX0" fmla="*/ 1660525 w 1660525"/>
              <a:gd name="connsiteY0" fmla="*/ 374650 h 374650"/>
              <a:gd name="connsiteX1" fmla="*/ 1044575 w 1660525"/>
              <a:gd name="connsiteY1" fmla="*/ 361950 h 374650"/>
              <a:gd name="connsiteX2" fmla="*/ 1022350 w 1660525"/>
              <a:gd name="connsiteY2" fmla="*/ 342900 h 374650"/>
              <a:gd name="connsiteX3" fmla="*/ 968375 w 1660525"/>
              <a:gd name="connsiteY3" fmla="*/ 342900 h 374650"/>
              <a:gd name="connsiteX4" fmla="*/ 968375 w 1660525"/>
              <a:gd name="connsiteY4" fmla="*/ 342900 h 374650"/>
              <a:gd name="connsiteX5" fmla="*/ 920750 w 1660525"/>
              <a:gd name="connsiteY5" fmla="*/ 314325 h 374650"/>
              <a:gd name="connsiteX6" fmla="*/ 809625 w 1660525"/>
              <a:gd name="connsiteY6" fmla="*/ 314325 h 374650"/>
              <a:gd name="connsiteX7" fmla="*/ 796925 w 1660525"/>
              <a:gd name="connsiteY7" fmla="*/ 298450 h 374650"/>
              <a:gd name="connsiteX8" fmla="*/ 752475 w 1660525"/>
              <a:gd name="connsiteY8" fmla="*/ 298450 h 374650"/>
              <a:gd name="connsiteX9" fmla="*/ 736600 w 1660525"/>
              <a:gd name="connsiteY9" fmla="*/ 292100 h 374650"/>
              <a:gd name="connsiteX10" fmla="*/ 701675 w 1660525"/>
              <a:gd name="connsiteY10" fmla="*/ 288925 h 374650"/>
              <a:gd name="connsiteX11" fmla="*/ 581025 w 1660525"/>
              <a:gd name="connsiteY11" fmla="*/ 276225 h 374650"/>
              <a:gd name="connsiteX12" fmla="*/ 546100 w 1660525"/>
              <a:gd name="connsiteY12" fmla="*/ 263525 h 374650"/>
              <a:gd name="connsiteX13" fmla="*/ 469900 w 1660525"/>
              <a:gd name="connsiteY13" fmla="*/ 260350 h 374650"/>
              <a:gd name="connsiteX14" fmla="*/ 419100 w 1660525"/>
              <a:gd name="connsiteY14" fmla="*/ 250825 h 374650"/>
              <a:gd name="connsiteX15" fmla="*/ 349250 w 1660525"/>
              <a:gd name="connsiteY15" fmla="*/ 254000 h 374650"/>
              <a:gd name="connsiteX16" fmla="*/ 330200 w 1660525"/>
              <a:gd name="connsiteY16" fmla="*/ 231775 h 374650"/>
              <a:gd name="connsiteX17" fmla="*/ 285750 w 1660525"/>
              <a:gd name="connsiteY17" fmla="*/ 219075 h 374650"/>
              <a:gd name="connsiteX18" fmla="*/ 250825 w 1660525"/>
              <a:gd name="connsiteY18" fmla="*/ 215900 h 374650"/>
              <a:gd name="connsiteX19" fmla="*/ 241300 w 1660525"/>
              <a:gd name="connsiteY19" fmla="*/ 180975 h 374650"/>
              <a:gd name="connsiteX20" fmla="*/ 177800 w 1660525"/>
              <a:gd name="connsiteY20" fmla="*/ 146050 h 374650"/>
              <a:gd name="connsiteX21" fmla="*/ 120650 w 1660525"/>
              <a:gd name="connsiteY21" fmla="*/ 120650 h 374650"/>
              <a:gd name="connsiteX22" fmla="*/ 95250 w 1660525"/>
              <a:gd name="connsiteY22" fmla="*/ 101600 h 374650"/>
              <a:gd name="connsiteX23" fmla="*/ 44450 w 1660525"/>
              <a:gd name="connsiteY23" fmla="*/ 25400 h 374650"/>
              <a:gd name="connsiteX24" fmla="*/ 0 w 1660525"/>
              <a:gd name="connsiteY24" fmla="*/ 0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660525" h="374650">
                <a:moveTo>
                  <a:pt x="1660525" y="374650"/>
                </a:moveTo>
                <a:lnTo>
                  <a:pt x="1044575" y="361950"/>
                </a:lnTo>
                <a:lnTo>
                  <a:pt x="1022350" y="342900"/>
                </a:lnTo>
                <a:lnTo>
                  <a:pt x="968375" y="342900"/>
                </a:lnTo>
                <a:lnTo>
                  <a:pt x="968375" y="342900"/>
                </a:lnTo>
                <a:lnTo>
                  <a:pt x="920750" y="314325"/>
                </a:lnTo>
                <a:lnTo>
                  <a:pt x="809625" y="314325"/>
                </a:lnTo>
                <a:lnTo>
                  <a:pt x="796925" y="298450"/>
                </a:lnTo>
                <a:lnTo>
                  <a:pt x="752475" y="298450"/>
                </a:lnTo>
                <a:lnTo>
                  <a:pt x="736600" y="292100"/>
                </a:lnTo>
                <a:lnTo>
                  <a:pt x="701675" y="288925"/>
                </a:lnTo>
                <a:lnTo>
                  <a:pt x="581025" y="276225"/>
                </a:lnTo>
                <a:lnTo>
                  <a:pt x="546100" y="263525"/>
                </a:lnTo>
                <a:lnTo>
                  <a:pt x="469900" y="260350"/>
                </a:lnTo>
                <a:lnTo>
                  <a:pt x="419100" y="250825"/>
                </a:lnTo>
                <a:lnTo>
                  <a:pt x="349250" y="254000"/>
                </a:lnTo>
                <a:lnTo>
                  <a:pt x="330200" y="231775"/>
                </a:lnTo>
                <a:lnTo>
                  <a:pt x="285750" y="219075"/>
                </a:lnTo>
                <a:lnTo>
                  <a:pt x="250825" y="215900"/>
                </a:lnTo>
                <a:lnTo>
                  <a:pt x="241300" y="180975"/>
                </a:lnTo>
                <a:lnTo>
                  <a:pt x="177800" y="146050"/>
                </a:lnTo>
                <a:lnTo>
                  <a:pt x="120650" y="120650"/>
                </a:lnTo>
                <a:lnTo>
                  <a:pt x="95250" y="101600"/>
                </a:lnTo>
                <a:lnTo>
                  <a:pt x="44450" y="25400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A570A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6" name="Connecteur droit 105">
            <a:extLst>
              <a:ext uri="{FF2B5EF4-FFF2-40B4-BE49-F238E27FC236}">
                <a16:creationId xmlns:a16="http://schemas.microsoft.com/office/drawing/2014/main" xmlns="" id="{E56DB6D9-F82B-504A-9EEF-81CE22CA7691}"/>
              </a:ext>
            </a:extLst>
          </p:cNvPr>
          <p:cNvCxnSpPr/>
          <p:nvPr/>
        </p:nvCxnSpPr>
        <p:spPr>
          <a:xfrm>
            <a:off x="3328666" y="2262494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1" name="Connecteur droit 170">
            <a:extLst>
              <a:ext uri="{FF2B5EF4-FFF2-40B4-BE49-F238E27FC236}">
                <a16:creationId xmlns:a16="http://schemas.microsoft.com/office/drawing/2014/main" xmlns="" id="{8C22ACBD-BCBA-DB44-8B14-6D91BD55A7FD}"/>
              </a:ext>
            </a:extLst>
          </p:cNvPr>
          <p:cNvCxnSpPr/>
          <p:nvPr/>
        </p:nvCxnSpPr>
        <p:spPr>
          <a:xfrm>
            <a:off x="3300503" y="2262494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2" name="Connecteur droit 171">
            <a:extLst>
              <a:ext uri="{FF2B5EF4-FFF2-40B4-BE49-F238E27FC236}">
                <a16:creationId xmlns:a16="http://schemas.microsoft.com/office/drawing/2014/main" xmlns="" id="{AE14D052-D481-2041-9A0A-A0216015C1CA}"/>
              </a:ext>
            </a:extLst>
          </p:cNvPr>
          <p:cNvCxnSpPr/>
          <p:nvPr/>
        </p:nvCxnSpPr>
        <p:spPr>
          <a:xfrm>
            <a:off x="3278690" y="2262494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3" name="Connecteur droit 172">
            <a:extLst>
              <a:ext uri="{FF2B5EF4-FFF2-40B4-BE49-F238E27FC236}">
                <a16:creationId xmlns:a16="http://schemas.microsoft.com/office/drawing/2014/main" xmlns="" id="{511DBA17-5F8B-D242-B28C-B8CB1D7605C4}"/>
              </a:ext>
            </a:extLst>
          </p:cNvPr>
          <p:cNvCxnSpPr/>
          <p:nvPr/>
        </p:nvCxnSpPr>
        <p:spPr>
          <a:xfrm>
            <a:off x="3218970" y="2262494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Connecteur droit 173">
            <a:extLst>
              <a:ext uri="{FF2B5EF4-FFF2-40B4-BE49-F238E27FC236}">
                <a16:creationId xmlns:a16="http://schemas.microsoft.com/office/drawing/2014/main" xmlns="" id="{99733C35-7613-0142-8D7A-06393FCAABB6}"/>
              </a:ext>
            </a:extLst>
          </p:cNvPr>
          <p:cNvCxnSpPr/>
          <p:nvPr/>
        </p:nvCxnSpPr>
        <p:spPr>
          <a:xfrm>
            <a:off x="3175537" y="2262494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Connecteur droit 174">
            <a:extLst>
              <a:ext uri="{FF2B5EF4-FFF2-40B4-BE49-F238E27FC236}">
                <a16:creationId xmlns:a16="http://schemas.microsoft.com/office/drawing/2014/main" xmlns="" id="{753A888A-A639-B145-96CB-9F18725AED82}"/>
              </a:ext>
            </a:extLst>
          </p:cNvPr>
          <p:cNvCxnSpPr/>
          <p:nvPr/>
        </p:nvCxnSpPr>
        <p:spPr>
          <a:xfrm>
            <a:off x="3156487" y="2262494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Connecteur droit 175">
            <a:extLst>
              <a:ext uri="{FF2B5EF4-FFF2-40B4-BE49-F238E27FC236}">
                <a16:creationId xmlns:a16="http://schemas.microsoft.com/office/drawing/2014/main" xmlns="" id="{1FB91964-8926-FF42-93FD-664CB7FE27FF}"/>
              </a:ext>
            </a:extLst>
          </p:cNvPr>
          <p:cNvCxnSpPr/>
          <p:nvPr/>
        </p:nvCxnSpPr>
        <p:spPr>
          <a:xfrm>
            <a:off x="3137437" y="2262494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Connecteur droit 176">
            <a:extLst>
              <a:ext uri="{FF2B5EF4-FFF2-40B4-BE49-F238E27FC236}">
                <a16:creationId xmlns:a16="http://schemas.microsoft.com/office/drawing/2014/main" xmlns="" id="{3C7B497D-664B-6447-93F5-8B58DB9B94DD}"/>
              </a:ext>
            </a:extLst>
          </p:cNvPr>
          <p:cNvCxnSpPr/>
          <p:nvPr/>
        </p:nvCxnSpPr>
        <p:spPr>
          <a:xfrm>
            <a:off x="3118387" y="2262494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8" name="Connecteur droit 177">
            <a:extLst>
              <a:ext uri="{FF2B5EF4-FFF2-40B4-BE49-F238E27FC236}">
                <a16:creationId xmlns:a16="http://schemas.microsoft.com/office/drawing/2014/main" xmlns="" id="{31B3D188-6E4F-974B-8B51-FAFE18D2A877}"/>
              </a:ext>
            </a:extLst>
          </p:cNvPr>
          <p:cNvCxnSpPr/>
          <p:nvPr/>
        </p:nvCxnSpPr>
        <p:spPr>
          <a:xfrm>
            <a:off x="3099337" y="2262494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Connecteur droit 178">
            <a:extLst>
              <a:ext uri="{FF2B5EF4-FFF2-40B4-BE49-F238E27FC236}">
                <a16:creationId xmlns:a16="http://schemas.microsoft.com/office/drawing/2014/main" xmlns="" id="{A78E258F-4AC1-4741-B73B-F8DDB6DF7AF7}"/>
              </a:ext>
            </a:extLst>
          </p:cNvPr>
          <p:cNvCxnSpPr/>
          <p:nvPr/>
        </p:nvCxnSpPr>
        <p:spPr>
          <a:xfrm>
            <a:off x="3080287" y="2262494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0" name="Connecteur droit 179">
            <a:extLst>
              <a:ext uri="{FF2B5EF4-FFF2-40B4-BE49-F238E27FC236}">
                <a16:creationId xmlns:a16="http://schemas.microsoft.com/office/drawing/2014/main" xmlns="" id="{60AFD4C2-5CE8-6D4E-AC6F-EFEB91CAD4A7}"/>
              </a:ext>
            </a:extLst>
          </p:cNvPr>
          <p:cNvCxnSpPr/>
          <p:nvPr/>
        </p:nvCxnSpPr>
        <p:spPr>
          <a:xfrm>
            <a:off x="3061237" y="2262494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1" name="Connecteur droit 180">
            <a:extLst>
              <a:ext uri="{FF2B5EF4-FFF2-40B4-BE49-F238E27FC236}">
                <a16:creationId xmlns:a16="http://schemas.microsoft.com/office/drawing/2014/main" xmlns="" id="{1F9B9556-2C91-B14E-ABF0-58EF4B30AD32}"/>
              </a:ext>
            </a:extLst>
          </p:cNvPr>
          <p:cNvCxnSpPr/>
          <p:nvPr/>
        </p:nvCxnSpPr>
        <p:spPr>
          <a:xfrm>
            <a:off x="3042187" y="2262494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2" name="Connecteur droit 181">
            <a:extLst>
              <a:ext uri="{FF2B5EF4-FFF2-40B4-BE49-F238E27FC236}">
                <a16:creationId xmlns:a16="http://schemas.microsoft.com/office/drawing/2014/main" xmlns="" id="{1DE12199-A0EC-7043-AC2B-7E0E6771717C}"/>
              </a:ext>
            </a:extLst>
          </p:cNvPr>
          <p:cNvCxnSpPr/>
          <p:nvPr/>
        </p:nvCxnSpPr>
        <p:spPr>
          <a:xfrm>
            <a:off x="3023137" y="2262494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3" name="Connecteur droit 182">
            <a:extLst>
              <a:ext uri="{FF2B5EF4-FFF2-40B4-BE49-F238E27FC236}">
                <a16:creationId xmlns:a16="http://schemas.microsoft.com/office/drawing/2014/main" xmlns="" id="{9A01DAD9-420C-CC40-AD80-D735F61367DE}"/>
              </a:ext>
            </a:extLst>
          </p:cNvPr>
          <p:cNvCxnSpPr/>
          <p:nvPr/>
        </p:nvCxnSpPr>
        <p:spPr>
          <a:xfrm>
            <a:off x="3004087" y="2262494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4" name="Connecteur droit 183">
            <a:extLst>
              <a:ext uri="{FF2B5EF4-FFF2-40B4-BE49-F238E27FC236}">
                <a16:creationId xmlns:a16="http://schemas.microsoft.com/office/drawing/2014/main" xmlns="" id="{C64B3BBE-3D2F-634E-AD5C-2779CA8104DC}"/>
              </a:ext>
            </a:extLst>
          </p:cNvPr>
          <p:cNvCxnSpPr/>
          <p:nvPr/>
        </p:nvCxnSpPr>
        <p:spPr>
          <a:xfrm>
            <a:off x="2985037" y="2262494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5" name="Connecteur droit 184">
            <a:extLst>
              <a:ext uri="{FF2B5EF4-FFF2-40B4-BE49-F238E27FC236}">
                <a16:creationId xmlns:a16="http://schemas.microsoft.com/office/drawing/2014/main" xmlns="" id="{442DA54A-E99C-C240-8D36-9A7161A317D4}"/>
              </a:ext>
            </a:extLst>
          </p:cNvPr>
          <p:cNvCxnSpPr/>
          <p:nvPr/>
        </p:nvCxnSpPr>
        <p:spPr>
          <a:xfrm>
            <a:off x="2949988" y="2262494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6" name="Connecteur droit 185">
            <a:extLst>
              <a:ext uri="{FF2B5EF4-FFF2-40B4-BE49-F238E27FC236}">
                <a16:creationId xmlns:a16="http://schemas.microsoft.com/office/drawing/2014/main" xmlns="" id="{1034F350-586F-E54B-B291-4618701F66AA}"/>
              </a:ext>
            </a:extLst>
          </p:cNvPr>
          <p:cNvCxnSpPr/>
          <p:nvPr/>
        </p:nvCxnSpPr>
        <p:spPr>
          <a:xfrm>
            <a:off x="2938305" y="2262494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8" name="Connecteur droit 187">
            <a:extLst>
              <a:ext uri="{FF2B5EF4-FFF2-40B4-BE49-F238E27FC236}">
                <a16:creationId xmlns:a16="http://schemas.microsoft.com/office/drawing/2014/main" xmlns="" id="{AADB4ADB-F5A4-5E4F-9315-E7DAA0320B8E}"/>
              </a:ext>
            </a:extLst>
          </p:cNvPr>
          <p:cNvCxnSpPr/>
          <p:nvPr/>
        </p:nvCxnSpPr>
        <p:spPr>
          <a:xfrm>
            <a:off x="2920272" y="2262494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9" name="Connecteur droit 188">
            <a:extLst>
              <a:ext uri="{FF2B5EF4-FFF2-40B4-BE49-F238E27FC236}">
                <a16:creationId xmlns:a16="http://schemas.microsoft.com/office/drawing/2014/main" xmlns="" id="{9F2EFDAA-904C-0647-A3B2-BDD8D593C8D3}"/>
              </a:ext>
            </a:extLst>
          </p:cNvPr>
          <p:cNvCxnSpPr/>
          <p:nvPr/>
        </p:nvCxnSpPr>
        <p:spPr>
          <a:xfrm>
            <a:off x="2881155" y="2262494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0" name="Connecteur droit 189">
            <a:extLst>
              <a:ext uri="{FF2B5EF4-FFF2-40B4-BE49-F238E27FC236}">
                <a16:creationId xmlns:a16="http://schemas.microsoft.com/office/drawing/2014/main" xmlns="" id="{43C37472-251E-0846-9164-CD790FE31DF3}"/>
              </a:ext>
            </a:extLst>
          </p:cNvPr>
          <p:cNvCxnSpPr/>
          <p:nvPr/>
        </p:nvCxnSpPr>
        <p:spPr>
          <a:xfrm>
            <a:off x="2866297" y="2262494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1" name="Connecteur droit 190">
            <a:extLst>
              <a:ext uri="{FF2B5EF4-FFF2-40B4-BE49-F238E27FC236}">
                <a16:creationId xmlns:a16="http://schemas.microsoft.com/office/drawing/2014/main" xmlns="" id="{C99712B6-209D-8D4A-8EC4-BF7A6BF93BC5}"/>
              </a:ext>
            </a:extLst>
          </p:cNvPr>
          <p:cNvCxnSpPr/>
          <p:nvPr/>
        </p:nvCxnSpPr>
        <p:spPr>
          <a:xfrm>
            <a:off x="2850422" y="2262494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2" name="Connecteur droit 191">
            <a:extLst>
              <a:ext uri="{FF2B5EF4-FFF2-40B4-BE49-F238E27FC236}">
                <a16:creationId xmlns:a16="http://schemas.microsoft.com/office/drawing/2014/main" xmlns="" id="{C2AFBA5C-AFAA-8841-B220-445D59BE980B}"/>
              </a:ext>
            </a:extLst>
          </p:cNvPr>
          <p:cNvCxnSpPr/>
          <p:nvPr/>
        </p:nvCxnSpPr>
        <p:spPr>
          <a:xfrm>
            <a:off x="2796447" y="2262494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3" name="Connecteur droit 192">
            <a:extLst>
              <a:ext uri="{FF2B5EF4-FFF2-40B4-BE49-F238E27FC236}">
                <a16:creationId xmlns:a16="http://schemas.microsoft.com/office/drawing/2014/main" xmlns="" id="{E15CA5C9-D7A8-174F-B575-E82FFCD63436}"/>
              </a:ext>
            </a:extLst>
          </p:cNvPr>
          <p:cNvCxnSpPr/>
          <p:nvPr/>
        </p:nvCxnSpPr>
        <p:spPr>
          <a:xfrm>
            <a:off x="2828197" y="2262494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4" name="Connecteur droit 193">
            <a:extLst>
              <a:ext uri="{FF2B5EF4-FFF2-40B4-BE49-F238E27FC236}">
                <a16:creationId xmlns:a16="http://schemas.microsoft.com/office/drawing/2014/main" xmlns="" id="{84B8A8B2-783A-054E-81D6-8487D341133E}"/>
              </a:ext>
            </a:extLst>
          </p:cNvPr>
          <p:cNvCxnSpPr>
            <a:cxnSpLocks/>
          </p:cNvCxnSpPr>
          <p:nvPr/>
        </p:nvCxnSpPr>
        <p:spPr>
          <a:xfrm>
            <a:off x="2767872" y="2248793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6" name="Connecteur droit 195">
            <a:extLst>
              <a:ext uri="{FF2B5EF4-FFF2-40B4-BE49-F238E27FC236}">
                <a16:creationId xmlns:a16="http://schemas.microsoft.com/office/drawing/2014/main" xmlns="" id="{44180F9E-BFD7-1643-8940-CA7343DF7B6E}"/>
              </a:ext>
            </a:extLst>
          </p:cNvPr>
          <p:cNvCxnSpPr>
            <a:cxnSpLocks/>
          </p:cNvCxnSpPr>
          <p:nvPr/>
        </p:nvCxnSpPr>
        <p:spPr>
          <a:xfrm>
            <a:off x="2724439" y="2248793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7" name="Connecteur droit 196">
            <a:extLst>
              <a:ext uri="{FF2B5EF4-FFF2-40B4-BE49-F238E27FC236}">
                <a16:creationId xmlns:a16="http://schemas.microsoft.com/office/drawing/2014/main" xmlns="" id="{D9571938-33EA-A443-A040-768A0FC8A75A}"/>
              </a:ext>
            </a:extLst>
          </p:cNvPr>
          <p:cNvCxnSpPr>
            <a:cxnSpLocks/>
          </p:cNvCxnSpPr>
          <p:nvPr/>
        </p:nvCxnSpPr>
        <p:spPr>
          <a:xfrm>
            <a:off x="2750856" y="2248793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8" name="Connecteur droit 197">
            <a:extLst>
              <a:ext uri="{FF2B5EF4-FFF2-40B4-BE49-F238E27FC236}">
                <a16:creationId xmlns:a16="http://schemas.microsoft.com/office/drawing/2014/main" xmlns="" id="{251BB796-D041-C247-9B26-7C04747EF28A}"/>
              </a:ext>
            </a:extLst>
          </p:cNvPr>
          <p:cNvCxnSpPr>
            <a:cxnSpLocks/>
          </p:cNvCxnSpPr>
          <p:nvPr/>
        </p:nvCxnSpPr>
        <p:spPr>
          <a:xfrm>
            <a:off x="2690531" y="2228726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0" name="Connecteur droit 199">
            <a:extLst>
              <a:ext uri="{FF2B5EF4-FFF2-40B4-BE49-F238E27FC236}">
                <a16:creationId xmlns:a16="http://schemas.microsoft.com/office/drawing/2014/main" xmlns="" id="{EE32E0CB-0716-AE4C-98A2-CB891FF2A391}"/>
              </a:ext>
            </a:extLst>
          </p:cNvPr>
          <p:cNvCxnSpPr>
            <a:cxnSpLocks/>
          </p:cNvCxnSpPr>
          <p:nvPr/>
        </p:nvCxnSpPr>
        <p:spPr>
          <a:xfrm>
            <a:off x="2665131" y="2213868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1" name="Connecteur droit 200">
            <a:extLst>
              <a:ext uri="{FF2B5EF4-FFF2-40B4-BE49-F238E27FC236}">
                <a16:creationId xmlns:a16="http://schemas.microsoft.com/office/drawing/2014/main" xmlns="" id="{B72E79EE-8E34-154A-AD0F-D09F6AE71402}"/>
              </a:ext>
            </a:extLst>
          </p:cNvPr>
          <p:cNvCxnSpPr>
            <a:cxnSpLocks/>
          </p:cNvCxnSpPr>
          <p:nvPr/>
        </p:nvCxnSpPr>
        <p:spPr>
          <a:xfrm>
            <a:off x="2647098" y="2213868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2" name="Connecteur droit 201">
            <a:extLst>
              <a:ext uri="{FF2B5EF4-FFF2-40B4-BE49-F238E27FC236}">
                <a16:creationId xmlns:a16="http://schemas.microsoft.com/office/drawing/2014/main" xmlns="" id="{D30FD068-A48F-1849-9924-D87985E25C9A}"/>
              </a:ext>
            </a:extLst>
          </p:cNvPr>
          <p:cNvCxnSpPr>
            <a:cxnSpLocks/>
          </p:cNvCxnSpPr>
          <p:nvPr/>
        </p:nvCxnSpPr>
        <p:spPr>
          <a:xfrm>
            <a:off x="2621698" y="2213868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3" name="Connecteur droit 202">
            <a:extLst>
              <a:ext uri="{FF2B5EF4-FFF2-40B4-BE49-F238E27FC236}">
                <a16:creationId xmlns:a16="http://schemas.microsoft.com/office/drawing/2014/main" xmlns="" id="{8CE2670C-3340-E241-802E-64A4397E5558}"/>
              </a:ext>
            </a:extLst>
          </p:cNvPr>
          <p:cNvCxnSpPr>
            <a:cxnSpLocks/>
          </p:cNvCxnSpPr>
          <p:nvPr/>
        </p:nvCxnSpPr>
        <p:spPr>
          <a:xfrm>
            <a:off x="2593123" y="2213868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4" name="Connecteur droit 203">
            <a:extLst>
              <a:ext uri="{FF2B5EF4-FFF2-40B4-BE49-F238E27FC236}">
                <a16:creationId xmlns:a16="http://schemas.microsoft.com/office/drawing/2014/main" xmlns="" id="{73E1196E-88BE-7646-B0F3-8D449C061E2F}"/>
              </a:ext>
            </a:extLst>
          </p:cNvPr>
          <p:cNvCxnSpPr>
            <a:cxnSpLocks/>
          </p:cNvCxnSpPr>
          <p:nvPr/>
        </p:nvCxnSpPr>
        <p:spPr>
          <a:xfrm>
            <a:off x="2570898" y="2213868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" name="Connecteur droit 204">
            <a:extLst>
              <a:ext uri="{FF2B5EF4-FFF2-40B4-BE49-F238E27FC236}">
                <a16:creationId xmlns:a16="http://schemas.microsoft.com/office/drawing/2014/main" xmlns="" id="{2AD8B51A-D648-7245-9BDD-BD6CDC58B6EF}"/>
              </a:ext>
            </a:extLst>
          </p:cNvPr>
          <p:cNvCxnSpPr>
            <a:cxnSpLocks/>
          </p:cNvCxnSpPr>
          <p:nvPr/>
        </p:nvCxnSpPr>
        <p:spPr>
          <a:xfrm>
            <a:off x="2559215" y="2213868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" name="Connecteur droit 205">
            <a:extLst>
              <a:ext uri="{FF2B5EF4-FFF2-40B4-BE49-F238E27FC236}">
                <a16:creationId xmlns:a16="http://schemas.microsoft.com/office/drawing/2014/main" xmlns="" id="{72782F38-042A-5040-A9AD-155B95394CF2}"/>
              </a:ext>
            </a:extLst>
          </p:cNvPr>
          <p:cNvCxnSpPr>
            <a:cxnSpLocks/>
          </p:cNvCxnSpPr>
          <p:nvPr/>
        </p:nvCxnSpPr>
        <p:spPr>
          <a:xfrm>
            <a:off x="2549690" y="2201168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" name="Connecteur droit 206">
            <a:extLst>
              <a:ext uri="{FF2B5EF4-FFF2-40B4-BE49-F238E27FC236}">
                <a16:creationId xmlns:a16="http://schemas.microsoft.com/office/drawing/2014/main" xmlns="" id="{7A00ED66-6597-5942-B81F-C587C3356021}"/>
              </a:ext>
            </a:extLst>
          </p:cNvPr>
          <p:cNvCxnSpPr>
            <a:cxnSpLocks/>
          </p:cNvCxnSpPr>
          <p:nvPr/>
        </p:nvCxnSpPr>
        <p:spPr>
          <a:xfrm>
            <a:off x="2530640" y="2201168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8" name="Connecteur droit 207">
            <a:extLst>
              <a:ext uri="{FF2B5EF4-FFF2-40B4-BE49-F238E27FC236}">
                <a16:creationId xmlns:a16="http://schemas.microsoft.com/office/drawing/2014/main" xmlns="" id="{635550CC-3350-5A4F-9596-92817A94A358}"/>
              </a:ext>
            </a:extLst>
          </p:cNvPr>
          <p:cNvCxnSpPr>
            <a:cxnSpLocks/>
          </p:cNvCxnSpPr>
          <p:nvPr/>
        </p:nvCxnSpPr>
        <p:spPr>
          <a:xfrm>
            <a:off x="2521115" y="2201168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9" name="Connecteur droit 208">
            <a:extLst>
              <a:ext uri="{FF2B5EF4-FFF2-40B4-BE49-F238E27FC236}">
                <a16:creationId xmlns:a16="http://schemas.microsoft.com/office/drawing/2014/main" xmlns="" id="{EAF0F7E4-A72F-724F-96AF-5D758C8C1E19}"/>
              </a:ext>
            </a:extLst>
          </p:cNvPr>
          <p:cNvCxnSpPr>
            <a:cxnSpLocks/>
          </p:cNvCxnSpPr>
          <p:nvPr/>
        </p:nvCxnSpPr>
        <p:spPr>
          <a:xfrm>
            <a:off x="2464982" y="2186310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0" name="Connecteur droit 209">
            <a:extLst>
              <a:ext uri="{FF2B5EF4-FFF2-40B4-BE49-F238E27FC236}">
                <a16:creationId xmlns:a16="http://schemas.microsoft.com/office/drawing/2014/main" xmlns="" id="{AD6A75D1-1272-1C4C-8BB3-89314410283C}"/>
              </a:ext>
            </a:extLst>
          </p:cNvPr>
          <p:cNvCxnSpPr>
            <a:cxnSpLocks/>
          </p:cNvCxnSpPr>
          <p:nvPr/>
        </p:nvCxnSpPr>
        <p:spPr>
          <a:xfrm>
            <a:off x="2426882" y="2176785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1" name="Connecteur droit 210">
            <a:extLst>
              <a:ext uri="{FF2B5EF4-FFF2-40B4-BE49-F238E27FC236}">
                <a16:creationId xmlns:a16="http://schemas.microsoft.com/office/drawing/2014/main" xmlns="" id="{8983E533-8B94-D446-8137-019D4AD5527D}"/>
              </a:ext>
            </a:extLst>
          </p:cNvPr>
          <p:cNvCxnSpPr>
            <a:cxnSpLocks/>
          </p:cNvCxnSpPr>
          <p:nvPr/>
        </p:nvCxnSpPr>
        <p:spPr>
          <a:xfrm>
            <a:off x="2316774" y="2176785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2" name="Connecteur droit 211">
            <a:extLst>
              <a:ext uri="{FF2B5EF4-FFF2-40B4-BE49-F238E27FC236}">
                <a16:creationId xmlns:a16="http://schemas.microsoft.com/office/drawing/2014/main" xmlns="" id="{4EFDA435-1EAA-BA4A-9FAC-B02C0D869364}"/>
              </a:ext>
            </a:extLst>
          </p:cNvPr>
          <p:cNvCxnSpPr>
            <a:cxnSpLocks/>
          </p:cNvCxnSpPr>
          <p:nvPr/>
        </p:nvCxnSpPr>
        <p:spPr>
          <a:xfrm>
            <a:off x="2219366" y="2161927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3" name="Connecteur droit 212">
            <a:extLst>
              <a:ext uri="{FF2B5EF4-FFF2-40B4-BE49-F238E27FC236}">
                <a16:creationId xmlns:a16="http://schemas.microsoft.com/office/drawing/2014/main" xmlns="" id="{FB7136A6-FD25-764F-8C1F-D49A29986976}"/>
              </a:ext>
            </a:extLst>
          </p:cNvPr>
          <p:cNvCxnSpPr>
            <a:cxnSpLocks/>
          </p:cNvCxnSpPr>
          <p:nvPr/>
        </p:nvCxnSpPr>
        <p:spPr>
          <a:xfrm>
            <a:off x="2160058" y="2149227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4" name="Connecteur droit 213">
            <a:extLst>
              <a:ext uri="{FF2B5EF4-FFF2-40B4-BE49-F238E27FC236}">
                <a16:creationId xmlns:a16="http://schemas.microsoft.com/office/drawing/2014/main" xmlns="" id="{5AA84738-4227-D84C-9461-CA7B6527DA51}"/>
              </a:ext>
            </a:extLst>
          </p:cNvPr>
          <p:cNvCxnSpPr>
            <a:cxnSpLocks/>
          </p:cNvCxnSpPr>
          <p:nvPr/>
        </p:nvCxnSpPr>
        <p:spPr>
          <a:xfrm>
            <a:off x="1823384" y="1990477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Connecteur droit 95">
            <a:extLst>
              <a:ext uri="{FF2B5EF4-FFF2-40B4-BE49-F238E27FC236}">
                <a16:creationId xmlns:a16="http://schemas.microsoft.com/office/drawing/2014/main" xmlns="" id="{C625E018-A884-8F4F-A894-A2418D276CFE}"/>
              </a:ext>
            </a:extLst>
          </p:cNvPr>
          <p:cNvCxnSpPr/>
          <p:nvPr/>
        </p:nvCxnSpPr>
        <p:spPr>
          <a:xfrm>
            <a:off x="3369668" y="2584682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5" name="Connecteur droit 214">
            <a:extLst>
              <a:ext uri="{FF2B5EF4-FFF2-40B4-BE49-F238E27FC236}">
                <a16:creationId xmlns:a16="http://schemas.microsoft.com/office/drawing/2014/main" xmlns="" id="{794C7332-5D37-904E-87AA-00F6E8A7EA3B}"/>
              </a:ext>
            </a:extLst>
          </p:cNvPr>
          <p:cNvCxnSpPr/>
          <p:nvPr/>
        </p:nvCxnSpPr>
        <p:spPr>
          <a:xfrm>
            <a:off x="3341778" y="2550542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6" name="Connecteur droit 215">
            <a:extLst>
              <a:ext uri="{FF2B5EF4-FFF2-40B4-BE49-F238E27FC236}">
                <a16:creationId xmlns:a16="http://schemas.microsoft.com/office/drawing/2014/main" xmlns="" id="{EB25F96F-BCAA-F445-835E-6135358AAE89}"/>
              </a:ext>
            </a:extLst>
          </p:cNvPr>
          <p:cNvCxnSpPr/>
          <p:nvPr/>
        </p:nvCxnSpPr>
        <p:spPr>
          <a:xfrm>
            <a:off x="3323745" y="2550542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7" name="Connecteur droit 216">
            <a:extLst>
              <a:ext uri="{FF2B5EF4-FFF2-40B4-BE49-F238E27FC236}">
                <a16:creationId xmlns:a16="http://schemas.microsoft.com/office/drawing/2014/main" xmlns="" id="{57A11F90-31A1-C84B-A9EC-B33DB8295D6E}"/>
              </a:ext>
            </a:extLst>
          </p:cNvPr>
          <p:cNvCxnSpPr/>
          <p:nvPr/>
        </p:nvCxnSpPr>
        <p:spPr>
          <a:xfrm>
            <a:off x="3306853" y="2550542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8" name="Connecteur droit 217">
            <a:extLst>
              <a:ext uri="{FF2B5EF4-FFF2-40B4-BE49-F238E27FC236}">
                <a16:creationId xmlns:a16="http://schemas.microsoft.com/office/drawing/2014/main" xmlns="" id="{0BDE1C8B-4810-704A-ACD9-61CBE291F1AE}"/>
              </a:ext>
            </a:extLst>
          </p:cNvPr>
          <p:cNvCxnSpPr/>
          <p:nvPr/>
        </p:nvCxnSpPr>
        <p:spPr>
          <a:xfrm>
            <a:off x="3285645" y="2540000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9" name="Connecteur droit 218">
            <a:extLst>
              <a:ext uri="{FF2B5EF4-FFF2-40B4-BE49-F238E27FC236}">
                <a16:creationId xmlns:a16="http://schemas.microsoft.com/office/drawing/2014/main" xmlns="" id="{5888E89D-2A91-6942-B5FC-DEFB09D692DD}"/>
              </a:ext>
            </a:extLst>
          </p:cNvPr>
          <p:cNvCxnSpPr/>
          <p:nvPr/>
        </p:nvCxnSpPr>
        <p:spPr>
          <a:xfrm>
            <a:off x="3266595" y="2534667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0" name="Connecteur droit 219">
            <a:extLst>
              <a:ext uri="{FF2B5EF4-FFF2-40B4-BE49-F238E27FC236}">
                <a16:creationId xmlns:a16="http://schemas.microsoft.com/office/drawing/2014/main" xmlns="" id="{0EC19F00-1166-5646-96ED-93F59DF6538D}"/>
              </a:ext>
            </a:extLst>
          </p:cNvPr>
          <p:cNvCxnSpPr/>
          <p:nvPr/>
        </p:nvCxnSpPr>
        <p:spPr>
          <a:xfrm>
            <a:off x="3244370" y="2534667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1" name="Connecteur droit 220">
            <a:extLst>
              <a:ext uri="{FF2B5EF4-FFF2-40B4-BE49-F238E27FC236}">
                <a16:creationId xmlns:a16="http://schemas.microsoft.com/office/drawing/2014/main" xmlns="" id="{6F1E6735-FF9F-D14D-B9D1-3B1503A87C3D}"/>
              </a:ext>
            </a:extLst>
          </p:cNvPr>
          <p:cNvCxnSpPr/>
          <p:nvPr/>
        </p:nvCxnSpPr>
        <p:spPr>
          <a:xfrm>
            <a:off x="3226337" y="2534667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2" name="Connecteur droit 221">
            <a:extLst>
              <a:ext uri="{FF2B5EF4-FFF2-40B4-BE49-F238E27FC236}">
                <a16:creationId xmlns:a16="http://schemas.microsoft.com/office/drawing/2014/main" xmlns="" id="{D5FC2860-C776-4A40-86EA-71CACC009E97}"/>
              </a:ext>
            </a:extLst>
          </p:cNvPr>
          <p:cNvCxnSpPr/>
          <p:nvPr/>
        </p:nvCxnSpPr>
        <p:spPr>
          <a:xfrm>
            <a:off x="3207287" y="2534667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3" name="Connecteur droit 222">
            <a:extLst>
              <a:ext uri="{FF2B5EF4-FFF2-40B4-BE49-F238E27FC236}">
                <a16:creationId xmlns:a16="http://schemas.microsoft.com/office/drawing/2014/main" xmlns="" id="{095CB9DE-1A95-6243-BB5C-6146BE324E63}"/>
              </a:ext>
            </a:extLst>
          </p:cNvPr>
          <p:cNvCxnSpPr/>
          <p:nvPr/>
        </p:nvCxnSpPr>
        <p:spPr>
          <a:xfrm>
            <a:off x="3191412" y="2525142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4" name="Connecteur droit 223">
            <a:extLst>
              <a:ext uri="{FF2B5EF4-FFF2-40B4-BE49-F238E27FC236}">
                <a16:creationId xmlns:a16="http://schemas.microsoft.com/office/drawing/2014/main" xmlns="" id="{E7F28668-1CE7-1442-98FE-5E1E04032FCC}"/>
              </a:ext>
            </a:extLst>
          </p:cNvPr>
          <p:cNvCxnSpPr/>
          <p:nvPr/>
        </p:nvCxnSpPr>
        <p:spPr>
          <a:xfrm>
            <a:off x="3178712" y="2518792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5" name="Connecteur droit 224">
            <a:extLst>
              <a:ext uri="{FF2B5EF4-FFF2-40B4-BE49-F238E27FC236}">
                <a16:creationId xmlns:a16="http://schemas.microsoft.com/office/drawing/2014/main" xmlns="" id="{85425DF8-0F62-6C4D-8328-5FC21AC9FC93}"/>
              </a:ext>
            </a:extLst>
          </p:cNvPr>
          <p:cNvCxnSpPr/>
          <p:nvPr/>
        </p:nvCxnSpPr>
        <p:spPr>
          <a:xfrm>
            <a:off x="3166012" y="2509267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6" name="Connecteur droit 225">
            <a:extLst>
              <a:ext uri="{FF2B5EF4-FFF2-40B4-BE49-F238E27FC236}">
                <a16:creationId xmlns:a16="http://schemas.microsoft.com/office/drawing/2014/main" xmlns="" id="{70DB6755-C86B-5E43-9B37-AB003B92A319}"/>
              </a:ext>
            </a:extLst>
          </p:cNvPr>
          <p:cNvCxnSpPr/>
          <p:nvPr/>
        </p:nvCxnSpPr>
        <p:spPr>
          <a:xfrm>
            <a:off x="3150137" y="2506092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7" name="Connecteur droit 226">
            <a:extLst>
              <a:ext uri="{FF2B5EF4-FFF2-40B4-BE49-F238E27FC236}">
                <a16:creationId xmlns:a16="http://schemas.microsoft.com/office/drawing/2014/main" xmlns="" id="{B2F0F0D8-53B5-5F4D-AE50-2D059CED386A}"/>
              </a:ext>
            </a:extLst>
          </p:cNvPr>
          <p:cNvCxnSpPr/>
          <p:nvPr/>
        </p:nvCxnSpPr>
        <p:spPr>
          <a:xfrm>
            <a:off x="3134262" y="2499742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8" name="Connecteur droit 227">
            <a:extLst>
              <a:ext uri="{FF2B5EF4-FFF2-40B4-BE49-F238E27FC236}">
                <a16:creationId xmlns:a16="http://schemas.microsoft.com/office/drawing/2014/main" xmlns="" id="{3CD81D89-21E8-064E-8182-69CA550E7946}"/>
              </a:ext>
            </a:extLst>
          </p:cNvPr>
          <p:cNvCxnSpPr/>
          <p:nvPr/>
        </p:nvCxnSpPr>
        <p:spPr>
          <a:xfrm>
            <a:off x="3120421" y="2499742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9" name="Connecteur droit 228">
            <a:extLst>
              <a:ext uri="{FF2B5EF4-FFF2-40B4-BE49-F238E27FC236}">
                <a16:creationId xmlns:a16="http://schemas.microsoft.com/office/drawing/2014/main" xmlns="" id="{D54EDD83-C9AE-F34D-9270-ECE0BAD3CD4B}"/>
              </a:ext>
            </a:extLst>
          </p:cNvPr>
          <p:cNvCxnSpPr/>
          <p:nvPr/>
        </p:nvCxnSpPr>
        <p:spPr>
          <a:xfrm>
            <a:off x="3084479" y="2499742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0" name="Connecteur droit 229">
            <a:extLst>
              <a:ext uri="{FF2B5EF4-FFF2-40B4-BE49-F238E27FC236}">
                <a16:creationId xmlns:a16="http://schemas.microsoft.com/office/drawing/2014/main" xmlns="" id="{96F223F3-CA4A-7148-946F-3BE751F43F8F}"/>
              </a:ext>
            </a:extLst>
          </p:cNvPr>
          <p:cNvCxnSpPr/>
          <p:nvPr/>
        </p:nvCxnSpPr>
        <p:spPr>
          <a:xfrm>
            <a:off x="3048537" y="2499742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1" name="Connecteur droit 230">
            <a:extLst>
              <a:ext uri="{FF2B5EF4-FFF2-40B4-BE49-F238E27FC236}">
                <a16:creationId xmlns:a16="http://schemas.microsoft.com/office/drawing/2014/main" xmlns="" id="{A8079185-6C84-4F44-B3BD-1BF853215FFF}"/>
              </a:ext>
            </a:extLst>
          </p:cNvPr>
          <p:cNvCxnSpPr/>
          <p:nvPr/>
        </p:nvCxnSpPr>
        <p:spPr>
          <a:xfrm>
            <a:off x="3012595" y="2499742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2" name="Connecteur droit 231">
            <a:extLst>
              <a:ext uri="{FF2B5EF4-FFF2-40B4-BE49-F238E27FC236}">
                <a16:creationId xmlns:a16="http://schemas.microsoft.com/office/drawing/2014/main" xmlns="" id="{F5E414BE-54AF-4144-BEE7-B616884285CC}"/>
              </a:ext>
            </a:extLst>
          </p:cNvPr>
          <p:cNvCxnSpPr/>
          <p:nvPr/>
        </p:nvCxnSpPr>
        <p:spPr>
          <a:xfrm>
            <a:off x="2976653" y="2499742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3" name="Connecteur droit 232">
            <a:extLst>
              <a:ext uri="{FF2B5EF4-FFF2-40B4-BE49-F238E27FC236}">
                <a16:creationId xmlns:a16="http://schemas.microsoft.com/office/drawing/2014/main" xmlns="" id="{5AD41446-D3C5-1A47-B8B2-5CC5D3BBA0E9}"/>
              </a:ext>
            </a:extLst>
          </p:cNvPr>
          <p:cNvCxnSpPr/>
          <p:nvPr/>
        </p:nvCxnSpPr>
        <p:spPr>
          <a:xfrm>
            <a:off x="3097055" y="2499742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4" name="Connecteur droit 233">
            <a:extLst>
              <a:ext uri="{FF2B5EF4-FFF2-40B4-BE49-F238E27FC236}">
                <a16:creationId xmlns:a16="http://schemas.microsoft.com/office/drawing/2014/main" xmlns="" id="{571BB724-3EC6-B649-A289-1D7E753BAB6D}"/>
              </a:ext>
            </a:extLst>
          </p:cNvPr>
          <p:cNvCxnSpPr/>
          <p:nvPr/>
        </p:nvCxnSpPr>
        <p:spPr>
          <a:xfrm>
            <a:off x="3061113" y="2499742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5" name="Connecteur droit 234">
            <a:extLst>
              <a:ext uri="{FF2B5EF4-FFF2-40B4-BE49-F238E27FC236}">
                <a16:creationId xmlns:a16="http://schemas.microsoft.com/office/drawing/2014/main" xmlns="" id="{85A70F36-4FEC-D14C-8F60-6D279342A542}"/>
              </a:ext>
            </a:extLst>
          </p:cNvPr>
          <p:cNvCxnSpPr/>
          <p:nvPr/>
        </p:nvCxnSpPr>
        <p:spPr>
          <a:xfrm>
            <a:off x="3025171" y="2499742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6" name="Connecteur droit 235">
            <a:extLst>
              <a:ext uri="{FF2B5EF4-FFF2-40B4-BE49-F238E27FC236}">
                <a16:creationId xmlns:a16="http://schemas.microsoft.com/office/drawing/2014/main" xmlns="" id="{0A8671D8-1607-7549-B100-51EA01F5DEA6}"/>
              </a:ext>
            </a:extLst>
          </p:cNvPr>
          <p:cNvCxnSpPr/>
          <p:nvPr/>
        </p:nvCxnSpPr>
        <p:spPr>
          <a:xfrm>
            <a:off x="2989229" y="2499742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Connecteur droit 237">
            <a:extLst>
              <a:ext uri="{FF2B5EF4-FFF2-40B4-BE49-F238E27FC236}">
                <a16:creationId xmlns:a16="http://schemas.microsoft.com/office/drawing/2014/main" xmlns="" id="{0BD0CB0B-CB70-8947-B8C8-6A639B314254}"/>
              </a:ext>
            </a:extLst>
          </p:cNvPr>
          <p:cNvCxnSpPr/>
          <p:nvPr/>
        </p:nvCxnSpPr>
        <p:spPr>
          <a:xfrm>
            <a:off x="3073813" y="2499742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9" name="Connecteur droit 238">
            <a:extLst>
              <a:ext uri="{FF2B5EF4-FFF2-40B4-BE49-F238E27FC236}">
                <a16:creationId xmlns:a16="http://schemas.microsoft.com/office/drawing/2014/main" xmlns="" id="{917B2807-B94D-D642-B27E-96F5303B3411}"/>
              </a:ext>
            </a:extLst>
          </p:cNvPr>
          <p:cNvCxnSpPr/>
          <p:nvPr/>
        </p:nvCxnSpPr>
        <p:spPr>
          <a:xfrm>
            <a:off x="3037871" y="2499742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0" name="Connecteur droit 239">
            <a:extLst>
              <a:ext uri="{FF2B5EF4-FFF2-40B4-BE49-F238E27FC236}">
                <a16:creationId xmlns:a16="http://schemas.microsoft.com/office/drawing/2014/main" xmlns="" id="{CA037419-A574-3D45-A4F2-00FAF4F38A85}"/>
              </a:ext>
            </a:extLst>
          </p:cNvPr>
          <p:cNvCxnSpPr/>
          <p:nvPr/>
        </p:nvCxnSpPr>
        <p:spPr>
          <a:xfrm>
            <a:off x="3001929" y="2499742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1" name="Connecteur droit 240">
            <a:extLst>
              <a:ext uri="{FF2B5EF4-FFF2-40B4-BE49-F238E27FC236}">
                <a16:creationId xmlns:a16="http://schemas.microsoft.com/office/drawing/2014/main" xmlns="" id="{9CE4C18A-A9CC-1548-A732-1EF0D699209E}"/>
              </a:ext>
            </a:extLst>
          </p:cNvPr>
          <p:cNvCxnSpPr/>
          <p:nvPr/>
        </p:nvCxnSpPr>
        <p:spPr>
          <a:xfrm>
            <a:off x="2953163" y="2490217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2" name="Connecteur droit 241">
            <a:extLst>
              <a:ext uri="{FF2B5EF4-FFF2-40B4-BE49-F238E27FC236}">
                <a16:creationId xmlns:a16="http://schemas.microsoft.com/office/drawing/2014/main" xmlns="" id="{98DB1390-B792-CB44-88F5-4939414560F6}"/>
              </a:ext>
            </a:extLst>
          </p:cNvPr>
          <p:cNvCxnSpPr/>
          <p:nvPr/>
        </p:nvCxnSpPr>
        <p:spPr>
          <a:xfrm>
            <a:off x="2917221" y="2490217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3" name="Connecteur droit 242">
            <a:extLst>
              <a:ext uri="{FF2B5EF4-FFF2-40B4-BE49-F238E27FC236}">
                <a16:creationId xmlns:a16="http://schemas.microsoft.com/office/drawing/2014/main" xmlns="" id="{9B074AB2-4D1B-2742-B105-660A79F5EAAB}"/>
              </a:ext>
            </a:extLst>
          </p:cNvPr>
          <p:cNvCxnSpPr/>
          <p:nvPr/>
        </p:nvCxnSpPr>
        <p:spPr>
          <a:xfrm>
            <a:off x="2881279" y="2490217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Connecteur droit 243">
            <a:extLst>
              <a:ext uri="{FF2B5EF4-FFF2-40B4-BE49-F238E27FC236}">
                <a16:creationId xmlns:a16="http://schemas.microsoft.com/office/drawing/2014/main" xmlns="" id="{32228BD1-F9D8-C74F-A791-8FA8A9E314FA}"/>
              </a:ext>
            </a:extLst>
          </p:cNvPr>
          <p:cNvCxnSpPr/>
          <p:nvPr/>
        </p:nvCxnSpPr>
        <p:spPr>
          <a:xfrm>
            <a:off x="2965739" y="2490217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5" name="Connecteur droit 244">
            <a:extLst>
              <a:ext uri="{FF2B5EF4-FFF2-40B4-BE49-F238E27FC236}">
                <a16:creationId xmlns:a16="http://schemas.microsoft.com/office/drawing/2014/main" xmlns="" id="{C125ADBC-F1A6-7444-9525-B0787C39DDB1}"/>
              </a:ext>
            </a:extLst>
          </p:cNvPr>
          <p:cNvCxnSpPr/>
          <p:nvPr/>
        </p:nvCxnSpPr>
        <p:spPr>
          <a:xfrm>
            <a:off x="2929797" y="2490217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6" name="Connecteur droit 245">
            <a:extLst>
              <a:ext uri="{FF2B5EF4-FFF2-40B4-BE49-F238E27FC236}">
                <a16:creationId xmlns:a16="http://schemas.microsoft.com/office/drawing/2014/main" xmlns="" id="{E5A9B1A5-96E6-094A-8FDD-17544E81B849}"/>
              </a:ext>
            </a:extLst>
          </p:cNvPr>
          <p:cNvCxnSpPr/>
          <p:nvPr/>
        </p:nvCxnSpPr>
        <p:spPr>
          <a:xfrm>
            <a:off x="2893855" y="2490217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7" name="Connecteur droit 246">
            <a:extLst>
              <a:ext uri="{FF2B5EF4-FFF2-40B4-BE49-F238E27FC236}">
                <a16:creationId xmlns:a16="http://schemas.microsoft.com/office/drawing/2014/main" xmlns="" id="{3C96C3F0-34D7-0947-A067-DD21D0877EEB}"/>
              </a:ext>
            </a:extLst>
          </p:cNvPr>
          <p:cNvCxnSpPr/>
          <p:nvPr/>
        </p:nvCxnSpPr>
        <p:spPr>
          <a:xfrm>
            <a:off x="2942497" y="2490217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8" name="Connecteur droit 247">
            <a:extLst>
              <a:ext uri="{FF2B5EF4-FFF2-40B4-BE49-F238E27FC236}">
                <a16:creationId xmlns:a16="http://schemas.microsoft.com/office/drawing/2014/main" xmlns="" id="{6A3533E8-80E6-2B4C-9700-CAE4E088446B}"/>
              </a:ext>
            </a:extLst>
          </p:cNvPr>
          <p:cNvCxnSpPr/>
          <p:nvPr/>
        </p:nvCxnSpPr>
        <p:spPr>
          <a:xfrm>
            <a:off x="2906555" y="2490217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9" name="Connecteur droit 248">
            <a:extLst>
              <a:ext uri="{FF2B5EF4-FFF2-40B4-BE49-F238E27FC236}">
                <a16:creationId xmlns:a16="http://schemas.microsoft.com/office/drawing/2014/main" xmlns="" id="{EBE17AFB-7AC2-6741-9246-C1C77C2D2E55}"/>
              </a:ext>
            </a:extLst>
          </p:cNvPr>
          <p:cNvCxnSpPr/>
          <p:nvPr/>
        </p:nvCxnSpPr>
        <p:spPr>
          <a:xfrm>
            <a:off x="2849281" y="2480692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0" name="Connecteur droit 249">
            <a:extLst>
              <a:ext uri="{FF2B5EF4-FFF2-40B4-BE49-F238E27FC236}">
                <a16:creationId xmlns:a16="http://schemas.microsoft.com/office/drawing/2014/main" xmlns="" id="{79000225-E744-FA43-8A9D-9DCE26CF448A}"/>
              </a:ext>
            </a:extLst>
          </p:cNvPr>
          <p:cNvCxnSpPr/>
          <p:nvPr/>
        </p:nvCxnSpPr>
        <p:spPr>
          <a:xfrm>
            <a:off x="2813339" y="2480692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1" name="Connecteur droit 250">
            <a:extLst>
              <a:ext uri="{FF2B5EF4-FFF2-40B4-BE49-F238E27FC236}">
                <a16:creationId xmlns:a16="http://schemas.microsoft.com/office/drawing/2014/main" xmlns="" id="{5786AE98-0607-6A47-A902-E162D3FEF8BA}"/>
              </a:ext>
            </a:extLst>
          </p:cNvPr>
          <p:cNvCxnSpPr/>
          <p:nvPr/>
        </p:nvCxnSpPr>
        <p:spPr>
          <a:xfrm>
            <a:off x="2777397" y="2480692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Connecteur droit 251">
            <a:extLst>
              <a:ext uri="{FF2B5EF4-FFF2-40B4-BE49-F238E27FC236}">
                <a16:creationId xmlns:a16="http://schemas.microsoft.com/office/drawing/2014/main" xmlns="" id="{79204C80-2F6D-3E41-B16A-38310B831BD9}"/>
              </a:ext>
            </a:extLst>
          </p:cNvPr>
          <p:cNvCxnSpPr/>
          <p:nvPr/>
        </p:nvCxnSpPr>
        <p:spPr>
          <a:xfrm>
            <a:off x="2861857" y="2480692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3" name="Connecteur droit 252">
            <a:extLst>
              <a:ext uri="{FF2B5EF4-FFF2-40B4-BE49-F238E27FC236}">
                <a16:creationId xmlns:a16="http://schemas.microsoft.com/office/drawing/2014/main" xmlns="" id="{DF225C1E-311F-4046-A0BD-FB27A5E85509}"/>
              </a:ext>
            </a:extLst>
          </p:cNvPr>
          <p:cNvCxnSpPr/>
          <p:nvPr/>
        </p:nvCxnSpPr>
        <p:spPr>
          <a:xfrm>
            <a:off x="2825915" y="2480692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4" name="Connecteur droit 253">
            <a:extLst>
              <a:ext uri="{FF2B5EF4-FFF2-40B4-BE49-F238E27FC236}">
                <a16:creationId xmlns:a16="http://schemas.microsoft.com/office/drawing/2014/main" xmlns="" id="{881B18E0-0C1D-9A47-83C8-BF332A17D503}"/>
              </a:ext>
            </a:extLst>
          </p:cNvPr>
          <p:cNvCxnSpPr/>
          <p:nvPr/>
        </p:nvCxnSpPr>
        <p:spPr>
          <a:xfrm>
            <a:off x="2789973" y="2480692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5" name="Connecteur droit 254">
            <a:extLst>
              <a:ext uri="{FF2B5EF4-FFF2-40B4-BE49-F238E27FC236}">
                <a16:creationId xmlns:a16="http://schemas.microsoft.com/office/drawing/2014/main" xmlns="" id="{4423BA72-75EE-D34B-AB0B-60930A850D9F}"/>
              </a:ext>
            </a:extLst>
          </p:cNvPr>
          <p:cNvCxnSpPr/>
          <p:nvPr/>
        </p:nvCxnSpPr>
        <p:spPr>
          <a:xfrm>
            <a:off x="2838615" y="2480692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6" name="Connecteur droit 255">
            <a:extLst>
              <a:ext uri="{FF2B5EF4-FFF2-40B4-BE49-F238E27FC236}">
                <a16:creationId xmlns:a16="http://schemas.microsoft.com/office/drawing/2014/main" xmlns="" id="{B6067685-9F75-2142-A5BF-A2F4DEB59B21}"/>
              </a:ext>
            </a:extLst>
          </p:cNvPr>
          <p:cNvCxnSpPr/>
          <p:nvPr/>
        </p:nvCxnSpPr>
        <p:spPr>
          <a:xfrm>
            <a:off x="2802673" y="2480692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7" name="Connecteur droit 256">
            <a:extLst>
              <a:ext uri="{FF2B5EF4-FFF2-40B4-BE49-F238E27FC236}">
                <a16:creationId xmlns:a16="http://schemas.microsoft.com/office/drawing/2014/main" xmlns="" id="{1368BB3D-F5BB-4E42-8E01-D53F6329C5F3}"/>
              </a:ext>
            </a:extLst>
          </p:cNvPr>
          <p:cNvCxnSpPr/>
          <p:nvPr/>
        </p:nvCxnSpPr>
        <p:spPr>
          <a:xfrm>
            <a:off x="2747805" y="2480692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8" name="Connecteur droit 257">
            <a:extLst>
              <a:ext uri="{FF2B5EF4-FFF2-40B4-BE49-F238E27FC236}">
                <a16:creationId xmlns:a16="http://schemas.microsoft.com/office/drawing/2014/main" xmlns="" id="{455335D9-734B-D84A-8E62-F92C5B561FF4}"/>
              </a:ext>
            </a:extLst>
          </p:cNvPr>
          <p:cNvCxnSpPr/>
          <p:nvPr/>
        </p:nvCxnSpPr>
        <p:spPr>
          <a:xfrm>
            <a:off x="2711863" y="2480692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0" name="Connecteur droit 259">
            <a:extLst>
              <a:ext uri="{FF2B5EF4-FFF2-40B4-BE49-F238E27FC236}">
                <a16:creationId xmlns:a16="http://schemas.microsoft.com/office/drawing/2014/main" xmlns="" id="{E496E1B6-A419-0743-918E-3425241EE32B}"/>
              </a:ext>
            </a:extLst>
          </p:cNvPr>
          <p:cNvCxnSpPr/>
          <p:nvPr/>
        </p:nvCxnSpPr>
        <p:spPr>
          <a:xfrm>
            <a:off x="2760381" y="2480692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1" name="Connecteur droit 260">
            <a:extLst>
              <a:ext uri="{FF2B5EF4-FFF2-40B4-BE49-F238E27FC236}">
                <a16:creationId xmlns:a16="http://schemas.microsoft.com/office/drawing/2014/main" xmlns="" id="{92714D58-FD97-9D42-A931-BF282DDE969A}"/>
              </a:ext>
            </a:extLst>
          </p:cNvPr>
          <p:cNvCxnSpPr/>
          <p:nvPr/>
        </p:nvCxnSpPr>
        <p:spPr>
          <a:xfrm>
            <a:off x="2724439" y="2480692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3" name="Connecteur droit 262">
            <a:extLst>
              <a:ext uri="{FF2B5EF4-FFF2-40B4-BE49-F238E27FC236}">
                <a16:creationId xmlns:a16="http://schemas.microsoft.com/office/drawing/2014/main" xmlns="" id="{716A7077-9FA3-114C-A9E0-9DDD72113263}"/>
              </a:ext>
            </a:extLst>
          </p:cNvPr>
          <p:cNvCxnSpPr/>
          <p:nvPr/>
        </p:nvCxnSpPr>
        <p:spPr>
          <a:xfrm>
            <a:off x="2737139" y="2480692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4" name="Connecteur droit 263">
            <a:extLst>
              <a:ext uri="{FF2B5EF4-FFF2-40B4-BE49-F238E27FC236}">
                <a16:creationId xmlns:a16="http://schemas.microsoft.com/office/drawing/2014/main" xmlns="" id="{00B20F81-1777-1240-81F6-B2CC4AA6548B}"/>
              </a:ext>
            </a:extLst>
          </p:cNvPr>
          <p:cNvCxnSpPr/>
          <p:nvPr/>
        </p:nvCxnSpPr>
        <p:spPr>
          <a:xfrm>
            <a:off x="2701197" y="2480692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5" name="Connecteur droit 264">
            <a:extLst>
              <a:ext uri="{FF2B5EF4-FFF2-40B4-BE49-F238E27FC236}">
                <a16:creationId xmlns:a16="http://schemas.microsoft.com/office/drawing/2014/main" xmlns="" id="{D3E3112D-2846-4E4A-941B-BA88565A7A48}"/>
              </a:ext>
            </a:extLst>
          </p:cNvPr>
          <p:cNvCxnSpPr/>
          <p:nvPr/>
        </p:nvCxnSpPr>
        <p:spPr>
          <a:xfrm>
            <a:off x="2676814" y="2467992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6" name="Connecteur droit 265">
            <a:extLst>
              <a:ext uri="{FF2B5EF4-FFF2-40B4-BE49-F238E27FC236}">
                <a16:creationId xmlns:a16="http://schemas.microsoft.com/office/drawing/2014/main" xmlns="" id="{4293F031-369D-884F-9E30-E7D5F5D86837}"/>
              </a:ext>
            </a:extLst>
          </p:cNvPr>
          <p:cNvCxnSpPr/>
          <p:nvPr/>
        </p:nvCxnSpPr>
        <p:spPr>
          <a:xfrm>
            <a:off x="2640872" y="2467992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7" name="Connecteur droit 266">
            <a:extLst>
              <a:ext uri="{FF2B5EF4-FFF2-40B4-BE49-F238E27FC236}">
                <a16:creationId xmlns:a16="http://schemas.microsoft.com/office/drawing/2014/main" xmlns="" id="{10D673F4-3C41-B941-92C2-5C9B950F54A8}"/>
              </a:ext>
            </a:extLst>
          </p:cNvPr>
          <p:cNvCxnSpPr/>
          <p:nvPr/>
        </p:nvCxnSpPr>
        <p:spPr>
          <a:xfrm>
            <a:off x="2689390" y="2467992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8" name="Connecteur droit 267">
            <a:extLst>
              <a:ext uri="{FF2B5EF4-FFF2-40B4-BE49-F238E27FC236}">
                <a16:creationId xmlns:a16="http://schemas.microsoft.com/office/drawing/2014/main" xmlns="" id="{E545BC66-FE1D-2C48-BFBE-B5942048BD40}"/>
              </a:ext>
            </a:extLst>
          </p:cNvPr>
          <p:cNvCxnSpPr/>
          <p:nvPr/>
        </p:nvCxnSpPr>
        <p:spPr>
          <a:xfrm>
            <a:off x="2653448" y="2467992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9" name="Connecteur droit 268">
            <a:extLst>
              <a:ext uri="{FF2B5EF4-FFF2-40B4-BE49-F238E27FC236}">
                <a16:creationId xmlns:a16="http://schemas.microsoft.com/office/drawing/2014/main" xmlns="" id="{42281A0D-587B-2D43-B597-05E29F871CFB}"/>
              </a:ext>
            </a:extLst>
          </p:cNvPr>
          <p:cNvCxnSpPr/>
          <p:nvPr/>
        </p:nvCxnSpPr>
        <p:spPr>
          <a:xfrm>
            <a:off x="2666148" y="2467992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0" name="Connecteur droit 269">
            <a:extLst>
              <a:ext uri="{FF2B5EF4-FFF2-40B4-BE49-F238E27FC236}">
                <a16:creationId xmlns:a16="http://schemas.microsoft.com/office/drawing/2014/main" xmlns="" id="{08B2A3A2-415B-B446-B5D5-0FE4D8A9D71F}"/>
              </a:ext>
            </a:extLst>
          </p:cNvPr>
          <p:cNvCxnSpPr/>
          <p:nvPr/>
        </p:nvCxnSpPr>
        <p:spPr>
          <a:xfrm>
            <a:off x="2630206" y="2467992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1" name="Connecteur droit 270">
            <a:extLst>
              <a:ext uri="{FF2B5EF4-FFF2-40B4-BE49-F238E27FC236}">
                <a16:creationId xmlns:a16="http://schemas.microsoft.com/office/drawing/2014/main" xmlns="" id="{82E75EDA-8BDC-C446-A93A-D003317A3A09}"/>
              </a:ext>
            </a:extLst>
          </p:cNvPr>
          <p:cNvCxnSpPr/>
          <p:nvPr/>
        </p:nvCxnSpPr>
        <p:spPr>
          <a:xfrm>
            <a:off x="2622839" y="2446784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2" name="Connecteur droit 271">
            <a:extLst>
              <a:ext uri="{FF2B5EF4-FFF2-40B4-BE49-F238E27FC236}">
                <a16:creationId xmlns:a16="http://schemas.microsoft.com/office/drawing/2014/main" xmlns="" id="{97F4168E-A9BE-6746-BA10-E4A1DCB4DAD8}"/>
              </a:ext>
            </a:extLst>
          </p:cNvPr>
          <p:cNvCxnSpPr/>
          <p:nvPr/>
        </p:nvCxnSpPr>
        <p:spPr>
          <a:xfrm>
            <a:off x="2586897" y="2446784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3" name="Connecteur droit 272">
            <a:extLst>
              <a:ext uri="{FF2B5EF4-FFF2-40B4-BE49-F238E27FC236}">
                <a16:creationId xmlns:a16="http://schemas.microsoft.com/office/drawing/2014/main" xmlns="" id="{301BA9AA-BA2B-3742-8EE1-4669CDEBD1B4}"/>
              </a:ext>
            </a:extLst>
          </p:cNvPr>
          <p:cNvCxnSpPr/>
          <p:nvPr/>
        </p:nvCxnSpPr>
        <p:spPr>
          <a:xfrm>
            <a:off x="2635415" y="2446784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4" name="Connecteur droit 273">
            <a:extLst>
              <a:ext uri="{FF2B5EF4-FFF2-40B4-BE49-F238E27FC236}">
                <a16:creationId xmlns:a16="http://schemas.microsoft.com/office/drawing/2014/main" xmlns="" id="{4F80E3CA-DFF4-064F-9043-A35654B4567B}"/>
              </a:ext>
            </a:extLst>
          </p:cNvPr>
          <p:cNvCxnSpPr/>
          <p:nvPr/>
        </p:nvCxnSpPr>
        <p:spPr>
          <a:xfrm>
            <a:off x="2599473" y="2446784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5" name="Connecteur droit 274">
            <a:extLst>
              <a:ext uri="{FF2B5EF4-FFF2-40B4-BE49-F238E27FC236}">
                <a16:creationId xmlns:a16="http://schemas.microsoft.com/office/drawing/2014/main" xmlns="" id="{5A66A434-4A86-634A-94B6-AB9E4F00E4E2}"/>
              </a:ext>
            </a:extLst>
          </p:cNvPr>
          <p:cNvCxnSpPr/>
          <p:nvPr/>
        </p:nvCxnSpPr>
        <p:spPr>
          <a:xfrm>
            <a:off x="2612173" y="2446784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6" name="Connecteur droit 275">
            <a:extLst>
              <a:ext uri="{FF2B5EF4-FFF2-40B4-BE49-F238E27FC236}">
                <a16:creationId xmlns:a16="http://schemas.microsoft.com/office/drawing/2014/main" xmlns="" id="{EB6E5C5E-589D-9542-A4DA-DB871722806B}"/>
              </a:ext>
            </a:extLst>
          </p:cNvPr>
          <p:cNvCxnSpPr/>
          <p:nvPr/>
        </p:nvCxnSpPr>
        <p:spPr>
          <a:xfrm>
            <a:off x="2576231" y="2446784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7" name="Connecteur droit 276">
            <a:extLst>
              <a:ext uri="{FF2B5EF4-FFF2-40B4-BE49-F238E27FC236}">
                <a16:creationId xmlns:a16="http://schemas.microsoft.com/office/drawing/2014/main" xmlns="" id="{43879F6C-16FC-8347-8A72-3423B35C8E8D}"/>
              </a:ext>
            </a:extLst>
          </p:cNvPr>
          <p:cNvCxnSpPr/>
          <p:nvPr/>
        </p:nvCxnSpPr>
        <p:spPr>
          <a:xfrm>
            <a:off x="2543340" y="2424559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8" name="Connecteur droit 277">
            <a:extLst>
              <a:ext uri="{FF2B5EF4-FFF2-40B4-BE49-F238E27FC236}">
                <a16:creationId xmlns:a16="http://schemas.microsoft.com/office/drawing/2014/main" xmlns="" id="{AD2AD38A-559B-DE45-B18A-83A9FC2ABE86}"/>
              </a:ext>
            </a:extLst>
          </p:cNvPr>
          <p:cNvCxnSpPr/>
          <p:nvPr/>
        </p:nvCxnSpPr>
        <p:spPr>
          <a:xfrm>
            <a:off x="2507398" y="2424559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9" name="Connecteur droit 278">
            <a:extLst>
              <a:ext uri="{FF2B5EF4-FFF2-40B4-BE49-F238E27FC236}">
                <a16:creationId xmlns:a16="http://schemas.microsoft.com/office/drawing/2014/main" xmlns="" id="{95B9BF7D-5D86-6F4E-8CA3-EB0CB5CF9D64}"/>
              </a:ext>
            </a:extLst>
          </p:cNvPr>
          <p:cNvCxnSpPr/>
          <p:nvPr/>
        </p:nvCxnSpPr>
        <p:spPr>
          <a:xfrm>
            <a:off x="2555916" y="2424559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0" name="Connecteur droit 279">
            <a:extLst>
              <a:ext uri="{FF2B5EF4-FFF2-40B4-BE49-F238E27FC236}">
                <a16:creationId xmlns:a16="http://schemas.microsoft.com/office/drawing/2014/main" xmlns="" id="{294860C5-C1CF-804D-89D7-DC3A7231A152}"/>
              </a:ext>
            </a:extLst>
          </p:cNvPr>
          <p:cNvCxnSpPr/>
          <p:nvPr/>
        </p:nvCxnSpPr>
        <p:spPr>
          <a:xfrm>
            <a:off x="2519974" y="2424559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1" name="Connecteur droit 280">
            <a:extLst>
              <a:ext uri="{FF2B5EF4-FFF2-40B4-BE49-F238E27FC236}">
                <a16:creationId xmlns:a16="http://schemas.microsoft.com/office/drawing/2014/main" xmlns="" id="{24C93E61-34FF-F54C-BA1D-C733587CDCD1}"/>
              </a:ext>
            </a:extLst>
          </p:cNvPr>
          <p:cNvCxnSpPr/>
          <p:nvPr/>
        </p:nvCxnSpPr>
        <p:spPr>
          <a:xfrm>
            <a:off x="2532674" y="2424559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2" name="Connecteur droit 281">
            <a:extLst>
              <a:ext uri="{FF2B5EF4-FFF2-40B4-BE49-F238E27FC236}">
                <a16:creationId xmlns:a16="http://schemas.microsoft.com/office/drawing/2014/main" xmlns="" id="{892F809E-B187-9A40-9B50-1172D5885CA8}"/>
              </a:ext>
            </a:extLst>
          </p:cNvPr>
          <p:cNvCxnSpPr/>
          <p:nvPr/>
        </p:nvCxnSpPr>
        <p:spPr>
          <a:xfrm>
            <a:off x="2496732" y="2424559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3" name="Connecteur droit 282">
            <a:extLst>
              <a:ext uri="{FF2B5EF4-FFF2-40B4-BE49-F238E27FC236}">
                <a16:creationId xmlns:a16="http://schemas.microsoft.com/office/drawing/2014/main" xmlns="" id="{6EEEC9A5-D8D9-E843-8251-187B53290D98}"/>
              </a:ext>
            </a:extLst>
          </p:cNvPr>
          <p:cNvCxnSpPr/>
          <p:nvPr/>
        </p:nvCxnSpPr>
        <p:spPr>
          <a:xfrm>
            <a:off x="2493681" y="2414017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4" name="Connecteur droit 283">
            <a:extLst>
              <a:ext uri="{FF2B5EF4-FFF2-40B4-BE49-F238E27FC236}">
                <a16:creationId xmlns:a16="http://schemas.microsoft.com/office/drawing/2014/main" xmlns="" id="{D963EC09-85D7-AF4F-9CC1-1EF5F11C0793}"/>
              </a:ext>
            </a:extLst>
          </p:cNvPr>
          <p:cNvCxnSpPr/>
          <p:nvPr/>
        </p:nvCxnSpPr>
        <p:spPr>
          <a:xfrm>
            <a:off x="2457739" y="2414017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5" name="Connecteur droit 284">
            <a:extLst>
              <a:ext uri="{FF2B5EF4-FFF2-40B4-BE49-F238E27FC236}">
                <a16:creationId xmlns:a16="http://schemas.microsoft.com/office/drawing/2014/main" xmlns="" id="{350CC909-7D2C-1B40-ABC0-9CB754B8AEAE}"/>
              </a:ext>
            </a:extLst>
          </p:cNvPr>
          <p:cNvCxnSpPr/>
          <p:nvPr/>
        </p:nvCxnSpPr>
        <p:spPr>
          <a:xfrm>
            <a:off x="2506257" y="2414017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6" name="Connecteur droit 285">
            <a:extLst>
              <a:ext uri="{FF2B5EF4-FFF2-40B4-BE49-F238E27FC236}">
                <a16:creationId xmlns:a16="http://schemas.microsoft.com/office/drawing/2014/main" xmlns="" id="{48A7837D-01CB-5944-B7ED-CF8FAD5BCBCD}"/>
              </a:ext>
            </a:extLst>
          </p:cNvPr>
          <p:cNvCxnSpPr/>
          <p:nvPr/>
        </p:nvCxnSpPr>
        <p:spPr>
          <a:xfrm>
            <a:off x="2470315" y="2414017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7" name="Connecteur droit 286">
            <a:extLst>
              <a:ext uri="{FF2B5EF4-FFF2-40B4-BE49-F238E27FC236}">
                <a16:creationId xmlns:a16="http://schemas.microsoft.com/office/drawing/2014/main" xmlns="" id="{B428EBF4-DA25-B54B-B17C-FD39298E754F}"/>
              </a:ext>
            </a:extLst>
          </p:cNvPr>
          <p:cNvCxnSpPr/>
          <p:nvPr/>
        </p:nvCxnSpPr>
        <p:spPr>
          <a:xfrm>
            <a:off x="2483015" y="2414017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8" name="Connecteur droit 287">
            <a:extLst>
              <a:ext uri="{FF2B5EF4-FFF2-40B4-BE49-F238E27FC236}">
                <a16:creationId xmlns:a16="http://schemas.microsoft.com/office/drawing/2014/main" xmlns="" id="{E1560178-CA4F-4A41-83DC-0CA0CFDBD9C3}"/>
              </a:ext>
            </a:extLst>
          </p:cNvPr>
          <p:cNvCxnSpPr/>
          <p:nvPr/>
        </p:nvCxnSpPr>
        <p:spPr>
          <a:xfrm>
            <a:off x="2447073" y="2414017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9" name="Connecteur droit 288">
            <a:extLst>
              <a:ext uri="{FF2B5EF4-FFF2-40B4-BE49-F238E27FC236}">
                <a16:creationId xmlns:a16="http://schemas.microsoft.com/office/drawing/2014/main" xmlns="" id="{F6326F3D-48FB-3B4F-BA72-E389287555EF}"/>
              </a:ext>
            </a:extLst>
          </p:cNvPr>
          <p:cNvCxnSpPr/>
          <p:nvPr/>
        </p:nvCxnSpPr>
        <p:spPr>
          <a:xfrm>
            <a:off x="2427899" y="2399159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0" name="Connecteur droit 289">
            <a:extLst>
              <a:ext uri="{FF2B5EF4-FFF2-40B4-BE49-F238E27FC236}">
                <a16:creationId xmlns:a16="http://schemas.microsoft.com/office/drawing/2014/main" xmlns="" id="{3E9A6A02-369F-CF42-B7A5-F1571033B346}"/>
              </a:ext>
            </a:extLst>
          </p:cNvPr>
          <p:cNvCxnSpPr/>
          <p:nvPr/>
        </p:nvCxnSpPr>
        <p:spPr>
          <a:xfrm>
            <a:off x="2402499" y="2381126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1" name="Connecteur droit 290">
            <a:extLst>
              <a:ext uri="{FF2B5EF4-FFF2-40B4-BE49-F238E27FC236}">
                <a16:creationId xmlns:a16="http://schemas.microsoft.com/office/drawing/2014/main" xmlns="" id="{376964A3-1001-0E47-B8B8-71FF81EC952E}"/>
              </a:ext>
            </a:extLst>
          </p:cNvPr>
          <p:cNvCxnSpPr/>
          <p:nvPr/>
        </p:nvCxnSpPr>
        <p:spPr>
          <a:xfrm>
            <a:off x="2370749" y="2371601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2" name="Connecteur droit 291">
            <a:extLst>
              <a:ext uri="{FF2B5EF4-FFF2-40B4-BE49-F238E27FC236}">
                <a16:creationId xmlns:a16="http://schemas.microsoft.com/office/drawing/2014/main" xmlns="" id="{9602AD68-542B-2E41-A3E8-5AE91326B098}"/>
              </a:ext>
            </a:extLst>
          </p:cNvPr>
          <p:cNvCxnSpPr/>
          <p:nvPr/>
        </p:nvCxnSpPr>
        <p:spPr>
          <a:xfrm>
            <a:off x="2373924" y="2371601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3" name="Connecteur droit 292">
            <a:extLst>
              <a:ext uri="{FF2B5EF4-FFF2-40B4-BE49-F238E27FC236}">
                <a16:creationId xmlns:a16="http://schemas.microsoft.com/office/drawing/2014/main" xmlns="" id="{422DC0A8-2986-D048-8E60-B5BCC66738EB}"/>
              </a:ext>
            </a:extLst>
          </p:cNvPr>
          <p:cNvCxnSpPr/>
          <p:nvPr/>
        </p:nvCxnSpPr>
        <p:spPr>
          <a:xfrm>
            <a:off x="2348524" y="2362076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4" name="Connecteur droit 293">
            <a:extLst>
              <a:ext uri="{FF2B5EF4-FFF2-40B4-BE49-F238E27FC236}">
                <a16:creationId xmlns:a16="http://schemas.microsoft.com/office/drawing/2014/main" xmlns="" id="{825C3A08-9DD5-BE46-B94C-BE6CC00F5155}"/>
              </a:ext>
            </a:extLst>
          </p:cNvPr>
          <p:cNvCxnSpPr/>
          <p:nvPr/>
        </p:nvCxnSpPr>
        <p:spPr>
          <a:xfrm>
            <a:off x="2320966" y="2343026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5" name="Connecteur droit 294">
            <a:extLst>
              <a:ext uri="{FF2B5EF4-FFF2-40B4-BE49-F238E27FC236}">
                <a16:creationId xmlns:a16="http://schemas.microsoft.com/office/drawing/2014/main" xmlns="" id="{B4999BBB-29B9-B942-8995-70F1E7D47113}"/>
              </a:ext>
            </a:extLst>
          </p:cNvPr>
          <p:cNvCxnSpPr/>
          <p:nvPr/>
        </p:nvCxnSpPr>
        <p:spPr>
          <a:xfrm>
            <a:off x="2301916" y="2343026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6" name="Connecteur droit 295">
            <a:extLst>
              <a:ext uri="{FF2B5EF4-FFF2-40B4-BE49-F238E27FC236}">
                <a16:creationId xmlns:a16="http://schemas.microsoft.com/office/drawing/2014/main" xmlns="" id="{A23FA0E2-00E8-A34B-B8F2-C1DA0843E98A}"/>
              </a:ext>
            </a:extLst>
          </p:cNvPr>
          <p:cNvCxnSpPr/>
          <p:nvPr/>
        </p:nvCxnSpPr>
        <p:spPr>
          <a:xfrm>
            <a:off x="2273341" y="2336676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7" name="Connecteur droit 296">
            <a:extLst>
              <a:ext uri="{FF2B5EF4-FFF2-40B4-BE49-F238E27FC236}">
                <a16:creationId xmlns:a16="http://schemas.microsoft.com/office/drawing/2014/main" xmlns="" id="{57CCF07A-C6D1-BC45-8576-A5C7E291D446}"/>
              </a:ext>
            </a:extLst>
          </p:cNvPr>
          <p:cNvCxnSpPr/>
          <p:nvPr/>
        </p:nvCxnSpPr>
        <p:spPr>
          <a:xfrm>
            <a:off x="2239433" y="2327151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8" name="Connecteur droit 297">
            <a:extLst>
              <a:ext uri="{FF2B5EF4-FFF2-40B4-BE49-F238E27FC236}">
                <a16:creationId xmlns:a16="http://schemas.microsoft.com/office/drawing/2014/main" xmlns="" id="{C76743F1-F308-5349-A912-05D7A519A97A}"/>
              </a:ext>
            </a:extLst>
          </p:cNvPr>
          <p:cNvCxnSpPr/>
          <p:nvPr/>
        </p:nvCxnSpPr>
        <p:spPr>
          <a:xfrm>
            <a:off x="2194983" y="2305943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9" name="Connecteur droit 298">
            <a:extLst>
              <a:ext uri="{FF2B5EF4-FFF2-40B4-BE49-F238E27FC236}">
                <a16:creationId xmlns:a16="http://schemas.microsoft.com/office/drawing/2014/main" xmlns="" id="{E51B301A-D8CE-BD4D-B043-393D58EEE2A9}"/>
              </a:ext>
            </a:extLst>
          </p:cNvPr>
          <p:cNvCxnSpPr/>
          <p:nvPr/>
        </p:nvCxnSpPr>
        <p:spPr>
          <a:xfrm>
            <a:off x="2183300" y="2293243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0" name="Connecteur droit 299">
            <a:extLst>
              <a:ext uri="{FF2B5EF4-FFF2-40B4-BE49-F238E27FC236}">
                <a16:creationId xmlns:a16="http://schemas.microsoft.com/office/drawing/2014/main" xmlns="" id="{A4A3A00D-19B0-D943-8058-0AC45572FBBF}"/>
              </a:ext>
            </a:extLst>
          </p:cNvPr>
          <p:cNvCxnSpPr/>
          <p:nvPr/>
        </p:nvCxnSpPr>
        <p:spPr>
          <a:xfrm>
            <a:off x="2170600" y="2286893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1" name="Connecteur droit 300">
            <a:extLst>
              <a:ext uri="{FF2B5EF4-FFF2-40B4-BE49-F238E27FC236}">
                <a16:creationId xmlns:a16="http://schemas.microsoft.com/office/drawing/2014/main" xmlns="" id="{9DCC49DA-365D-FB4D-AA7D-8ED30FD8D3BC}"/>
              </a:ext>
            </a:extLst>
          </p:cNvPr>
          <p:cNvCxnSpPr/>
          <p:nvPr/>
        </p:nvCxnSpPr>
        <p:spPr>
          <a:xfrm>
            <a:off x="2158917" y="2274193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2" name="Connecteur droit 301">
            <a:extLst>
              <a:ext uri="{FF2B5EF4-FFF2-40B4-BE49-F238E27FC236}">
                <a16:creationId xmlns:a16="http://schemas.microsoft.com/office/drawing/2014/main" xmlns="" id="{1668E44C-F295-4845-B928-18BD49438776}"/>
              </a:ext>
            </a:extLst>
          </p:cNvPr>
          <p:cNvCxnSpPr/>
          <p:nvPr/>
        </p:nvCxnSpPr>
        <p:spPr>
          <a:xfrm>
            <a:off x="2012867" y="2167260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3" name="Connecteur droit 302">
            <a:extLst>
              <a:ext uri="{FF2B5EF4-FFF2-40B4-BE49-F238E27FC236}">
                <a16:creationId xmlns:a16="http://schemas.microsoft.com/office/drawing/2014/main" xmlns="" id="{1A4B81FA-1D1B-3C4B-9733-6CB758311F3A}"/>
              </a:ext>
            </a:extLst>
          </p:cNvPr>
          <p:cNvCxnSpPr/>
          <p:nvPr/>
        </p:nvCxnSpPr>
        <p:spPr>
          <a:xfrm>
            <a:off x="1969434" y="2139702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4" name="Connecteur droit 303">
            <a:extLst>
              <a:ext uri="{FF2B5EF4-FFF2-40B4-BE49-F238E27FC236}">
                <a16:creationId xmlns:a16="http://schemas.microsoft.com/office/drawing/2014/main" xmlns="" id="{6B08E3D3-3E68-024A-BB15-58274CADD8BD}"/>
              </a:ext>
            </a:extLst>
          </p:cNvPr>
          <p:cNvCxnSpPr/>
          <p:nvPr/>
        </p:nvCxnSpPr>
        <p:spPr>
          <a:xfrm>
            <a:off x="1932351" y="2088902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5" name="Connecteur droit 304">
            <a:extLst>
              <a:ext uri="{FF2B5EF4-FFF2-40B4-BE49-F238E27FC236}">
                <a16:creationId xmlns:a16="http://schemas.microsoft.com/office/drawing/2014/main" xmlns="" id="{FFA1912E-628B-E440-9935-5B87605C712D}"/>
              </a:ext>
            </a:extLst>
          </p:cNvPr>
          <p:cNvCxnSpPr/>
          <p:nvPr/>
        </p:nvCxnSpPr>
        <p:spPr>
          <a:xfrm>
            <a:off x="1873043" y="2021086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6" name="Connecteur droit 305">
            <a:extLst>
              <a:ext uri="{FF2B5EF4-FFF2-40B4-BE49-F238E27FC236}">
                <a16:creationId xmlns:a16="http://schemas.microsoft.com/office/drawing/2014/main" xmlns="" id="{7461BA84-CA78-A342-B82C-B9E0AD2DD0E7}"/>
              </a:ext>
            </a:extLst>
          </p:cNvPr>
          <p:cNvCxnSpPr/>
          <p:nvPr/>
        </p:nvCxnSpPr>
        <p:spPr>
          <a:xfrm>
            <a:off x="1756585" y="1914153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7" name="Connecteur droit 306">
            <a:extLst>
              <a:ext uri="{FF2B5EF4-FFF2-40B4-BE49-F238E27FC236}">
                <a16:creationId xmlns:a16="http://schemas.microsoft.com/office/drawing/2014/main" xmlns="" id="{53B1E338-5DCC-2149-A4DC-A5046207B5C6}"/>
              </a:ext>
            </a:extLst>
          </p:cNvPr>
          <p:cNvCxnSpPr/>
          <p:nvPr/>
        </p:nvCxnSpPr>
        <p:spPr>
          <a:xfrm>
            <a:off x="1744902" y="1904628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8" name="Connecteur droit 307">
            <a:extLst>
              <a:ext uri="{FF2B5EF4-FFF2-40B4-BE49-F238E27FC236}">
                <a16:creationId xmlns:a16="http://schemas.microsoft.com/office/drawing/2014/main" xmlns="" id="{94D5A696-2722-D549-A793-2EE33E9ACF08}"/>
              </a:ext>
            </a:extLst>
          </p:cNvPr>
          <p:cNvCxnSpPr>
            <a:cxnSpLocks/>
          </p:cNvCxnSpPr>
          <p:nvPr/>
        </p:nvCxnSpPr>
        <p:spPr>
          <a:xfrm>
            <a:off x="1781985" y="1923678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7" name="Forme libre 1026">
            <a:extLst>
              <a:ext uri="{FF2B5EF4-FFF2-40B4-BE49-F238E27FC236}">
                <a16:creationId xmlns:a16="http://schemas.microsoft.com/office/drawing/2014/main" xmlns="" id="{E5D093E5-B89D-454E-AF03-C4E0119C98A7}"/>
              </a:ext>
            </a:extLst>
          </p:cNvPr>
          <p:cNvSpPr/>
          <p:nvPr/>
        </p:nvSpPr>
        <p:spPr>
          <a:xfrm>
            <a:off x="1748176" y="1927226"/>
            <a:ext cx="1657350" cy="695325"/>
          </a:xfrm>
          <a:custGeom>
            <a:avLst/>
            <a:gdLst>
              <a:gd name="connsiteX0" fmla="*/ 1657350 w 1657350"/>
              <a:gd name="connsiteY0" fmla="*/ 688975 h 688975"/>
              <a:gd name="connsiteX1" fmla="*/ 1606550 w 1657350"/>
              <a:gd name="connsiteY1" fmla="*/ 688975 h 688975"/>
              <a:gd name="connsiteX2" fmla="*/ 1606550 w 1657350"/>
              <a:gd name="connsiteY2" fmla="*/ 654050 h 688975"/>
              <a:gd name="connsiteX3" fmla="*/ 1549400 w 1657350"/>
              <a:gd name="connsiteY3" fmla="*/ 650875 h 688975"/>
              <a:gd name="connsiteX4" fmla="*/ 1527175 w 1657350"/>
              <a:gd name="connsiteY4" fmla="*/ 628650 h 688975"/>
              <a:gd name="connsiteX5" fmla="*/ 1454150 w 1657350"/>
              <a:gd name="connsiteY5" fmla="*/ 631825 h 688975"/>
              <a:gd name="connsiteX6" fmla="*/ 1400175 w 1657350"/>
              <a:gd name="connsiteY6" fmla="*/ 609600 h 688975"/>
              <a:gd name="connsiteX7" fmla="*/ 1352550 w 1657350"/>
              <a:gd name="connsiteY7" fmla="*/ 596900 h 688975"/>
              <a:gd name="connsiteX8" fmla="*/ 1247775 w 1657350"/>
              <a:gd name="connsiteY8" fmla="*/ 600075 h 688975"/>
              <a:gd name="connsiteX9" fmla="*/ 1203325 w 1657350"/>
              <a:gd name="connsiteY9" fmla="*/ 587375 h 688975"/>
              <a:gd name="connsiteX10" fmla="*/ 1101725 w 1657350"/>
              <a:gd name="connsiteY10" fmla="*/ 584200 h 688975"/>
              <a:gd name="connsiteX11" fmla="*/ 1101725 w 1657350"/>
              <a:gd name="connsiteY11" fmla="*/ 584200 h 688975"/>
              <a:gd name="connsiteX12" fmla="*/ 958850 w 1657350"/>
              <a:gd name="connsiteY12" fmla="*/ 574675 h 688975"/>
              <a:gd name="connsiteX13" fmla="*/ 930275 w 1657350"/>
              <a:gd name="connsiteY13" fmla="*/ 555625 h 688975"/>
              <a:gd name="connsiteX14" fmla="*/ 847725 w 1657350"/>
              <a:gd name="connsiteY14" fmla="*/ 542925 h 688975"/>
              <a:gd name="connsiteX15" fmla="*/ 784225 w 1657350"/>
              <a:gd name="connsiteY15" fmla="*/ 517525 h 688975"/>
              <a:gd name="connsiteX16" fmla="*/ 663575 w 1657350"/>
              <a:gd name="connsiteY16" fmla="*/ 495300 h 688975"/>
              <a:gd name="connsiteX17" fmla="*/ 641350 w 1657350"/>
              <a:gd name="connsiteY17" fmla="*/ 479425 h 688975"/>
              <a:gd name="connsiteX18" fmla="*/ 600075 w 1657350"/>
              <a:gd name="connsiteY18" fmla="*/ 466725 h 688975"/>
              <a:gd name="connsiteX19" fmla="*/ 565150 w 1657350"/>
              <a:gd name="connsiteY19" fmla="*/ 444500 h 688975"/>
              <a:gd name="connsiteX20" fmla="*/ 504825 w 1657350"/>
              <a:gd name="connsiteY20" fmla="*/ 434975 h 688975"/>
              <a:gd name="connsiteX21" fmla="*/ 454025 w 1657350"/>
              <a:gd name="connsiteY21" fmla="*/ 406400 h 688975"/>
              <a:gd name="connsiteX22" fmla="*/ 415925 w 1657350"/>
              <a:gd name="connsiteY22" fmla="*/ 387350 h 688975"/>
              <a:gd name="connsiteX23" fmla="*/ 361950 w 1657350"/>
              <a:gd name="connsiteY23" fmla="*/ 346075 h 688975"/>
              <a:gd name="connsiteX24" fmla="*/ 288925 w 1657350"/>
              <a:gd name="connsiteY24" fmla="*/ 292100 h 688975"/>
              <a:gd name="connsiteX25" fmla="*/ 257175 w 1657350"/>
              <a:gd name="connsiteY25" fmla="*/ 257175 h 688975"/>
              <a:gd name="connsiteX26" fmla="*/ 171450 w 1657350"/>
              <a:gd name="connsiteY26" fmla="*/ 174625 h 688975"/>
              <a:gd name="connsiteX27" fmla="*/ 123825 w 1657350"/>
              <a:gd name="connsiteY27" fmla="*/ 117475 h 688975"/>
              <a:gd name="connsiteX28" fmla="*/ 107950 w 1657350"/>
              <a:gd name="connsiteY28" fmla="*/ 85725 h 688975"/>
              <a:gd name="connsiteX29" fmla="*/ 38100 w 1657350"/>
              <a:gd name="connsiteY29" fmla="*/ 19050 h 688975"/>
              <a:gd name="connsiteX30" fmla="*/ 0 w 1657350"/>
              <a:gd name="connsiteY30" fmla="*/ 0 h 688975"/>
              <a:gd name="connsiteX0" fmla="*/ 1657350 w 1657350"/>
              <a:gd name="connsiteY0" fmla="*/ 688975 h 698500"/>
              <a:gd name="connsiteX1" fmla="*/ 1619250 w 1657350"/>
              <a:gd name="connsiteY1" fmla="*/ 698500 h 698500"/>
              <a:gd name="connsiteX2" fmla="*/ 1606550 w 1657350"/>
              <a:gd name="connsiteY2" fmla="*/ 654050 h 698500"/>
              <a:gd name="connsiteX3" fmla="*/ 1549400 w 1657350"/>
              <a:gd name="connsiteY3" fmla="*/ 650875 h 698500"/>
              <a:gd name="connsiteX4" fmla="*/ 1527175 w 1657350"/>
              <a:gd name="connsiteY4" fmla="*/ 628650 h 698500"/>
              <a:gd name="connsiteX5" fmla="*/ 1454150 w 1657350"/>
              <a:gd name="connsiteY5" fmla="*/ 631825 h 698500"/>
              <a:gd name="connsiteX6" fmla="*/ 1400175 w 1657350"/>
              <a:gd name="connsiteY6" fmla="*/ 609600 h 698500"/>
              <a:gd name="connsiteX7" fmla="*/ 1352550 w 1657350"/>
              <a:gd name="connsiteY7" fmla="*/ 596900 h 698500"/>
              <a:gd name="connsiteX8" fmla="*/ 1247775 w 1657350"/>
              <a:gd name="connsiteY8" fmla="*/ 600075 h 698500"/>
              <a:gd name="connsiteX9" fmla="*/ 1203325 w 1657350"/>
              <a:gd name="connsiteY9" fmla="*/ 587375 h 698500"/>
              <a:gd name="connsiteX10" fmla="*/ 1101725 w 1657350"/>
              <a:gd name="connsiteY10" fmla="*/ 584200 h 698500"/>
              <a:gd name="connsiteX11" fmla="*/ 1101725 w 1657350"/>
              <a:gd name="connsiteY11" fmla="*/ 584200 h 698500"/>
              <a:gd name="connsiteX12" fmla="*/ 958850 w 1657350"/>
              <a:gd name="connsiteY12" fmla="*/ 574675 h 698500"/>
              <a:gd name="connsiteX13" fmla="*/ 930275 w 1657350"/>
              <a:gd name="connsiteY13" fmla="*/ 555625 h 698500"/>
              <a:gd name="connsiteX14" fmla="*/ 847725 w 1657350"/>
              <a:gd name="connsiteY14" fmla="*/ 542925 h 698500"/>
              <a:gd name="connsiteX15" fmla="*/ 784225 w 1657350"/>
              <a:gd name="connsiteY15" fmla="*/ 517525 h 698500"/>
              <a:gd name="connsiteX16" fmla="*/ 663575 w 1657350"/>
              <a:gd name="connsiteY16" fmla="*/ 495300 h 698500"/>
              <a:gd name="connsiteX17" fmla="*/ 641350 w 1657350"/>
              <a:gd name="connsiteY17" fmla="*/ 479425 h 698500"/>
              <a:gd name="connsiteX18" fmla="*/ 600075 w 1657350"/>
              <a:gd name="connsiteY18" fmla="*/ 466725 h 698500"/>
              <a:gd name="connsiteX19" fmla="*/ 565150 w 1657350"/>
              <a:gd name="connsiteY19" fmla="*/ 444500 h 698500"/>
              <a:gd name="connsiteX20" fmla="*/ 504825 w 1657350"/>
              <a:gd name="connsiteY20" fmla="*/ 434975 h 698500"/>
              <a:gd name="connsiteX21" fmla="*/ 454025 w 1657350"/>
              <a:gd name="connsiteY21" fmla="*/ 406400 h 698500"/>
              <a:gd name="connsiteX22" fmla="*/ 415925 w 1657350"/>
              <a:gd name="connsiteY22" fmla="*/ 387350 h 698500"/>
              <a:gd name="connsiteX23" fmla="*/ 361950 w 1657350"/>
              <a:gd name="connsiteY23" fmla="*/ 346075 h 698500"/>
              <a:gd name="connsiteX24" fmla="*/ 288925 w 1657350"/>
              <a:gd name="connsiteY24" fmla="*/ 292100 h 698500"/>
              <a:gd name="connsiteX25" fmla="*/ 257175 w 1657350"/>
              <a:gd name="connsiteY25" fmla="*/ 257175 h 698500"/>
              <a:gd name="connsiteX26" fmla="*/ 171450 w 1657350"/>
              <a:gd name="connsiteY26" fmla="*/ 174625 h 698500"/>
              <a:gd name="connsiteX27" fmla="*/ 123825 w 1657350"/>
              <a:gd name="connsiteY27" fmla="*/ 117475 h 698500"/>
              <a:gd name="connsiteX28" fmla="*/ 107950 w 1657350"/>
              <a:gd name="connsiteY28" fmla="*/ 85725 h 698500"/>
              <a:gd name="connsiteX29" fmla="*/ 38100 w 1657350"/>
              <a:gd name="connsiteY29" fmla="*/ 19050 h 698500"/>
              <a:gd name="connsiteX30" fmla="*/ 0 w 1657350"/>
              <a:gd name="connsiteY30" fmla="*/ 0 h 698500"/>
              <a:gd name="connsiteX0" fmla="*/ 1657350 w 1657350"/>
              <a:gd name="connsiteY0" fmla="*/ 688975 h 692150"/>
              <a:gd name="connsiteX1" fmla="*/ 1612900 w 1657350"/>
              <a:gd name="connsiteY1" fmla="*/ 692150 h 692150"/>
              <a:gd name="connsiteX2" fmla="*/ 1606550 w 1657350"/>
              <a:gd name="connsiteY2" fmla="*/ 654050 h 692150"/>
              <a:gd name="connsiteX3" fmla="*/ 1549400 w 1657350"/>
              <a:gd name="connsiteY3" fmla="*/ 650875 h 692150"/>
              <a:gd name="connsiteX4" fmla="*/ 1527175 w 1657350"/>
              <a:gd name="connsiteY4" fmla="*/ 628650 h 692150"/>
              <a:gd name="connsiteX5" fmla="*/ 1454150 w 1657350"/>
              <a:gd name="connsiteY5" fmla="*/ 631825 h 692150"/>
              <a:gd name="connsiteX6" fmla="*/ 1400175 w 1657350"/>
              <a:gd name="connsiteY6" fmla="*/ 609600 h 692150"/>
              <a:gd name="connsiteX7" fmla="*/ 1352550 w 1657350"/>
              <a:gd name="connsiteY7" fmla="*/ 596900 h 692150"/>
              <a:gd name="connsiteX8" fmla="*/ 1247775 w 1657350"/>
              <a:gd name="connsiteY8" fmla="*/ 600075 h 692150"/>
              <a:gd name="connsiteX9" fmla="*/ 1203325 w 1657350"/>
              <a:gd name="connsiteY9" fmla="*/ 587375 h 692150"/>
              <a:gd name="connsiteX10" fmla="*/ 1101725 w 1657350"/>
              <a:gd name="connsiteY10" fmla="*/ 584200 h 692150"/>
              <a:gd name="connsiteX11" fmla="*/ 1101725 w 1657350"/>
              <a:gd name="connsiteY11" fmla="*/ 584200 h 692150"/>
              <a:gd name="connsiteX12" fmla="*/ 958850 w 1657350"/>
              <a:gd name="connsiteY12" fmla="*/ 574675 h 692150"/>
              <a:gd name="connsiteX13" fmla="*/ 930275 w 1657350"/>
              <a:gd name="connsiteY13" fmla="*/ 555625 h 692150"/>
              <a:gd name="connsiteX14" fmla="*/ 847725 w 1657350"/>
              <a:gd name="connsiteY14" fmla="*/ 542925 h 692150"/>
              <a:gd name="connsiteX15" fmla="*/ 784225 w 1657350"/>
              <a:gd name="connsiteY15" fmla="*/ 517525 h 692150"/>
              <a:gd name="connsiteX16" fmla="*/ 663575 w 1657350"/>
              <a:gd name="connsiteY16" fmla="*/ 495300 h 692150"/>
              <a:gd name="connsiteX17" fmla="*/ 641350 w 1657350"/>
              <a:gd name="connsiteY17" fmla="*/ 479425 h 692150"/>
              <a:gd name="connsiteX18" fmla="*/ 600075 w 1657350"/>
              <a:gd name="connsiteY18" fmla="*/ 466725 h 692150"/>
              <a:gd name="connsiteX19" fmla="*/ 565150 w 1657350"/>
              <a:gd name="connsiteY19" fmla="*/ 444500 h 692150"/>
              <a:gd name="connsiteX20" fmla="*/ 504825 w 1657350"/>
              <a:gd name="connsiteY20" fmla="*/ 434975 h 692150"/>
              <a:gd name="connsiteX21" fmla="*/ 454025 w 1657350"/>
              <a:gd name="connsiteY21" fmla="*/ 406400 h 692150"/>
              <a:gd name="connsiteX22" fmla="*/ 415925 w 1657350"/>
              <a:gd name="connsiteY22" fmla="*/ 387350 h 692150"/>
              <a:gd name="connsiteX23" fmla="*/ 361950 w 1657350"/>
              <a:gd name="connsiteY23" fmla="*/ 346075 h 692150"/>
              <a:gd name="connsiteX24" fmla="*/ 288925 w 1657350"/>
              <a:gd name="connsiteY24" fmla="*/ 292100 h 692150"/>
              <a:gd name="connsiteX25" fmla="*/ 257175 w 1657350"/>
              <a:gd name="connsiteY25" fmla="*/ 257175 h 692150"/>
              <a:gd name="connsiteX26" fmla="*/ 171450 w 1657350"/>
              <a:gd name="connsiteY26" fmla="*/ 174625 h 692150"/>
              <a:gd name="connsiteX27" fmla="*/ 123825 w 1657350"/>
              <a:gd name="connsiteY27" fmla="*/ 117475 h 692150"/>
              <a:gd name="connsiteX28" fmla="*/ 107950 w 1657350"/>
              <a:gd name="connsiteY28" fmla="*/ 85725 h 692150"/>
              <a:gd name="connsiteX29" fmla="*/ 38100 w 1657350"/>
              <a:gd name="connsiteY29" fmla="*/ 19050 h 692150"/>
              <a:gd name="connsiteX30" fmla="*/ 0 w 1657350"/>
              <a:gd name="connsiteY30" fmla="*/ 0 h 692150"/>
              <a:gd name="connsiteX0" fmla="*/ 1657350 w 1657350"/>
              <a:gd name="connsiteY0" fmla="*/ 688975 h 692150"/>
              <a:gd name="connsiteX1" fmla="*/ 1612900 w 1657350"/>
              <a:gd name="connsiteY1" fmla="*/ 692150 h 692150"/>
              <a:gd name="connsiteX2" fmla="*/ 1622425 w 1657350"/>
              <a:gd name="connsiteY2" fmla="*/ 644525 h 692150"/>
              <a:gd name="connsiteX3" fmla="*/ 1549400 w 1657350"/>
              <a:gd name="connsiteY3" fmla="*/ 650875 h 692150"/>
              <a:gd name="connsiteX4" fmla="*/ 1527175 w 1657350"/>
              <a:gd name="connsiteY4" fmla="*/ 628650 h 692150"/>
              <a:gd name="connsiteX5" fmla="*/ 1454150 w 1657350"/>
              <a:gd name="connsiteY5" fmla="*/ 631825 h 692150"/>
              <a:gd name="connsiteX6" fmla="*/ 1400175 w 1657350"/>
              <a:gd name="connsiteY6" fmla="*/ 609600 h 692150"/>
              <a:gd name="connsiteX7" fmla="*/ 1352550 w 1657350"/>
              <a:gd name="connsiteY7" fmla="*/ 596900 h 692150"/>
              <a:gd name="connsiteX8" fmla="*/ 1247775 w 1657350"/>
              <a:gd name="connsiteY8" fmla="*/ 600075 h 692150"/>
              <a:gd name="connsiteX9" fmla="*/ 1203325 w 1657350"/>
              <a:gd name="connsiteY9" fmla="*/ 587375 h 692150"/>
              <a:gd name="connsiteX10" fmla="*/ 1101725 w 1657350"/>
              <a:gd name="connsiteY10" fmla="*/ 584200 h 692150"/>
              <a:gd name="connsiteX11" fmla="*/ 1101725 w 1657350"/>
              <a:gd name="connsiteY11" fmla="*/ 584200 h 692150"/>
              <a:gd name="connsiteX12" fmla="*/ 958850 w 1657350"/>
              <a:gd name="connsiteY12" fmla="*/ 574675 h 692150"/>
              <a:gd name="connsiteX13" fmla="*/ 930275 w 1657350"/>
              <a:gd name="connsiteY13" fmla="*/ 555625 h 692150"/>
              <a:gd name="connsiteX14" fmla="*/ 847725 w 1657350"/>
              <a:gd name="connsiteY14" fmla="*/ 542925 h 692150"/>
              <a:gd name="connsiteX15" fmla="*/ 784225 w 1657350"/>
              <a:gd name="connsiteY15" fmla="*/ 517525 h 692150"/>
              <a:gd name="connsiteX16" fmla="*/ 663575 w 1657350"/>
              <a:gd name="connsiteY16" fmla="*/ 495300 h 692150"/>
              <a:gd name="connsiteX17" fmla="*/ 641350 w 1657350"/>
              <a:gd name="connsiteY17" fmla="*/ 479425 h 692150"/>
              <a:gd name="connsiteX18" fmla="*/ 600075 w 1657350"/>
              <a:gd name="connsiteY18" fmla="*/ 466725 h 692150"/>
              <a:gd name="connsiteX19" fmla="*/ 565150 w 1657350"/>
              <a:gd name="connsiteY19" fmla="*/ 444500 h 692150"/>
              <a:gd name="connsiteX20" fmla="*/ 504825 w 1657350"/>
              <a:gd name="connsiteY20" fmla="*/ 434975 h 692150"/>
              <a:gd name="connsiteX21" fmla="*/ 454025 w 1657350"/>
              <a:gd name="connsiteY21" fmla="*/ 406400 h 692150"/>
              <a:gd name="connsiteX22" fmla="*/ 415925 w 1657350"/>
              <a:gd name="connsiteY22" fmla="*/ 387350 h 692150"/>
              <a:gd name="connsiteX23" fmla="*/ 361950 w 1657350"/>
              <a:gd name="connsiteY23" fmla="*/ 346075 h 692150"/>
              <a:gd name="connsiteX24" fmla="*/ 288925 w 1657350"/>
              <a:gd name="connsiteY24" fmla="*/ 292100 h 692150"/>
              <a:gd name="connsiteX25" fmla="*/ 257175 w 1657350"/>
              <a:gd name="connsiteY25" fmla="*/ 257175 h 692150"/>
              <a:gd name="connsiteX26" fmla="*/ 171450 w 1657350"/>
              <a:gd name="connsiteY26" fmla="*/ 174625 h 692150"/>
              <a:gd name="connsiteX27" fmla="*/ 123825 w 1657350"/>
              <a:gd name="connsiteY27" fmla="*/ 117475 h 692150"/>
              <a:gd name="connsiteX28" fmla="*/ 107950 w 1657350"/>
              <a:gd name="connsiteY28" fmla="*/ 85725 h 692150"/>
              <a:gd name="connsiteX29" fmla="*/ 38100 w 1657350"/>
              <a:gd name="connsiteY29" fmla="*/ 19050 h 692150"/>
              <a:gd name="connsiteX30" fmla="*/ 0 w 1657350"/>
              <a:gd name="connsiteY30" fmla="*/ 0 h 692150"/>
              <a:gd name="connsiteX0" fmla="*/ 1657350 w 1657350"/>
              <a:gd name="connsiteY0" fmla="*/ 688975 h 695325"/>
              <a:gd name="connsiteX1" fmla="*/ 1628775 w 1657350"/>
              <a:gd name="connsiteY1" fmla="*/ 695325 h 695325"/>
              <a:gd name="connsiteX2" fmla="*/ 1622425 w 1657350"/>
              <a:gd name="connsiteY2" fmla="*/ 644525 h 695325"/>
              <a:gd name="connsiteX3" fmla="*/ 1549400 w 1657350"/>
              <a:gd name="connsiteY3" fmla="*/ 650875 h 695325"/>
              <a:gd name="connsiteX4" fmla="*/ 1527175 w 1657350"/>
              <a:gd name="connsiteY4" fmla="*/ 628650 h 695325"/>
              <a:gd name="connsiteX5" fmla="*/ 1454150 w 1657350"/>
              <a:gd name="connsiteY5" fmla="*/ 631825 h 695325"/>
              <a:gd name="connsiteX6" fmla="*/ 1400175 w 1657350"/>
              <a:gd name="connsiteY6" fmla="*/ 609600 h 695325"/>
              <a:gd name="connsiteX7" fmla="*/ 1352550 w 1657350"/>
              <a:gd name="connsiteY7" fmla="*/ 596900 h 695325"/>
              <a:gd name="connsiteX8" fmla="*/ 1247775 w 1657350"/>
              <a:gd name="connsiteY8" fmla="*/ 600075 h 695325"/>
              <a:gd name="connsiteX9" fmla="*/ 1203325 w 1657350"/>
              <a:gd name="connsiteY9" fmla="*/ 587375 h 695325"/>
              <a:gd name="connsiteX10" fmla="*/ 1101725 w 1657350"/>
              <a:gd name="connsiteY10" fmla="*/ 584200 h 695325"/>
              <a:gd name="connsiteX11" fmla="*/ 1101725 w 1657350"/>
              <a:gd name="connsiteY11" fmla="*/ 584200 h 695325"/>
              <a:gd name="connsiteX12" fmla="*/ 958850 w 1657350"/>
              <a:gd name="connsiteY12" fmla="*/ 574675 h 695325"/>
              <a:gd name="connsiteX13" fmla="*/ 930275 w 1657350"/>
              <a:gd name="connsiteY13" fmla="*/ 555625 h 695325"/>
              <a:gd name="connsiteX14" fmla="*/ 847725 w 1657350"/>
              <a:gd name="connsiteY14" fmla="*/ 542925 h 695325"/>
              <a:gd name="connsiteX15" fmla="*/ 784225 w 1657350"/>
              <a:gd name="connsiteY15" fmla="*/ 517525 h 695325"/>
              <a:gd name="connsiteX16" fmla="*/ 663575 w 1657350"/>
              <a:gd name="connsiteY16" fmla="*/ 495300 h 695325"/>
              <a:gd name="connsiteX17" fmla="*/ 641350 w 1657350"/>
              <a:gd name="connsiteY17" fmla="*/ 479425 h 695325"/>
              <a:gd name="connsiteX18" fmla="*/ 600075 w 1657350"/>
              <a:gd name="connsiteY18" fmla="*/ 466725 h 695325"/>
              <a:gd name="connsiteX19" fmla="*/ 565150 w 1657350"/>
              <a:gd name="connsiteY19" fmla="*/ 444500 h 695325"/>
              <a:gd name="connsiteX20" fmla="*/ 504825 w 1657350"/>
              <a:gd name="connsiteY20" fmla="*/ 434975 h 695325"/>
              <a:gd name="connsiteX21" fmla="*/ 454025 w 1657350"/>
              <a:gd name="connsiteY21" fmla="*/ 406400 h 695325"/>
              <a:gd name="connsiteX22" fmla="*/ 415925 w 1657350"/>
              <a:gd name="connsiteY22" fmla="*/ 387350 h 695325"/>
              <a:gd name="connsiteX23" fmla="*/ 361950 w 1657350"/>
              <a:gd name="connsiteY23" fmla="*/ 346075 h 695325"/>
              <a:gd name="connsiteX24" fmla="*/ 288925 w 1657350"/>
              <a:gd name="connsiteY24" fmla="*/ 292100 h 695325"/>
              <a:gd name="connsiteX25" fmla="*/ 257175 w 1657350"/>
              <a:gd name="connsiteY25" fmla="*/ 257175 h 695325"/>
              <a:gd name="connsiteX26" fmla="*/ 171450 w 1657350"/>
              <a:gd name="connsiteY26" fmla="*/ 174625 h 695325"/>
              <a:gd name="connsiteX27" fmla="*/ 123825 w 1657350"/>
              <a:gd name="connsiteY27" fmla="*/ 117475 h 695325"/>
              <a:gd name="connsiteX28" fmla="*/ 107950 w 1657350"/>
              <a:gd name="connsiteY28" fmla="*/ 85725 h 695325"/>
              <a:gd name="connsiteX29" fmla="*/ 38100 w 1657350"/>
              <a:gd name="connsiteY29" fmla="*/ 19050 h 695325"/>
              <a:gd name="connsiteX30" fmla="*/ 0 w 1657350"/>
              <a:gd name="connsiteY30" fmla="*/ 0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657350" h="695325">
                <a:moveTo>
                  <a:pt x="1657350" y="688975"/>
                </a:moveTo>
                <a:lnTo>
                  <a:pt x="1628775" y="695325"/>
                </a:lnTo>
                <a:lnTo>
                  <a:pt x="1622425" y="644525"/>
                </a:lnTo>
                <a:lnTo>
                  <a:pt x="1549400" y="650875"/>
                </a:lnTo>
                <a:lnTo>
                  <a:pt x="1527175" y="628650"/>
                </a:lnTo>
                <a:lnTo>
                  <a:pt x="1454150" y="631825"/>
                </a:lnTo>
                <a:lnTo>
                  <a:pt x="1400175" y="609600"/>
                </a:lnTo>
                <a:lnTo>
                  <a:pt x="1352550" y="596900"/>
                </a:lnTo>
                <a:lnTo>
                  <a:pt x="1247775" y="600075"/>
                </a:lnTo>
                <a:lnTo>
                  <a:pt x="1203325" y="587375"/>
                </a:lnTo>
                <a:lnTo>
                  <a:pt x="1101725" y="584200"/>
                </a:lnTo>
                <a:lnTo>
                  <a:pt x="1101725" y="584200"/>
                </a:lnTo>
                <a:lnTo>
                  <a:pt x="958850" y="574675"/>
                </a:lnTo>
                <a:lnTo>
                  <a:pt x="930275" y="555625"/>
                </a:lnTo>
                <a:lnTo>
                  <a:pt x="847725" y="542925"/>
                </a:lnTo>
                <a:lnTo>
                  <a:pt x="784225" y="517525"/>
                </a:lnTo>
                <a:lnTo>
                  <a:pt x="663575" y="495300"/>
                </a:lnTo>
                <a:lnTo>
                  <a:pt x="641350" y="479425"/>
                </a:lnTo>
                <a:lnTo>
                  <a:pt x="600075" y="466725"/>
                </a:lnTo>
                <a:lnTo>
                  <a:pt x="565150" y="444500"/>
                </a:lnTo>
                <a:lnTo>
                  <a:pt x="504825" y="434975"/>
                </a:lnTo>
                <a:lnTo>
                  <a:pt x="454025" y="406400"/>
                </a:lnTo>
                <a:lnTo>
                  <a:pt x="415925" y="387350"/>
                </a:lnTo>
                <a:lnTo>
                  <a:pt x="361950" y="346075"/>
                </a:lnTo>
                <a:lnTo>
                  <a:pt x="288925" y="292100"/>
                </a:lnTo>
                <a:lnTo>
                  <a:pt x="257175" y="257175"/>
                </a:lnTo>
                <a:lnTo>
                  <a:pt x="171450" y="174625"/>
                </a:lnTo>
                <a:lnTo>
                  <a:pt x="123825" y="117475"/>
                </a:lnTo>
                <a:lnTo>
                  <a:pt x="107950" y="85725"/>
                </a:lnTo>
                <a:lnTo>
                  <a:pt x="38100" y="19050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031" name="Groupe 1030">
            <a:extLst>
              <a:ext uri="{FF2B5EF4-FFF2-40B4-BE49-F238E27FC236}">
                <a16:creationId xmlns:a16="http://schemas.microsoft.com/office/drawing/2014/main" xmlns="" id="{2D6E3CFB-4EAB-9E48-96F0-098251BE8F0B}"/>
              </a:ext>
            </a:extLst>
          </p:cNvPr>
          <p:cNvGrpSpPr/>
          <p:nvPr/>
        </p:nvGrpSpPr>
        <p:grpSpPr>
          <a:xfrm>
            <a:off x="1785256" y="2808404"/>
            <a:ext cx="972570" cy="298928"/>
            <a:chOff x="2624705" y="2808404"/>
            <a:chExt cx="972570" cy="298928"/>
          </a:xfrm>
        </p:grpSpPr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xmlns="" id="{7551D7B3-E40B-7540-979F-830D47A23A01}"/>
                </a:ext>
              </a:extLst>
            </p:cNvPr>
            <p:cNvGrpSpPr/>
            <p:nvPr/>
          </p:nvGrpSpPr>
          <p:grpSpPr>
            <a:xfrm>
              <a:off x="2624705" y="2808404"/>
              <a:ext cx="972570" cy="298928"/>
              <a:chOff x="4844030" y="874829"/>
              <a:chExt cx="972570" cy="298928"/>
            </a:xfrm>
          </p:grpSpPr>
          <p:sp>
            <p:nvSpPr>
              <p:cNvPr id="159" name="ZoneTexte 158">
                <a:extLst>
                  <a:ext uri="{FF2B5EF4-FFF2-40B4-BE49-F238E27FC236}">
                    <a16:creationId xmlns:a16="http://schemas.microsoft.com/office/drawing/2014/main" xmlns="" id="{016DDFBB-C399-D64B-AE4B-4178580863EE}"/>
                  </a:ext>
                </a:extLst>
              </p:cNvPr>
              <p:cNvSpPr txBox="1"/>
              <p:nvPr/>
            </p:nvSpPr>
            <p:spPr>
              <a:xfrm>
                <a:off x="4939701" y="874829"/>
                <a:ext cx="876899" cy="2989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760"/>
                  </a:lnSpc>
                </a:pPr>
                <a:r>
                  <a:rPr lang="fr-FR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MSI-high</a:t>
                </a:r>
              </a:p>
              <a:p>
                <a:pPr>
                  <a:lnSpc>
                    <a:spcPts val="760"/>
                  </a:lnSpc>
                </a:pPr>
                <a:r>
                  <a:rPr lang="fr-FR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MSS/MSI-</a:t>
                </a:r>
                <a:r>
                  <a:rPr lang="fr-FR" sz="8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low</a:t>
                </a:r>
                <a:endParaRPr lang="fr-FR" sz="8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cxnSp>
            <p:nvCxnSpPr>
              <p:cNvPr id="160" name="Connecteur droit 159">
                <a:extLst>
                  <a:ext uri="{FF2B5EF4-FFF2-40B4-BE49-F238E27FC236}">
                    <a16:creationId xmlns:a16="http://schemas.microsoft.com/office/drawing/2014/main" xmlns="" id="{0520D4D6-8E38-EA45-B493-925DE49DA4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44921" y="967735"/>
                <a:ext cx="144000" cy="0"/>
              </a:xfrm>
              <a:prstGeom prst="line">
                <a:avLst/>
              </a:prstGeom>
              <a:ln w="12700">
                <a:solidFill>
                  <a:srgbClr val="A570A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Connecteur droit 160">
                <a:extLst>
                  <a:ext uri="{FF2B5EF4-FFF2-40B4-BE49-F238E27FC236}">
                    <a16:creationId xmlns:a16="http://schemas.microsoft.com/office/drawing/2014/main" xmlns="" id="{00515C85-287A-834C-9CD9-3ADD56FE6B8D}"/>
                  </a:ext>
                </a:extLst>
              </p:cNvPr>
              <p:cNvCxnSpPr/>
              <p:nvPr/>
            </p:nvCxnSpPr>
            <p:spPr>
              <a:xfrm>
                <a:off x="4844030" y="1071962"/>
                <a:ext cx="144000" cy="2052"/>
              </a:xfrm>
              <a:prstGeom prst="line">
                <a:avLst/>
              </a:prstGeom>
              <a:ln w="12700">
                <a:solidFill>
                  <a:schemeClr val="accent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09" name="Connecteur droit 308">
              <a:extLst>
                <a:ext uri="{FF2B5EF4-FFF2-40B4-BE49-F238E27FC236}">
                  <a16:creationId xmlns:a16="http://schemas.microsoft.com/office/drawing/2014/main" xmlns="" id="{3C7A7EFB-2432-1E43-A3D6-4B93236E4441}"/>
                </a:ext>
              </a:extLst>
            </p:cNvPr>
            <p:cNvCxnSpPr>
              <a:cxnSpLocks/>
            </p:cNvCxnSpPr>
            <p:nvPr/>
          </p:nvCxnSpPr>
          <p:spPr>
            <a:xfrm>
              <a:off x="2682900" y="2871341"/>
              <a:ext cx="0" cy="49516"/>
            </a:xfrm>
            <a:prstGeom prst="line">
              <a:avLst/>
            </a:prstGeom>
            <a:ln w="12700">
              <a:solidFill>
                <a:srgbClr val="A470A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Connecteur droit 309">
              <a:extLst>
                <a:ext uri="{FF2B5EF4-FFF2-40B4-BE49-F238E27FC236}">
                  <a16:creationId xmlns:a16="http://schemas.microsoft.com/office/drawing/2014/main" xmlns="" id="{9A6F614F-F701-E745-ABDC-93ADC5047314}"/>
                </a:ext>
              </a:extLst>
            </p:cNvPr>
            <p:cNvCxnSpPr>
              <a:cxnSpLocks/>
            </p:cNvCxnSpPr>
            <p:nvPr/>
          </p:nvCxnSpPr>
          <p:spPr>
            <a:xfrm>
              <a:off x="2682900" y="2978398"/>
              <a:ext cx="0" cy="49516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5" name="Connecteur droit 314">
            <a:extLst>
              <a:ext uri="{FF2B5EF4-FFF2-40B4-BE49-F238E27FC236}">
                <a16:creationId xmlns:a16="http://schemas.microsoft.com/office/drawing/2014/main" xmlns="" id="{3CA0B866-1D5C-5E4C-81C0-C4E0EA1F1B21}"/>
              </a:ext>
            </a:extLst>
          </p:cNvPr>
          <p:cNvCxnSpPr>
            <a:cxnSpLocks/>
          </p:cNvCxnSpPr>
          <p:nvPr/>
        </p:nvCxnSpPr>
        <p:spPr>
          <a:xfrm>
            <a:off x="1411497" y="3422010"/>
            <a:ext cx="144000" cy="0"/>
          </a:xfrm>
          <a:prstGeom prst="line">
            <a:avLst/>
          </a:prstGeom>
          <a:ln w="12700">
            <a:solidFill>
              <a:srgbClr val="A570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6" name="Connecteur droit 315">
            <a:extLst>
              <a:ext uri="{FF2B5EF4-FFF2-40B4-BE49-F238E27FC236}">
                <a16:creationId xmlns:a16="http://schemas.microsoft.com/office/drawing/2014/main" xmlns="" id="{72C2ED1C-2F68-3C4E-AC2E-E9E015082647}"/>
              </a:ext>
            </a:extLst>
          </p:cNvPr>
          <p:cNvCxnSpPr/>
          <p:nvPr/>
        </p:nvCxnSpPr>
        <p:spPr>
          <a:xfrm>
            <a:off x="1410606" y="3516712"/>
            <a:ext cx="144000" cy="2052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7" name="Rectangle 316">
            <a:extLst>
              <a:ext uri="{FF2B5EF4-FFF2-40B4-BE49-F238E27FC236}">
                <a16:creationId xmlns:a16="http://schemas.microsoft.com/office/drawing/2014/main" xmlns="" id="{DDFAC03D-A6E3-1849-AAE9-0796014B63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5489" y="3165229"/>
            <a:ext cx="51296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318" name="Rectangle 317">
            <a:extLst>
              <a:ext uri="{FF2B5EF4-FFF2-40B4-BE49-F238E27FC236}">
                <a16:creationId xmlns:a16="http://schemas.microsoft.com/office/drawing/2014/main" xmlns="" id="{35E62353-C570-034D-B289-5882959CE0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8317" y="3165229"/>
            <a:ext cx="102592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12</a:t>
            </a:r>
          </a:p>
        </p:txBody>
      </p:sp>
      <p:sp>
        <p:nvSpPr>
          <p:cNvPr id="319" name="Rectangle 318">
            <a:extLst>
              <a:ext uri="{FF2B5EF4-FFF2-40B4-BE49-F238E27FC236}">
                <a16:creationId xmlns:a16="http://schemas.microsoft.com/office/drawing/2014/main" xmlns="" id="{8525C59B-58F3-4148-97CD-A958149706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2590" y="2579992"/>
            <a:ext cx="12824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0,4</a:t>
            </a:r>
          </a:p>
        </p:txBody>
      </p:sp>
      <p:sp>
        <p:nvSpPr>
          <p:cNvPr id="320" name="Freeform 35">
            <a:extLst>
              <a:ext uri="{FF2B5EF4-FFF2-40B4-BE49-F238E27FC236}">
                <a16:creationId xmlns:a16="http://schemas.microsoft.com/office/drawing/2014/main" xmlns="" id="{2D449FB8-144F-0746-9FD5-84370B5B2C7C}"/>
              </a:ext>
            </a:extLst>
          </p:cNvPr>
          <p:cNvSpPr>
            <a:spLocks noEditPoints="1"/>
          </p:cNvSpPr>
          <p:nvPr/>
        </p:nvSpPr>
        <p:spPr bwMode="auto">
          <a:xfrm>
            <a:off x="6224640" y="1927225"/>
            <a:ext cx="45719" cy="1186054"/>
          </a:xfrm>
          <a:custGeom>
            <a:avLst/>
            <a:gdLst>
              <a:gd name="T0" fmla="*/ 13 w 13"/>
              <a:gd name="T1" fmla="*/ 938 h 938"/>
              <a:gd name="T2" fmla="*/ 13 w 13"/>
              <a:gd name="T3" fmla="*/ 0 h 938"/>
              <a:gd name="T4" fmla="*/ 13 w 13"/>
              <a:gd name="T5" fmla="*/ 935 h 938"/>
              <a:gd name="T6" fmla="*/ 0 w 13"/>
              <a:gd name="T7" fmla="*/ 935 h 938"/>
              <a:gd name="T8" fmla="*/ 13 w 13"/>
              <a:gd name="T9" fmla="*/ 843 h 938"/>
              <a:gd name="T10" fmla="*/ 0 w 13"/>
              <a:gd name="T11" fmla="*/ 843 h 938"/>
              <a:gd name="T12" fmla="*/ 13 w 13"/>
              <a:gd name="T13" fmla="*/ 750 h 938"/>
              <a:gd name="T14" fmla="*/ 0 w 13"/>
              <a:gd name="T15" fmla="*/ 750 h 938"/>
              <a:gd name="T16" fmla="*/ 13 w 13"/>
              <a:gd name="T17" fmla="*/ 657 h 938"/>
              <a:gd name="T18" fmla="*/ 0 w 13"/>
              <a:gd name="T19" fmla="*/ 657 h 938"/>
              <a:gd name="T20" fmla="*/ 13 w 13"/>
              <a:gd name="T21" fmla="*/ 564 h 938"/>
              <a:gd name="T22" fmla="*/ 0 w 13"/>
              <a:gd name="T23" fmla="*/ 564 h 938"/>
              <a:gd name="T24" fmla="*/ 13 w 13"/>
              <a:gd name="T25" fmla="*/ 471 h 938"/>
              <a:gd name="T26" fmla="*/ 0 w 13"/>
              <a:gd name="T27" fmla="*/ 471 h 938"/>
              <a:gd name="T28" fmla="*/ 13 w 13"/>
              <a:gd name="T29" fmla="*/ 379 h 938"/>
              <a:gd name="T30" fmla="*/ 0 w 13"/>
              <a:gd name="T31" fmla="*/ 379 h 938"/>
              <a:gd name="T32" fmla="*/ 13 w 13"/>
              <a:gd name="T33" fmla="*/ 286 h 938"/>
              <a:gd name="T34" fmla="*/ 0 w 13"/>
              <a:gd name="T35" fmla="*/ 286 h 938"/>
              <a:gd name="T36" fmla="*/ 13 w 13"/>
              <a:gd name="T37" fmla="*/ 193 h 938"/>
              <a:gd name="T38" fmla="*/ 0 w 13"/>
              <a:gd name="T39" fmla="*/ 193 h 938"/>
              <a:gd name="T40" fmla="*/ 13 w 13"/>
              <a:gd name="T41" fmla="*/ 100 h 938"/>
              <a:gd name="T42" fmla="*/ 0 w 13"/>
              <a:gd name="T43" fmla="*/ 100 h 938"/>
              <a:gd name="T44" fmla="*/ 13 w 13"/>
              <a:gd name="T45" fmla="*/ 7 h 938"/>
              <a:gd name="T46" fmla="*/ 0 w 13"/>
              <a:gd name="T47" fmla="*/ 7 h 9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3" h="938">
                <a:moveTo>
                  <a:pt x="13" y="938"/>
                </a:moveTo>
                <a:lnTo>
                  <a:pt x="13" y="0"/>
                </a:lnTo>
                <a:moveTo>
                  <a:pt x="13" y="935"/>
                </a:moveTo>
                <a:lnTo>
                  <a:pt x="0" y="935"/>
                </a:lnTo>
                <a:moveTo>
                  <a:pt x="13" y="843"/>
                </a:moveTo>
                <a:lnTo>
                  <a:pt x="0" y="843"/>
                </a:lnTo>
                <a:moveTo>
                  <a:pt x="13" y="750"/>
                </a:moveTo>
                <a:lnTo>
                  <a:pt x="0" y="750"/>
                </a:lnTo>
                <a:moveTo>
                  <a:pt x="13" y="657"/>
                </a:moveTo>
                <a:lnTo>
                  <a:pt x="0" y="657"/>
                </a:lnTo>
                <a:moveTo>
                  <a:pt x="13" y="564"/>
                </a:moveTo>
                <a:lnTo>
                  <a:pt x="0" y="564"/>
                </a:lnTo>
                <a:moveTo>
                  <a:pt x="13" y="471"/>
                </a:moveTo>
                <a:lnTo>
                  <a:pt x="0" y="471"/>
                </a:lnTo>
                <a:moveTo>
                  <a:pt x="13" y="379"/>
                </a:moveTo>
                <a:lnTo>
                  <a:pt x="0" y="379"/>
                </a:lnTo>
                <a:moveTo>
                  <a:pt x="13" y="286"/>
                </a:moveTo>
                <a:lnTo>
                  <a:pt x="0" y="286"/>
                </a:lnTo>
                <a:moveTo>
                  <a:pt x="13" y="193"/>
                </a:moveTo>
                <a:lnTo>
                  <a:pt x="0" y="193"/>
                </a:lnTo>
                <a:moveTo>
                  <a:pt x="13" y="100"/>
                </a:moveTo>
                <a:lnTo>
                  <a:pt x="0" y="100"/>
                </a:lnTo>
                <a:moveTo>
                  <a:pt x="13" y="7"/>
                </a:moveTo>
                <a:lnTo>
                  <a:pt x="0" y="7"/>
                </a:lnTo>
              </a:path>
            </a:pathLst>
          </a:custGeom>
          <a:noFill/>
          <a:ln w="12700" cap="flat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321" name="Rectangle 320">
            <a:extLst>
              <a:ext uri="{FF2B5EF4-FFF2-40B4-BE49-F238E27FC236}">
                <a16:creationId xmlns:a16="http://schemas.microsoft.com/office/drawing/2014/main" xmlns="" id="{1527BE27-3252-4A43-B3D8-6C7C7AA29C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8706" y="3262961"/>
            <a:ext cx="561051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Temps (</a:t>
            </a:r>
            <a:r>
              <a:rPr lang="en-US" altLang="en-US" sz="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mois</a:t>
            </a:r>
            <a:r>
              <a:rPr lang="en-US" altLang="en-US" sz="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)</a:t>
            </a:r>
          </a:p>
        </p:txBody>
      </p:sp>
      <p:cxnSp>
        <p:nvCxnSpPr>
          <p:cNvPr id="322" name="Connecteur droit 321">
            <a:extLst>
              <a:ext uri="{FF2B5EF4-FFF2-40B4-BE49-F238E27FC236}">
                <a16:creationId xmlns:a16="http://schemas.microsoft.com/office/drawing/2014/main" xmlns="" id="{B1D3D48E-EEE6-0348-A278-194114F6A9D2}"/>
              </a:ext>
            </a:extLst>
          </p:cNvPr>
          <p:cNvCxnSpPr>
            <a:cxnSpLocks/>
          </p:cNvCxnSpPr>
          <p:nvPr/>
        </p:nvCxnSpPr>
        <p:spPr>
          <a:xfrm>
            <a:off x="6268330" y="3103181"/>
            <a:ext cx="1672176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3" name="Connecteur droit 322">
            <a:extLst>
              <a:ext uri="{FF2B5EF4-FFF2-40B4-BE49-F238E27FC236}">
                <a16:creationId xmlns:a16="http://schemas.microsoft.com/office/drawing/2014/main" xmlns="" id="{A1EF27D1-FE6B-1442-8004-73DEE0830C9E}"/>
              </a:ext>
            </a:extLst>
          </p:cNvPr>
          <p:cNvCxnSpPr>
            <a:cxnSpLocks/>
          </p:cNvCxnSpPr>
          <p:nvPr/>
        </p:nvCxnSpPr>
        <p:spPr>
          <a:xfrm rot="5400000">
            <a:off x="6482264" y="3130633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4" name="Rectangle 323">
            <a:extLst>
              <a:ext uri="{FF2B5EF4-FFF2-40B4-BE49-F238E27FC236}">
                <a16:creationId xmlns:a16="http://schemas.microsoft.com/office/drawing/2014/main" xmlns="" id="{846EC60F-DD2F-9543-BBBC-24BD8951E3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3305" y="3165229"/>
            <a:ext cx="102592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24</a:t>
            </a:r>
          </a:p>
        </p:txBody>
      </p:sp>
      <p:cxnSp>
        <p:nvCxnSpPr>
          <p:cNvPr id="325" name="Connecteur droit 324">
            <a:extLst>
              <a:ext uri="{FF2B5EF4-FFF2-40B4-BE49-F238E27FC236}">
                <a16:creationId xmlns:a16="http://schemas.microsoft.com/office/drawing/2014/main" xmlns="" id="{A3C238D1-3046-034E-8081-0867A190315B}"/>
              </a:ext>
            </a:extLst>
          </p:cNvPr>
          <p:cNvCxnSpPr>
            <a:cxnSpLocks/>
          </p:cNvCxnSpPr>
          <p:nvPr/>
        </p:nvCxnSpPr>
        <p:spPr>
          <a:xfrm rot="5400000">
            <a:off x="6707252" y="3130633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6" name="Rectangle 325">
            <a:extLst>
              <a:ext uri="{FF2B5EF4-FFF2-40B4-BE49-F238E27FC236}">
                <a16:creationId xmlns:a16="http://schemas.microsoft.com/office/drawing/2014/main" xmlns="" id="{7EA76C42-420F-3640-AF86-29D60320AF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8596" y="3165229"/>
            <a:ext cx="102592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36</a:t>
            </a:r>
          </a:p>
        </p:txBody>
      </p:sp>
      <p:cxnSp>
        <p:nvCxnSpPr>
          <p:cNvPr id="327" name="Connecteur droit 326">
            <a:extLst>
              <a:ext uri="{FF2B5EF4-FFF2-40B4-BE49-F238E27FC236}">
                <a16:creationId xmlns:a16="http://schemas.microsoft.com/office/drawing/2014/main" xmlns="" id="{2DFC9F50-711C-C647-A6F9-35A39FCF3ED9}"/>
              </a:ext>
            </a:extLst>
          </p:cNvPr>
          <p:cNvCxnSpPr>
            <a:cxnSpLocks/>
          </p:cNvCxnSpPr>
          <p:nvPr/>
        </p:nvCxnSpPr>
        <p:spPr>
          <a:xfrm rot="5400000">
            <a:off x="6932543" y="3130633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8" name="Rectangle 327">
            <a:extLst>
              <a:ext uri="{FF2B5EF4-FFF2-40B4-BE49-F238E27FC236}">
                <a16:creationId xmlns:a16="http://schemas.microsoft.com/office/drawing/2014/main" xmlns="" id="{BD8FA5F2-583B-EB42-A328-B4941BAC64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7845" y="3165229"/>
            <a:ext cx="102592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48</a:t>
            </a:r>
          </a:p>
        </p:txBody>
      </p:sp>
      <p:cxnSp>
        <p:nvCxnSpPr>
          <p:cNvPr id="329" name="Connecteur droit 328">
            <a:extLst>
              <a:ext uri="{FF2B5EF4-FFF2-40B4-BE49-F238E27FC236}">
                <a16:creationId xmlns:a16="http://schemas.microsoft.com/office/drawing/2014/main" xmlns="" id="{6C0A0A53-9E91-6440-9925-8F6ABF2CCD49}"/>
              </a:ext>
            </a:extLst>
          </p:cNvPr>
          <p:cNvCxnSpPr>
            <a:cxnSpLocks/>
          </p:cNvCxnSpPr>
          <p:nvPr/>
        </p:nvCxnSpPr>
        <p:spPr>
          <a:xfrm rot="5400000">
            <a:off x="7161792" y="3130633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0" name="Rectangle 329">
            <a:extLst>
              <a:ext uri="{FF2B5EF4-FFF2-40B4-BE49-F238E27FC236}">
                <a16:creationId xmlns:a16="http://schemas.microsoft.com/office/drawing/2014/main" xmlns="" id="{62F7478B-6591-C347-ACDF-B2DDD30582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6195" y="3165229"/>
            <a:ext cx="102592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60</a:t>
            </a:r>
          </a:p>
        </p:txBody>
      </p:sp>
      <p:cxnSp>
        <p:nvCxnSpPr>
          <p:cNvPr id="331" name="Connecteur droit 330">
            <a:extLst>
              <a:ext uri="{FF2B5EF4-FFF2-40B4-BE49-F238E27FC236}">
                <a16:creationId xmlns:a16="http://schemas.microsoft.com/office/drawing/2014/main" xmlns="" id="{89C988A7-7FF9-0947-9B53-26BEF594A582}"/>
              </a:ext>
            </a:extLst>
          </p:cNvPr>
          <p:cNvCxnSpPr>
            <a:cxnSpLocks/>
          </p:cNvCxnSpPr>
          <p:nvPr/>
        </p:nvCxnSpPr>
        <p:spPr>
          <a:xfrm rot="5400000">
            <a:off x="7380142" y="3130633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2" name="TextBox 140">
            <a:extLst>
              <a:ext uri="{FF2B5EF4-FFF2-40B4-BE49-F238E27FC236}">
                <a16:creationId xmlns:a16="http://schemas.microsoft.com/office/drawing/2014/main" xmlns="" id="{648F4F7C-94DF-0C4B-85A8-AE67E0440D90}"/>
              </a:ext>
            </a:extLst>
          </p:cNvPr>
          <p:cNvSpPr txBox="1"/>
          <p:nvPr/>
        </p:nvSpPr>
        <p:spPr>
          <a:xfrm>
            <a:off x="5875425" y="1892300"/>
            <a:ext cx="123111" cy="1250161"/>
          </a:xfrm>
          <a:prstGeom prst="rect">
            <a:avLst/>
          </a:prstGeom>
          <a:noFill/>
        </p:spPr>
        <p:txBody>
          <a:bodyPr vert="vert270" wrap="square" lIns="0" tIns="0" rIns="0" bIns="0" rtlCol="0" anchor="t" anchorCtr="0">
            <a:spAutoFit/>
          </a:bodyPr>
          <a:lstStyle/>
          <a:p>
            <a:pPr algn="ctr" defTabSz="457200"/>
            <a:r>
              <a:rPr lang="en-US" sz="800" kern="600" spc="23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Survie</a:t>
            </a:r>
            <a:r>
              <a:rPr lang="en-US" sz="800" kern="600" spc="23" dirty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en-US" sz="800" kern="600" spc="23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Globale</a:t>
            </a:r>
            <a:endParaRPr lang="en-US" sz="800" kern="600" spc="23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33" name="Rectangle 332">
            <a:extLst>
              <a:ext uri="{FF2B5EF4-FFF2-40B4-BE49-F238E27FC236}">
                <a16:creationId xmlns:a16="http://schemas.microsoft.com/office/drawing/2014/main" xmlns="" id="{462D556D-EE9E-554D-8A06-02F38EB831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2590" y="1872227"/>
            <a:ext cx="12824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1,0</a:t>
            </a:r>
          </a:p>
        </p:txBody>
      </p:sp>
      <p:sp>
        <p:nvSpPr>
          <p:cNvPr id="334" name="Rectangle 333">
            <a:extLst>
              <a:ext uri="{FF2B5EF4-FFF2-40B4-BE49-F238E27FC236}">
                <a16:creationId xmlns:a16="http://schemas.microsoft.com/office/drawing/2014/main" xmlns="" id="{54D7EA41-F3C7-A649-98DB-75BB92759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2590" y="1990775"/>
            <a:ext cx="12824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0,9</a:t>
            </a:r>
          </a:p>
        </p:txBody>
      </p:sp>
      <p:sp>
        <p:nvSpPr>
          <p:cNvPr id="335" name="Rectangle 334">
            <a:extLst>
              <a:ext uri="{FF2B5EF4-FFF2-40B4-BE49-F238E27FC236}">
                <a16:creationId xmlns:a16="http://schemas.microsoft.com/office/drawing/2014/main" xmlns="" id="{935969D9-3ED7-E943-AFAC-9E9F17AC5A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2590" y="2103992"/>
            <a:ext cx="12824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0,8</a:t>
            </a:r>
          </a:p>
        </p:txBody>
      </p:sp>
      <p:sp>
        <p:nvSpPr>
          <p:cNvPr id="336" name="Rectangle 335">
            <a:extLst>
              <a:ext uri="{FF2B5EF4-FFF2-40B4-BE49-F238E27FC236}">
                <a16:creationId xmlns:a16="http://schemas.microsoft.com/office/drawing/2014/main" xmlns="" id="{A3ABD36C-D0D6-D542-A363-9418883724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2590" y="2226734"/>
            <a:ext cx="12824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0,7</a:t>
            </a:r>
          </a:p>
        </p:txBody>
      </p:sp>
      <p:sp>
        <p:nvSpPr>
          <p:cNvPr id="337" name="Rectangle 336">
            <a:extLst>
              <a:ext uri="{FF2B5EF4-FFF2-40B4-BE49-F238E27FC236}">
                <a16:creationId xmlns:a16="http://schemas.microsoft.com/office/drawing/2014/main" xmlns="" id="{AB912638-EDF0-BA4A-B4FF-E71072B686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2590" y="2343126"/>
            <a:ext cx="12824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0,6</a:t>
            </a:r>
          </a:p>
        </p:txBody>
      </p:sp>
      <p:sp>
        <p:nvSpPr>
          <p:cNvPr id="338" name="Rectangle 337">
            <a:extLst>
              <a:ext uri="{FF2B5EF4-FFF2-40B4-BE49-F238E27FC236}">
                <a16:creationId xmlns:a16="http://schemas.microsoft.com/office/drawing/2014/main" xmlns="" id="{616C352D-16DB-C94D-97FB-9EE2C309E9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2590" y="2464067"/>
            <a:ext cx="12824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0,5</a:t>
            </a:r>
          </a:p>
        </p:txBody>
      </p:sp>
      <p:sp>
        <p:nvSpPr>
          <p:cNvPr id="339" name="Rectangle 338">
            <a:extLst>
              <a:ext uri="{FF2B5EF4-FFF2-40B4-BE49-F238E27FC236}">
                <a16:creationId xmlns:a16="http://schemas.microsoft.com/office/drawing/2014/main" xmlns="" id="{2A26B440-CFA4-A74F-8EA9-B7AD34A1C4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2590" y="2692958"/>
            <a:ext cx="12824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0,3</a:t>
            </a:r>
          </a:p>
        </p:txBody>
      </p:sp>
      <p:sp>
        <p:nvSpPr>
          <p:cNvPr id="340" name="Rectangle 339">
            <a:extLst>
              <a:ext uri="{FF2B5EF4-FFF2-40B4-BE49-F238E27FC236}">
                <a16:creationId xmlns:a16="http://schemas.microsoft.com/office/drawing/2014/main" xmlns="" id="{62698604-09F1-6E4C-9B19-E367DA3B86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2590" y="2812098"/>
            <a:ext cx="12824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0,2</a:t>
            </a:r>
          </a:p>
        </p:txBody>
      </p:sp>
      <p:sp>
        <p:nvSpPr>
          <p:cNvPr id="341" name="Rectangle 340">
            <a:extLst>
              <a:ext uri="{FF2B5EF4-FFF2-40B4-BE49-F238E27FC236}">
                <a16:creationId xmlns:a16="http://schemas.microsoft.com/office/drawing/2014/main" xmlns="" id="{2BA76EA2-EB8D-004D-984E-18F4493B3D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2590" y="2930291"/>
            <a:ext cx="12824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0,1</a:t>
            </a:r>
          </a:p>
        </p:txBody>
      </p:sp>
      <p:sp>
        <p:nvSpPr>
          <p:cNvPr id="342" name="Rectangle 341">
            <a:extLst>
              <a:ext uri="{FF2B5EF4-FFF2-40B4-BE49-F238E27FC236}">
                <a16:creationId xmlns:a16="http://schemas.microsoft.com/office/drawing/2014/main" xmlns="" id="{974D93AE-4941-1C4C-A09A-98F72769EC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2590" y="3045309"/>
            <a:ext cx="12824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0,0</a:t>
            </a:r>
          </a:p>
        </p:txBody>
      </p:sp>
      <p:grpSp>
        <p:nvGrpSpPr>
          <p:cNvPr id="343" name="Groupe 342">
            <a:extLst>
              <a:ext uri="{FF2B5EF4-FFF2-40B4-BE49-F238E27FC236}">
                <a16:creationId xmlns:a16="http://schemas.microsoft.com/office/drawing/2014/main" xmlns="" id="{02DF2E82-3615-7E4F-92B3-36BD8F31B3BD}"/>
              </a:ext>
            </a:extLst>
          </p:cNvPr>
          <p:cNvGrpSpPr/>
          <p:nvPr/>
        </p:nvGrpSpPr>
        <p:grpSpPr>
          <a:xfrm>
            <a:off x="6174750" y="3373237"/>
            <a:ext cx="1758514" cy="191822"/>
            <a:chOff x="2482394" y="3805037"/>
            <a:chExt cx="1758514" cy="191822"/>
          </a:xfrm>
        </p:grpSpPr>
        <p:sp>
          <p:nvSpPr>
            <p:cNvPr id="344" name="Rectangle 343">
              <a:extLst>
                <a:ext uri="{FF2B5EF4-FFF2-40B4-BE49-F238E27FC236}">
                  <a16:creationId xmlns:a16="http://schemas.microsoft.com/office/drawing/2014/main" xmlns="" id="{173BF0FF-5F19-D24F-8FC7-D459057736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500" y="3805037"/>
              <a:ext cx="147797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/>
              <a:r>
                <a:rPr lang="en-US" altLang="en-US" sz="600" kern="600" spc="-80" dirty="0">
                  <a:solidFill>
                    <a:srgbClr val="A570AA"/>
                  </a:solidFill>
                  <a:latin typeface="Calibri" panose="020F0502020204030204" pitchFamily="34" charset="0"/>
                </a:rPr>
                <a:t>121 (0)</a:t>
              </a:r>
            </a:p>
          </p:txBody>
        </p:sp>
        <p:sp>
          <p:nvSpPr>
            <p:cNvPr id="345" name="Rectangle 344">
              <a:extLst>
                <a:ext uri="{FF2B5EF4-FFF2-40B4-BE49-F238E27FC236}">
                  <a16:creationId xmlns:a16="http://schemas.microsoft.com/office/drawing/2014/main" xmlns="" id="{81A747AD-7EE9-F644-B8C5-C41AD73D34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2394" y="3904526"/>
              <a:ext cx="176010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/>
              <a:r>
                <a:rPr lang="en-US" altLang="en-US" sz="600" kern="600" spc="-80" dirty="0">
                  <a:solidFill>
                    <a:schemeClr val="accent1"/>
                  </a:solidFill>
                  <a:latin typeface="Calibri" panose="020F0502020204030204" pitchFamily="34" charset="0"/>
                </a:rPr>
                <a:t>1435 (0)</a:t>
              </a:r>
            </a:p>
          </p:txBody>
        </p:sp>
        <p:sp>
          <p:nvSpPr>
            <p:cNvPr id="346" name="Rectangle 345">
              <a:extLst>
                <a:ext uri="{FF2B5EF4-FFF2-40B4-BE49-F238E27FC236}">
                  <a16:creationId xmlns:a16="http://schemas.microsoft.com/office/drawing/2014/main" xmlns="" id="{EA776A01-FD10-8A4F-8CE1-AC0C1296FA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0969" y="3805037"/>
              <a:ext cx="147797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/>
              <a:r>
                <a:rPr lang="en-US" altLang="en-US" sz="600" kern="600" spc="-80" dirty="0">
                  <a:solidFill>
                    <a:srgbClr val="A570AA"/>
                  </a:solidFill>
                  <a:latin typeface="Calibri" panose="020F0502020204030204" pitchFamily="34" charset="0"/>
                </a:rPr>
                <a:t>107 (3)</a:t>
              </a:r>
            </a:p>
          </p:txBody>
        </p:sp>
        <p:sp>
          <p:nvSpPr>
            <p:cNvPr id="347" name="Rectangle 346">
              <a:extLst>
                <a:ext uri="{FF2B5EF4-FFF2-40B4-BE49-F238E27FC236}">
                  <a16:creationId xmlns:a16="http://schemas.microsoft.com/office/drawing/2014/main" xmlns="" id="{07599054-3BA9-924F-85E3-F1DD1E3156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2757" y="3904526"/>
              <a:ext cx="204223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/>
              <a:r>
                <a:rPr lang="en-US" altLang="en-US" sz="600" kern="600" spc="-80" dirty="0">
                  <a:solidFill>
                    <a:schemeClr val="accent1"/>
                  </a:solidFill>
                  <a:latin typeface="Calibri" panose="020F0502020204030204" pitchFamily="34" charset="0"/>
                </a:rPr>
                <a:t>1275 (18)</a:t>
              </a:r>
            </a:p>
          </p:txBody>
        </p:sp>
        <p:sp>
          <p:nvSpPr>
            <p:cNvPr id="348" name="Rectangle 347">
              <a:extLst>
                <a:ext uri="{FF2B5EF4-FFF2-40B4-BE49-F238E27FC236}">
                  <a16:creationId xmlns:a16="http://schemas.microsoft.com/office/drawing/2014/main" xmlns="" id="{0119E6C8-6B82-9C40-B974-59D5277550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6768" y="3805037"/>
              <a:ext cx="147797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/>
              <a:r>
                <a:rPr lang="en-US" altLang="en-US" sz="600" kern="600" spc="-80" dirty="0">
                  <a:solidFill>
                    <a:srgbClr val="A570AA"/>
                  </a:solidFill>
                  <a:latin typeface="Calibri" panose="020F0502020204030204" pitchFamily="34" charset="0"/>
                </a:rPr>
                <a:t>101 (4)</a:t>
              </a:r>
            </a:p>
          </p:txBody>
        </p:sp>
        <p:sp>
          <p:nvSpPr>
            <p:cNvPr id="349" name="Rectangle 348">
              <a:extLst>
                <a:ext uri="{FF2B5EF4-FFF2-40B4-BE49-F238E27FC236}">
                  <a16:creationId xmlns:a16="http://schemas.microsoft.com/office/drawing/2014/main" xmlns="" id="{63C7D2B4-4257-9343-BED4-76A3567021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8555" y="3904526"/>
              <a:ext cx="204223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/>
              <a:r>
                <a:rPr lang="en-US" altLang="en-US" sz="600" kern="600" spc="-80" dirty="0">
                  <a:solidFill>
                    <a:schemeClr val="accent1"/>
                  </a:solidFill>
                  <a:latin typeface="Calibri" panose="020F0502020204030204" pitchFamily="34" charset="0"/>
                </a:rPr>
                <a:t>1089 (41)</a:t>
              </a:r>
            </a:p>
          </p:txBody>
        </p:sp>
        <p:sp>
          <p:nvSpPr>
            <p:cNvPr id="350" name="Rectangle 349">
              <a:extLst>
                <a:ext uri="{FF2B5EF4-FFF2-40B4-BE49-F238E27FC236}">
                  <a16:creationId xmlns:a16="http://schemas.microsoft.com/office/drawing/2014/main" xmlns="" id="{B0D3DE6F-EA80-E646-848E-6E22A16396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7804" y="3805037"/>
              <a:ext cx="119585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/>
              <a:r>
                <a:rPr lang="en-US" altLang="en-US" sz="600" kern="600" spc="-80" dirty="0">
                  <a:solidFill>
                    <a:srgbClr val="A570AA"/>
                  </a:solidFill>
                  <a:latin typeface="Calibri" panose="020F0502020204030204" pitchFamily="34" charset="0"/>
                </a:rPr>
                <a:t>93 (8)</a:t>
              </a:r>
            </a:p>
          </p:txBody>
        </p:sp>
        <p:sp>
          <p:nvSpPr>
            <p:cNvPr id="351" name="Rectangle 350">
              <a:extLst>
                <a:ext uri="{FF2B5EF4-FFF2-40B4-BE49-F238E27FC236}">
                  <a16:creationId xmlns:a16="http://schemas.microsoft.com/office/drawing/2014/main" xmlns="" id="{0785F6AB-6484-564D-88B6-FAC95327DE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9592" y="3904526"/>
              <a:ext cx="176010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/>
              <a:r>
                <a:rPr lang="en-US" altLang="en-US" sz="600" kern="600" spc="-80" dirty="0">
                  <a:solidFill>
                    <a:schemeClr val="accent1"/>
                  </a:solidFill>
                  <a:latin typeface="Calibri" panose="020F0502020204030204" pitchFamily="34" charset="0"/>
                </a:rPr>
                <a:t>944 (66)</a:t>
              </a:r>
            </a:p>
          </p:txBody>
        </p:sp>
        <p:sp>
          <p:nvSpPr>
            <p:cNvPr id="352" name="Rectangle 351">
              <a:extLst>
                <a:ext uri="{FF2B5EF4-FFF2-40B4-BE49-F238E27FC236}">
                  <a16:creationId xmlns:a16="http://schemas.microsoft.com/office/drawing/2014/main" xmlns="" id="{A6B29582-5C9B-C24D-8815-8F49B21A1B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8886" y="3805037"/>
              <a:ext cx="147797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/>
              <a:r>
                <a:rPr lang="en-US" altLang="en-US" sz="600" kern="600" spc="-80" dirty="0">
                  <a:solidFill>
                    <a:srgbClr val="A570AA"/>
                  </a:solidFill>
                  <a:latin typeface="Calibri" panose="020F0502020204030204" pitchFamily="34" charset="0"/>
                </a:rPr>
                <a:t>72 (27)</a:t>
              </a:r>
            </a:p>
          </p:txBody>
        </p:sp>
        <p:sp>
          <p:nvSpPr>
            <p:cNvPr id="353" name="Rectangle 352">
              <a:extLst>
                <a:ext uri="{FF2B5EF4-FFF2-40B4-BE49-F238E27FC236}">
                  <a16:creationId xmlns:a16="http://schemas.microsoft.com/office/drawing/2014/main" xmlns="" id="{838A8E75-1790-784C-A0F3-0E734EBD53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0675" y="3904526"/>
              <a:ext cx="204223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/>
              <a:r>
                <a:rPr lang="en-US" altLang="en-US" sz="600" kern="600" spc="-80" dirty="0">
                  <a:solidFill>
                    <a:schemeClr val="accent1"/>
                  </a:solidFill>
                  <a:latin typeface="Calibri" panose="020F0502020204030204" pitchFamily="34" charset="0"/>
                </a:rPr>
                <a:t>699 (243)</a:t>
              </a:r>
            </a:p>
          </p:txBody>
        </p:sp>
        <p:sp>
          <p:nvSpPr>
            <p:cNvPr id="354" name="Rectangle 353">
              <a:extLst>
                <a:ext uri="{FF2B5EF4-FFF2-40B4-BE49-F238E27FC236}">
                  <a16:creationId xmlns:a16="http://schemas.microsoft.com/office/drawing/2014/main" xmlns="" id="{15CE7347-98B5-0943-8D9F-5115E3E615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1507" y="3805037"/>
              <a:ext cx="147797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/>
              <a:r>
                <a:rPr lang="en-US" altLang="en-US" sz="600" kern="600" spc="-80" dirty="0">
                  <a:solidFill>
                    <a:srgbClr val="A570AA"/>
                  </a:solidFill>
                  <a:latin typeface="Calibri" panose="020F0502020204030204" pitchFamily="34" charset="0"/>
                </a:rPr>
                <a:t>47 (51)</a:t>
              </a:r>
            </a:p>
          </p:txBody>
        </p:sp>
        <p:sp>
          <p:nvSpPr>
            <p:cNvPr id="355" name="Rectangle 354">
              <a:extLst>
                <a:ext uri="{FF2B5EF4-FFF2-40B4-BE49-F238E27FC236}">
                  <a16:creationId xmlns:a16="http://schemas.microsoft.com/office/drawing/2014/main" xmlns="" id="{9100DE45-5C1E-BF4B-8B1E-7168EDB774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13296" y="3904526"/>
              <a:ext cx="204223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/>
              <a:r>
                <a:rPr lang="en-US" altLang="en-US" sz="600" kern="600" spc="-80" dirty="0">
                  <a:solidFill>
                    <a:schemeClr val="accent1"/>
                  </a:solidFill>
                  <a:latin typeface="Calibri" panose="020F0502020204030204" pitchFamily="34" charset="0"/>
                </a:rPr>
                <a:t>458 (441)</a:t>
              </a:r>
            </a:p>
          </p:txBody>
        </p:sp>
        <p:sp>
          <p:nvSpPr>
            <p:cNvPr id="356" name="Rectangle 355">
              <a:extLst>
                <a:ext uri="{FF2B5EF4-FFF2-40B4-BE49-F238E27FC236}">
                  <a16:creationId xmlns:a16="http://schemas.microsoft.com/office/drawing/2014/main" xmlns="" id="{730D630E-4527-E94B-99DD-D6B074ABB3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3996" y="3805037"/>
              <a:ext cx="147797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/>
              <a:r>
                <a:rPr lang="en-US" altLang="en-US" sz="600" kern="600" spc="-80" dirty="0">
                  <a:solidFill>
                    <a:srgbClr val="A570AA"/>
                  </a:solidFill>
                  <a:latin typeface="Calibri" panose="020F0502020204030204" pitchFamily="34" charset="0"/>
                </a:rPr>
                <a:t>24 (72)</a:t>
              </a:r>
            </a:p>
          </p:txBody>
        </p:sp>
        <p:sp>
          <p:nvSpPr>
            <p:cNvPr id="357" name="Rectangle 356">
              <a:extLst>
                <a:ext uri="{FF2B5EF4-FFF2-40B4-BE49-F238E27FC236}">
                  <a16:creationId xmlns:a16="http://schemas.microsoft.com/office/drawing/2014/main" xmlns="" id="{86B216C4-17CF-2648-9493-33469C30D1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5785" y="3904526"/>
              <a:ext cx="204223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/>
              <a:r>
                <a:rPr lang="en-US" altLang="en-US" sz="600" kern="600" spc="-80" dirty="0">
                  <a:solidFill>
                    <a:schemeClr val="accent1"/>
                  </a:solidFill>
                  <a:latin typeface="Calibri" panose="020F0502020204030204" pitchFamily="34" charset="0"/>
                </a:rPr>
                <a:t>248 (645)</a:t>
              </a:r>
            </a:p>
          </p:txBody>
        </p:sp>
        <p:sp>
          <p:nvSpPr>
            <p:cNvPr id="358" name="Rectangle 357">
              <a:extLst>
                <a:ext uri="{FF2B5EF4-FFF2-40B4-BE49-F238E27FC236}">
                  <a16:creationId xmlns:a16="http://schemas.microsoft.com/office/drawing/2014/main" xmlns="" id="{FBFBA122-8E8A-214A-A32F-8089B969F5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3110" y="3805037"/>
              <a:ext cx="119585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/>
              <a:r>
                <a:rPr lang="en-US" altLang="en-US" sz="600" kern="600" spc="-80" dirty="0">
                  <a:solidFill>
                    <a:srgbClr val="A570AA"/>
                  </a:solidFill>
                  <a:latin typeface="Calibri" panose="020F0502020204030204" pitchFamily="34" charset="0"/>
                </a:rPr>
                <a:t>9 (93)</a:t>
              </a:r>
            </a:p>
          </p:txBody>
        </p:sp>
        <p:sp>
          <p:nvSpPr>
            <p:cNvPr id="359" name="Rectangle 358">
              <a:extLst>
                <a:ext uri="{FF2B5EF4-FFF2-40B4-BE49-F238E27FC236}">
                  <a16:creationId xmlns:a16="http://schemas.microsoft.com/office/drawing/2014/main" xmlns="" id="{A423E195-0430-BE42-8BA9-AFA261D302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64898" y="3904526"/>
              <a:ext cx="176010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/>
              <a:r>
                <a:rPr lang="en-US" altLang="en-US" sz="600" kern="600" spc="-80" dirty="0">
                  <a:solidFill>
                    <a:schemeClr val="accent1"/>
                  </a:solidFill>
                  <a:latin typeface="Calibri" panose="020F0502020204030204" pitchFamily="34" charset="0"/>
                </a:rPr>
                <a:t>59 (851)</a:t>
              </a:r>
            </a:p>
          </p:txBody>
        </p:sp>
      </p:grpSp>
      <p:sp>
        <p:nvSpPr>
          <p:cNvPr id="360" name="Rectangle 359">
            <a:extLst>
              <a:ext uri="{FF2B5EF4-FFF2-40B4-BE49-F238E27FC236}">
                <a16:creationId xmlns:a16="http://schemas.microsoft.com/office/drawing/2014/main" xmlns="" id="{3387CCC7-EBA1-B74E-8C33-CC234D5DC4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9201" y="3165229"/>
            <a:ext cx="102592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72</a:t>
            </a:r>
          </a:p>
        </p:txBody>
      </p:sp>
      <p:cxnSp>
        <p:nvCxnSpPr>
          <p:cNvPr id="361" name="Connecteur droit 360">
            <a:extLst>
              <a:ext uri="{FF2B5EF4-FFF2-40B4-BE49-F238E27FC236}">
                <a16:creationId xmlns:a16="http://schemas.microsoft.com/office/drawing/2014/main" xmlns="" id="{2C65E451-F452-454C-8806-098241F3AB9F}"/>
              </a:ext>
            </a:extLst>
          </p:cNvPr>
          <p:cNvCxnSpPr>
            <a:cxnSpLocks/>
          </p:cNvCxnSpPr>
          <p:nvPr/>
        </p:nvCxnSpPr>
        <p:spPr>
          <a:xfrm rot="5400000">
            <a:off x="7603148" y="3130633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2" name="Rectangle 361">
            <a:extLst>
              <a:ext uri="{FF2B5EF4-FFF2-40B4-BE49-F238E27FC236}">
                <a16:creationId xmlns:a16="http://schemas.microsoft.com/office/drawing/2014/main" xmlns="" id="{55E2F305-D605-374B-BAE1-E1676A3F02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7551" y="3165229"/>
            <a:ext cx="102592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84</a:t>
            </a:r>
          </a:p>
        </p:txBody>
      </p:sp>
      <p:cxnSp>
        <p:nvCxnSpPr>
          <p:cNvPr id="363" name="Connecteur droit 362">
            <a:extLst>
              <a:ext uri="{FF2B5EF4-FFF2-40B4-BE49-F238E27FC236}">
                <a16:creationId xmlns:a16="http://schemas.microsoft.com/office/drawing/2014/main" xmlns="" id="{D42D0217-312B-284D-BF59-E6448620CA32}"/>
              </a:ext>
            </a:extLst>
          </p:cNvPr>
          <p:cNvCxnSpPr>
            <a:cxnSpLocks/>
          </p:cNvCxnSpPr>
          <p:nvPr/>
        </p:nvCxnSpPr>
        <p:spPr>
          <a:xfrm rot="5400000">
            <a:off x="7821498" y="3130633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8" name="Connecteur droit 367">
            <a:extLst>
              <a:ext uri="{FF2B5EF4-FFF2-40B4-BE49-F238E27FC236}">
                <a16:creationId xmlns:a16="http://schemas.microsoft.com/office/drawing/2014/main" xmlns="" id="{43B26C28-2F50-FA4E-9CA3-7C49479BB517}"/>
              </a:ext>
            </a:extLst>
          </p:cNvPr>
          <p:cNvCxnSpPr>
            <a:cxnSpLocks/>
          </p:cNvCxnSpPr>
          <p:nvPr/>
        </p:nvCxnSpPr>
        <p:spPr>
          <a:xfrm>
            <a:off x="5952827" y="3422010"/>
            <a:ext cx="144000" cy="0"/>
          </a:xfrm>
          <a:prstGeom prst="line">
            <a:avLst/>
          </a:prstGeom>
          <a:ln w="12700">
            <a:solidFill>
              <a:srgbClr val="A570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9" name="Connecteur droit 368">
            <a:extLst>
              <a:ext uri="{FF2B5EF4-FFF2-40B4-BE49-F238E27FC236}">
                <a16:creationId xmlns:a16="http://schemas.microsoft.com/office/drawing/2014/main" xmlns="" id="{FB2656B2-165B-8B4E-84AA-BD00BD7A556C}"/>
              </a:ext>
            </a:extLst>
          </p:cNvPr>
          <p:cNvCxnSpPr/>
          <p:nvPr/>
        </p:nvCxnSpPr>
        <p:spPr>
          <a:xfrm>
            <a:off x="5951936" y="3516712"/>
            <a:ext cx="144000" cy="2052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9" name="Forme libre 1028">
            <a:extLst>
              <a:ext uri="{FF2B5EF4-FFF2-40B4-BE49-F238E27FC236}">
                <a16:creationId xmlns:a16="http://schemas.microsoft.com/office/drawing/2014/main" xmlns="" id="{6F9D2E3D-09A2-F545-90EA-59EA5F654B95}"/>
              </a:ext>
            </a:extLst>
          </p:cNvPr>
          <p:cNvSpPr/>
          <p:nvPr/>
        </p:nvSpPr>
        <p:spPr>
          <a:xfrm>
            <a:off x="6330325" y="1946276"/>
            <a:ext cx="1619250" cy="584200"/>
          </a:xfrm>
          <a:custGeom>
            <a:avLst/>
            <a:gdLst>
              <a:gd name="connsiteX0" fmla="*/ 1454150 w 1454150"/>
              <a:gd name="connsiteY0" fmla="*/ 568325 h 568325"/>
              <a:gd name="connsiteX1" fmla="*/ 1419225 w 1454150"/>
              <a:gd name="connsiteY1" fmla="*/ 568325 h 568325"/>
              <a:gd name="connsiteX2" fmla="*/ 1419225 w 1454150"/>
              <a:gd name="connsiteY2" fmla="*/ 288925 h 568325"/>
              <a:gd name="connsiteX3" fmla="*/ 949325 w 1454150"/>
              <a:gd name="connsiteY3" fmla="*/ 288925 h 568325"/>
              <a:gd name="connsiteX4" fmla="*/ 927100 w 1454150"/>
              <a:gd name="connsiteY4" fmla="*/ 257175 h 568325"/>
              <a:gd name="connsiteX5" fmla="*/ 828675 w 1454150"/>
              <a:gd name="connsiteY5" fmla="*/ 257175 h 568325"/>
              <a:gd name="connsiteX6" fmla="*/ 828675 w 1454150"/>
              <a:gd name="connsiteY6" fmla="*/ 257175 h 568325"/>
              <a:gd name="connsiteX7" fmla="*/ 787400 w 1454150"/>
              <a:gd name="connsiteY7" fmla="*/ 231775 h 568325"/>
              <a:gd name="connsiteX8" fmla="*/ 723900 w 1454150"/>
              <a:gd name="connsiteY8" fmla="*/ 231775 h 568325"/>
              <a:gd name="connsiteX9" fmla="*/ 723900 w 1454150"/>
              <a:gd name="connsiteY9" fmla="*/ 231775 h 568325"/>
              <a:gd name="connsiteX10" fmla="*/ 666750 w 1454150"/>
              <a:gd name="connsiteY10" fmla="*/ 225425 h 568325"/>
              <a:gd name="connsiteX11" fmla="*/ 654050 w 1454150"/>
              <a:gd name="connsiteY11" fmla="*/ 212725 h 568325"/>
              <a:gd name="connsiteX12" fmla="*/ 609600 w 1454150"/>
              <a:gd name="connsiteY12" fmla="*/ 200025 h 568325"/>
              <a:gd name="connsiteX13" fmla="*/ 488950 w 1454150"/>
              <a:gd name="connsiteY13" fmla="*/ 200025 h 568325"/>
              <a:gd name="connsiteX14" fmla="*/ 419100 w 1454150"/>
              <a:gd name="connsiteY14" fmla="*/ 171450 h 568325"/>
              <a:gd name="connsiteX15" fmla="*/ 320675 w 1454150"/>
              <a:gd name="connsiteY15" fmla="*/ 171450 h 568325"/>
              <a:gd name="connsiteX16" fmla="*/ 298450 w 1454150"/>
              <a:gd name="connsiteY16" fmla="*/ 149225 h 568325"/>
              <a:gd name="connsiteX17" fmla="*/ 212725 w 1454150"/>
              <a:gd name="connsiteY17" fmla="*/ 149225 h 568325"/>
              <a:gd name="connsiteX18" fmla="*/ 187325 w 1454150"/>
              <a:gd name="connsiteY18" fmla="*/ 114300 h 568325"/>
              <a:gd name="connsiteX19" fmla="*/ 174625 w 1454150"/>
              <a:gd name="connsiteY19" fmla="*/ 88900 h 568325"/>
              <a:gd name="connsiteX20" fmla="*/ 133350 w 1454150"/>
              <a:gd name="connsiteY20" fmla="*/ 76200 h 568325"/>
              <a:gd name="connsiteX21" fmla="*/ 57150 w 1454150"/>
              <a:gd name="connsiteY21" fmla="*/ 34925 h 568325"/>
              <a:gd name="connsiteX22" fmla="*/ 0 w 1454150"/>
              <a:gd name="connsiteY22" fmla="*/ 0 h 568325"/>
              <a:gd name="connsiteX0" fmla="*/ 1454150 w 1454150"/>
              <a:gd name="connsiteY0" fmla="*/ 568325 h 568325"/>
              <a:gd name="connsiteX1" fmla="*/ 1419225 w 1454150"/>
              <a:gd name="connsiteY1" fmla="*/ 568325 h 568325"/>
              <a:gd name="connsiteX2" fmla="*/ 1433482 w 1454150"/>
              <a:gd name="connsiteY2" fmla="*/ 292014 h 568325"/>
              <a:gd name="connsiteX3" fmla="*/ 949325 w 1454150"/>
              <a:gd name="connsiteY3" fmla="*/ 288925 h 568325"/>
              <a:gd name="connsiteX4" fmla="*/ 927100 w 1454150"/>
              <a:gd name="connsiteY4" fmla="*/ 257175 h 568325"/>
              <a:gd name="connsiteX5" fmla="*/ 828675 w 1454150"/>
              <a:gd name="connsiteY5" fmla="*/ 257175 h 568325"/>
              <a:gd name="connsiteX6" fmla="*/ 828675 w 1454150"/>
              <a:gd name="connsiteY6" fmla="*/ 257175 h 568325"/>
              <a:gd name="connsiteX7" fmla="*/ 787400 w 1454150"/>
              <a:gd name="connsiteY7" fmla="*/ 231775 h 568325"/>
              <a:gd name="connsiteX8" fmla="*/ 723900 w 1454150"/>
              <a:gd name="connsiteY8" fmla="*/ 231775 h 568325"/>
              <a:gd name="connsiteX9" fmla="*/ 723900 w 1454150"/>
              <a:gd name="connsiteY9" fmla="*/ 231775 h 568325"/>
              <a:gd name="connsiteX10" fmla="*/ 666750 w 1454150"/>
              <a:gd name="connsiteY10" fmla="*/ 225425 h 568325"/>
              <a:gd name="connsiteX11" fmla="*/ 654050 w 1454150"/>
              <a:gd name="connsiteY11" fmla="*/ 212725 h 568325"/>
              <a:gd name="connsiteX12" fmla="*/ 609600 w 1454150"/>
              <a:gd name="connsiteY12" fmla="*/ 200025 h 568325"/>
              <a:gd name="connsiteX13" fmla="*/ 488950 w 1454150"/>
              <a:gd name="connsiteY13" fmla="*/ 200025 h 568325"/>
              <a:gd name="connsiteX14" fmla="*/ 419100 w 1454150"/>
              <a:gd name="connsiteY14" fmla="*/ 171450 h 568325"/>
              <a:gd name="connsiteX15" fmla="*/ 320675 w 1454150"/>
              <a:gd name="connsiteY15" fmla="*/ 171450 h 568325"/>
              <a:gd name="connsiteX16" fmla="*/ 298450 w 1454150"/>
              <a:gd name="connsiteY16" fmla="*/ 149225 h 568325"/>
              <a:gd name="connsiteX17" fmla="*/ 212725 w 1454150"/>
              <a:gd name="connsiteY17" fmla="*/ 149225 h 568325"/>
              <a:gd name="connsiteX18" fmla="*/ 187325 w 1454150"/>
              <a:gd name="connsiteY18" fmla="*/ 114300 h 568325"/>
              <a:gd name="connsiteX19" fmla="*/ 174625 w 1454150"/>
              <a:gd name="connsiteY19" fmla="*/ 88900 h 568325"/>
              <a:gd name="connsiteX20" fmla="*/ 133350 w 1454150"/>
              <a:gd name="connsiteY20" fmla="*/ 76200 h 568325"/>
              <a:gd name="connsiteX21" fmla="*/ 57150 w 1454150"/>
              <a:gd name="connsiteY21" fmla="*/ 34925 h 568325"/>
              <a:gd name="connsiteX22" fmla="*/ 0 w 1454150"/>
              <a:gd name="connsiteY22" fmla="*/ 0 h 568325"/>
              <a:gd name="connsiteX0" fmla="*/ 1454150 w 1454150"/>
              <a:gd name="connsiteY0" fmla="*/ 568325 h 568325"/>
              <a:gd name="connsiteX1" fmla="*/ 1430630 w 1454150"/>
              <a:gd name="connsiteY1" fmla="*/ 568325 h 568325"/>
              <a:gd name="connsiteX2" fmla="*/ 1433482 w 1454150"/>
              <a:gd name="connsiteY2" fmla="*/ 292014 h 568325"/>
              <a:gd name="connsiteX3" fmla="*/ 949325 w 1454150"/>
              <a:gd name="connsiteY3" fmla="*/ 288925 h 568325"/>
              <a:gd name="connsiteX4" fmla="*/ 927100 w 1454150"/>
              <a:gd name="connsiteY4" fmla="*/ 257175 h 568325"/>
              <a:gd name="connsiteX5" fmla="*/ 828675 w 1454150"/>
              <a:gd name="connsiteY5" fmla="*/ 257175 h 568325"/>
              <a:gd name="connsiteX6" fmla="*/ 828675 w 1454150"/>
              <a:gd name="connsiteY6" fmla="*/ 257175 h 568325"/>
              <a:gd name="connsiteX7" fmla="*/ 787400 w 1454150"/>
              <a:gd name="connsiteY7" fmla="*/ 231775 h 568325"/>
              <a:gd name="connsiteX8" fmla="*/ 723900 w 1454150"/>
              <a:gd name="connsiteY8" fmla="*/ 231775 h 568325"/>
              <a:gd name="connsiteX9" fmla="*/ 723900 w 1454150"/>
              <a:gd name="connsiteY9" fmla="*/ 231775 h 568325"/>
              <a:gd name="connsiteX10" fmla="*/ 666750 w 1454150"/>
              <a:gd name="connsiteY10" fmla="*/ 225425 h 568325"/>
              <a:gd name="connsiteX11" fmla="*/ 654050 w 1454150"/>
              <a:gd name="connsiteY11" fmla="*/ 212725 h 568325"/>
              <a:gd name="connsiteX12" fmla="*/ 609600 w 1454150"/>
              <a:gd name="connsiteY12" fmla="*/ 200025 h 568325"/>
              <a:gd name="connsiteX13" fmla="*/ 488950 w 1454150"/>
              <a:gd name="connsiteY13" fmla="*/ 200025 h 568325"/>
              <a:gd name="connsiteX14" fmla="*/ 419100 w 1454150"/>
              <a:gd name="connsiteY14" fmla="*/ 171450 h 568325"/>
              <a:gd name="connsiteX15" fmla="*/ 320675 w 1454150"/>
              <a:gd name="connsiteY15" fmla="*/ 171450 h 568325"/>
              <a:gd name="connsiteX16" fmla="*/ 298450 w 1454150"/>
              <a:gd name="connsiteY16" fmla="*/ 149225 h 568325"/>
              <a:gd name="connsiteX17" fmla="*/ 212725 w 1454150"/>
              <a:gd name="connsiteY17" fmla="*/ 149225 h 568325"/>
              <a:gd name="connsiteX18" fmla="*/ 187325 w 1454150"/>
              <a:gd name="connsiteY18" fmla="*/ 114300 h 568325"/>
              <a:gd name="connsiteX19" fmla="*/ 174625 w 1454150"/>
              <a:gd name="connsiteY19" fmla="*/ 88900 h 568325"/>
              <a:gd name="connsiteX20" fmla="*/ 133350 w 1454150"/>
              <a:gd name="connsiteY20" fmla="*/ 76200 h 568325"/>
              <a:gd name="connsiteX21" fmla="*/ 57150 w 1454150"/>
              <a:gd name="connsiteY21" fmla="*/ 34925 h 568325"/>
              <a:gd name="connsiteX22" fmla="*/ 0 w 1454150"/>
              <a:gd name="connsiteY22" fmla="*/ 0 h 56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454150" h="568325">
                <a:moveTo>
                  <a:pt x="1454150" y="568325"/>
                </a:moveTo>
                <a:lnTo>
                  <a:pt x="1430630" y="568325"/>
                </a:lnTo>
                <a:cubicBezTo>
                  <a:pt x="1431581" y="476221"/>
                  <a:pt x="1432531" y="384118"/>
                  <a:pt x="1433482" y="292014"/>
                </a:cubicBezTo>
                <a:lnTo>
                  <a:pt x="949325" y="288925"/>
                </a:lnTo>
                <a:lnTo>
                  <a:pt x="927100" y="257175"/>
                </a:lnTo>
                <a:lnTo>
                  <a:pt x="828675" y="257175"/>
                </a:lnTo>
                <a:lnTo>
                  <a:pt x="828675" y="257175"/>
                </a:lnTo>
                <a:lnTo>
                  <a:pt x="787400" y="231775"/>
                </a:lnTo>
                <a:lnTo>
                  <a:pt x="723900" y="231775"/>
                </a:lnTo>
                <a:lnTo>
                  <a:pt x="723900" y="231775"/>
                </a:lnTo>
                <a:lnTo>
                  <a:pt x="666750" y="225425"/>
                </a:lnTo>
                <a:lnTo>
                  <a:pt x="654050" y="212725"/>
                </a:lnTo>
                <a:lnTo>
                  <a:pt x="609600" y="200025"/>
                </a:lnTo>
                <a:lnTo>
                  <a:pt x="488950" y="200025"/>
                </a:lnTo>
                <a:lnTo>
                  <a:pt x="419100" y="171450"/>
                </a:lnTo>
                <a:lnTo>
                  <a:pt x="320675" y="171450"/>
                </a:lnTo>
                <a:lnTo>
                  <a:pt x="298450" y="149225"/>
                </a:lnTo>
                <a:lnTo>
                  <a:pt x="212725" y="149225"/>
                </a:lnTo>
                <a:lnTo>
                  <a:pt x="187325" y="114300"/>
                </a:lnTo>
                <a:lnTo>
                  <a:pt x="174625" y="88900"/>
                </a:lnTo>
                <a:lnTo>
                  <a:pt x="133350" y="76200"/>
                </a:lnTo>
                <a:lnTo>
                  <a:pt x="57150" y="34925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A570A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0" name="Forme libre 1029">
            <a:extLst>
              <a:ext uri="{FF2B5EF4-FFF2-40B4-BE49-F238E27FC236}">
                <a16:creationId xmlns:a16="http://schemas.microsoft.com/office/drawing/2014/main" xmlns="" id="{BC7A2410-63D1-F24A-A9D0-5BD1F6DEAEF4}"/>
              </a:ext>
            </a:extLst>
          </p:cNvPr>
          <p:cNvSpPr/>
          <p:nvPr/>
        </p:nvSpPr>
        <p:spPr>
          <a:xfrm>
            <a:off x="6270000" y="1933575"/>
            <a:ext cx="1679575" cy="581025"/>
          </a:xfrm>
          <a:custGeom>
            <a:avLst/>
            <a:gdLst>
              <a:gd name="connsiteX0" fmla="*/ 1635125 w 1635125"/>
              <a:gd name="connsiteY0" fmla="*/ 568325 h 568325"/>
              <a:gd name="connsiteX1" fmla="*/ 1565275 w 1635125"/>
              <a:gd name="connsiteY1" fmla="*/ 568325 h 568325"/>
              <a:gd name="connsiteX2" fmla="*/ 1536700 w 1635125"/>
              <a:gd name="connsiteY2" fmla="*/ 558800 h 568325"/>
              <a:gd name="connsiteX3" fmla="*/ 1479550 w 1635125"/>
              <a:gd name="connsiteY3" fmla="*/ 549275 h 568325"/>
              <a:gd name="connsiteX4" fmla="*/ 1431925 w 1635125"/>
              <a:gd name="connsiteY4" fmla="*/ 533400 h 568325"/>
              <a:gd name="connsiteX5" fmla="*/ 1365250 w 1635125"/>
              <a:gd name="connsiteY5" fmla="*/ 523875 h 568325"/>
              <a:gd name="connsiteX6" fmla="*/ 1317625 w 1635125"/>
              <a:gd name="connsiteY6" fmla="*/ 511175 h 568325"/>
              <a:gd name="connsiteX7" fmla="*/ 1181100 w 1635125"/>
              <a:gd name="connsiteY7" fmla="*/ 501650 h 568325"/>
              <a:gd name="connsiteX8" fmla="*/ 1143000 w 1635125"/>
              <a:gd name="connsiteY8" fmla="*/ 501650 h 568325"/>
              <a:gd name="connsiteX9" fmla="*/ 1019175 w 1635125"/>
              <a:gd name="connsiteY9" fmla="*/ 473075 h 568325"/>
              <a:gd name="connsiteX10" fmla="*/ 885825 w 1635125"/>
              <a:gd name="connsiteY10" fmla="*/ 434975 h 568325"/>
              <a:gd name="connsiteX11" fmla="*/ 742950 w 1635125"/>
              <a:gd name="connsiteY11" fmla="*/ 393700 h 568325"/>
              <a:gd name="connsiteX12" fmla="*/ 625475 w 1635125"/>
              <a:gd name="connsiteY12" fmla="*/ 349250 h 568325"/>
              <a:gd name="connsiteX13" fmla="*/ 581025 w 1635125"/>
              <a:gd name="connsiteY13" fmla="*/ 320675 h 568325"/>
              <a:gd name="connsiteX14" fmla="*/ 482600 w 1635125"/>
              <a:gd name="connsiteY14" fmla="*/ 279400 h 568325"/>
              <a:gd name="connsiteX15" fmla="*/ 441325 w 1635125"/>
              <a:gd name="connsiteY15" fmla="*/ 250825 h 568325"/>
              <a:gd name="connsiteX16" fmla="*/ 346075 w 1635125"/>
              <a:gd name="connsiteY16" fmla="*/ 206375 h 568325"/>
              <a:gd name="connsiteX17" fmla="*/ 301625 w 1635125"/>
              <a:gd name="connsiteY17" fmla="*/ 165100 h 568325"/>
              <a:gd name="connsiteX18" fmla="*/ 257175 w 1635125"/>
              <a:gd name="connsiteY18" fmla="*/ 139700 h 568325"/>
              <a:gd name="connsiteX19" fmla="*/ 212725 w 1635125"/>
              <a:gd name="connsiteY19" fmla="*/ 114300 h 568325"/>
              <a:gd name="connsiteX20" fmla="*/ 155575 w 1635125"/>
              <a:gd name="connsiteY20" fmla="*/ 73025 h 568325"/>
              <a:gd name="connsiteX21" fmla="*/ 104775 w 1635125"/>
              <a:gd name="connsiteY21" fmla="*/ 41275 h 568325"/>
              <a:gd name="connsiteX22" fmla="*/ 63500 w 1635125"/>
              <a:gd name="connsiteY22" fmla="*/ 9525 h 568325"/>
              <a:gd name="connsiteX23" fmla="*/ 0 w 1635125"/>
              <a:gd name="connsiteY23" fmla="*/ 0 h 56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635125" h="568325">
                <a:moveTo>
                  <a:pt x="1635125" y="568325"/>
                </a:moveTo>
                <a:lnTo>
                  <a:pt x="1565275" y="568325"/>
                </a:lnTo>
                <a:lnTo>
                  <a:pt x="1536700" y="558800"/>
                </a:lnTo>
                <a:lnTo>
                  <a:pt x="1479550" y="549275"/>
                </a:lnTo>
                <a:lnTo>
                  <a:pt x="1431925" y="533400"/>
                </a:lnTo>
                <a:lnTo>
                  <a:pt x="1365250" y="523875"/>
                </a:lnTo>
                <a:lnTo>
                  <a:pt x="1317625" y="511175"/>
                </a:lnTo>
                <a:lnTo>
                  <a:pt x="1181100" y="501650"/>
                </a:lnTo>
                <a:lnTo>
                  <a:pt x="1143000" y="501650"/>
                </a:lnTo>
                <a:lnTo>
                  <a:pt x="1019175" y="473075"/>
                </a:lnTo>
                <a:lnTo>
                  <a:pt x="885825" y="434975"/>
                </a:lnTo>
                <a:lnTo>
                  <a:pt x="742950" y="393700"/>
                </a:lnTo>
                <a:lnTo>
                  <a:pt x="625475" y="349250"/>
                </a:lnTo>
                <a:lnTo>
                  <a:pt x="581025" y="320675"/>
                </a:lnTo>
                <a:lnTo>
                  <a:pt x="482600" y="279400"/>
                </a:lnTo>
                <a:lnTo>
                  <a:pt x="441325" y="250825"/>
                </a:lnTo>
                <a:lnTo>
                  <a:pt x="346075" y="206375"/>
                </a:lnTo>
                <a:lnTo>
                  <a:pt x="301625" y="165100"/>
                </a:lnTo>
                <a:lnTo>
                  <a:pt x="257175" y="139700"/>
                </a:lnTo>
                <a:lnTo>
                  <a:pt x="212725" y="114300"/>
                </a:lnTo>
                <a:lnTo>
                  <a:pt x="155575" y="73025"/>
                </a:lnTo>
                <a:lnTo>
                  <a:pt x="104775" y="41275"/>
                </a:lnTo>
                <a:lnTo>
                  <a:pt x="63500" y="9525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72" name="Connecteur droit 371">
            <a:extLst>
              <a:ext uri="{FF2B5EF4-FFF2-40B4-BE49-F238E27FC236}">
                <a16:creationId xmlns:a16="http://schemas.microsoft.com/office/drawing/2014/main" xmlns="" id="{AB08E470-CE04-924D-9D07-3F9DFB8C5B6B}"/>
              </a:ext>
            </a:extLst>
          </p:cNvPr>
          <p:cNvCxnSpPr/>
          <p:nvPr/>
        </p:nvCxnSpPr>
        <p:spPr>
          <a:xfrm>
            <a:off x="7953742" y="2502793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3" name="Connecteur droit 372">
            <a:extLst>
              <a:ext uri="{FF2B5EF4-FFF2-40B4-BE49-F238E27FC236}">
                <a16:creationId xmlns:a16="http://schemas.microsoft.com/office/drawing/2014/main" xmlns="" id="{5725B2D9-155C-8240-A1E5-32AEC8106548}"/>
              </a:ext>
            </a:extLst>
          </p:cNvPr>
          <p:cNvCxnSpPr/>
          <p:nvPr/>
        </p:nvCxnSpPr>
        <p:spPr>
          <a:xfrm>
            <a:off x="7850108" y="2211710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4" name="Connecteur droit 373">
            <a:extLst>
              <a:ext uri="{FF2B5EF4-FFF2-40B4-BE49-F238E27FC236}">
                <a16:creationId xmlns:a16="http://schemas.microsoft.com/office/drawing/2014/main" xmlns="" id="{8DAF8215-0CD3-E240-9B66-74BAB3DBC2D4}"/>
              </a:ext>
            </a:extLst>
          </p:cNvPr>
          <p:cNvCxnSpPr/>
          <p:nvPr/>
        </p:nvCxnSpPr>
        <p:spPr>
          <a:xfrm>
            <a:off x="7890366" y="2211710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5" name="Connecteur droit 374">
            <a:extLst>
              <a:ext uri="{FF2B5EF4-FFF2-40B4-BE49-F238E27FC236}">
                <a16:creationId xmlns:a16="http://schemas.microsoft.com/office/drawing/2014/main" xmlns="" id="{91372E04-EF95-1644-B477-BDBC9CD1992E}"/>
              </a:ext>
            </a:extLst>
          </p:cNvPr>
          <p:cNvCxnSpPr/>
          <p:nvPr/>
        </p:nvCxnSpPr>
        <p:spPr>
          <a:xfrm>
            <a:off x="7873474" y="2211710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6" name="Connecteur droit 375">
            <a:extLst>
              <a:ext uri="{FF2B5EF4-FFF2-40B4-BE49-F238E27FC236}">
                <a16:creationId xmlns:a16="http://schemas.microsoft.com/office/drawing/2014/main" xmlns="" id="{D03052C4-F027-3246-9E61-2C7161F8C074}"/>
              </a:ext>
            </a:extLst>
          </p:cNvPr>
          <p:cNvCxnSpPr/>
          <p:nvPr/>
        </p:nvCxnSpPr>
        <p:spPr>
          <a:xfrm>
            <a:off x="7781275" y="2211710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7" name="Connecteur droit 376">
            <a:extLst>
              <a:ext uri="{FF2B5EF4-FFF2-40B4-BE49-F238E27FC236}">
                <a16:creationId xmlns:a16="http://schemas.microsoft.com/office/drawing/2014/main" xmlns="" id="{5C297B5B-5DAD-5B47-B6D0-E4DA15C52A08}"/>
              </a:ext>
            </a:extLst>
          </p:cNvPr>
          <p:cNvCxnSpPr/>
          <p:nvPr/>
        </p:nvCxnSpPr>
        <p:spPr>
          <a:xfrm>
            <a:off x="7743051" y="2211710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8" name="Connecteur droit 377">
            <a:extLst>
              <a:ext uri="{FF2B5EF4-FFF2-40B4-BE49-F238E27FC236}">
                <a16:creationId xmlns:a16="http://schemas.microsoft.com/office/drawing/2014/main" xmlns="" id="{1006B25E-26E2-2E4F-AF9F-4D7FF1BD4E0A}"/>
              </a:ext>
            </a:extLst>
          </p:cNvPr>
          <p:cNvCxnSpPr/>
          <p:nvPr/>
        </p:nvCxnSpPr>
        <p:spPr>
          <a:xfrm>
            <a:off x="7709267" y="2211710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9" name="Connecteur droit 378">
            <a:extLst>
              <a:ext uri="{FF2B5EF4-FFF2-40B4-BE49-F238E27FC236}">
                <a16:creationId xmlns:a16="http://schemas.microsoft.com/office/drawing/2014/main" xmlns="" id="{C8474578-EA9C-454B-9AE5-61BF7767ECF8}"/>
              </a:ext>
            </a:extLst>
          </p:cNvPr>
          <p:cNvCxnSpPr/>
          <p:nvPr/>
        </p:nvCxnSpPr>
        <p:spPr>
          <a:xfrm>
            <a:off x="7675483" y="2211710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0" name="Connecteur droit 379">
            <a:extLst>
              <a:ext uri="{FF2B5EF4-FFF2-40B4-BE49-F238E27FC236}">
                <a16:creationId xmlns:a16="http://schemas.microsoft.com/office/drawing/2014/main" xmlns="" id="{7A2319DB-DDCE-3949-8DDD-1ABCA140A0C1}"/>
              </a:ext>
            </a:extLst>
          </p:cNvPr>
          <p:cNvCxnSpPr/>
          <p:nvPr/>
        </p:nvCxnSpPr>
        <p:spPr>
          <a:xfrm>
            <a:off x="7654399" y="2211710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1" name="Connecteur droit 380">
            <a:extLst>
              <a:ext uri="{FF2B5EF4-FFF2-40B4-BE49-F238E27FC236}">
                <a16:creationId xmlns:a16="http://schemas.microsoft.com/office/drawing/2014/main" xmlns="" id="{1ACB2DCE-0F29-A84F-B475-605A6848401D}"/>
              </a:ext>
            </a:extLst>
          </p:cNvPr>
          <p:cNvCxnSpPr/>
          <p:nvPr/>
        </p:nvCxnSpPr>
        <p:spPr>
          <a:xfrm>
            <a:off x="7614265" y="2211710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2" name="Connecteur droit 381">
            <a:extLst>
              <a:ext uri="{FF2B5EF4-FFF2-40B4-BE49-F238E27FC236}">
                <a16:creationId xmlns:a16="http://schemas.microsoft.com/office/drawing/2014/main" xmlns="" id="{6FE8A11D-B1E9-B048-9C57-EEF75D353FC7}"/>
              </a:ext>
            </a:extLst>
          </p:cNvPr>
          <p:cNvCxnSpPr/>
          <p:nvPr/>
        </p:nvCxnSpPr>
        <p:spPr>
          <a:xfrm>
            <a:off x="7574131" y="2211710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3" name="Connecteur droit 382">
            <a:extLst>
              <a:ext uri="{FF2B5EF4-FFF2-40B4-BE49-F238E27FC236}">
                <a16:creationId xmlns:a16="http://schemas.microsoft.com/office/drawing/2014/main" xmlns="" id="{B01F32C9-6111-FF41-967A-10A0B1937625}"/>
              </a:ext>
            </a:extLst>
          </p:cNvPr>
          <p:cNvCxnSpPr/>
          <p:nvPr/>
        </p:nvCxnSpPr>
        <p:spPr>
          <a:xfrm>
            <a:off x="7556222" y="2211710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4" name="Connecteur droit 383">
            <a:extLst>
              <a:ext uri="{FF2B5EF4-FFF2-40B4-BE49-F238E27FC236}">
                <a16:creationId xmlns:a16="http://schemas.microsoft.com/office/drawing/2014/main" xmlns="" id="{36FE92B7-A1FA-5343-8509-AA41D9D9A5EE}"/>
              </a:ext>
            </a:extLst>
          </p:cNvPr>
          <p:cNvCxnSpPr/>
          <p:nvPr/>
        </p:nvCxnSpPr>
        <p:spPr>
          <a:xfrm>
            <a:off x="7593826" y="2211710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5" name="Connecteur droit 384">
            <a:extLst>
              <a:ext uri="{FF2B5EF4-FFF2-40B4-BE49-F238E27FC236}">
                <a16:creationId xmlns:a16="http://schemas.microsoft.com/office/drawing/2014/main" xmlns="" id="{FB5EF0F4-9E9B-A148-BFFB-E0A7067DFBA9}"/>
              </a:ext>
            </a:extLst>
          </p:cNvPr>
          <p:cNvCxnSpPr/>
          <p:nvPr/>
        </p:nvCxnSpPr>
        <p:spPr>
          <a:xfrm>
            <a:off x="7636242" y="2211710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6" name="Connecteur droit 385">
            <a:extLst>
              <a:ext uri="{FF2B5EF4-FFF2-40B4-BE49-F238E27FC236}">
                <a16:creationId xmlns:a16="http://schemas.microsoft.com/office/drawing/2014/main" xmlns="" id="{A015C085-407E-1C4A-812C-EE8CE3F2822D}"/>
              </a:ext>
            </a:extLst>
          </p:cNvPr>
          <p:cNvCxnSpPr/>
          <p:nvPr/>
        </p:nvCxnSpPr>
        <p:spPr>
          <a:xfrm>
            <a:off x="7520801" y="2211710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7" name="Connecteur droit 386">
            <a:extLst>
              <a:ext uri="{FF2B5EF4-FFF2-40B4-BE49-F238E27FC236}">
                <a16:creationId xmlns:a16="http://schemas.microsoft.com/office/drawing/2014/main" xmlns="" id="{63A72FA1-1595-4D4D-82F9-FDB7C0013BCD}"/>
              </a:ext>
            </a:extLst>
          </p:cNvPr>
          <p:cNvCxnSpPr/>
          <p:nvPr/>
        </p:nvCxnSpPr>
        <p:spPr>
          <a:xfrm>
            <a:off x="7505943" y="2211710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8" name="Connecteur droit 387">
            <a:extLst>
              <a:ext uri="{FF2B5EF4-FFF2-40B4-BE49-F238E27FC236}">
                <a16:creationId xmlns:a16="http://schemas.microsoft.com/office/drawing/2014/main" xmlns="" id="{C4C587E4-F203-CF41-BA25-8ABADAFD9778}"/>
              </a:ext>
            </a:extLst>
          </p:cNvPr>
          <p:cNvCxnSpPr/>
          <p:nvPr/>
        </p:nvCxnSpPr>
        <p:spPr>
          <a:xfrm>
            <a:off x="7433935" y="2211710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9" name="Connecteur droit 388">
            <a:extLst>
              <a:ext uri="{FF2B5EF4-FFF2-40B4-BE49-F238E27FC236}">
                <a16:creationId xmlns:a16="http://schemas.microsoft.com/office/drawing/2014/main" xmlns="" id="{4BCDD0B3-F0F9-7F46-A2A3-E47F7C1214B9}"/>
              </a:ext>
            </a:extLst>
          </p:cNvPr>
          <p:cNvCxnSpPr/>
          <p:nvPr/>
        </p:nvCxnSpPr>
        <p:spPr>
          <a:xfrm>
            <a:off x="7481560" y="2211710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0" name="Connecteur droit 389">
            <a:extLst>
              <a:ext uri="{FF2B5EF4-FFF2-40B4-BE49-F238E27FC236}">
                <a16:creationId xmlns:a16="http://schemas.microsoft.com/office/drawing/2014/main" xmlns="" id="{345E57D9-19E2-DD4A-A743-4479B6FC2B4E}"/>
              </a:ext>
            </a:extLst>
          </p:cNvPr>
          <p:cNvCxnSpPr/>
          <p:nvPr/>
        </p:nvCxnSpPr>
        <p:spPr>
          <a:xfrm>
            <a:off x="7414885" y="2211710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1" name="Connecteur droit 390">
            <a:extLst>
              <a:ext uri="{FF2B5EF4-FFF2-40B4-BE49-F238E27FC236}">
                <a16:creationId xmlns:a16="http://schemas.microsoft.com/office/drawing/2014/main" xmlns="" id="{F0D259F9-10C6-4346-80EE-4AFBC8289561}"/>
              </a:ext>
            </a:extLst>
          </p:cNvPr>
          <p:cNvCxnSpPr/>
          <p:nvPr/>
        </p:nvCxnSpPr>
        <p:spPr>
          <a:xfrm>
            <a:off x="7396852" y="2211710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2" name="Connecteur droit 391">
            <a:extLst>
              <a:ext uri="{FF2B5EF4-FFF2-40B4-BE49-F238E27FC236}">
                <a16:creationId xmlns:a16="http://schemas.microsoft.com/office/drawing/2014/main" xmlns="" id="{1C046DD3-3955-564B-BD23-D86C9E6762B6}"/>
              </a:ext>
            </a:extLst>
          </p:cNvPr>
          <p:cNvCxnSpPr/>
          <p:nvPr/>
        </p:nvCxnSpPr>
        <p:spPr>
          <a:xfrm>
            <a:off x="7355577" y="2195835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3" name="Connecteur droit 392">
            <a:extLst>
              <a:ext uri="{FF2B5EF4-FFF2-40B4-BE49-F238E27FC236}">
                <a16:creationId xmlns:a16="http://schemas.microsoft.com/office/drawing/2014/main" xmlns="" id="{A5E658E2-DAA6-3541-A603-5133A82BC29F}"/>
              </a:ext>
            </a:extLst>
          </p:cNvPr>
          <p:cNvCxnSpPr/>
          <p:nvPr/>
        </p:nvCxnSpPr>
        <p:spPr>
          <a:xfrm>
            <a:off x="7368277" y="2205360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4" name="Connecteur droit 393">
            <a:extLst>
              <a:ext uri="{FF2B5EF4-FFF2-40B4-BE49-F238E27FC236}">
                <a16:creationId xmlns:a16="http://schemas.microsoft.com/office/drawing/2014/main" xmlns="" id="{0BCB86B4-6899-5D4F-84BE-A48E7ACAA808}"/>
              </a:ext>
            </a:extLst>
          </p:cNvPr>
          <p:cNvCxnSpPr/>
          <p:nvPr/>
        </p:nvCxnSpPr>
        <p:spPr>
          <a:xfrm>
            <a:off x="7334369" y="2186310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5" name="Connecteur droit 394">
            <a:extLst>
              <a:ext uri="{FF2B5EF4-FFF2-40B4-BE49-F238E27FC236}">
                <a16:creationId xmlns:a16="http://schemas.microsoft.com/office/drawing/2014/main" xmlns="" id="{4ADA1156-C491-6A42-B5EC-AB2FE9801235}"/>
              </a:ext>
            </a:extLst>
          </p:cNvPr>
          <p:cNvCxnSpPr/>
          <p:nvPr/>
        </p:nvCxnSpPr>
        <p:spPr>
          <a:xfrm>
            <a:off x="7321669" y="2186310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6" name="Connecteur droit 395">
            <a:extLst>
              <a:ext uri="{FF2B5EF4-FFF2-40B4-BE49-F238E27FC236}">
                <a16:creationId xmlns:a16="http://schemas.microsoft.com/office/drawing/2014/main" xmlns="" id="{70EC5D6D-D647-064F-BD12-4C9CC7AFA340}"/>
              </a:ext>
            </a:extLst>
          </p:cNvPr>
          <p:cNvCxnSpPr/>
          <p:nvPr/>
        </p:nvCxnSpPr>
        <p:spPr>
          <a:xfrm>
            <a:off x="7296269" y="2186310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9" name="Connecteur droit 398">
            <a:extLst>
              <a:ext uri="{FF2B5EF4-FFF2-40B4-BE49-F238E27FC236}">
                <a16:creationId xmlns:a16="http://schemas.microsoft.com/office/drawing/2014/main" xmlns="" id="{10E8519C-28A0-DB46-8F34-7264498E9381}"/>
              </a:ext>
            </a:extLst>
          </p:cNvPr>
          <p:cNvCxnSpPr/>
          <p:nvPr/>
        </p:nvCxnSpPr>
        <p:spPr>
          <a:xfrm>
            <a:off x="7281411" y="2186310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0" name="Connecteur droit 399">
            <a:extLst>
              <a:ext uri="{FF2B5EF4-FFF2-40B4-BE49-F238E27FC236}">
                <a16:creationId xmlns:a16="http://schemas.microsoft.com/office/drawing/2014/main" xmlns="" id="{11C91363-6281-1B42-8094-43810A8BE184}"/>
              </a:ext>
            </a:extLst>
          </p:cNvPr>
          <p:cNvCxnSpPr/>
          <p:nvPr/>
        </p:nvCxnSpPr>
        <p:spPr>
          <a:xfrm>
            <a:off x="7259186" y="2186310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1" name="Connecteur droit 400">
            <a:extLst>
              <a:ext uri="{FF2B5EF4-FFF2-40B4-BE49-F238E27FC236}">
                <a16:creationId xmlns:a16="http://schemas.microsoft.com/office/drawing/2014/main" xmlns="" id="{63D5CA0A-66E2-E44F-B17E-BCC482EBA82C}"/>
              </a:ext>
            </a:extLst>
          </p:cNvPr>
          <p:cNvCxnSpPr/>
          <p:nvPr/>
        </p:nvCxnSpPr>
        <p:spPr>
          <a:xfrm>
            <a:off x="7243311" y="2179960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2" name="Connecteur droit 401">
            <a:extLst>
              <a:ext uri="{FF2B5EF4-FFF2-40B4-BE49-F238E27FC236}">
                <a16:creationId xmlns:a16="http://schemas.microsoft.com/office/drawing/2014/main" xmlns="" id="{CA09913D-80BB-6B45-8EEA-A6D22ADA0676}"/>
              </a:ext>
            </a:extLst>
          </p:cNvPr>
          <p:cNvCxnSpPr/>
          <p:nvPr/>
        </p:nvCxnSpPr>
        <p:spPr>
          <a:xfrm>
            <a:off x="7227436" y="2158752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3" name="Connecteur droit 402">
            <a:extLst>
              <a:ext uri="{FF2B5EF4-FFF2-40B4-BE49-F238E27FC236}">
                <a16:creationId xmlns:a16="http://schemas.microsoft.com/office/drawing/2014/main" xmlns="" id="{697F199E-A344-3148-B672-8F2A00C77DF7}"/>
              </a:ext>
            </a:extLst>
          </p:cNvPr>
          <p:cNvCxnSpPr/>
          <p:nvPr/>
        </p:nvCxnSpPr>
        <p:spPr>
          <a:xfrm>
            <a:off x="7212578" y="2158752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4" name="Connecteur droit 403">
            <a:extLst>
              <a:ext uri="{FF2B5EF4-FFF2-40B4-BE49-F238E27FC236}">
                <a16:creationId xmlns:a16="http://schemas.microsoft.com/office/drawing/2014/main" xmlns="" id="{04B0B317-A258-9D4A-AB91-B8D85CCD4987}"/>
              </a:ext>
            </a:extLst>
          </p:cNvPr>
          <p:cNvCxnSpPr/>
          <p:nvPr/>
        </p:nvCxnSpPr>
        <p:spPr>
          <a:xfrm>
            <a:off x="7190353" y="2158752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5" name="Connecteur droit 404">
            <a:extLst>
              <a:ext uri="{FF2B5EF4-FFF2-40B4-BE49-F238E27FC236}">
                <a16:creationId xmlns:a16="http://schemas.microsoft.com/office/drawing/2014/main" xmlns="" id="{7216026C-05E5-704C-AFD7-D41860F7F533}"/>
              </a:ext>
            </a:extLst>
          </p:cNvPr>
          <p:cNvCxnSpPr/>
          <p:nvPr/>
        </p:nvCxnSpPr>
        <p:spPr>
          <a:xfrm>
            <a:off x="7164953" y="2158752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6" name="Connecteur droit 405">
            <a:extLst>
              <a:ext uri="{FF2B5EF4-FFF2-40B4-BE49-F238E27FC236}">
                <a16:creationId xmlns:a16="http://schemas.microsoft.com/office/drawing/2014/main" xmlns="" id="{13F3DE53-C48E-0545-971F-286E9E081BE3}"/>
              </a:ext>
            </a:extLst>
          </p:cNvPr>
          <p:cNvCxnSpPr/>
          <p:nvPr/>
        </p:nvCxnSpPr>
        <p:spPr>
          <a:xfrm>
            <a:off x="7145903" y="2158752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8" name="Connecteur droit 407">
            <a:extLst>
              <a:ext uri="{FF2B5EF4-FFF2-40B4-BE49-F238E27FC236}">
                <a16:creationId xmlns:a16="http://schemas.microsoft.com/office/drawing/2014/main" xmlns="" id="{F6DD338F-B7E6-0140-B8FB-D52B873D3B35}"/>
              </a:ext>
            </a:extLst>
          </p:cNvPr>
          <p:cNvCxnSpPr/>
          <p:nvPr/>
        </p:nvCxnSpPr>
        <p:spPr>
          <a:xfrm>
            <a:off x="7131045" y="2158752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9" name="Connecteur droit 408">
            <a:extLst>
              <a:ext uri="{FF2B5EF4-FFF2-40B4-BE49-F238E27FC236}">
                <a16:creationId xmlns:a16="http://schemas.microsoft.com/office/drawing/2014/main" xmlns="" id="{AA5C1087-4FDC-BD4D-B97B-4AD861C3BAEE}"/>
              </a:ext>
            </a:extLst>
          </p:cNvPr>
          <p:cNvCxnSpPr/>
          <p:nvPr/>
        </p:nvCxnSpPr>
        <p:spPr>
          <a:xfrm>
            <a:off x="7118345" y="2158752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0" name="Connecteur droit 409">
            <a:extLst>
              <a:ext uri="{FF2B5EF4-FFF2-40B4-BE49-F238E27FC236}">
                <a16:creationId xmlns:a16="http://schemas.microsoft.com/office/drawing/2014/main" xmlns="" id="{ADE8A496-2B09-FC40-A944-DCBD2279875C}"/>
              </a:ext>
            </a:extLst>
          </p:cNvPr>
          <p:cNvCxnSpPr/>
          <p:nvPr/>
        </p:nvCxnSpPr>
        <p:spPr>
          <a:xfrm>
            <a:off x="7096120" y="2152402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1" name="Connecteur droit 410">
            <a:extLst>
              <a:ext uri="{FF2B5EF4-FFF2-40B4-BE49-F238E27FC236}">
                <a16:creationId xmlns:a16="http://schemas.microsoft.com/office/drawing/2014/main" xmlns="" id="{6D69360D-F0F3-4F42-BBA9-1DE801BAAB3E}"/>
              </a:ext>
            </a:extLst>
          </p:cNvPr>
          <p:cNvCxnSpPr/>
          <p:nvPr/>
        </p:nvCxnSpPr>
        <p:spPr>
          <a:xfrm>
            <a:off x="7073895" y="2146052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2" name="Connecteur droit 411">
            <a:extLst>
              <a:ext uri="{FF2B5EF4-FFF2-40B4-BE49-F238E27FC236}">
                <a16:creationId xmlns:a16="http://schemas.microsoft.com/office/drawing/2014/main" xmlns="" id="{C8E5EF16-432B-3647-AA2C-A96753070136}"/>
              </a:ext>
            </a:extLst>
          </p:cNvPr>
          <p:cNvCxnSpPr/>
          <p:nvPr/>
        </p:nvCxnSpPr>
        <p:spPr>
          <a:xfrm>
            <a:off x="7029445" y="2127002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3" name="Connecteur droit 412">
            <a:extLst>
              <a:ext uri="{FF2B5EF4-FFF2-40B4-BE49-F238E27FC236}">
                <a16:creationId xmlns:a16="http://schemas.microsoft.com/office/drawing/2014/main" xmlns="" id="{6A263692-D72E-AB4A-B1FD-04AB9C0C07D2}"/>
              </a:ext>
            </a:extLst>
          </p:cNvPr>
          <p:cNvCxnSpPr/>
          <p:nvPr/>
        </p:nvCxnSpPr>
        <p:spPr>
          <a:xfrm>
            <a:off x="6989187" y="2127002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4" name="Connecteur droit 413">
            <a:extLst>
              <a:ext uri="{FF2B5EF4-FFF2-40B4-BE49-F238E27FC236}">
                <a16:creationId xmlns:a16="http://schemas.microsoft.com/office/drawing/2014/main" xmlns="" id="{2EED04DE-1307-ED4E-AC79-EA25B531B1FA}"/>
              </a:ext>
            </a:extLst>
          </p:cNvPr>
          <p:cNvCxnSpPr/>
          <p:nvPr/>
        </p:nvCxnSpPr>
        <p:spPr>
          <a:xfrm>
            <a:off x="6971154" y="2120652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5" name="Connecteur droit 414">
            <a:extLst>
              <a:ext uri="{FF2B5EF4-FFF2-40B4-BE49-F238E27FC236}">
                <a16:creationId xmlns:a16="http://schemas.microsoft.com/office/drawing/2014/main" xmlns="" id="{83688412-8F79-3E4B-A0B8-56B62F68521C}"/>
              </a:ext>
            </a:extLst>
          </p:cNvPr>
          <p:cNvCxnSpPr/>
          <p:nvPr/>
        </p:nvCxnSpPr>
        <p:spPr>
          <a:xfrm>
            <a:off x="6889621" y="2120652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6" name="Connecteur droit 415">
            <a:extLst>
              <a:ext uri="{FF2B5EF4-FFF2-40B4-BE49-F238E27FC236}">
                <a16:creationId xmlns:a16="http://schemas.microsoft.com/office/drawing/2014/main" xmlns="" id="{2B6E8A89-C88F-8646-9C47-BD43ABCFA361}"/>
              </a:ext>
            </a:extLst>
          </p:cNvPr>
          <p:cNvCxnSpPr/>
          <p:nvPr/>
        </p:nvCxnSpPr>
        <p:spPr>
          <a:xfrm>
            <a:off x="6788021" y="2096269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7" name="Connecteur droit 416">
            <a:extLst>
              <a:ext uri="{FF2B5EF4-FFF2-40B4-BE49-F238E27FC236}">
                <a16:creationId xmlns:a16="http://schemas.microsoft.com/office/drawing/2014/main" xmlns="" id="{5B940957-D8E4-4145-83B5-7F39477379AC}"/>
              </a:ext>
            </a:extLst>
          </p:cNvPr>
          <p:cNvCxnSpPr/>
          <p:nvPr/>
        </p:nvCxnSpPr>
        <p:spPr>
          <a:xfrm>
            <a:off x="6732905" y="2093094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8" name="Connecteur droit 417">
            <a:extLst>
              <a:ext uri="{FF2B5EF4-FFF2-40B4-BE49-F238E27FC236}">
                <a16:creationId xmlns:a16="http://schemas.microsoft.com/office/drawing/2014/main" xmlns="" id="{17BAE21C-8E63-C448-A7DF-479BD2FD8EF6}"/>
              </a:ext>
            </a:extLst>
          </p:cNvPr>
          <p:cNvCxnSpPr/>
          <p:nvPr/>
        </p:nvCxnSpPr>
        <p:spPr>
          <a:xfrm>
            <a:off x="7928119" y="2489200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0" name="Connecteur droit 419">
            <a:extLst>
              <a:ext uri="{FF2B5EF4-FFF2-40B4-BE49-F238E27FC236}">
                <a16:creationId xmlns:a16="http://schemas.microsoft.com/office/drawing/2014/main" xmlns="" id="{122F996A-980C-2A44-B880-B6273B54F1F7}"/>
              </a:ext>
            </a:extLst>
          </p:cNvPr>
          <p:cNvCxnSpPr/>
          <p:nvPr/>
        </p:nvCxnSpPr>
        <p:spPr>
          <a:xfrm>
            <a:off x="7897733" y="2489200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1" name="Connecteur droit 420">
            <a:extLst>
              <a:ext uri="{FF2B5EF4-FFF2-40B4-BE49-F238E27FC236}">
                <a16:creationId xmlns:a16="http://schemas.microsoft.com/office/drawing/2014/main" xmlns="" id="{D123AE3C-0AC8-614C-9F62-EAB1BA06D330}"/>
              </a:ext>
            </a:extLst>
          </p:cNvPr>
          <p:cNvCxnSpPr/>
          <p:nvPr/>
        </p:nvCxnSpPr>
        <p:spPr>
          <a:xfrm>
            <a:off x="7875508" y="2486025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2" name="Connecteur droit 421">
            <a:extLst>
              <a:ext uri="{FF2B5EF4-FFF2-40B4-BE49-F238E27FC236}">
                <a16:creationId xmlns:a16="http://schemas.microsoft.com/office/drawing/2014/main" xmlns="" id="{37821C4F-12D9-CE4C-B337-95B059F7C2F3}"/>
              </a:ext>
            </a:extLst>
          </p:cNvPr>
          <p:cNvCxnSpPr/>
          <p:nvPr/>
        </p:nvCxnSpPr>
        <p:spPr>
          <a:xfrm>
            <a:off x="7859633" y="2480692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3" name="Connecteur droit 422">
            <a:extLst>
              <a:ext uri="{FF2B5EF4-FFF2-40B4-BE49-F238E27FC236}">
                <a16:creationId xmlns:a16="http://schemas.microsoft.com/office/drawing/2014/main" xmlns="" id="{4F2E4EBF-8608-CA45-8143-F498326CA908}"/>
              </a:ext>
            </a:extLst>
          </p:cNvPr>
          <p:cNvCxnSpPr/>
          <p:nvPr/>
        </p:nvCxnSpPr>
        <p:spPr>
          <a:xfrm>
            <a:off x="7844775" y="2477517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4" name="Connecteur droit 423">
            <a:extLst>
              <a:ext uri="{FF2B5EF4-FFF2-40B4-BE49-F238E27FC236}">
                <a16:creationId xmlns:a16="http://schemas.microsoft.com/office/drawing/2014/main" xmlns="" id="{CBFAF0BD-D482-6B4B-9489-A4DE4B23A126}"/>
              </a:ext>
            </a:extLst>
          </p:cNvPr>
          <p:cNvCxnSpPr/>
          <p:nvPr/>
        </p:nvCxnSpPr>
        <p:spPr>
          <a:xfrm>
            <a:off x="7828900" y="2477517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5" name="Connecteur droit 424">
            <a:extLst>
              <a:ext uri="{FF2B5EF4-FFF2-40B4-BE49-F238E27FC236}">
                <a16:creationId xmlns:a16="http://schemas.microsoft.com/office/drawing/2014/main" xmlns="" id="{0312421B-BB13-5046-AB07-FF242ED46BA1}"/>
              </a:ext>
            </a:extLst>
          </p:cNvPr>
          <p:cNvCxnSpPr/>
          <p:nvPr/>
        </p:nvCxnSpPr>
        <p:spPr>
          <a:xfrm>
            <a:off x="7800325" y="2471167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6" name="Connecteur droit 425">
            <a:extLst>
              <a:ext uri="{FF2B5EF4-FFF2-40B4-BE49-F238E27FC236}">
                <a16:creationId xmlns:a16="http://schemas.microsoft.com/office/drawing/2014/main" xmlns="" id="{49AFD19E-99DD-9345-9988-BBC827057B66}"/>
              </a:ext>
            </a:extLst>
          </p:cNvPr>
          <p:cNvCxnSpPr/>
          <p:nvPr/>
        </p:nvCxnSpPr>
        <p:spPr>
          <a:xfrm>
            <a:off x="7768575" y="2461642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7" name="Connecteur droit 426">
            <a:extLst>
              <a:ext uri="{FF2B5EF4-FFF2-40B4-BE49-F238E27FC236}">
                <a16:creationId xmlns:a16="http://schemas.microsoft.com/office/drawing/2014/main" xmlns="" id="{8085ACE9-9B5A-6C4D-8E45-E7E57A1E44D7}"/>
              </a:ext>
            </a:extLst>
          </p:cNvPr>
          <p:cNvCxnSpPr/>
          <p:nvPr/>
        </p:nvCxnSpPr>
        <p:spPr>
          <a:xfrm>
            <a:off x="7753717" y="2449959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8" name="Connecteur droit 427">
            <a:extLst>
              <a:ext uri="{FF2B5EF4-FFF2-40B4-BE49-F238E27FC236}">
                <a16:creationId xmlns:a16="http://schemas.microsoft.com/office/drawing/2014/main" xmlns="" id="{6E5B755B-AF5D-5549-8493-E5E66919D568}"/>
              </a:ext>
            </a:extLst>
          </p:cNvPr>
          <p:cNvCxnSpPr/>
          <p:nvPr/>
        </p:nvCxnSpPr>
        <p:spPr>
          <a:xfrm>
            <a:off x="7737842" y="2449959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9" name="Connecteur droit 428">
            <a:extLst>
              <a:ext uri="{FF2B5EF4-FFF2-40B4-BE49-F238E27FC236}">
                <a16:creationId xmlns:a16="http://schemas.microsoft.com/office/drawing/2014/main" xmlns="" id="{FDCBE5FD-DCA4-2548-B321-96CFC839B256}"/>
              </a:ext>
            </a:extLst>
          </p:cNvPr>
          <p:cNvCxnSpPr/>
          <p:nvPr/>
        </p:nvCxnSpPr>
        <p:spPr>
          <a:xfrm>
            <a:off x="7721967" y="2446784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0" name="Connecteur droit 429">
            <a:extLst>
              <a:ext uri="{FF2B5EF4-FFF2-40B4-BE49-F238E27FC236}">
                <a16:creationId xmlns:a16="http://schemas.microsoft.com/office/drawing/2014/main" xmlns="" id="{918A396A-B051-EA4E-B6EE-A039C68DC5D5}"/>
              </a:ext>
            </a:extLst>
          </p:cNvPr>
          <p:cNvCxnSpPr/>
          <p:nvPr/>
        </p:nvCxnSpPr>
        <p:spPr>
          <a:xfrm>
            <a:off x="7703934" y="2446784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1" name="Connecteur droit 430">
            <a:extLst>
              <a:ext uri="{FF2B5EF4-FFF2-40B4-BE49-F238E27FC236}">
                <a16:creationId xmlns:a16="http://schemas.microsoft.com/office/drawing/2014/main" xmlns="" id="{BE7DA309-38DA-964E-A080-0F8E76E46754}"/>
              </a:ext>
            </a:extLst>
          </p:cNvPr>
          <p:cNvCxnSpPr/>
          <p:nvPr/>
        </p:nvCxnSpPr>
        <p:spPr>
          <a:xfrm>
            <a:off x="7688059" y="2443609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2" name="Connecteur droit 431">
            <a:extLst>
              <a:ext uri="{FF2B5EF4-FFF2-40B4-BE49-F238E27FC236}">
                <a16:creationId xmlns:a16="http://schemas.microsoft.com/office/drawing/2014/main" xmlns="" id="{46B68601-67FF-5C4D-8567-CDB690CF33CE}"/>
              </a:ext>
            </a:extLst>
          </p:cNvPr>
          <p:cNvCxnSpPr/>
          <p:nvPr/>
        </p:nvCxnSpPr>
        <p:spPr>
          <a:xfrm>
            <a:off x="7672184" y="2440434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3" name="Connecteur droit 432">
            <a:extLst>
              <a:ext uri="{FF2B5EF4-FFF2-40B4-BE49-F238E27FC236}">
                <a16:creationId xmlns:a16="http://schemas.microsoft.com/office/drawing/2014/main" xmlns="" id="{5C60EFBD-427E-ED46-B133-75B9CAC23E43}"/>
              </a:ext>
            </a:extLst>
          </p:cNvPr>
          <p:cNvCxnSpPr/>
          <p:nvPr/>
        </p:nvCxnSpPr>
        <p:spPr>
          <a:xfrm>
            <a:off x="7653134" y="2439417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4" name="Connecteur droit 433">
            <a:extLst>
              <a:ext uri="{FF2B5EF4-FFF2-40B4-BE49-F238E27FC236}">
                <a16:creationId xmlns:a16="http://schemas.microsoft.com/office/drawing/2014/main" xmlns="" id="{4351B869-B61A-9D4A-8513-F8E0A59AD19F}"/>
              </a:ext>
            </a:extLst>
          </p:cNvPr>
          <p:cNvCxnSpPr/>
          <p:nvPr/>
        </p:nvCxnSpPr>
        <p:spPr>
          <a:xfrm>
            <a:off x="7638276" y="2427734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5" name="Connecteur droit 434">
            <a:extLst>
              <a:ext uri="{FF2B5EF4-FFF2-40B4-BE49-F238E27FC236}">
                <a16:creationId xmlns:a16="http://schemas.microsoft.com/office/drawing/2014/main" xmlns="" id="{6BCD719C-1FE9-E341-AFC0-F93E9A9E2F57}"/>
              </a:ext>
            </a:extLst>
          </p:cNvPr>
          <p:cNvCxnSpPr/>
          <p:nvPr/>
        </p:nvCxnSpPr>
        <p:spPr>
          <a:xfrm>
            <a:off x="7622401" y="2427734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6" name="Connecteur droit 435">
            <a:extLst>
              <a:ext uri="{FF2B5EF4-FFF2-40B4-BE49-F238E27FC236}">
                <a16:creationId xmlns:a16="http://schemas.microsoft.com/office/drawing/2014/main" xmlns="" id="{36FDC9EA-114D-154B-A879-082F520CC5F8}"/>
              </a:ext>
            </a:extLst>
          </p:cNvPr>
          <p:cNvCxnSpPr/>
          <p:nvPr/>
        </p:nvCxnSpPr>
        <p:spPr>
          <a:xfrm>
            <a:off x="7606526" y="2424559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7" name="Connecteur droit 436">
            <a:extLst>
              <a:ext uri="{FF2B5EF4-FFF2-40B4-BE49-F238E27FC236}">
                <a16:creationId xmlns:a16="http://schemas.microsoft.com/office/drawing/2014/main" xmlns="" id="{BF721456-230A-BC4A-A07F-FFCB4A6E29EF}"/>
              </a:ext>
            </a:extLst>
          </p:cNvPr>
          <p:cNvCxnSpPr/>
          <p:nvPr/>
        </p:nvCxnSpPr>
        <p:spPr>
          <a:xfrm>
            <a:off x="7588493" y="2424559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8" name="Connecteur droit 437">
            <a:extLst>
              <a:ext uri="{FF2B5EF4-FFF2-40B4-BE49-F238E27FC236}">
                <a16:creationId xmlns:a16="http://schemas.microsoft.com/office/drawing/2014/main" xmlns="" id="{36CCFF03-05E2-0D40-B6D8-7A762A2906AD}"/>
              </a:ext>
            </a:extLst>
          </p:cNvPr>
          <p:cNvCxnSpPr/>
          <p:nvPr/>
        </p:nvCxnSpPr>
        <p:spPr>
          <a:xfrm>
            <a:off x="7572618" y="2421384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9" name="Connecteur droit 438">
            <a:extLst>
              <a:ext uri="{FF2B5EF4-FFF2-40B4-BE49-F238E27FC236}">
                <a16:creationId xmlns:a16="http://schemas.microsoft.com/office/drawing/2014/main" xmlns="" id="{DFC3FC1C-B7E7-7247-BFB7-1F829C5DF390}"/>
              </a:ext>
            </a:extLst>
          </p:cNvPr>
          <p:cNvCxnSpPr/>
          <p:nvPr/>
        </p:nvCxnSpPr>
        <p:spPr>
          <a:xfrm>
            <a:off x="7556743" y="2418209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0" name="Connecteur droit 439">
            <a:extLst>
              <a:ext uri="{FF2B5EF4-FFF2-40B4-BE49-F238E27FC236}">
                <a16:creationId xmlns:a16="http://schemas.microsoft.com/office/drawing/2014/main" xmlns="" id="{03C8FD69-4999-CD4A-9899-A8DB53E22821}"/>
              </a:ext>
            </a:extLst>
          </p:cNvPr>
          <p:cNvCxnSpPr/>
          <p:nvPr/>
        </p:nvCxnSpPr>
        <p:spPr>
          <a:xfrm>
            <a:off x="7543026" y="2427734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1" name="Connecteur droit 440">
            <a:extLst>
              <a:ext uri="{FF2B5EF4-FFF2-40B4-BE49-F238E27FC236}">
                <a16:creationId xmlns:a16="http://schemas.microsoft.com/office/drawing/2014/main" xmlns="" id="{C5F2935A-9864-264C-B14E-0206ED36C1DF}"/>
              </a:ext>
            </a:extLst>
          </p:cNvPr>
          <p:cNvCxnSpPr/>
          <p:nvPr/>
        </p:nvCxnSpPr>
        <p:spPr>
          <a:xfrm>
            <a:off x="7527151" y="2427734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2" name="Connecteur droit 441">
            <a:extLst>
              <a:ext uri="{FF2B5EF4-FFF2-40B4-BE49-F238E27FC236}">
                <a16:creationId xmlns:a16="http://schemas.microsoft.com/office/drawing/2014/main" xmlns="" id="{CECA6475-F866-7D4F-BEA0-6F6D07921605}"/>
              </a:ext>
            </a:extLst>
          </p:cNvPr>
          <p:cNvCxnSpPr/>
          <p:nvPr/>
        </p:nvCxnSpPr>
        <p:spPr>
          <a:xfrm>
            <a:off x="7511276" y="2424559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3" name="Connecteur droit 442">
            <a:extLst>
              <a:ext uri="{FF2B5EF4-FFF2-40B4-BE49-F238E27FC236}">
                <a16:creationId xmlns:a16="http://schemas.microsoft.com/office/drawing/2014/main" xmlns="" id="{83E9D16F-3E55-824C-B0AC-71761B467E5C}"/>
              </a:ext>
            </a:extLst>
          </p:cNvPr>
          <p:cNvCxnSpPr/>
          <p:nvPr/>
        </p:nvCxnSpPr>
        <p:spPr>
          <a:xfrm>
            <a:off x="7493243" y="2424559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4" name="Connecteur droit 443">
            <a:extLst>
              <a:ext uri="{FF2B5EF4-FFF2-40B4-BE49-F238E27FC236}">
                <a16:creationId xmlns:a16="http://schemas.microsoft.com/office/drawing/2014/main" xmlns="" id="{4CD9F7C6-5EE8-3046-9758-380CC3185AD9}"/>
              </a:ext>
            </a:extLst>
          </p:cNvPr>
          <p:cNvCxnSpPr/>
          <p:nvPr/>
        </p:nvCxnSpPr>
        <p:spPr>
          <a:xfrm>
            <a:off x="7477368" y="2421384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5" name="Connecteur droit 444">
            <a:extLst>
              <a:ext uri="{FF2B5EF4-FFF2-40B4-BE49-F238E27FC236}">
                <a16:creationId xmlns:a16="http://schemas.microsoft.com/office/drawing/2014/main" xmlns="" id="{3D32FBCD-4BC7-4F41-93EC-95449D35495B}"/>
              </a:ext>
            </a:extLst>
          </p:cNvPr>
          <p:cNvCxnSpPr/>
          <p:nvPr/>
        </p:nvCxnSpPr>
        <p:spPr>
          <a:xfrm>
            <a:off x="7461493" y="2418209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6" name="Connecteur droit 445">
            <a:extLst>
              <a:ext uri="{FF2B5EF4-FFF2-40B4-BE49-F238E27FC236}">
                <a16:creationId xmlns:a16="http://schemas.microsoft.com/office/drawing/2014/main" xmlns="" id="{25673C8A-4EA1-8E40-8DAC-2319B2192293}"/>
              </a:ext>
            </a:extLst>
          </p:cNvPr>
          <p:cNvCxnSpPr/>
          <p:nvPr/>
        </p:nvCxnSpPr>
        <p:spPr>
          <a:xfrm>
            <a:off x="7452985" y="2418209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7" name="Connecteur droit 446">
            <a:extLst>
              <a:ext uri="{FF2B5EF4-FFF2-40B4-BE49-F238E27FC236}">
                <a16:creationId xmlns:a16="http://schemas.microsoft.com/office/drawing/2014/main" xmlns="" id="{F62A6249-8668-DD4D-B6D8-69D0CB57CEDB}"/>
              </a:ext>
            </a:extLst>
          </p:cNvPr>
          <p:cNvCxnSpPr/>
          <p:nvPr/>
        </p:nvCxnSpPr>
        <p:spPr>
          <a:xfrm>
            <a:off x="7437110" y="2418209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8" name="Connecteur droit 447">
            <a:extLst>
              <a:ext uri="{FF2B5EF4-FFF2-40B4-BE49-F238E27FC236}">
                <a16:creationId xmlns:a16="http://schemas.microsoft.com/office/drawing/2014/main" xmlns="" id="{72CCFC8E-DC18-8640-AA2D-465B38B61059}"/>
              </a:ext>
            </a:extLst>
          </p:cNvPr>
          <p:cNvCxnSpPr/>
          <p:nvPr/>
        </p:nvCxnSpPr>
        <p:spPr>
          <a:xfrm>
            <a:off x="7421235" y="2415034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9" name="Connecteur droit 448">
            <a:extLst>
              <a:ext uri="{FF2B5EF4-FFF2-40B4-BE49-F238E27FC236}">
                <a16:creationId xmlns:a16="http://schemas.microsoft.com/office/drawing/2014/main" xmlns="" id="{9F7B0C04-6F7A-AC4D-AB4F-EE0B9E4BBE69}"/>
              </a:ext>
            </a:extLst>
          </p:cNvPr>
          <p:cNvCxnSpPr/>
          <p:nvPr/>
        </p:nvCxnSpPr>
        <p:spPr>
          <a:xfrm>
            <a:off x="7403202" y="2415034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0" name="Connecteur droit 449">
            <a:extLst>
              <a:ext uri="{FF2B5EF4-FFF2-40B4-BE49-F238E27FC236}">
                <a16:creationId xmlns:a16="http://schemas.microsoft.com/office/drawing/2014/main" xmlns="" id="{63B782D8-7664-1345-A56F-6AFBA9D64222}"/>
              </a:ext>
            </a:extLst>
          </p:cNvPr>
          <p:cNvCxnSpPr/>
          <p:nvPr/>
        </p:nvCxnSpPr>
        <p:spPr>
          <a:xfrm>
            <a:off x="7387327" y="2411859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1" name="Connecteur droit 450">
            <a:extLst>
              <a:ext uri="{FF2B5EF4-FFF2-40B4-BE49-F238E27FC236}">
                <a16:creationId xmlns:a16="http://schemas.microsoft.com/office/drawing/2014/main" xmlns="" id="{7E116959-4977-7447-BAF2-EB0BC05369DC}"/>
              </a:ext>
            </a:extLst>
          </p:cNvPr>
          <p:cNvCxnSpPr/>
          <p:nvPr/>
        </p:nvCxnSpPr>
        <p:spPr>
          <a:xfrm>
            <a:off x="7371452" y="2408684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2" name="Connecteur droit 451">
            <a:extLst>
              <a:ext uri="{FF2B5EF4-FFF2-40B4-BE49-F238E27FC236}">
                <a16:creationId xmlns:a16="http://schemas.microsoft.com/office/drawing/2014/main" xmlns="" id="{8B814322-A1EF-AF4A-8CD7-4CB4C2AF4F4D}"/>
              </a:ext>
            </a:extLst>
          </p:cNvPr>
          <p:cNvCxnSpPr/>
          <p:nvPr/>
        </p:nvCxnSpPr>
        <p:spPr>
          <a:xfrm>
            <a:off x="7355577" y="2392809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3" name="Connecteur droit 452">
            <a:extLst>
              <a:ext uri="{FF2B5EF4-FFF2-40B4-BE49-F238E27FC236}">
                <a16:creationId xmlns:a16="http://schemas.microsoft.com/office/drawing/2014/main" xmlns="" id="{6E2D5AF5-E1E7-AF42-99D7-578E708973AF}"/>
              </a:ext>
            </a:extLst>
          </p:cNvPr>
          <p:cNvCxnSpPr/>
          <p:nvPr/>
        </p:nvCxnSpPr>
        <p:spPr>
          <a:xfrm>
            <a:off x="7339702" y="2392809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4" name="Connecteur droit 453">
            <a:extLst>
              <a:ext uri="{FF2B5EF4-FFF2-40B4-BE49-F238E27FC236}">
                <a16:creationId xmlns:a16="http://schemas.microsoft.com/office/drawing/2014/main" xmlns="" id="{BCC8E76A-16D9-DF4D-BCF6-65E623E53470}"/>
              </a:ext>
            </a:extLst>
          </p:cNvPr>
          <p:cNvCxnSpPr/>
          <p:nvPr/>
        </p:nvCxnSpPr>
        <p:spPr>
          <a:xfrm>
            <a:off x="7323827" y="2389634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5" name="Connecteur droit 454">
            <a:extLst>
              <a:ext uri="{FF2B5EF4-FFF2-40B4-BE49-F238E27FC236}">
                <a16:creationId xmlns:a16="http://schemas.microsoft.com/office/drawing/2014/main" xmlns="" id="{FDCDF67A-C2A3-EA4A-B795-065405E8DBF6}"/>
              </a:ext>
            </a:extLst>
          </p:cNvPr>
          <p:cNvCxnSpPr/>
          <p:nvPr/>
        </p:nvCxnSpPr>
        <p:spPr>
          <a:xfrm>
            <a:off x="7305794" y="2389634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6" name="Connecteur droit 455">
            <a:extLst>
              <a:ext uri="{FF2B5EF4-FFF2-40B4-BE49-F238E27FC236}">
                <a16:creationId xmlns:a16="http://schemas.microsoft.com/office/drawing/2014/main" xmlns="" id="{54AC26C7-5893-B745-AD87-BA79496C69C8}"/>
              </a:ext>
            </a:extLst>
          </p:cNvPr>
          <p:cNvCxnSpPr/>
          <p:nvPr/>
        </p:nvCxnSpPr>
        <p:spPr>
          <a:xfrm>
            <a:off x="7289919" y="2386459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7" name="Connecteur droit 456">
            <a:extLst>
              <a:ext uri="{FF2B5EF4-FFF2-40B4-BE49-F238E27FC236}">
                <a16:creationId xmlns:a16="http://schemas.microsoft.com/office/drawing/2014/main" xmlns="" id="{7B5EB0FB-24FB-C344-B5FB-669E346F685E}"/>
              </a:ext>
            </a:extLst>
          </p:cNvPr>
          <p:cNvCxnSpPr/>
          <p:nvPr/>
        </p:nvCxnSpPr>
        <p:spPr>
          <a:xfrm>
            <a:off x="7274044" y="2383284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8" name="Connecteur droit 457">
            <a:extLst>
              <a:ext uri="{FF2B5EF4-FFF2-40B4-BE49-F238E27FC236}">
                <a16:creationId xmlns:a16="http://schemas.microsoft.com/office/drawing/2014/main" xmlns="" id="{5548671D-1FB8-9B48-AA2A-E5325F7D75A9}"/>
              </a:ext>
            </a:extLst>
          </p:cNvPr>
          <p:cNvCxnSpPr/>
          <p:nvPr/>
        </p:nvCxnSpPr>
        <p:spPr>
          <a:xfrm>
            <a:off x="7258169" y="2365251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9" name="Connecteur droit 458">
            <a:extLst>
              <a:ext uri="{FF2B5EF4-FFF2-40B4-BE49-F238E27FC236}">
                <a16:creationId xmlns:a16="http://schemas.microsoft.com/office/drawing/2014/main" xmlns="" id="{CB29C4BD-9FD1-C440-9C5E-C7977ADFC4AA}"/>
              </a:ext>
            </a:extLst>
          </p:cNvPr>
          <p:cNvCxnSpPr/>
          <p:nvPr/>
        </p:nvCxnSpPr>
        <p:spPr>
          <a:xfrm>
            <a:off x="7242294" y="2365251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0" name="Connecteur droit 459">
            <a:extLst>
              <a:ext uri="{FF2B5EF4-FFF2-40B4-BE49-F238E27FC236}">
                <a16:creationId xmlns:a16="http://schemas.microsoft.com/office/drawing/2014/main" xmlns="" id="{98D00486-692D-E646-B409-73C3CEAFA0A4}"/>
              </a:ext>
            </a:extLst>
          </p:cNvPr>
          <p:cNvCxnSpPr/>
          <p:nvPr/>
        </p:nvCxnSpPr>
        <p:spPr>
          <a:xfrm>
            <a:off x="7226419" y="2362076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1" name="Connecteur droit 460">
            <a:extLst>
              <a:ext uri="{FF2B5EF4-FFF2-40B4-BE49-F238E27FC236}">
                <a16:creationId xmlns:a16="http://schemas.microsoft.com/office/drawing/2014/main" xmlns="" id="{32068831-F1C4-4442-9EFC-196C6CC33E4C}"/>
              </a:ext>
            </a:extLst>
          </p:cNvPr>
          <p:cNvCxnSpPr/>
          <p:nvPr/>
        </p:nvCxnSpPr>
        <p:spPr>
          <a:xfrm>
            <a:off x="7208386" y="2362076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2" name="Connecteur droit 461">
            <a:extLst>
              <a:ext uri="{FF2B5EF4-FFF2-40B4-BE49-F238E27FC236}">
                <a16:creationId xmlns:a16="http://schemas.microsoft.com/office/drawing/2014/main" xmlns="" id="{8C49B48F-6003-0449-A8F9-FB7099905990}"/>
              </a:ext>
            </a:extLst>
          </p:cNvPr>
          <p:cNvCxnSpPr/>
          <p:nvPr/>
        </p:nvCxnSpPr>
        <p:spPr>
          <a:xfrm>
            <a:off x="7192511" y="2358901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3" name="Connecteur droit 462">
            <a:extLst>
              <a:ext uri="{FF2B5EF4-FFF2-40B4-BE49-F238E27FC236}">
                <a16:creationId xmlns:a16="http://schemas.microsoft.com/office/drawing/2014/main" xmlns="" id="{332C3808-B7B2-6C43-AB8D-599D48376413}"/>
              </a:ext>
            </a:extLst>
          </p:cNvPr>
          <p:cNvCxnSpPr/>
          <p:nvPr/>
        </p:nvCxnSpPr>
        <p:spPr>
          <a:xfrm>
            <a:off x="7176636" y="2355726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4" name="Connecteur droit 463">
            <a:extLst>
              <a:ext uri="{FF2B5EF4-FFF2-40B4-BE49-F238E27FC236}">
                <a16:creationId xmlns:a16="http://schemas.microsoft.com/office/drawing/2014/main" xmlns="" id="{62D8E740-82A9-FC4C-8F55-BB5C396835AC}"/>
              </a:ext>
            </a:extLst>
          </p:cNvPr>
          <p:cNvCxnSpPr/>
          <p:nvPr/>
        </p:nvCxnSpPr>
        <p:spPr>
          <a:xfrm>
            <a:off x="7220069" y="2349376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5" name="Connecteur droit 464">
            <a:extLst>
              <a:ext uri="{FF2B5EF4-FFF2-40B4-BE49-F238E27FC236}">
                <a16:creationId xmlns:a16="http://schemas.microsoft.com/office/drawing/2014/main" xmlns="" id="{614ABD0B-E69D-9743-BF7A-DC8CEEA37334}"/>
              </a:ext>
            </a:extLst>
          </p:cNvPr>
          <p:cNvCxnSpPr/>
          <p:nvPr/>
        </p:nvCxnSpPr>
        <p:spPr>
          <a:xfrm>
            <a:off x="7204194" y="2349376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6" name="Connecteur droit 465">
            <a:extLst>
              <a:ext uri="{FF2B5EF4-FFF2-40B4-BE49-F238E27FC236}">
                <a16:creationId xmlns:a16="http://schemas.microsoft.com/office/drawing/2014/main" xmlns="" id="{5A168427-7EBD-A74C-B794-05A488825894}"/>
              </a:ext>
            </a:extLst>
          </p:cNvPr>
          <p:cNvCxnSpPr/>
          <p:nvPr/>
        </p:nvCxnSpPr>
        <p:spPr>
          <a:xfrm>
            <a:off x="7188319" y="2346201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7" name="Connecteur droit 466">
            <a:extLst>
              <a:ext uri="{FF2B5EF4-FFF2-40B4-BE49-F238E27FC236}">
                <a16:creationId xmlns:a16="http://schemas.microsoft.com/office/drawing/2014/main" xmlns="" id="{B5304C1C-9126-584F-A658-4BB4369D5CB3}"/>
              </a:ext>
            </a:extLst>
          </p:cNvPr>
          <p:cNvCxnSpPr/>
          <p:nvPr/>
        </p:nvCxnSpPr>
        <p:spPr>
          <a:xfrm>
            <a:off x="7170286" y="2346201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8" name="Connecteur droit 467">
            <a:extLst>
              <a:ext uri="{FF2B5EF4-FFF2-40B4-BE49-F238E27FC236}">
                <a16:creationId xmlns:a16="http://schemas.microsoft.com/office/drawing/2014/main" xmlns="" id="{93D9C2D6-3220-B144-94F1-EA2C4D60B04B}"/>
              </a:ext>
            </a:extLst>
          </p:cNvPr>
          <p:cNvCxnSpPr/>
          <p:nvPr/>
        </p:nvCxnSpPr>
        <p:spPr>
          <a:xfrm>
            <a:off x="7154411" y="2343026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9" name="Connecteur droit 468">
            <a:extLst>
              <a:ext uri="{FF2B5EF4-FFF2-40B4-BE49-F238E27FC236}">
                <a16:creationId xmlns:a16="http://schemas.microsoft.com/office/drawing/2014/main" xmlns="" id="{62E2CA26-77E8-8148-BE8A-52D12166BD35}"/>
              </a:ext>
            </a:extLst>
          </p:cNvPr>
          <p:cNvCxnSpPr/>
          <p:nvPr/>
        </p:nvCxnSpPr>
        <p:spPr>
          <a:xfrm>
            <a:off x="7138536" y="2339851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0" name="Connecteur droit 469">
            <a:extLst>
              <a:ext uri="{FF2B5EF4-FFF2-40B4-BE49-F238E27FC236}">
                <a16:creationId xmlns:a16="http://schemas.microsoft.com/office/drawing/2014/main" xmlns="" id="{A22853C2-B40D-2F4F-A855-F661546E50B1}"/>
              </a:ext>
            </a:extLst>
          </p:cNvPr>
          <p:cNvCxnSpPr/>
          <p:nvPr/>
        </p:nvCxnSpPr>
        <p:spPr>
          <a:xfrm>
            <a:off x="7119362" y="2324993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1" name="Connecteur droit 470">
            <a:extLst>
              <a:ext uri="{FF2B5EF4-FFF2-40B4-BE49-F238E27FC236}">
                <a16:creationId xmlns:a16="http://schemas.microsoft.com/office/drawing/2014/main" xmlns="" id="{8814F34C-B1A6-D341-9B2D-42DEC5C5465A}"/>
              </a:ext>
            </a:extLst>
          </p:cNvPr>
          <p:cNvCxnSpPr/>
          <p:nvPr/>
        </p:nvCxnSpPr>
        <p:spPr>
          <a:xfrm>
            <a:off x="7103487" y="2324993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2" name="Connecteur droit 471">
            <a:extLst>
              <a:ext uri="{FF2B5EF4-FFF2-40B4-BE49-F238E27FC236}">
                <a16:creationId xmlns:a16="http://schemas.microsoft.com/office/drawing/2014/main" xmlns="" id="{7B14EA75-7A52-9A4F-85B8-B2A87E772645}"/>
              </a:ext>
            </a:extLst>
          </p:cNvPr>
          <p:cNvCxnSpPr/>
          <p:nvPr/>
        </p:nvCxnSpPr>
        <p:spPr>
          <a:xfrm>
            <a:off x="7087612" y="2321818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3" name="Connecteur droit 472">
            <a:extLst>
              <a:ext uri="{FF2B5EF4-FFF2-40B4-BE49-F238E27FC236}">
                <a16:creationId xmlns:a16="http://schemas.microsoft.com/office/drawing/2014/main" xmlns="" id="{E10E9185-EEE5-6E47-8EE8-71DF120F026C}"/>
              </a:ext>
            </a:extLst>
          </p:cNvPr>
          <p:cNvCxnSpPr/>
          <p:nvPr/>
        </p:nvCxnSpPr>
        <p:spPr>
          <a:xfrm>
            <a:off x="7069579" y="2321818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4" name="Connecteur droit 473">
            <a:extLst>
              <a:ext uri="{FF2B5EF4-FFF2-40B4-BE49-F238E27FC236}">
                <a16:creationId xmlns:a16="http://schemas.microsoft.com/office/drawing/2014/main" xmlns="" id="{C31C30BB-E943-4042-A207-3133C26048CC}"/>
              </a:ext>
            </a:extLst>
          </p:cNvPr>
          <p:cNvCxnSpPr/>
          <p:nvPr/>
        </p:nvCxnSpPr>
        <p:spPr>
          <a:xfrm>
            <a:off x="7053704" y="2318643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5" name="Connecteur droit 474">
            <a:extLst>
              <a:ext uri="{FF2B5EF4-FFF2-40B4-BE49-F238E27FC236}">
                <a16:creationId xmlns:a16="http://schemas.microsoft.com/office/drawing/2014/main" xmlns="" id="{1652564B-FC4D-D848-9497-536DE879F9B9}"/>
              </a:ext>
            </a:extLst>
          </p:cNvPr>
          <p:cNvCxnSpPr/>
          <p:nvPr/>
        </p:nvCxnSpPr>
        <p:spPr>
          <a:xfrm>
            <a:off x="7037829" y="2315468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6" name="Connecteur droit 475">
            <a:extLst>
              <a:ext uri="{FF2B5EF4-FFF2-40B4-BE49-F238E27FC236}">
                <a16:creationId xmlns:a16="http://schemas.microsoft.com/office/drawing/2014/main" xmlns="" id="{8A9C8687-0523-A24A-859E-24F32F013E9C}"/>
              </a:ext>
            </a:extLst>
          </p:cNvPr>
          <p:cNvCxnSpPr/>
          <p:nvPr/>
        </p:nvCxnSpPr>
        <p:spPr>
          <a:xfrm>
            <a:off x="7073895" y="2302768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7" name="Connecteur droit 476">
            <a:extLst>
              <a:ext uri="{FF2B5EF4-FFF2-40B4-BE49-F238E27FC236}">
                <a16:creationId xmlns:a16="http://schemas.microsoft.com/office/drawing/2014/main" xmlns="" id="{EC21FCCB-DE4B-E24F-BA7F-B51122B8DDF3}"/>
              </a:ext>
            </a:extLst>
          </p:cNvPr>
          <p:cNvCxnSpPr/>
          <p:nvPr/>
        </p:nvCxnSpPr>
        <p:spPr>
          <a:xfrm>
            <a:off x="7058020" y="2302768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8" name="Connecteur droit 477">
            <a:extLst>
              <a:ext uri="{FF2B5EF4-FFF2-40B4-BE49-F238E27FC236}">
                <a16:creationId xmlns:a16="http://schemas.microsoft.com/office/drawing/2014/main" xmlns="" id="{56B970A9-6AAC-8C42-8B86-707A0580817A}"/>
              </a:ext>
            </a:extLst>
          </p:cNvPr>
          <p:cNvCxnSpPr/>
          <p:nvPr/>
        </p:nvCxnSpPr>
        <p:spPr>
          <a:xfrm>
            <a:off x="7042145" y="2299593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9" name="Connecteur droit 478">
            <a:extLst>
              <a:ext uri="{FF2B5EF4-FFF2-40B4-BE49-F238E27FC236}">
                <a16:creationId xmlns:a16="http://schemas.microsoft.com/office/drawing/2014/main" xmlns="" id="{4E62FAA1-1182-9040-B666-3131C9E71403}"/>
              </a:ext>
            </a:extLst>
          </p:cNvPr>
          <p:cNvCxnSpPr/>
          <p:nvPr/>
        </p:nvCxnSpPr>
        <p:spPr>
          <a:xfrm>
            <a:off x="7024112" y="2299593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0" name="Connecteur droit 479">
            <a:extLst>
              <a:ext uri="{FF2B5EF4-FFF2-40B4-BE49-F238E27FC236}">
                <a16:creationId xmlns:a16="http://schemas.microsoft.com/office/drawing/2014/main" xmlns="" id="{828B1873-D449-AA43-9FD9-CA9CDDD17FC1}"/>
              </a:ext>
            </a:extLst>
          </p:cNvPr>
          <p:cNvCxnSpPr/>
          <p:nvPr/>
        </p:nvCxnSpPr>
        <p:spPr>
          <a:xfrm>
            <a:off x="7008237" y="2296418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1" name="Connecteur droit 480">
            <a:extLst>
              <a:ext uri="{FF2B5EF4-FFF2-40B4-BE49-F238E27FC236}">
                <a16:creationId xmlns:a16="http://schemas.microsoft.com/office/drawing/2014/main" xmlns="" id="{121DB75D-39A8-F74A-B02F-1E68A95AAA5F}"/>
              </a:ext>
            </a:extLst>
          </p:cNvPr>
          <p:cNvCxnSpPr/>
          <p:nvPr/>
        </p:nvCxnSpPr>
        <p:spPr>
          <a:xfrm>
            <a:off x="6992362" y="2293243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2" name="Connecteur droit 481">
            <a:extLst>
              <a:ext uri="{FF2B5EF4-FFF2-40B4-BE49-F238E27FC236}">
                <a16:creationId xmlns:a16="http://schemas.microsoft.com/office/drawing/2014/main" xmlns="" id="{4185BFAF-716A-9248-93F7-9EBC1712E362}"/>
              </a:ext>
            </a:extLst>
          </p:cNvPr>
          <p:cNvCxnSpPr/>
          <p:nvPr/>
        </p:nvCxnSpPr>
        <p:spPr>
          <a:xfrm>
            <a:off x="6773163" y="2173610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3" name="Connecteur droit 482">
            <a:extLst>
              <a:ext uri="{FF2B5EF4-FFF2-40B4-BE49-F238E27FC236}">
                <a16:creationId xmlns:a16="http://schemas.microsoft.com/office/drawing/2014/main" xmlns="" id="{66817437-3103-A142-8601-D9801B047E57}"/>
              </a:ext>
            </a:extLst>
          </p:cNvPr>
          <p:cNvCxnSpPr/>
          <p:nvPr/>
        </p:nvCxnSpPr>
        <p:spPr>
          <a:xfrm>
            <a:off x="6757288" y="2173610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4" name="Connecteur droit 483">
            <a:extLst>
              <a:ext uri="{FF2B5EF4-FFF2-40B4-BE49-F238E27FC236}">
                <a16:creationId xmlns:a16="http://schemas.microsoft.com/office/drawing/2014/main" xmlns="" id="{82498CC2-2E9D-A64F-B712-D4978DCD89CA}"/>
              </a:ext>
            </a:extLst>
          </p:cNvPr>
          <p:cNvCxnSpPr/>
          <p:nvPr/>
        </p:nvCxnSpPr>
        <p:spPr>
          <a:xfrm>
            <a:off x="6741413" y="2170435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5" name="Connecteur droit 484">
            <a:extLst>
              <a:ext uri="{FF2B5EF4-FFF2-40B4-BE49-F238E27FC236}">
                <a16:creationId xmlns:a16="http://schemas.microsoft.com/office/drawing/2014/main" xmlns="" id="{4E5A3529-C24D-1244-8E40-89F8F060E9FF}"/>
              </a:ext>
            </a:extLst>
          </p:cNvPr>
          <p:cNvCxnSpPr/>
          <p:nvPr/>
        </p:nvCxnSpPr>
        <p:spPr>
          <a:xfrm>
            <a:off x="6723380" y="2170435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6" name="Connecteur droit 485">
            <a:extLst>
              <a:ext uri="{FF2B5EF4-FFF2-40B4-BE49-F238E27FC236}">
                <a16:creationId xmlns:a16="http://schemas.microsoft.com/office/drawing/2014/main" xmlns="" id="{EDCD5E78-0C1D-404C-A352-E733FEC701CD}"/>
              </a:ext>
            </a:extLst>
          </p:cNvPr>
          <p:cNvCxnSpPr/>
          <p:nvPr/>
        </p:nvCxnSpPr>
        <p:spPr>
          <a:xfrm>
            <a:off x="6707505" y="2167260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8" name="Connecteur droit 487">
            <a:extLst>
              <a:ext uri="{FF2B5EF4-FFF2-40B4-BE49-F238E27FC236}">
                <a16:creationId xmlns:a16="http://schemas.microsoft.com/office/drawing/2014/main" xmlns="" id="{4E489AD6-9B12-3D44-AD91-6FCAAD5F9128}"/>
              </a:ext>
            </a:extLst>
          </p:cNvPr>
          <p:cNvCxnSpPr/>
          <p:nvPr/>
        </p:nvCxnSpPr>
        <p:spPr>
          <a:xfrm>
            <a:off x="6970137" y="2283718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9" name="Connecteur droit 488">
            <a:extLst>
              <a:ext uri="{FF2B5EF4-FFF2-40B4-BE49-F238E27FC236}">
                <a16:creationId xmlns:a16="http://schemas.microsoft.com/office/drawing/2014/main" xmlns="" id="{EADC5D28-8366-5849-B387-4378971865E5}"/>
              </a:ext>
            </a:extLst>
          </p:cNvPr>
          <p:cNvCxnSpPr/>
          <p:nvPr/>
        </p:nvCxnSpPr>
        <p:spPr>
          <a:xfrm>
            <a:off x="6948929" y="2271018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0" name="Connecteur droit 489">
            <a:extLst>
              <a:ext uri="{FF2B5EF4-FFF2-40B4-BE49-F238E27FC236}">
                <a16:creationId xmlns:a16="http://schemas.microsoft.com/office/drawing/2014/main" xmlns="" id="{2047C4EC-17C2-A24A-BD4D-46F624461EE8}"/>
              </a:ext>
            </a:extLst>
          </p:cNvPr>
          <p:cNvCxnSpPr/>
          <p:nvPr/>
        </p:nvCxnSpPr>
        <p:spPr>
          <a:xfrm>
            <a:off x="6917179" y="2258318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1" name="Connecteur droit 490">
            <a:extLst>
              <a:ext uri="{FF2B5EF4-FFF2-40B4-BE49-F238E27FC236}">
                <a16:creationId xmlns:a16="http://schemas.microsoft.com/office/drawing/2014/main" xmlns="" id="{F4DD8F15-3120-1441-A188-A8C92998B9BE}"/>
              </a:ext>
            </a:extLst>
          </p:cNvPr>
          <p:cNvCxnSpPr/>
          <p:nvPr/>
        </p:nvCxnSpPr>
        <p:spPr>
          <a:xfrm>
            <a:off x="6899146" y="2246635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3" name="Connecteur droit 492">
            <a:extLst>
              <a:ext uri="{FF2B5EF4-FFF2-40B4-BE49-F238E27FC236}">
                <a16:creationId xmlns:a16="http://schemas.microsoft.com/office/drawing/2014/main" xmlns="" id="{2EC0C67B-CDE3-3C4E-B4A1-D92D3CB1B14B}"/>
              </a:ext>
            </a:extLst>
          </p:cNvPr>
          <p:cNvCxnSpPr/>
          <p:nvPr/>
        </p:nvCxnSpPr>
        <p:spPr>
          <a:xfrm>
            <a:off x="6880096" y="2237110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4" name="Connecteur droit 493">
            <a:extLst>
              <a:ext uri="{FF2B5EF4-FFF2-40B4-BE49-F238E27FC236}">
                <a16:creationId xmlns:a16="http://schemas.microsoft.com/office/drawing/2014/main" xmlns="" id="{ECA33969-071E-1D49-8375-25DA4069B65D}"/>
              </a:ext>
            </a:extLst>
          </p:cNvPr>
          <p:cNvCxnSpPr/>
          <p:nvPr/>
        </p:nvCxnSpPr>
        <p:spPr>
          <a:xfrm>
            <a:off x="6845171" y="2221235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5" name="Connecteur droit 494">
            <a:extLst>
              <a:ext uri="{FF2B5EF4-FFF2-40B4-BE49-F238E27FC236}">
                <a16:creationId xmlns:a16="http://schemas.microsoft.com/office/drawing/2014/main" xmlns="" id="{ABBA1D14-79B7-1C4D-868A-22C708793850}"/>
              </a:ext>
            </a:extLst>
          </p:cNvPr>
          <p:cNvCxnSpPr/>
          <p:nvPr/>
        </p:nvCxnSpPr>
        <p:spPr>
          <a:xfrm>
            <a:off x="6867396" y="2233935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6" name="Connecteur droit 495">
            <a:extLst>
              <a:ext uri="{FF2B5EF4-FFF2-40B4-BE49-F238E27FC236}">
                <a16:creationId xmlns:a16="http://schemas.microsoft.com/office/drawing/2014/main" xmlns="" id="{6EE0AE16-6517-CE4E-B19E-CCF0095DFE6F}"/>
              </a:ext>
            </a:extLst>
          </p:cNvPr>
          <p:cNvCxnSpPr/>
          <p:nvPr/>
        </p:nvCxnSpPr>
        <p:spPr>
          <a:xfrm>
            <a:off x="6819771" y="2208535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7" name="Connecteur droit 496">
            <a:extLst>
              <a:ext uri="{FF2B5EF4-FFF2-40B4-BE49-F238E27FC236}">
                <a16:creationId xmlns:a16="http://schemas.microsoft.com/office/drawing/2014/main" xmlns="" id="{2FEC36B0-BA43-A849-8415-BFF464ED5B32}"/>
              </a:ext>
            </a:extLst>
          </p:cNvPr>
          <p:cNvCxnSpPr/>
          <p:nvPr/>
        </p:nvCxnSpPr>
        <p:spPr>
          <a:xfrm>
            <a:off x="6795388" y="2195835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8" name="Connecteur droit 497">
            <a:extLst>
              <a:ext uri="{FF2B5EF4-FFF2-40B4-BE49-F238E27FC236}">
                <a16:creationId xmlns:a16="http://schemas.microsoft.com/office/drawing/2014/main" xmlns="" id="{41C31471-2A41-2D44-A1B3-550021CC7801}"/>
              </a:ext>
            </a:extLst>
          </p:cNvPr>
          <p:cNvCxnSpPr/>
          <p:nvPr/>
        </p:nvCxnSpPr>
        <p:spPr>
          <a:xfrm>
            <a:off x="6663055" y="2127002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9" name="Connecteur droit 498">
            <a:extLst>
              <a:ext uri="{FF2B5EF4-FFF2-40B4-BE49-F238E27FC236}">
                <a16:creationId xmlns:a16="http://schemas.microsoft.com/office/drawing/2014/main" xmlns="" id="{14C16AB2-047D-6A46-8874-51A95997E234}"/>
              </a:ext>
            </a:extLst>
          </p:cNvPr>
          <p:cNvCxnSpPr/>
          <p:nvPr/>
        </p:nvCxnSpPr>
        <p:spPr>
          <a:xfrm>
            <a:off x="6576189" y="2070869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0" name="Connecteur droit 499">
            <a:extLst>
              <a:ext uri="{FF2B5EF4-FFF2-40B4-BE49-F238E27FC236}">
                <a16:creationId xmlns:a16="http://schemas.microsoft.com/office/drawing/2014/main" xmlns="" id="{232ABE3D-B4E2-394C-80E2-63864B3E35BA}"/>
              </a:ext>
            </a:extLst>
          </p:cNvPr>
          <p:cNvCxnSpPr/>
          <p:nvPr/>
        </p:nvCxnSpPr>
        <p:spPr>
          <a:xfrm>
            <a:off x="6545456" y="2051819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1" name="Connecteur droit 500">
            <a:extLst>
              <a:ext uri="{FF2B5EF4-FFF2-40B4-BE49-F238E27FC236}">
                <a16:creationId xmlns:a16="http://schemas.microsoft.com/office/drawing/2014/main" xmlns="" id="{4836F041-8929-2846-AFDF-2428766BF2F6}"/>
              </a:ext>
            </a:extLst>
          </p:cNvPr>
          <p:cNvCxnSpPr/>
          <p:nvPr/>
        </p:nvCxnSpPr>
        <p:spPr>
          <a:xfrm>
            <a:off x="6403598" y="1963936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2" name="Connecteur droit 501">
            <a:extLst>
              <a:ext uri="{FF2B5EF4-FFF2-40B4-BE49-F238E27FC236}">
                <a16:creationId xmlns:a16="http://schemas.microsoft.com/office/drawing/2014/main" xmlns="" id="{680617F1-D2BD-E042-9DBA-ED52AA421CA3}"/>
              </a:ext>
            </a:extLst>
          </p:cNvPr>
          <p:cNvCxnSpPr/>
          <p:nvPr/>
        </p:nvCxnSpPr>
        <p:spPr>
          <a:xfrm>
            <a:off x="6432173" y="1973461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3" name="Connecteur droit 502">
            <a:extLst>
              <a:ext uri="{FF2B5EF4-FFF2-40B4-BE49-F238E27FC236}">
                <a16:creationId xmlns:a16="http://schemas.microsoft.com/office/drawing/2014/main" xmlns="" id="{9A3FF067-9C5D-C043-B7E2-BC7E6662A49F}"/>
              </a:ext>
            </a:extLst>
          </p:cNvPr>
          <p:cNvCxnSpPr/>
          <p:nvPr/>
        </p:nvCxnSpPr>
        <p:spPr>
          <a:xfrm>
            <a:off x="6328415" y="1926853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4" name="Connecteur droit 503">
            <a:extLst>
              <a:ext uri="{FF2B5EF4-FFF2-40B4-BE49-F238E27FC236}">
                <a16:creationId xmlns:a16="http://schemas.microsoft.com/office/drawing/2014/main" xmlns="" id="{A4798B30-4CDE-3147-A260-48DE7DB9051D}"/>
              </a:ext>
            </a:extLst>
          </p:cNvPr>
          <p:cNvCxnSpPr/>
          <p:nvPr/>
        </p:nvCxnSpPr>
        <p:spPr>
          <a:xfrm>
            <a:off x="6312540" y="1917328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5" name="Connecteur droit 504">
            <a:extLst>
              <a:ext uri="{FF2B5EF4-FFF2-40B4-BE49-F238E27FC236}">
                <a16:creationId xmlns:a16="http://schemas.microsoft.com/office/drawing/2014/main" xmlns="" id="{CEA44464-DB06-CF4B-A570-0F551AECEEEC}"/>
              </a:ext>
            </a:extLst>
          </p:cNvPr>
          <p:cNvCxnSpPr/>
          <p:nvPr/>
        </p:nvCxnSpPr>
        <p:spPr>
          <a:xfrm>
            <a:off x="6363340" y="1935361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11" name="Groupe 510">
            <a:extLst>
              <a:ext uri="{FF2B5EF4-FFF2-40B4-BE49-F238E27FC236}">
                <a16:creationId xmlns:a16="http://schemas.microsoft.com/office/drawing/2014/main" xmlns="" id="{76B5FFF6-BC17-0946-A659-348B57045475}"/>
              </a:ext>
            </a:extLst>
          </p:cNvPr>
          <p:cNvGrpSpPr/>
          <p:nvPr/>
        </p:nvGrpSpPr>
        <p:grpSpPr>
          <a:xfrm>
            <a:off x="6341115" y="2808404"/>
            <a:ext cx="972570" cy="298928"/>
            <a:chOff x="2624705" y="2808404"/>
            <a:chExt cx="972570" cy="298928"/>
          </a:xfrm>
        </p:grpSpPr>
        <p:grpSp>
          <p:nvGrpSpPr>
            <p:cNvPr id="512" name="Groupe 511">
              <a:extLst>
                <a:ext uri="{FF2B5EF4-FFF2-40B4-BE49-F238E27FC236}">
                  <a16:creationId xmlns:a16="http://schemas.microsoft.com/office/drawing/2014/main" xmlns="" id="{92DB75BD-EB17-6448-8A77-D6E6553516DF}"/>
                </a:ext>
              </a:extLst>
            </p:cNvPr>
            <p:cNvGrpSpPr/>
            <p:nvPr/>
          </p:nvGrpSpPr>
          <p:grpSpPr>
            <a:xfrm>
              <a:off x="2624705" y="2808404"/>
              <a:ext cx="972570" cy="298928"/>
              <a:chOff x="4844030" y="874829"/>
              <a:chExt cx="972570" cy="298928"/>
            </a:xfrm>
          </p:grpSpPr>
          <p:sp>
            <p:nvSpPr>
              <p:cNvPr id="515" name="ZoneTexte 514">
                <a:extLst>
                  <a:ext uri="{FF2B5EF4-FFF2-40B4-BE49-F238E27FC236}">
                    <a16:creationId xmlns:a16="http://schemas.microsoft.com/office/drawing/2014/main" xmlns="" id="{8EC7A856-6FE4-944B-A21C-38BD55FD23C5}"/>
                  </a:ext>
                </a:extLst>
              </p:cNvPr>
              <p:cNvSpPr txBox="1"/>
              <p:nvPr/>
            </p:nvSpPr>
            <p:spPr>
              <a:xfrm>
                <a:off x="4939701" y="874829"/>
                <a:ext cx="876899" cy="2989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760"/>
                  </a:lnSpc>
                </a:pPr>
                <a:r>
                  <a:rPr lang="fr-FR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MSI-high</a:t>
                </a:r>
              </a:p>
              <a:p>
                <a:pPr>
                  <a:lnSpc>
                    <a:spcPts val="760"/>
                  </a:lnSpc>
                </a:pPr>
                <a:r>
                  <a:rPr lang="fr-FR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MSS/MSI-</a:t>
                </a:r>
                <a:r>
                  <a:rPr lang="fr-FR" sz="8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low</a:t>
                </a:r>
                <a:endParaRPr lang="fr-FR" sz="8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cxnSp>
            <p:nvCxnSpPr>
              <p:cNvPr id="516" name="Connecteur droit 515">
                <a:extLst>
                  <a:ext uri="{FF2B5EF4-FFF2-40B4-BE49-F238E27FC236}">
                    <a16:creationId xmlns:a16="http://schemas.microsoft.com/office/drawing/2014/main" xmlns="" id="{7AFEE52A-E86A-C949-87E4-C287EA19BF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44921" y="967735"/>
                <a:ext cx="144000" cy="0"/>
              </a:xfrm>
              <a:prstGeom prst="line">
                <a:avLst/>
              </a:prstGeom>
              <a:ln w="12700">
                <a:solidFill>
                  <a:srgbClr val="A570A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7" name="Connecteur droit 516">
                <a:extLst>
                  <a:ext uri="{FF2B5EF4-FFF2-40B4-BE49-F238E27FC236}">
                    <a16:creationId xmlns:a16="http://schemas.microsoft.com/office/drawing/2014/main" xmlns="" id="{F3AB585F-229B-3042-963B-535A374627B0}"/>
                  </a:ext>
                </a:extLst>
              </p:cNvPr>
              <p:cNvCxnSpPr/>
              <p:nvPr/>
            </p:nvCxnSpPr>
            <p:spPr>
              <a:xfrm>
                <a:off x="4844030" y="1071962"/>
                <a:ext cx="144000" cy="2052"/>
              </a:xfrm>
              <a:prstGeom prst="line">
                <a:avLst/>
              </a:prstGeom>
              <a:ln w="12700">
                <a:solidFill>
                  <a:schemeClr val="accent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13" name="Connecteur droit 512">
              <a:extLst>
                <a:ext uri="{FF2B5EF4-FFF2-40B4-BE49-F238E27FC236}">
                  <a16:creationId xmlns:a16="http://schemas.microsoft.com/office/drawing/2014/main" xmlns="" id="{BE0B6AAA-A8B8-744A-B8B1-2BD3A4FB9D8C}"/>
                </a:ext>
              </a:extLst>
            </p:cNvPr>
            <p:cNvCxnSpPr>
              <a:cxnSpLocks/>
            </p:cNvCxnSpPr>
            <p:nvPr/>
          </p:nvCxnSpPr>
          <p:spPr>
            <a:xfrm>
              <a:off x="2682900" y="2871341"/>
              <a:ext cx="0" cy="49516"/>
            </a:xfrm>
            <a:prstGeom prst="line">
              <a:avLst/>
            </a:prstGeom>
            <a:ln w="12700">
              <a:solidFill>
                <a:srgbClr val="A470A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4" name="Connecteur droit 513">
              <a:extLst>
                <a:ext uri="{FF2B5EF4-FFF2-40B4-BE49-F238E27FC236}">
                  <a16:creationId xmlns:a16="http://schemas.microsoft.com/office/drawing/2014/main" xmlns="" id="{A9900CBF-6941-C34F-A472-C193294ABDEC}"/>
                </a:ext>
              </a:extLst>
            </p:cNvPr>
            <p:cNvCxnSpPr>
              <a:cxnSpLocks/>
            </p:cNvCxnSpPr>
            <p:nvPr/>
          </p:nvCxnSpPr>
          <p:spPr>
            <a:xfrm>
              <a:off x="2682900" y="2978398"/>
              <a:ext cx="0" cy="49516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0226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MSI et cancers gastriques opérables</a:t>
            </a:r>
            <a:br>
              <a:rPr lang="fr-FR" dirty="0"/>
            </a:br>
            <a:r>
              <a:rPr lang="fr-FR" dirty="0"/>
              <a:t>Méta-analyse</a:t>
            </a:r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xmlns="" id="{C105D4BD-8462-B14D-B20C-CBC6F7411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635629"/>
          </a:xfrm>
        </p:spPr>
        <p:txBody>
          <a:bodyPr>
            <a:normAutofit lnSpcReduction="10000"/>
          </a:bodyPr>
          <a:lstStyle/>
          <a:p>
            <a:r>
              <a:rPr lang="fr-FR" sz="1800" dirty="0"/>
              <a:t>Impact du statut MSI sur la </a:t>
            </a:r>
            <a:r>
              <a:rPr lang="fr-FR" dirty="0"/>
              <a:t>DFS et la survie globale selon le </a:t>
            </a:r>
            <a:r>
              <a:rPr lang="fr-FR" sz="1800" dirty="0"/>
              <a:t>traitement reçu : (radio)chimiothérapie </a:t>
            </a:r>
            <a:r>
              <a:rPr lang="fr-FR" sz="1800" i="1" dirty="0"/>
              <a:t>vs</a:t>
            </a:r>
            <a:r>
              <a:rPr lang="fr-FR" sz="1800" dirty="0"/>
              <a:t> chirurgie seule</a:t>
            </a:r>
          </a:p>
        </p:txBody>
      </p:sp>
      <p:sp>
        <p:nvSpPr>
          <p:cNvPr id="11" name="ZoneTexte 3">
            <a:extLst>
              <a:ext uri="{FF2B5EF4-FFF2-40B4-BE49-F238E27FC236}">
                <a16:creationId xmlns:a16="http://schemas.microsoft.com/office/drawing/2014/main" xmlns="" id="{F3490EB3-E596-B74A-A778-F2457D5599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68" y="4897438"/>
            <a:ext cx="87852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F. </a:t>
            </a:r>
            <a:r>
              <a:rPr lang="fr-FR" altLang="fr-FR" sz="10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Pietrantonio</a:t>
            </a:r>
            <a:r>
              <a:rPr lang="ro-RO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 et al., ASCO</a:t>
            </a:r>
            <a:r>
              <a:rPr lang="fr-FR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GI</a:t>
            </a:r>
            <a:r>
              <a:rPr lang="ro-RO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 20</a:t>
            </a:r>
            <a:r>
              <a:rPr lang="fr-FR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19</a:t>
            </a:r>
            <a:r>
              <a:rPr lang="ro-RO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, </a:t>
            </a:r>
            <a:r>
              <a:rPr lang="fr-FR" altLang="fr-FR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Calibri" panose="020F0502020204030204" pitchFamily="34" charset="0"/>
              </a:rPr>
              <a:t>abs 66</a:t>
            </a:r>
            <a:endParaRPr lang="nl-NL" altLang="fr-FR" sz="1000" dirty="0">
              <a:solidFill>
                <a:prstClr val="black">
                  <a:lumMod val="50000"/>
                  <a:lumOff val="50000"/>
                </a:prstClr>
              </a:solidFill>
              <a:latin typeface="Calibri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AEEA8BD-7C8A-084D-91B8-ED1E5ACB1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3341" y="3546229"/>
            <a:ext cx="51296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56DF1E2-0299-DD47-A751-E584DD1686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7919" y="3546229"/>
            <a:ext cx="102592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E07D28E-BEF3-FE4F-8C7D-2A775C30E1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0442" y="2767317"/>
            <a:ext cx="12824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0,4</a:t>
            </a:r>
          </a:p>
        </p:txBody>
      </p:sp>
      <p:sp>
        <p:nvSpPr>
          <p:cNvPr id="19" name="Freeform 35">
            <a:extLst>
              <a:ext uri="{FF2B5EF4-FFF2-40B4-BE49-F238E27FC236}">
                <a16:creationId xmlns:a16="http://schemas.microsoft.com/office/drawing/2014/main" xmlns="" id="{C864E4BE-A8C3-454A-9A09-EDA8AB39284B}"/>
              </a:ext>
            </a:extLst>
          </p:cNvPr>
          <p:cNvSpPr>
            <a:spLocks noEditPoints="1"/>
          </p:cNvSpPr>
          <p:nvPr/>
        </p:nvSpPr>
        <p:spPr bwMode="auto">
          <a:xfrm>
            <a:off x="1742492" y="1828799"/>
            <a:ext cx="45719" cy="1665479"/>
          </a:xfrm>
          <a:custGeom>
            <a:avLst/>
            <a:gdLst>
              <a:gd name="T0" fmla="*/ 13 w 13"/>
              <a:gd name="T1" fmla="*/ 938 h 938"/>
              <a:gd name="T2" fmla="*/ 13 w 13"/>
              <a:gd name="T3" fmla="*/ 0 h 938"/>
              <a:gd name="T4" fmla="*/ 13 w 13"/>
              <a:gd name="T5" fmla="*/ 935 h 938"/>
              <a:gd name="T6" fmla="*/ 0 w 13"/>
              <a:gd name="T7" fmla="*/ 935 h 938"/>
              <a:gd name="T8" fmla="*/ 13 w 13"/>
              <a:gd name="T9" fmla="*/ 843 h 938"/>
              <a:gd name="T10" fmla="*/ 0 w 13"/>
              <a:gd name="T11" fmla="*/ 843 h 938"/>
              <a:gd name="T12" fmla="*/ 13 w 13"/>
              <a:gd name="T13" fmla="*/ 750 h 938"/>
              <a:gd name="T14" fmla="*/ 0 w 13"/>
              <a:gd name="T15" fmla="*/ 750 h 938"/>
              <a:gd name="T16" fmla="*/ 13 w 13"/>
              <a:gd name="T17" fmla="*/ 657 h 938"/>
              <a:gd name="T18" fmla="*/ 0 w 13"/>
              <a:gd name="T19" fmla="*/ 657 h 938"/>
              <a:gd name="T20" fmla="*/ 13 w 13"/>
              <a:gd name="T21" fmla="*/ 564 h 938"/>
              <a:gd name="T22" fmla="*/ 0 w 13"/>
              <a:gd name="T23" fmla="*/ 564 h 938"/>
              <a:gd name="T24" fmla="*/ 13 w 13"/>
              <a:gd name="T25" fmla="*/ 471 h 938"/>
              <a:gd name="T26" fmla="*/ 0 w 13"/>
              <a:gd name="T27" fmla="*/ 471 h 938"/>
              <a:gd name="T28" fmla="*/ 13 w 13"/>
              <a:gd name="T29" fmla="*/ 379 h 938"/>
              <a:gd name="T30" fmla="*/ 0 w 13"/>
              <a:gd name="T31" fmla="*/ 379 h 938"/>
              <a:gd name="T32" fmla="*/ 13 w 13"/>
              <a:gd name="T33" fmla="*/ 286 h 938"/>
              <a:gd name="T34" fmla="*/ 0 w 13"/>
              <a:gd name="T35" fmla="*/ 286 h 938"/>
              <a:gd name="T36" fmla="*/ 13 w 13"/>
              <a:gd name="T37" fmla="*/ 193 h 938"/>
              <a:gd name="T38" fmla="*/ 0 w 13"/>
              <a:gd name="T39" fmla="*/ 193 h 938"/>
              <a:gd name="T40" fmla="*/ 13 w 13"/>
              <a:gd name="T41" fmla="*/ 100 h 938"/>
              <a:gd name="T42" fmla="*/ 0 w 13"/>
              <a:gd name="T43" fmla="*/ 100 h 938"/>
              <a:gd name="T44" fmla="*/ 13 w 13"/>
              <a:gd name="T45" fmla="*/ 7 h 938"/>
              <a:gd name="T46" fmla="*/ 0 w 13"/>
              <a:gd name="T47" fmla="*/ 7 h 9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3" h="938">
                <a:moveTo>
                  <a:pt x="13" y="938"/>
                </a:moveTo>
                <a:lnTo>
                  <a:pt x="13" y="0"/>
                </a:lnTo>
                <a:moveTo>
                  <a:pt x="13" y="935"/>
                </a:moveTo>
                <a:lnTo>
                  <a:pt x="0" y="935"/>
                </a:lnTo>
                <a:moveTo>
                  <a:pt x="13" y="843"/>
                </a:moveTo>
                <a:lnTo>
                  <a:pt x="0" y="843"/>
                </a:lnTo>
                <a:moveTo>
                  <a:pt x="13" y="750"/>
                </a:moveTo>
                <a:lnTo>
                  <a:pt x="0" y="750"/>
                </a:lnTo>
                <a:moveTo>
                  <a:pt x="13" y="657"/>
                </a:moveTo>
                <a:lnTo>
                  <a:pt x="0" y="657"/>
                </a:lnTo>
                <a:moveTo>
                  <a:pt x="13" y="564"/>
                </a:moveTo>
                <a:lnTo>
                  <a:pt x="0" y="564"/>
                </a:lnTo>
                <a:moveTo>
                  <a:pt x="13" y="471"/>
                </a:moveTo>
                <a:lnTo>
                  <a:pt x="0" y="471"/>
                </a:lnTo>
                <a:moveTo>
                  <a:pt x="13" y="379"/>
                </a:moveTo>
                <a:lnTo>
                  <a:pt x="0" y="379"/>
                </a:lnTo>
                <a:moveTo>
                  <a:pt x="13" y="286"/>
                </a:moveTo>
                <a:lnTo>
                  <a:pt x="0" y="286"/>
                </a:lnTo>
                <a:moveTo>
                  <a:pt x="13" y="193"/>
                </a:moveTo>
                <a:lnTo>
                  <a:pt x="0" y="193"/>
                </a:lnTo>
                <a:moveTo>
                  <a:pt x="13" y="100"/>
                </a:moveTo>
                <a:lnTo>
                  <a:pt x="0" y="100"/>
                </a:lnTo>
                <a:moveTo>
                  <a:pt x="13" y="7"/>
                </a:moveTo>
                <a:lnTo>
                  <a:pt x="0" y="7"/>
                </a:lnTo>
              </a:path>
            </a:pathLst>
          </a:custGeom>
          <a:noFill/>
          <a:ln w="12700" cap="flat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xmlns="" id="{2559378A-A06E-A440-B421-09F09582DC0F}"/>
              </a:ext>
            </a:extLst>
          </p:cNvPr>
          <p:cNvCxnSpPr>
            <a:cxnSpLocks/>
          </p:cNvCxnSpPr>
          <p:nvPr/>
        </p:nvCxnSpPr>
        <p:spPr>
          <a:xfrm>
            <a:off x="1786182" y="3484181"/>
            <a:ext cx="2016325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xmlns="" id="{9FDF1967-CD0C-9C4A-A0B6-8AA43C2BACD2}"/>
              </a:ext>
            </a:extLst>
          </p:cNvPr>
          <p:cNvCxnSpPr>
            <a:cxnSpLocks/>
          </p:cNvCxnSpPr>
          <p:nvPr/>
        </p:nvCxnSpPr>
        <p:spPr>
          <a:xfrm rot="5400000">
            <a:off x="2031866" y="3511633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EEDBE56A-3A7F-6041-9C80-6B78F82B37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7357" y="3546229"/>
            <a:ext cx="102592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24</a:t>
            </a: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xmlns="" id="{AC97B88D-4502-034B-A822-A5C7EA9F2AD7}"/>
              </a:ext>
            </a:extLst>
          </p:cNvPr>
          <p:cNvCxnSpPr>
            <a:cxnSpLocks/>
          </p:cNvCxnSpPr>
          <p:nvPr/>
        </p:nvCxnSpPr>
        <p:spPr>
          <a:xfrm rot="5400000">
            <a:off x="2301304" y="3511633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D73F49A5-7CFF-E445-BAB3-0AF6C49FD6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3448" y="3546229"/>
            <a:ext cx="102592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36</a:t>
            </a:r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xmlns="" id="{59642AA9-B9FD-5248-9CA2-748431E89690}"/>
              </a:ext>
            </a:extLst>
          </p:cNvPr>
          <p:cNvCxnSpPr>
            <a:cxnSpLocks/>
          </p:cNvCxnSpPr>
          <p:nvPr/>
        </p:nvCxnSpPr>
        <p:spPr>
          <a:xfrm rot="5400000">
            <a:off x="2577395" y="3511633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8B17A76C-04D3-8240-892E-DEF608D4B5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0322" y="3546229"/>
            <a:ext cx="102592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48</a:t>
            </a:r>
          </a:p>
        </p:txBody>
      </p: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xmlns="" id="{9BAFCE38-81E8-EC4B-A00D-F3BD2AC2E34F}"/>
              </a:ext>
            </a:extLst>
          </p:cNvPr>
          <p:cNvCxnSpPr>
            <a:cxnSpLocks/>
          </p:cNvCxnSpPr>
          <p:nvPr/>
        </p:nvCxnSpPr>
        <p:spPr>
          <a:xfrm rot="5400000">
            <a:off x="2854269" y="3511633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D79A5C5A-C293-DE42-A77D-D33C91D525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9472" y="3546229"/>
            <a:ext cx="102592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60</a:t>
            </a: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xmlns="" id="{84513D3D-398F-9B4C-A344-CCCEBE39EEFC}"/>
              </a:ext>
            </a:extLst>
          </p:cNvPr>
          <p:cNvCxnSpPr>
            <a:cxnSpLocks/>
          </p:cNvCxnSpPr>
          <p:nvPr/>
        </p:nvCxnSpPr>
        <p:spPr>
          <a:xfrm rot="5400000">
            <a:off x="3123419" y="3511633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140">
            <a:extLst>
              <a:ext uri="{FF2B5EF4-FFF2-40B4-BE49-F238E27FC236}">
                <a16:creationId xmlns:a16="http://schemas.microsoft.com/office/drawing/2014/main" xmlns="" id="{38115E7B-D3A0-BB42-97E4-DC7DAD7AEE30}"/>
              </a:ext>
            </a:extLst>
          </p:cNvPr>
          <p:cNvSpPr txBox="1"/>
          <p:nvPr/>
        </p:nvSpPr>
        <p:spPr>
          <a:xfrm>
            <a:off x="1393277" y="2041525"/>
            <a:ext cx="123111" cy="1250161"/>
          </a:xfrm>
          <a:prstGeom prst="rect">
            <a:avLst/>
          </a:prstGeom>
          <a:noFill/>
        </p:spPr>
        <p:txBody>
          <a:bodyPr vert="vert270" wrap="square" lIns="0" tIns="0" rIns="0" bIns="0" rtlCol="0" anchor="t" anchorCtr="0">
            <a:spAutoFit/>
          </a:bodyPr>
          <a:lstStyle/>
          <a:p>
            <a:pPr algn="ctr" defTabSz="457200"/>
            <a:r>
              <a:rPr lang="en-US" sz="800" kern="600" spc="23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Survie</a:t>
            </a:r>
            <a:r>
              <a:rPr lang="en-US" sz="800" kern="600" spc="23" dirty="0">
                <a:solidFill>
                  <a:prstClr val="black">
                    <a:lumMod val="50000"/>
                    <a:lumOff val="50000"/>
                  </a:prstClr>
                </a:solidFill>
              </a:rPr>
              <a:t> sans </a:t>
            </a:r>
            <a:r>
              <a:rPr lang="en-US" sz="800" kern="600" spc="23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récidive</a:t>
            </a:r>
            <a:endParaRPr lang="en-US" sz="800" kern="600" spc="23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732745F8-40B7-C24E-9472-E202364F4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0442" y="1780152"/>
            <a:ext cx="12824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1,0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732B2080-B4E7-6443-9CF1-6F5942B24F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0442" y="1936800"/>
            <a:ext cx="12824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0,9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6BF25865-08F5-F947-AE17-8FDAB8CCB5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0442" y="2110342"/>
            <a:ext cx="12824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0,8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F74471F8-8F00-7F40-A624-E8BF5B312C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0442" y="2264834"/>
            <a:ext cx="12824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0,7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DCA41261-230E-B948-8F94-45446D8A46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0442" y="2435201"/>
            <a:ext cx="12824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0,6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F9D68D58-F43A-234E-A47F-90A176D192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0442" y="2603767"/>
            <a:ext cx="12824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0,5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0B747D64-778B-5F44-864E-8330C210BB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0442" y="2927908"/>
            <a:ext cx="12824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0,3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9184CA0F-DEFF-3449-A232-BF5933613F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0442" y="3091498"/>
            <a:ext cx="12824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0,2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C51CCF5A-3284-774F-8B1D-DB73519430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0442" y="3257316"/>
            <a:ext cx="12824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0,1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19709ABA-51E8-B74D-812F-4D9589D31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0442" y="3426309"/>
            <a:ext cx="12824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0,0</a:t>
            </a:r>
          </a:p>
        </p:txBody>
      </p:sp>
      <p:grpSp>
        <p:nvGrpSpPr>
          <p:cNvPr id="41" name="Groupe 40">
            <a:extLst>
              <a:ext uri="{FF2B5EF4-FFF2-40B4-BE49-F238E27FC236}">
                <a16:creationId xmlns:a16="http://schemas.microsoft.com/office/drawing/2014/main" xmlns="" id="{579DC115-30B6-5E4E-A19D-7DAEBF2E573B}"/>
              </a:ext>
            </a:extLst>
          </p:cNvPr>
          <p:cNvGrpSpPr/>
          <p:nvPr/>
        </p:nvGrpSpPr>
        <p:grpSpPr>
          <a:xfrm>
            <a:off x="1705426" y="3754237"/>
            <a:ext cx="2091641" cy="191822"/>
            <a:chOff x="2495218" y="3805037"/>
            <a:chExt cx="2091641" cy="191822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xmlns="" id="{5EDBB535-CE26-4E48-82D9-7183FC5EB7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5218" y="3805037"/>
              <a:ext cx="150362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/>
              <a:r>
                <a:rPr lang="en-US" altLang="en-US" sz="600" kern="600" spc="-40" dirty="0">
                  <a:solidFill>
                    <a:srgbClr val="A570AA"/>
                  </a:solidFill>
                  <a:latin typeface="Calibri" panose="020F0502020204030204" pitchFamily="34" charset="0"/>
                </a:rPr>
                <a:t>33 (0)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xmlns="" id="{D269D997-D56B-2247-B38E-CD6B33BBE3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5219" y="3904526"/>
              <a:ext cx="150362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/>
              <a:r>
                <a:rPr lang="en-US" altLang="en-US" sz="600" kern="600" spc="-40" dirty="0">
                  <a:solidFill>
                    <a:srgbClr val="A570AA"/>
                  </a:solidFill>
                  <a:latin typeface="Calibri" panose="020F0502020204030204" pitchFamily="34" charset="0"/>
                </a:rPr>
                <a:t>88 (0)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id="{EF9F114F-9E68-9B44-BAC8-F826D4B619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5087" y="3805037"/>
              <a:ext cx="150362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/>
              <a:r>
                <a:rPr lang="en-US" altLang="en-US" sz="600" kern="600" spc="-40" dirty="0">
                  <a:solidFill>
                    <a:srgbClr val="A570AA"/>
                  </a:solidFill>
                  <a:latin typeface="Calibri" panose="020F0502020204030204" pitchFamily="34" charset="0"/>
                </a:rPr>
                <a:t>27 (2)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xmlns="" id="{2C919C9A-E3D9-A44A-9D9D-5B3CEDA8FA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5088" y="3904526"/>
              <a:ext cx="150362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/>
              <a:r>
                <a:rPr lang="en-US" altLang="en-US" sz="600" kern="600" spc="-40" dirty="0">
                  <a:solidFill>
                    <a:srgbClr val="A570AA"/>
                  </a:solidFill>
                  <a:latin typeface="Calibri" panose="020F0502020204030204" pitchFamily="34" charset="0"/>
                </a:rPr>
                <a:t>75 (0)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148C5104-2CCB-7047-9D16-99D1503877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35335" y="3805037"/>
              <a:ext cx="150362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/>
              <a:r>
                <a:rPr lang="en-US" altLang="en-US" sz="600" kern="600" spc="-40" dirty="0">
                  <a:solidFill>
                    <a:srgbClr val="A570AA"/>
                  </a:solidFill>
                  <a:latin typeface="Calibri" panose="020F0502020204030204" pitchFamily="34" charset="0"/>
                </a:rPr>
                <a:t>26 (3)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id="{2F0F6939-7D52-F14E-8C00-F1FF84BBA8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35336" y="3904526"/>
              <a:ext cx="150362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/>
              <a:r>
                <a:rPr lang="en-US" altLang="en-US" sz="600" kern="600" spc="-40" dirty="0">
                  <a:solidFill>
                    <a:srgbClr val="A570AA"/>
                  </a:solidFill>
                  <a:latin typeface="Calibri" panose="020F0502020204030204" pitchFamily="34" charset="0"/>
                </a:rPr>
                <a:t>68 (0)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xmlns="" id="{0050FCF6-1635-4940-A838-A09AED1415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3067" y="3805037"/>
              <a:ext cx="150362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/>
              <a:r>
                <a:rPr lang="en-US" altLang="en-US" sz="600" kern="600" spc="-40" dirty="0">
                  <a:solidFill>
                    <a:srgbClr val="A570AA"/>
                  </a:solidFill>
                  <a:latin typeface="Calibri" panose="020F0502020204030204" pitchFamily="34" charset="0"/>
                </a:rPr>
                <a:t>23 (4)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xmlns="" id="{F6BEE6E3-7CFC-E043-B050-950225C980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3066" y="3904526"/>
              <a:ext cx="150362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/>
              <a:r>
                <a:rPr lang="en-US" altLang="en-US" sz="600" kern="600" spc="-40" dirty="0">
                  <a:solidFill>
                    <a:srgbClr val="A570AA"/>
                  </a:solidFill>
                  <a:latin typeface="Calibri" panose="020F0502020204030204" pitchFamily="34" charset="0"/>
                </a:rPr>
                <a:t>66 (2)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xmlns="" id="{DDE951C1-D430-8F47-8248-F91C781D60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9529" y="3805037"/>
              <a:ext cx="150362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/>
              <a:r>
                <a:rPr lang="en-US" altLang="en-US" sz="600" kern="600" spc="-40" dirty="0">
                  <a:solidFill>
                    <a:srgbClr val="A570AA"/>
                  </a:solidFill>
                  <a:latin typeface="Calibri" panose="020F0502020204030204" pitchFamily="34" charset="0"/>
                </a:rPr>
                <a:t>18 (7)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xmlns="" id="{5AA548AC-406C-1641-B3B3-99524AF10E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2859" y="3904526"/>
              <a:ext cx="183705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/>
              <a:r>
                <a:rPr lang="en-US" altLang="en-US" sz="600" kern="600" spc="-40" dirty="0">
                  <a:solidFill>
                    <a:srgbClr val="A570AA"/>
                  </a:solidFill>
                  <a:latin typeface="Calibri" panose="020F0502020204030204" pitchFamily="34" charset="0"/>
                </a:rPr>
                <a:t>48 (18)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xmlns="" id="{80B8FB9C-48E7-E044-ADE9-E7933F7BE5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8978" y="3805037"/>
              <a:ext cx="183705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/>
              <a:r>
                <a:rPr lang="en-US" altLang="en-US" sz="600" kern="600" spc="-40" dirty="0">
                  <a:solidFill>
                    <a:srgbClr val="A570AA"/>
                  </a:solidFill>
                  <a:latin typeface="Calibri" panose="020F0502020204030204" pitchFamily="34" charset="0"/>
                </a:rPr>
                <a:t>15 (12)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xmlns="" id="{2C1D2315-5AE3-2940-9CA2-09E8AF1BD2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8980" y="3904526"/>
              <a:ext cx="183705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/>
              <a:r>
                <a:rPr lang="en-US" altLang="en-US" sz="600" kern="600" spc="-40" dirty="0">
                  <a:solidFill>
                    <a:srgbClr val="A570AA"/>
                  </a:solidFill>
                  <a:latin typeface="Calibri" panose="020F0502020204030204" pitchFamily="34" charset="0"/>
                </a:rPr>
                <a:t>29 (35)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xmlns="" id="{E0000C1D-02D0-B04B-89B7-E06894DC3E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1639" y="3805037"/>
              <a:ext cx="150362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/>
              <a:r>
                <a:rPr lang="en-US" altLang="en-US" sz="600" kern="600" spc="-40" dirty="0">
                  <a:solidFill>
                    <a:srgbClr val="A570AA"/>
                  </a:solidFill>
                  <a:latin typeface="Calibri" panose="020F0502020204030204" pitchFamily="34" charset="0"/>
                </a:rPr>
                <a:t>4 (22)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xmlns="" id="{74CB76E7-3540-E940-87F1-DBAA580191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4969" y="3904526"/>
              <a:ext cx="183705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/>
              <a:r>
                <a:rPr lang="en-US" altLang="en-US" sz="600" kern="600" spc="-40" dirty="0">
                  <a:solidFill>
                    <a:srgbClr val="A570AA"/>
                  </a:solidFill>
                  <a:latin typeface="Calibri" panose="020F0502020204030204" pitchFamily="34" charset="0"/>
                </a:rPr>
                <a:t>17 (46)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xmlns="" id="{540D3683-B7E2-104C-B815-1E35B82995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6497" y="3805037"/>
              <a:ext cx="150362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/>
              <a:r>
                <a:rPr lang="en-US" altLang="en-US" sz="600" kern="600" spc="-40" dirty="0">
                  <a:solidFill>
                    <a:srgbClr val="A570AA"/>
                  </a:solidFill>
                  <a:latin typeface="Calibri" panose="020F0502020204030204" pitchFamily="34" charset="0"/>
                </a:rPr>
                <a:t>1 (26)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xmlns="" id="{DB8EB534-7DD3-8E4E-8A75-1D718DCDEA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6497" y="3904526"/>
              <a:ext cx="150362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/>
              <a:r>
                <a:rPr lang="en-US" altLang="en-US" sz="600" kern="600" spc="-40" dirty="0">
                  <a:solidFill>
                    <a:srgbClr val="A570AA"/>
                  </a:solidFill>
                  <a:latin typeface="Calibri" panose="020F0502020204030204" pitchFamily="34" charset="0"/>
                </a:rPr>
                <a:t>5 (61)</a:t>
              </a:r>
            </a:p>
          </p:txBody>
        </p:sp>
      </p:grpSp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xmlns="" id="{DAEBA941-B595-0646-996F-A1CA78FEE4DF}"/>
              </a:ext>
            </a:extLst>
          </p:cNvPr>
          <p:cNvCxnSpPr>
            <a:cxnSpLocks/>
          </p:cNvCxnSpPr>
          <p:nvPr/>
        </p:nvCxnSpPr>
        <p:spPr>
          <a:xfrm rot="5400000">
            <a:off x="1761724" y="3511633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D8986163-968B-4949-8AC7-DBAD358098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9153" y="3546229"/>
            <a:ext cx="102592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72</a:t>
            </a:r>
          </a:p>
        </p:txBody>
      </p:sp>
      <p:cxnSp>
        <p:nvCxnSpPr>
          <p:cNvPr id="60" name="Connecteur droit 59">
            <a:extLst>
              <a:ext uri="{FF2B5EF4-FFF2-40B4-BE49-F238E27FC236}">
                <a16:creationId xmlns:a16="http://schemas.microsoft.com/office/drawing/2014/main" xmlns="" id="{872E8BA6-F05E-FE4F-9721-4D75AB9D20C3}"/>
              </a:ext>
            </a:extLst>
          </p:cNvPr>
          <p:cNvCxnSpPr>
            <a:cxnSpLocks/>
          </p:cNvCxnSpPr>
          <p:nvPr/>
        </p:nvCxnSpPr>
        <p:spPr>
          <a:xfrm rot="5400000">
            <a:off x="3413100" y="3511633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F7692E34-DD3B-F44B-9E37-FEF4D6FBD1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828" y="3546229"/>
            <a:ext cx="102592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84</a:t>
            </a:r>
          </a:p>
        </p:txBody>
      </p:sp>
      <p:cxnSp>
        <p:nvCxnSpPr>
          <p:cNvPr id="62" name="Connecteur droit 61">
            <a:extLst>
              <a:ext uri="{FF2B5EF4-FFF2-40B4-BE49-F238E27FC236}">
                <a16:creationId xmlns:a16="http://schemas.microsoft.com/office/drawing/2014/main" xmlns="" id="{62D5B844-0468-AC4D-B8DF-C49A50BCC4B2}"/>
              </a:ext>
            </a:extLst>
          </p:cNvPr>
          <p:cNvCxnSpPr>
            <a:cxnSpLocks/>
          </p:cNvCxnSpPr>
          <p:nvPr/>
        </p:nvCxnSpPr>
        <p:spPr>
          <a:xfrm rot="5400000">
            <a:off x="3691775" y="3511633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6" name="Groupe 65">
            <a:extLst>
              <a:ext uri="{FF2B5EF4-FFF2-40B4-BE49-F238E27FC236}">
                <a16:creationId xmlns:a16="http://schemas.microsoft.com/office/drawing/2014/main" xmlns="" id="{F5650696-3234-3440-86E5-C9F2546D5576}"/>
              </a:ext>
            </a:extLst>
          </p:cNvPr>
          <p:cNvGrpSpPr/>
          <p:nvPr/>
        </p:nvGrpSpPr>
        <p:grpSpPr>
          <a:xfrm>
            <a:off x="1841263" y="2976679"/>
            <a:ext cx="1577069" cy="504112"/>
            <a:chOff x="2624705" y="2808404"/>
            <a:chExt cx="1577069" cy="504112"/>
          </a:xfrm>
        </p:grpSpPr>
        <p:grpSp>
          <p:nvGrpSpPr>
            <p:cNvPr id="67" name="Groupe 66">
              <a:extLst>
                <a:ext uri="{FF2B5EF4-FFF2-40B4-BE49-F238E27FC236}">
                  <a16:creationId xmlns:a16="http://schemas.microsoft.com/office/drawing/2014/main" xmlns="" id="{A19B60CC-29C4-A344-A762-E0621BFDD001}"/>
                </a:ext>
              </a:extLst>
            </p:cNvPr>
            <p:cNvGrpSpPr/>
            <p:nvPr/>
          </p:nvGrpSpPr>
          <p:grpSpPr>
            <a:xfrm>
              <a:off x="2624705" y="2808404"/>
              <a:ext cx="1577069" cy="504112"/>
              <a:chOff x="4844030" y="874829"/>
              <a:chExt cx="1577069" cy="504112"/>
            </a:xfrm>
          </p:grpSpPr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xmlns="" id="{AF3BF9E8-1050-194C-95AC-62B7E404D6ED}"/>
                  </a:ext>
                </a:extLst>
              </p:cNvPr>
              <p:cNvSpPr txBox="1"/>
              <p:nvPr/>
            </p:nvSpPr>
            <p:spPr>
              <a:xfrm>
                <a:off x="4939701" y="874829"/>
                <a:ext cx="1481398" cy="5041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760"/>
                  </a:lnSpc>
                </a:pPr>
                <a:r>
                  <a:rPr lang="fr-FR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MSI-high, chirurgie</a:t>
                </a:r>
              </a:p>
              <a:p>
                <a:pPr>
                  <a:lnSpc>
                    <a:spcPts val="760"/>
                  </a:lnSpc>
                </a:pPr>
                <a:r>
                  <a:rPr lang="fr-FR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MSI-high, chimio</a:t>
                </a:r>
              </a:p>
              <a:p>
                <a:pPr>
                  <a:lnSpc>
                    <a:spcPts val="760"/>
                  </a:lnSpc>
                </a:pPr>
                <a:r>
                  <a:rPr lang="fr-FR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MSS/MSI-</a:t>
                </a:r>
                <a:r>
                  <a:rPr lang="fr-FR" sz="8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low</a:t>
                </a:r>
                <a:r>
                  <a:rPr lang="fr-FR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, chirurgie</a:t>
                </a:r>
              </a:p>
              <a:p>
                <a:pPr>
                  <a:lnSpc>
                    <a:spcPts val="760"/>
                  </a:lnSpc>
                </a:pPr>
                <a:r>
                  <a:rPr lang="fr-FR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MSS/MSI-</a:t>
                </a:r>
                <a:r>
                  <a:rPr lang="fr-FR" sz="8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low</a:t>
                </a:r>
                <a:r>
                  <a:rPr lang="fr-FR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, chimio</a:t>
                </a:r>
              </a:p>
            </p:txBody>
          </p:sp>
          <p:cxnSp>
            <p:nvCxnSpPr>
              <p:cNvPr id="71" name="Connecteur droit 70">
                <a:extLst>
                  <a:ext uri="{FF2B5EF4-FFF2-40B4-BE49-F238E27FC236}">
                    <a16:creationId xmlns:a16="http://schemas.microsoft.com/office/drawing/2014/main" xmlns="" id="{8D37F548-50B3-2F4E-9E80-E782374BBB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44921" y="967735"/>
                <a:ext cx="144000" cy="0"/>
              </a:xfrm>
              <a:prstGeom prst="line">
                <a:avLst/>
              </a:prstGeom>
              <a:ln w="12700">
                <a:solidFill>
                  <a:srgbClr val="A570AA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Connecteur droit 71">
                <a:extLst>
                  <a:ext uri="{FF2B5EF4-FFF2-40B4-BE49-F238E27FC236}">
                    <a16:creationId xmlns:a16="http://schemas.microsoft.com/office/drawing/2014/main" xmlns="" id="{3E6B2E80-C3E7-E046-A79A-F4E6688079D1}"/>
                  </a:ext>
                </a:extLst>
              </p:cNvPr>
              <p:cNvCxnSpPr/>
              <p:nvPr/>
            </p:nvCxnSpPr>
            <p:spPr>
              <a:xfrm>
                <a:off x="4844030" y="1071962"/>
                <a:ext cx="144000" cy="2052"/>
              </a:xfrm>
              <a:prstGeom prst="line">
                <a:avLst/>
              </a:prstGeom>
              <a:ln w="12700">
                <a:solidFill>
                  <a:srgbClr val="A570A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Connecteur droit 197">
                <a:extLst>
                  <a:ext uri="{FF2B5EF4-FFF2-40B4-BE49-F238E27FC236}">
                    <a16:creationId xmlns:a16="http://schemas.microsoft.com/office/drawing/2014/main" xmlns="" id="{C5A07B97-CCD4-984D-8B25-90E344CC3E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44921" y="1164111"/>
                <a:ext cx="144000" cy="0"/>
              </a:xfrm>
              <a:prstGeom prst="line">
                <a:avLst/>
              </a:prstGeom>
              <a:ln w="12700">
                <a:solidFill>
                  <a:schemeClr val="accent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Connecteur droit 198">
                <a:extLst>
                  <a:ext uri="{FF2B5EF4-FFF2-40B4-BE49-F238E27FC236}">
                    <a16:creationId xmlns:a16="http://schemas.microsoft.com/office/drawing/2014/main" xmlns="" id="{535B7BB9-E768-7B4D-9109-6CFFE42D2A8B}"/>
                  </a:ext>
                </a:extLst>
              </p:cNvPr>
              <p:cNvCxnSpPr/>
              <p:nvPr/>
            </p:nvCxnSpPr>
            <p:spPr>
              <a:xfrm>
                <a:off x="4844030" y="1268338"/>
                <a:ext cx="144000" cy="2052"/>
              </a:xfrm>
              <a:prstGeom prst="line">
                <a:avLst/>
              </a:prstGeom>
              <a:ln w="12700">
                <a:solidFill>
                  <a:schemeClr val="accent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8" name="Connecteur droit 67">
              <a:extLst>
                <a:ext uri="{FF2B5EF4-FFF2-40B4-BE49-F238E27FC236}">
                  <a16:creationId xmlns:a16="http://schemas.microsoft.com/office/drawing/2014/main" xmlns="" id="{4833FE49-EC84-DC45-9FE3-F34BD192E27F}"/>
                </a:ext>
              </a:extLst>
            </p:cNvPr>
            <p:cNvCxnSpPr>
              <a:cxnSpLocks/>
            </p:cNvCxnSpPr>
            <p:nvPr/>
          </p:nvCxnSpPr>
          <p:spPr>
            <a:xfrm>
              <a:off x="2682900" y="2871341"/>
              <a:ext cx="0" cy="49516"/>
            </a:xfrm>
            <a:prstGeom prst="line">
              <a:avLst/>
            </a:prstGeom>
            <a:ln w="12700">
              <a:solidFill>
                <a:srgbClr val="A470A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cteur droit 68">
              <a:extLst>
                <a:ext uri="{FF2B5EF4-FFF2-40B4-BE49-F238E27FC236}">
                  <a16:creationId xmlns:a16="http://schemas.microsoft.com/office/drawing/2014/main" xmlns="" id="{91B5B7B4-D91E-F745-BDC8-B0BDDC45DBEC}"/>
                </a:ext>
              </a:extLst>
            </p:cNvPr>
            <p:cNvCxnSpPr>
              <a:cxnSpLocks/>
            </p:cNvCxnSpPr>
            <p:nvPr/>
          </p:nvCxnSpPr>
          <p:spPr>
            <a:xfrm>
              <a:off x="2682900" y="2978398"/>
              <a:ext cx="0" cy="49516"/>
            </a:xfrm>
            <a:prstGeom prst="line">
              <a:avLst/>
            </a:prstGeom>
            <a:ln w="12700">
              <a:solidFill>
                <a:srgbClr val="A570A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Connecteur droit 199">
              <a:extLst>
                <a:ext uri="{FF2B5EF4-FFF2-40B4-BE49-F238E27FC236}">
                  <a16:creationId xmlns:a16="http://schemas.microsoft.com/office/drawing/2014/main" xmlns="" id="{9F945416-73C0-C143-AE6E-13DD1FA8E333}"/>
                </a:ext>
              </a:extLst>
            </p:cNvPr>
            <p:cNvCxnSpPr>
              <a:cxnSpLocks/>
            </p:cNvCxnSpPr>
            <p:nvPr/>
          </p:nvCxnSpPr>
          <p:spPr>
            <a:xfrm>
              <a:off x="2682900" y="3067717"/>
              <a:ext cx="0" cy="49516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Connecteur droit 200">
              <a:extLst>
                <a:ext uri="{FF2B5EF4-FFF2-40B4-BE49-F238E27FC236}">
                  <a16:creationId xmlns:a16="http://schemas.microsoft.com/office/drawing/2014/main" xmlns="" id="{E3A2D8AA-B08D-1F43-AFA2-63A559DDDDF9}"/>
                </a:ext>
              </a:extLst>
            </p:cNvPr>
            <p:cNvCxnSpPr>
              <a:cxnSpLocks/>
            </p:cNvCxnSpPr>
            <p:nvPr/>
          </p:nvCxnSpPr>
          <p:spPr>
            <a:xfrm>
              <a:off x="2682900" y="3174774"/>
              <a:ext cx="0" cy="49516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3" name="Connecteur droit 72">
            <a:extLst>
              <a:ext uri="{FF2B5EF4-FFF2-40B4-BE49-F238E27FC236}">
                <a16:creationId xmlns:a16="http://schemas.microsoft.com/office/drawing/2014/main" xmlns="" id="{93990562-E6A4-F849-AFFE-E37DE6D21BCE}"/>
              </a:ext>
            </a:extLst>
          </p:cNvPr>
          <p:cNvCxnSpPr>
            <a:cxnSpLocks/>
          </p:cNvCxnSpPr>
          <p:nvPr/>
        </p:nvCxnSpPr>
        <p:spPr>
          <a:xfrm>
            <a:off x="1470679" y="3803010"/>
            <a:ext cx="144000" cy="0"/>
          </a:xfrm>
          <a:prstGeom prst="line">
            <a:avLst/>
          </a:prstGeom>
          <a:ln w="12700">
            <a:solidFill>
              <a:srgbClr val="A570AA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73">
            <a:extLst>
              <a:ext uri="{FF2B5EF4-FFF2-40B4-BE49-F238E27FC236}">
                <a16:creationId xmlns:a16="http://schemas.microsoft.com/office/drawing/2014/main" xmlns="" id="{0CAD9899-29C2-CB4A-AE44-837ED28EE2AB}"/>
              </a:ext>
            </a:extLst>
          </p:cNvPr>
          <p:cNvCxnSpPr/>
          <p:nvPr/>
        </p:nvCxnSpPr>
        <p:spPr>
          <a:xfrm>
            <a:off x="1469788" y="3897712"/>
            <a:ext cx="144000" cy="2052"/>
          </a:xfrm>
          <a:prstGeom prst="line">
            <a:avLst/>
          </a:prstGeom>
          <a:ln w="12700">
            <a:solidFill>
              <a:srgbClr val="A570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F4EFC8FE-8E58-764C-A1DD-08F4FBA237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0708" y="3637611"/>
            <a:ext cx="561051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Temps (</a:t>
            </a:r>
            <a:r>
              <a:rPr lang="en-US" altLang="en-US" sz="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mois</a:t>
            </a:r>
            <a:r>
              <a:rPr lang="en-US" altLang="en-US" sz="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10" name="Forme libre 9">
            <a:extLst>
              <a:ext uri="{FF2B5EF4-FFF2-40B4-BE49-F238E27FC236}">
                <a16:creationId xmlns:a16="http://schemas.microsoft.com/office/drawing/2014/main" xmlns="" id="{03DBCF68-8570-BB43-8C5C-D5D2FEDC09F7}"/>
              </a:ext>
            </a:extLst>
          </p:cNvPr>
          <p:cNvSpPr/>
          <p:nvPr/>
        </p:nvSpPr>
        <p:spPr>
          <a:xfrm>
            <a:off x="1868932" y="1854200"/>
            <a:ext cx="1851025" cy="342900"/>
          </a:xfrm>
          <a:custGeom>
            <a:avLst/>
            <a:gdLst>
              <a:gd name="connsiteX0" fmla="*/ 1851025 w 1851025"/>
              <a:gd name="connsiteY0" fmla="*/ 342900 h 342900"/>
              <a:gd name="connsiteX1" fmla="*/ 819150 w 1851025"/>
              <a:gd name="connsiteY1" fmla="*/ 342900 h 342900"/>
              <a:gd name="connsiteX2" fmla="*/ 819150 w 1851025"/>
              <a:gd name="connsiteY2" fmla="*/ 292100 h 342900"/>
              <a:gd name="connsiteX3" fmla="*/ 609600 w 1851025"/>
              <a:gd name="connsiteY3" fmla="*/ 292100 h 342900"/>
              <a:gd name="connsiteX4" fmla="*/ 609600 w 1851025"/>
              <a:gd name="connsiteY4" fmla="*/ 241300 h 342900"/>
              <a:gd name="connsiteX5" fmla="*/ 260350 w 1851025"/>
              <a:gd name="connsiteY5" fmla="*/ 241300 h 342900"/>
              <a:gd name="connsiteX6" fmla="*/ 260350 w 1851025"/>
              <a:gd name="connsiteY6" fmla="*/ 193675 h 342900"/>
              <a:gd name="connsiteX7" fmla="*/ 187325 w 1851025"/>
              <a:gd name="connsiteY7" fmla="*/ 193675 h 342900"/>
              <a:gd name="connsiteX8" fmla="*/ 187325 w 1851025"/>
              <a:gd name="connsiteY8" fmla="*/ 133350 h 342900"/>
              <a:gd name="connsiteX9" fmla="*/ 114300 w 1851025"/>
              <a:gd name="connsiteY9" fmla="*/ 133350 h 342900"/>
              <a:gd name="connsiteX10" fmla="*/ 85725 w 1851025"/>
              <a:gd name="connsiteY10" fmla="*/ 107950 h 342900"/>
              <a:gd name="connsiteX11" fmla="*/ 60325 w 1851025"/>
              <a:gd name="connsiteY11" fmla="*/ 92075 h 342900"/>
              <a:gd name="connsiteX12" fmla="*/ 53975 w 1851025"/>
              <a:gd name="connsiteY12" fmla="*/ 63500 h 342900"/>
              <a:gd name="connsiteX13" fmla="*/ 0 w 1851025"/>
              <a:gd name="connsiteY13" fmla="*/ 0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51025" h="342900">
                <a:moveTo>
                  <a:pt x="1851025" y="342900"/>
                </a:moveTo>
                <a:lnTo>
                  <a:pt x="819150" y="342900"/>
                </a:lnTo>
                <a:lnTo>
                  <a:pt x="819150" y="292100"/>
                </a:lnTo>
                <a:lnTo>
                  <a:pt x="609600" y="292100"/>
                </a:lnTo>
                <a:lnTo>
                  <a:pt x="609600" y="241300"/>
                </a:lnTo>
                <a:lnTo>
                  <a:pt x="260350" y="241300"/>
                </a:lnTo>
                <a:lnTo>
                  <a:pt x="260350" y="193675"/>
                </a:lnTo>
                <a:lnTo>
                  <a:pt x="187325" y="193675"/>
                </a:lnTo>
                <a:lnTo>
                  <a:pt x="187325" y="133350"/>
                </a:lnTo>
                <a:lnTo>
                  <a:pt x="114300" y="133350"/>
                </a:lnTo>
                <a:lnTo>
                  <a:pt x="85725" y="107950"/>
                </a:lnTo>
                <a:lnTo>
                  <a:pt x="60325" y="92075"/>
                </a:lnTo>
                <a:lnTo>
                  <a:pt x="53975" y="63500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A570AA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orme libre 11">
            <a:extLst>
              <a:ext uri="{FF2B5EF4-FFF2-40B4-BE49-F238E27FC236}">
                <a16:creationId xmlns:a16="http://schemas.microsoft.com/office/drawing/2014/main" xmlns="" id="{159C90C4-3659-5C4E-8A32-20F4BC04E192}"/>
              </a:ext>
            </a:extLst>
          </p:cNvPr>
          <p:cNvSpPr/>
          <p:nvPr/>
        </p:nvSpPr>
        <p:spPr>
          <a:xfrm>
            <a:off x="1799082" y="1841500"/>
            <a:ext cx="2016125" cy="482600"/>
          </a:xfrm>
          <a:custGeom>
            <a:avLst/>
            <a:gdLst>
              <a:gd name="connsiteX0" fmla="*/ 2016125 w 2016125"/>
              <a:gd name="connsiteY0" fmla="*/ 482600 h 482600"/>
              <a:gd name="connsiteX1" fmla="*/ 1222375 w 2016125"/>
              <a:gd name="connsiteY1" fmla="*/ 482600 h 482600"/>
              <a:gd name="connsiteX2" fmla="*/ 1222375 w 2016125"/>
              <a:gd name="connsiteY2" fmla="*/ 450850 h 482600"/>
              <a:gd name="connsiteX3" fmla="*/ 1146175 w 2016125"/>
              <a:gd name="connsiteY3" fmla="*/ 450850 h 482600"/>
              <a:gd name="connsiteX4" fmla="*/ 1146175 w 2016125"/>
              <a:gd name="connsiteY4" fmla="*/ 450850 h 482600"/>
              <a:gd name="connsiteX5" fmla="*/ 1136650 w 2016125"/>
              <a:gd name="connsiteY5" fmla="*/ 425450 h 482600"/>
              <a:gd name="connsiteX6" fmla="*/ 1101725 w 2016125"/>
              <a:gd name="connsiteY6" fmla="*/ 425450 h 482600"/>
              <a:gd name="connsiteX7" fmla="*/ 1085850 w 2016125"/>
              <a:gd name="connsiteY7" fmla="*/ 400050 h 482600"/>
              <a:gd name="connsiteX8" fmla="*/ 958850 w 2016125"/>
              <a:gd name="connsiteY8" fmla="*/ 400050 h 482600"/>
              <a:gd name="connsiteX9" fmla="*/ 927100 w 2016125"/>
              <a:gd name="connsiteY9" fmla="*/ 374650 h 482600"/>
              <a:gd name="connsiteX10" fmla="*/ 838200 w 2016125"/>
              <a:gd name="connsiteY10" fmla="*/ 374650 h 482600"/>
              <a:gd name="connsiteX11" fmla="*/ 809625 w 2016125"/>
              <a:gd name="connsiteY11" fmla="*/ 365125 h 482600"/>
              <a:gd name="connsiteX12" fmla="*/ 514350 w 2016125"/>
              <a:gd name="connsiteY12" fmla="*/ 365125 h 482600"/>
              <a:gd name="connsiteX13" fmla="*/ 514350 w 2016125"/>
              <a:gd name="connsiteY13" fmla="*/ 365125 h 482600"/>
              <a:gd name="connsiteX14" fmla="*/ 485775 w 2016125"/>
              <a:gd name="connsiteY14" fmla="*/ 349250 h 482600"/>
              <a:gd name="connsiteX15" fmla="*/ 403225 w 2016125"/>
              <a:gd name="connsiteY15" fmla="*/ 349250 h 482600"/>
              <a:gd name="connsiteX16" fmla="*/ 403225 w 2016125"/>
              <a:gd name="connsiteY16" fmla="*/ 311150 h 482600"/>
              <a:gd name="connsiteX17" fmla="*/ 358775 w 2016125"/>
              <a:gd name="connsiteY17" fmla="*/ 311150 h 482600"/>
              <a:gd name="connsiteX18" fmla="*/ 358775 w 2016125"/>
              <a:gd name="connsiteY18" fmla="*/ 311150 h 482600"/>
              <a:gd name="connsiteX19" fmla="*/ 282575 w 2016125"/>
              <a:gd name="connsiteY19" fmla="*/ 288925 h 482600"/>
              <a:gd name="connsiteX20" fmla="*/ 263525 w 2016125"/>
              <a:gd name="connsiteY20" fmla="*/ 231775 h 482600"/>
              <a:gd name="connsiteX21" fmla="*/ 219075 w 2016125"/>
              <a:gd name="connsiteY21" fmla="*/ 222250 h 482600"/>
              <a:gd name="connsiteX22" fmla="*/ 180975 w 2016125"/>
              <a:gd name="connsiteY22" fmla="*/ 184150 h 482600"/>
              <a:gd name="connsiteX23" fmla="*/ 180975 w 2016125"/>
              <a:gd name="connsiteY23" fmla="*/ 184150 h 482600"/>
              <a:gd name="connsiteX24" fmla="*/ 117475 w 2016125"/>
              <a:gd name="connsiteY24" fmla="*/ 139700 h 482600"/>
              <a:gd name="connsiteX25" fmla="*/ 82550 w 2016125"/>
              <a:gd name="connsiteY25" fmla="*/ 85725 h 482600"/>
              <a:gd name="connsiteX26" fmla="*/ 60325 w 2016125"/>
              <a:gd name="connsiteY26" fmla="*/ 41275 h 482600"/>
              <a:gd name="connsiteX27" fmla="*/ 15875 w 2016125"/>
              <a:gd name="connsiteY27" fmla="*/ 31750 h 482600"/>
              <a:gd name="connsiteX28" fmla="*/ 0 w 2016125"/>
              <a:gd name="connsiteY28" fmla="*/ 0 h 48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016125" h="482600">
                <a:moveTo>
                  <a:pt x="2016125" y="482600"/>
                </a:moveTo>
                <a:lnTo>
                  <a:pt x="1222375" y="482600"/>
                </a:lnTo>
                <a:lnTo>
                  <a:pt x="1222375" y="450850"/>
                </a:lnTo>
                <a:lnTo>
                  <a:pt x="1146175" y="450850"/>
                </a:lnTo>
                <a:lnTo>
                  <a:pt x="1146175" y="450850"/>
                </a:lnTo>
                <a:lnTo>
                  <a:pt x="1136650" y="425450"/>
                </a:lnTo>
                <a:lnTo>
                  <a:pt x="1101725" y="425450"/>
                </a:lnTo>
                <a:lnTo>
                  <a:pt x="1085850" y="400050"/>
                </a:lnTo>
                <a:lnTo>
                  <a:pt x="958850" y="400050"/>
                </a:lnTo>
                <a:lnTo>
                  <a:pt x="927100" y="374650"/>
                </a:lnTo>
                <a:lnTo>
                  <a:pt x="838200" y="374650"/>
                </a:lnTo>
                <a:lnTo>
                  <a:pt x="809625" y="365125"/>
                </a:lnTo>
                <a:lnTo>
                  <a:pt x="514350" y="365125"/>
                </a:lnTo>
                <a:lnTo>
                  <a:pt x="514350" y="365125"/>
                </a:lnTo>
                <a:lnTo>
                  <a:pt x="485775" y="349250"/>
                </a:lnTo>
                <a:lnTo>
                  <a:pt x="403225" y="349250"/>
                </a:lnTo>
                <a:lnTo>
                  <a:pt x="403225" y="311150"/>
                </a:lnTo>
                <a:lnTo>
                  <a:pt x="358775" y="311150"/>
                </a:lnTo>
                <a:lnTo>
                  <a:pt x="358775" y="311150"/>
                </a:lnTo>
                <a:lnTo>
                  <a:pt x="282575" y="288925"/>
                </a:lnTo>
                <a:lnTo>
                  <a:pt x="263525" y="231775"/>
                </a:lnTo>
                <a:lnTo>
                  <a:pt x="219075" y="222250"/>
                </a:lnTo>
                <a:lnTo>
                  <a:pt x="180975" y="184150"/>
                </a:lnTo>
                <a:lnTo>
                  <a:pt x="180975" y="184150"/>
                </a:lnTo>
                <a:lnTo>
                  <a:pt x="117475" y="139700"/>
                </a:lnTo>
                <a:lnTo>
                  <a:pt x="82550" y="85725"/>
                </a:lnTo>
                <a:lnTo>
                  <a:pt x="60325" y="41275"/>
                </a:lnTo>
                <a:lnTo>
                  <a:pt x="15875" y="31750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A570A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Forme libre 75">
            <a:extLst>
              <a:ext uri="{FF2B5EF4-FFF2-40B4-BE49-F238E27FC236}">
                <a16:creationId xmlns:a16="http://schemas.microsoft.com/office/drawing/2014/main" xmlns="" id="{4531976F-7349-DF40-89FE-E11FBD765288}"/>
              </a:ext>
            </a:extLst>
          </p:cNvPr>
          <p:cNvSpPr/>
          <p:nvPr/>
        </p:nvSpPr>
        <p:spPr>
          <a:xfrm>
            <a:off x="1799082" y="1841500"/>
            <a:ext cx="2003425" cy="1025525"/>
          </a:xfrm>
          <a:custGeom>
            <a:avLst/>
            <a:gdLst>
              <a:gd name="connsiteX0" fmla="*/ 2003425 w 2003425"/>
              <a:gd name="connsiteY0" fmla="*/ 1025525 h 1025525"/>
              <a:gd name="connsiteX1" fmla="*/ 1727200 w 2003425"/>
              <a:gd name="connsiteY1" fmla="*/ 1025525 h 1025525"/>
              <a:gd name="connsiteX2" fmla="*/ 1701800 w 2003425"/>
              <a:gd name="connsiteY2" fmla="*/ 996950 h 1025525"/>
              <a:gd name="connsiteX3" fmla="*/ 1670050 w 2003425"/>
              <a:gd name="connsiteY3" fmla="*/ 996950 h 1025525"/>
              <a:gd name="connsiteX4" fmla="*/ 1628775 w 2003425"/>
              <a:gd name="connsiteY4" fmla="*/ 971550 h 1025525"/>
              <a:gd name="connsiteX5" fmla="*/ 1222375 w 2003425"/>
              <a:gd name="connsiteY5" fmla="*/ 971550 h 1025525"/>
              <a:gd name="connsiteX6" fmla="*/ 1200150 w 2003425"/>
              <a:gd name="connsiteY6" fmla="*/ 952500 h 1025525"/>
              <a:gd name="connsiteX7" fmla="*/ 1136650 w 2003425"/>
              <a:gd name="connsiteY7" fmla="*/ 952500 h 1025525"/>
              <a:gd name="connsiteX8" fmla="*/ 1095375 w 2003425"/>
              <a:gd name="connsiteY8" fmla="*/ 908050 h 1025525"/>
              <a:gd name="connsiteX9" fmla="*/ 1006475 w 2003425"/>
              <a:gd name="connsiteY9" fmla="*/ 908050 h 1025525"/>
              <a:gd name="connsiteX10" fmla="*/ 920750 w 2003425"/>
              <a:gd name="connsiteY10" fmla="*/ 873125 h 1025525"/>
              <a:gd name="connsiteX11" fmla="*/ 844550 w 2003425"/>
              <a:gd name="connsiteY11" fmla="*/ 857250 h 1025525"/>
              <a:gd name="connsiteX12" fmla="*/ 777875 w 2003425"/>
              <a:gd name="connsiteY12" fmla="*/ 822325 h 1025525"/>
              <a:gd name="connsiteX13" fmla="*/ 688975 w 2003425"/>
              <a:gd name="connsiteY13" fmla="*/ 777875 h 1025525"/>
              <a:gd name="connsiteX14" fmla="*/ 688975 w 2003425"/>
              <a:gd name="connsiteY14" fmla="*/ 736600 h 1025525"/>
              <a:gd name="connsiteX15" fmla="*/ 622300 w 2003425"/>
              <a:gd name="connsiteY15" fmla="*/ 736600 h 1025525"/>
              <a:gd name="connsiteX16" fmla="*/ 536575 w 2003425"/>
              <a:gd name="connsiteY16" fmla="*/ 688975 h 1025525"/>
              <a:gd name="connsiteX17" fmla="*/ 488950 w 2003425"/>
              <a:gd name="connsiteY17" fmla="*/ 660400 h 1025525"/>
              <a:gd name="connsiteX18" fmla="*/ 454025 w 2003425"/>
              <a:gd name="connsiteY18" fmla="*/ 625475 h 1025525"/>
              <a:gd name="connsiteX19" fmla="*/ 419100 w 2003425"/>
              <a:gd name="connsiteY19" fmla="*/ 603250 h 1025525"/>
              <a:gd name="connsiteX20" fmla="*/ 377825 w 2003425"/>
              <a:gd name="connsiteY20" fmla="*/ 565150 h 1025525"/>
              <a:gd name="connsiteX21" fmla="*/ 301625 w 2003425"/>
              <a:gd name="connsiteY21" fmla="*/ 495300 h 1025525"/>
              <a:gd name="connsiteX22" fmla="*/ 263525 w 2003425"/>
              <a:gd name="connsiteY22" fmla="*/ 412750 h 1025525"/>
              <a:gd name="connsiteX23" fmla="*/ 257175 w 2003425"/>
              <a:gd name="connsiteY23" fmla="*/ 377825 h 1025525"/>
              <a:gd name="connsiteX24" fmla="*/ 209550 w 2003425"/>
              <a:gd name="connsiteY24" fmla="*/ 320675 h 1025525"/>
              <a:gd name="connsiteX25" fmla="*/ 193675 w 2003425"/>
              <a:gd name="connsiteY25" fmla="*/ 288925 h 1025525"/>
              <a:gd name="connsiteX26" fmla="*/ 149225 w 2003425"/>
              <a:gd name="connsiteY26" fmla="*/ 250825 h 1025525"/>
              <a:gd name="connsiteX27" fmla="*/ 142875 w 2003425"/>
              <a:gd name="connsiteY27" fmla="*/ 209550 h 1025525"/>
              <a:gd name="connsiteX28" fmla="*/ 104775 w 2003425"/>
              <a:gd name="connsiteY28" fmla="*/ 152400 h 1025525"/>
              <a:gd name="connsiteX29" fmla="*/ 76200 w 2003425"/>
              <a:gd name="connsiteY29" fmla="*/ 79375 h 1025525"/>
              <a:gd name="connsiteX30" fmla="*/ 60325 w 2003425"/>
              <a:gd name="connsiteY30" fmla="*/ 44450 h 1025525"/>
              <a:gd name="connsiteX31" fmla="*/ 28575 w 2003425"/>
              <a:gd name="connsiteY31" fmla="*/ 34925 h 1025525"/>
              <a:gd name="connsiteX32" fmla="*/ 0 w 2003425"/>
              <a:gd name="connsiteY32" fmla="*/ 0 h 102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003425" h="1025525">
                <a:moveTo>
                  <a:pt x="2003425" y="1025525"/>
                </a:moveTo>
                <a:lnTo>
                  <a:pt x="1727200" y="1025525"/>
                </a:lnTo>
                <a:lnTo>
                  <a:pt x="1701800" y="996950"/>
                </a:lnTo>
                <a:lnTo>
                  <a:pt x="1670050" y="996950"/>
                </a:lnTo>
                <a:lnTo>
                  <a:pt x="1628775" y="971550"/>
                </a:lnTo>
                <a:lnTo>
                  <a:pt x="1222375" y="971550"/>
                </a:lnTo>
                <a:lnTo>
                  <a:pt x="1200150" y="952500"/>
                </a:lnTo>
                <a:lnTo>
                  <a:pt x="1136650" y="952500"/>
                </a:lnTo>
                <a:lnTo>
                  <a:pt x="1095375" y="908050"/>
                </a:lnTo>
                <a:lnTo>
                  <a:pt x="1006475" y="908050"/>
                </a:lnTo>
                <a:lnTo>
                  <a:pt x="920750" y="873125"/>
                </a:lnTo>
                <a:lnTo>
                  <a:pt x="844550" y="857250"/>
                </a:lnTo>
                <a:lnTo>
                  <a:pt x="777875" y="822325"/>
                </a:lnTo>
                <a:lnTo>
                  <a:pt x="688975" y="777875"/>
                </a:lnTo>
                <a:lnTo>
                  <a:pt x="688975" y="736600"/>
                </a:lnTo>
                <a:lnTo>
                  <a:pt x="622300" y="736600"/>
                </a:lnTo>
                <a:lnTo>
                  <a:pt x="536575" y="688975"/>
                </a:lnTo>
                <a:lnTo>
                  <a:pt x="488950" y="660400"/>
                </a:lnTo>
                <a:lnTo>
                  <a:pt x="454025" y="625475"/>
                </a:lnTo>
                <a:lnTo>
                  <a:pt x="419100" y="603250"/>
                </a:lnTo>
                <a:lnTo>
                  <a:pt x="377825" y="565150"/>
                </a:lnTo>
                <a:lnTo>
                  <a:pt x="301625" y="495300"/>
                </a:lnTo>
                <a:lnTo>
                  <a:pt x="263525" y="412750"/>
                </a:lnTo>
                <a:lnTo>
                  <a:pt x="257175" y="377825"/>
                </a:lnTo>
                <a:lnTo>
                  <a:pt x="209550" y="320675"/>
                </a:lnTo>
                <a:lnTo>
                  <a:pt x="193675" y="288925"/>
                </a:lnTo>
                <a:lnTo>
                  <a:pt x="149225" y="250825"/>
                </a:lnTo>
                <a:lnTo>
                  <a:pt x="142875" y="209550"/>
                </a:lnTo>
                <a:lnTo>
                  <a:pt x="104775" y="152400"/>
                </a:lnTo>
                <a:lnTo>
                  <a:pt x="76200" y="79375"/>
                </a:lnTo>
                <a:lnTo>
                  <a:pt x="60325" y="44450"/>
                </a:lnTo>
                <a:lnTo>
                  <a:pt x="28575" y="34925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chemeClr val="accent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Forme libre 76">
            <a:extLst>
              <a:ext uri="{FF2B5EF4-FFF2-40B4-BE49-F238E27FC236}">
                <a16:creationId xmlns:a16="http://schemas.microsoft.com/office/drawing/2014/main" xmlns="" id="{555B928F-8662-494D-9D2F-E6721DBF8D18}"/>
              </a:ext>
            </a:extLst>
          </p:cNvPr>
          <p:cNvSpPr/>
          <p:nvPr/>
        </p:nvSpPr>
        <p:spPr>
          <a:xfrm>
            <a:off x="1789557" y="1841500"/>
            <a:ext cx="2035175" cy="923925"/>
          </a:xfrm>
          <a:custGeom>
            <a:avLst/>
            <a:gdLst>
              <a:gd name="connsiteX0" fmla="*/ 2035175 w 2035175"/>
              <a:gd name="connsiteY0" fmla="*/ 923925 h 923925"/>
              <a:gd name="connsiteX1" fmla="*/ 1997075 w 2035175"/>
              <a:gd name="connsiteY1" fmla="*/ 923925 h 923925"/>
              <a:gd name="connsiteX2" fmla="*/ 1997075 w 2035175"/>
              <a:gd name="connsiteY2" fmla="*/ 819150 h 923925"/>
              <a:gd name="connsiteX3" fmla="*/ 1901825 w 2035175"/>
              <a:gd name="connsiteY3" fmla="*/ 819150 h 923925"/>
              <a:gd name="connsiteX4" fmla="*/ 1857375 w 2035175"/>
              <a:gd name="connsiteY4" fmla="*/ 774700 h 923925"/>
              <a:gd name="connsiteX5" fmla="*/ 1781175 w 2035175"/>
              <a:gd name="connsiteY5" fmla="*/ 774700 h 923925"/>
              <a:gd name="connsiteX6" fmla="*/ 1717675 w 2035175"/>
              <a:gd name="connsiteY6" fmla="*/ 730250 h 923925"/>
              <a:gd name="connsiteX7" fmla="*/ 1622425 w 2035175"/>
              <a:gd name="connsiteY7" fmla="*/ 717550 h 923925"/>
              <a:gd name="connsiteX8" fmla="*/ 1428750 w 2035175"/>
              <a:gd name="connsiteY8" fmla="*/ 717550 h 923925"/>
              <a:gd name="connsiteX9" fmla="*/ 1377950 w 2035175"/>
              <a:gd name="connsiteY9" fmla="*/ 704850 h 923925"/>
              <a:gd name="connsiteX10" fmla="*/ 1289050 w 2035175"/>
              <a:gd name="connsiteY10" fmla="*/ 692150 h 923925"/>
              <a:gd name="connsiteX11" fmla="*/ 1190625 w 2035175"/>
              <a:gd name="connsiteY11" fmla="*/ 692150 h 923925"/>
              <a:gd name="connsiteX12" fmla="*/ 1152525 w 2035175"/>
              <a:gd name="connsiteY12" fmla="*/ 663575 h 923925"/>
              <a:gd name="connsiteX13" fmla="*/ 1003300 w 2035175"/>
              <a:gd name="connsiteY13" fmla="*/ 644525 h 923925"/>
              <a:gd name="connsiteX14" fmla="*/ 942975 w 2035175"/>
              <a:gd name="connsiteY14" fmla="*/ 615950 h 923925"/>
              <a:gd name="connsiteX15" fmla="*/ 819150 w 2035175"/>
              <a:gd name="connsiteY15" fmla="*/ 577850 h 923925"/>
              <a:gd name="connsiteX16" fmla="*/ 765175 w 2035175"/>
              <a:gd name="connsiteY16" fmla="*/ 574675 h 923925"/>
              <a:gd name="connsiteX17" fmla="*/ 669925 w 2035175"/>
              <a:gd name="connsiteY17" fmla="*/ 546100 h 923925"/>
              <a:gd name="connsiteX18" fmla="*/ 587375 w 2035175"/>
              <a:gd name="connsiteY18" fmla="*/ 523875 h 923925"/>
              <a:gd name="connsiteX19" fmla="*/ 530225 w 2035175"/>
              <a:gd name="connsiteY19" fmla="*/ 495300 h 923925"/>
              <a:gd name="connsiteX20" fmla="*/ 511175 w 2035175"/>
              <a:gd name="connsiteY20" fmla="*/ 463550 h 923925"/>
              <a:gd name="connsiteX21" fmla="*/ 425450 w 2035175"/>
              <a:gd name="connsiteY21" fmla="*/ 428625 h 923925"/>
              <a:gd name="connsiteX22" fmla="*/ 419100 w 2035175"/>
              <a:gd name="connsiteY22" fmla="*/ 396875 h 923925"/>
              <a:gd name="connsiteX23" fmla="*/ 317500 w 2035175"/>
              <a:gd name="connsiteY23" fmla="*/ 311150 h 923925"/>
              <a:gd name="connsiteX24" fmla="*/ 260350 w 2035175"/>
              <a:gd name="connsiteY24" fmla="*/ 250825 h 923925"/>
              <a:gd name="connsiteX25" fmla="*/ 200025 w 2035175"/>
              <a:gd name="connsiteY25" fmla="*/ 190500 h 923925"/>
              <a:gd name="connsiteX26" fmla="*/ 155575 w 2035175"/>
              <a:gd name="connsiteY26" fmla="*/ 104775 h 923925"/>
              <a:gd name="connsiteX27" fmla="*/ 69850 w 2035175"/>
              <a:gd name="connsiteY27" fmla="*/ 0 h 923925"/>
              <a:gd name="connsiteX28" fmla="*/ 0 w 2035175"/>
              <a:gd name="connsiteY28" fmla="*/ 0 h 92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035175" h="923925">
                <a:moveTo>
                  <a:pt x="2035175" y="923925"/>
                </a:moveTo>
                <a:lnTo>
                  <a:pt x="1997075" y="923925"/>
                </a:lnTo>
                <a:lnTo>
                  <a:pt x="1997075" y="819150"/>
                </a:lnTo>
                <a:lnTo>
                  <a:pt x="1901825" y="819150"/>
                </a:lnTo>
                <a:lnTo>
                  <a:pt x="1857375" y="774700"/>
                </a:lnTo>
                <a:lnTo>
                  <a:pt x="1781175" y="774700"/>
                </a:lnTo>
                <a:lnTo>
                  <a:pt x="1717675" y="730250"/>
                </a:lnTo>
                <a:lnTo>
                  <a:pt x="1622425" y="717550"/>
                </a:lnTo>
                <a:lnTo>
                  <a:pt x="1428750" y="717550"/>
                </a:lnTo>
                <a:lnTo>
                  <a:pt x="1377950" y="704850"/>
                </a:lnTo>
                <a:lnTo>
                  <a:pt x="1289050" y="692150"/>
                </a:lnTo>
                <a:lnTo>
                  <a:pt x="1190625" y="692150"/>
                </a:lnTo>
                <a:lnTo>
                  <a:pt x="1152525" y="663575"/>
                </a:lnTo>
                <a:lnTo>
                  <a:pt x="1003300" y="644525"/>
                </a:lnTo>
                <a:lnTo>
                  <a:pt x="942975" y="615950"/>
                </a:lnTo>
                <a:lnTo>
                  <a:pt x="819150" y="577850"/>
                </a:lnTo>
                <a:lnTo>
                  <a:pt x="765175" y="574675"/>
                </a:lnTo>
                <a:lnTo>
                  <a:pt x="669925" y="546100"/>
                </a:lnTo>
                <a:lnTo>
                  <a:pt x="587375" y="523875"/>
                </a:lnTo>
                <a:lnTo>
                  <a:pt x="530225" y="495300"/>
                </a:lnTo>
                <a:lnTo>
                  <a:pt x="511175" y="463550"/>
                </a:lnTo>
                <a:lnTo>
                  <a:pt x="425450" y="428625"/>
                </a:lnTo>
                <a:lnTo>
                  <a:pt x="419100" y="396875"/>
                </a:lnTo>
                <a:lnTo>
                  <a:pt x="317500" y="311150"/>
                </a:lnTo>
                <a:lnTo>
                  <a:pt x="260350" y="250825"/>
                </a:lnTo>
                <a:lnTo>
                  <a:pt x="200025" y="190500"/>
                </a:lnTo>
                <a:lnTo>
                  <a:pt x="155575" y="104775"/>
                </a:lnTo>
                <a:lnTo>
                  <a:pt x="69850" y="0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5" name="Connecteur droit 64">
            <a:extLst>
              <a:ext uri="{FF2B5EF4-FFF2-40B4-BE49-F238E27FC236}">
                <a16:creationId xmlns:a16="http://schemas.microsoft.com/office/drawing/2014/main" xmlns="" id="{9E94A767-4712-E44A-BE87-EFFB8F24CCC6}"/>
              </a:ext>
            </a:extLst>
          </p:cNvPr>
          <p:cNvCxnSpPr>
            <a:cxnSpLocks/>
          </p:cNvCxnSpPr>
          <p:nvPr/>
        </p:nvCxnSpPr>
        <p:spPr>
          <a:xfrm>
            <a:off x="3714417" y="2298328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Connecteur droit 78">
            <a:extLst>
              <a:ext uri="{FF2B5EF4-FFF2-40B4-BE49-F238E27FC236}">
                <a16:creationId xmlns:a16="http://schemas.microsoft.com/office/drawing/2014/main" xmlns="" id="{BB222B2E-E8F0-F446-9F0D-0732CEC5602A}"/>
              </a:ext>
            </a:extLst>
          </p:cNvPr>
          <p:cNvCxnSpPr>
            <a:cxnSpLocks/>
          </p:cNvCxnSpPr>
          <p:nvPr/>
        </p:nvCxnSpPr>
        <p:spPr>
          <a:xfrm>
            <a:off x="3657102" y="2298328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79">
            <a:extLst>
              <a:ext uri="{FF2B5EF4-FFF2-40B4-BE49-F238E27FC236}">
                <a16:creationId xmlns:a16="http://schemas.microsoft.com/office/drawing/2014/main" xmlns="" id="{E3CDFBF2-1484-674D-BBB6-5E4506BE0CC9}"/>
              </a:ext>
            </a:extLst>
          </p:cNvPr>
          <p:cNvCxnSpPr>
            <a:cxnSpLocks/>
          </p:cNvCxnSpPr>
          <p:nvPr/>
        </p:nvCxnSpPr>
        <p:spPr>
          <a:xfrm>
            <a:off x="3568037" y="2298328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Connecteur droit 80">
            <a:extLst>
              <a:ext uri="{FF2B5EF4-FFF2-40B4-BE49-F238E27FC236}">
                <a16:creationId xmlns:a16="http://schemas.microsoft.com/office/drawing/2014/main" xmlns="" id="{A998702E-AB6C-134A-A26B-114D3310ABE8}"/>
              </a:ext>
            </a:extLst>
          </p:cNvPr>
          <p:cNvCxnSpPr>
            <a:cxnSpLocks/>
          </p:cNvCxnSpPr>
          <p:nvPr/>
        </p:nvCxnSpPr>
        <p:spPr>
          <a:xfrm>
            <a:off x="3684660" y="2298328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 droit 81">
            <a:extLst>
              <a:ext uri="{FF2B5EF4-FFF2-40B4-BE49-F238E27FC236}">
                <a16:creationId xmlns:a16="http://schemas.microsoft.com/office/drawing/2014/main" xmlns="" id="{063BDF9E-A58C-8B4C-8ADF-507CDC82E1F4}"/>
              </a:ext>
            </a:extLst>
          </p:cNvPr>
          <p:cNvCxnSpPr>
            <a:cxnSpLocks/>
          </p:cNvCxnSpPr>
          <p:nvPr/>
        </p:nvCxnSpPr>
        <p:spPr>
          <a:xfrm>
            <a:off x="3522611" y="2298328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Connecteur droit 82">
            <a:extLst>
              <a:ext uri="{FF2B5EF4-FFF2-40B4-BE49-F238E27FC236}">
                <a16:creationId xmlns:a16="http://schemas.microsoft.com/office/drawing/2014/main" xmlns="" id="{197651A6-2F5B-9245-A05F-70DE75B5820F}"/>
              </a:ext>
            </a:extLst>
          </p:cNvPr>
          <p:cNvCxnSpPr>
            <a:cxnSpLocks/>
          </p:cNvCxnSpPr>
          <p:nvPr/>
        </p:nvCxnSpPr>
        <p:spPr>
          <a:xfrm>
            <a:off x="3485528" y="2298328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Connecteur droit 83">
            <a:extLst>
              <a:ext uri="{FF2B5EF4-FFF2-40B4-BE49-F238E27FC236}">
                <a16:creationId xmlns:a16="http://schemas.microsoft.com/office/drawing/2014/main" xmlns="" id="{28B34368-C4A0-DA4D-8BA5-7C175FD80F88}"/>
              </a:ext>
            </a:extLst>
          </p:cNvPr>
          <p:cNvCxnSpPr>
            <a:cxnSpLocks/>
          </p:cNvCxnSpPr>
          <p:nvPr/>
        </p:nvCxnSpPr>
        <p:spPr>
          <a:xfrm>
            <a:off x="3457970" y="2298328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Connecteur droit 84">
            <a:extLst>
              <a:ext uri="{FF2B5EF4-FFF2-40B4-BE49-F238E27FC236}">
                <a16:creationId xmlns:a16="http://schemas.microsoft.com/office/drawing/2014/main" xmlns="" id="{93049F0A-156D-BD4C-B46A-A5A30C60980B}"/>
              </a:ext>
            </a:extLst>
          </p:cNvPr>
          <p:cNvCxnSpPr>
            <a:cxnSpLocks/>
          </p:cNvCxnSpPr>
          <p:nvPr/>
        </p:nvCxnSpPr>
        <p:spPr>
          <a:xfrm>
            <a:off x="3428378" y="2298328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Connecteur droit 85">
            <a:extLst>
              <a:ext uri="{FF2B5EF4-FFF2-40B4-BE49-F238E27FC236}">
                <a16:creationId xmlns:a16="http://schemas.microsoft.com/office/drawing/2014/main" xmlns="" id="{AD09FCF1-C529-974F-86F4-8371501BF81B}"/>
              </a:ext>
            </a:extLst>
          </p:cNvPr>
          <p:cNvCxnSpPr>
            <a:cxnSpLocks/>
          </p:cNvCxnSpPr>
          <p:nvPr/>
        </p:nvCxnSpPr>
        <p:spPr>
          <a:xfrm>
            <a:off x="3407170" y="2298328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Connecteur droit 86">
            <a:extLst>
              <a:ext uri="{FF2B5EF4-FFF2-40B4-BE49-F238E27FC236}">
                <a16:creationId xmlns:a16="http://schemas.microsoft.com/office/drawing/2014/main" xmlns="" id="{3200F49C-8433-4E49-8E31-4EF7D69D6DD7}"/>
              </a:ext>
            </a:extLst>
          </p:cNvPr>
          <p:cNvCxnSpPr>
            <a:cxnSpLocks/>
          </p:cNvCxnSpPr>
          <p:nvPr/>
        </p:nvCxnSpPr>
        <p:spPr>
          <a:xfrm>
            <a:off x="3362720" y="2298328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Connecteur droit 87">
            <a:extLst>
              <a:ext uri="{FF2B5EF4-FFF2-40B4-BE49-F238E27FC236}">
                <a16:creationId xmlns:a16="http://schemas.microsoft.com/office/drawing/2014/main" xmlns="" id="{2284E21D-9700-3A44-A01D-8244806A43F6}"/>
              </a:ext>
            </a:extLst>
          </p:cNvPr>
          <p:cNvCxnSpPr>
            <a:cxnSpLocks/>
          </p:cNvCxnSpPr>
          <p:nvPr/>
        </p:nvCxnSpPr>
        <p:spPr>
          <a:xfrm>
            <a:off x="3318270" y="2298328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Connecteur droit 88">
            <a:extLst>
              <a:ext uri="{FF2B5EF4-FFF2-40B4-BE49-F238E27FC236}">
                <a16:creationId xmlns:a16="http://schemas.microsoft.com/office/drawing/2014/main" xmlns="" id="{D7CE8F4E-2A65-DB45-9A0E-693136BFBFAF}"/>
              </a:ext>
            </a:extLst>
          </p:cNvPr>
          <p:cNvCxnSpPr>
            <a:cxnSpLocks/>
          </p:cNvCxnSpPr>
          <p:nvPr/>
        </p:nvCxnSpPr>
        <p:spPr>
          <a:xfrm>
            <a:off x="3292870" y="2298328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 droit 89">
            <a:extLst>
              <a:ext uri="{FF2B5EF4-FFF2-40B4-BE49-F238E27FC236}">
                <a16:creationId xmlns:a16="http://schemas.microsoft.com/office/drawing/2014/main" xmlns="" id="{6C30ADD6-CBEC-884D-9C2C-6D48724AE461}"/>
              </a:ext>
            </a:extLst>
          </p:cNvPr>
          <p:cNvCxnSpPr>
            <a:cxnSpLocks/>
          </p:cNvCxnSpPr>
          <p:nvPr/>
        </p:nvCxnSpPr>
        <p:spPr>
          <a:xfrm>
            <a:off x="3229370" y="2298328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xmlns="" id="{6F458715-A69E-4047-BCEF-5B1EA2FC0E4C}"/>
              </a:ext>
            </a:extLst>
          </p:cNvPr>
          <p:cNvCxnSpPr>
            <a:cxnSpLocks/>
          </p:cNvCxnSpPr>
          <p:nvPr/>
        </p:nvCxnSpPr>
        <p:spPr>
          <a:xfrm>
            <a:off x="3346845" y="2298328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Connecteur droit 91">
            <a:extLst>
              <a:ext uri="{FF2B5EF4-FFF2-40B4-BE49-F238E27FC236}">
                <a16:creationId xmlns:a16="http://schemas.microsoft.com/office/drawing/2014/main" xmlns="" id="{669E535C-D02B-AA49-B330-BF385D760417}"/>
              </a:ext>
            </a:extLst>
          </p:cNvPr>
          <p:cNvCxnSpPr>
            <a:cxnSpLocks/>
          </p:cNvCxnSpPr>
          <p:nvPr/>
        </p:nvCxnSpPr>
        <p:spPr>
          <a:xfrm>
            <a:off x="3146696" y="2298328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Connecteur droit 92">
            <a:extLst>
              <a:ext uri="{FF2B5EF4-FFF2-40B4-BE49-F238E27FC236}">
                <a16:creationId xmlns:a16="http://schemas.microsoft.com/office/drawing/2014/main" xmlns="" id="{19A5EFB5-8E54-0942-9810-4915E600FDDF}"/>
              </a:ext>
            </a:extLst>
          </p:cNvPr>
          <p:cNvCxnSpPr>
            <a:cxnSpLocks/>
          </p:cNvCxnSpPr>
          <p:nvPr/>
        </p:nvCxnSpPr>
        <p:spPr>
          <a:xfrm>
            <a:off x="3131838" y="2298328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Connecteur droit 93">
            <a:extLst>
              <a:ext uri="{FF2B5EF4-FFF2-40B4-BE49-F238E27FC236}">
                <a16:creationId xmlns:a16="http://schemas.microsoft.com/office/drawing/2014/main" xmlns="" id="{66A7C122-04AE-744C-AFAB-D32F0BFC9FF3}"/>
              </a:ext>
            </a:extLst>
          </p:cNvPr>
          <p:cNvCxnSpPr>
            <a:cxnSpLocks/>
          </p:cNvCxnSpPr>
          <p:nvPr/>
        </p:nvCxnSpPr>
        <p:spPr>
          <a:xfrm>
            <a:off x="3119138" y="2298328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94">
            <a:extLst>
              <a:ext uri="{FF2B5EF4-FFF2-40B4-BE49-F238E27FC236}">
                <a16:creationId xmlns:a16="http://schemas.microsoft.com/office/drawing/2014/main" xmlns="" id="{58A19AD6-AA19-924F-9E80-FE75416EA4BA}"/>
              </a:ext>
            </a:extLst>
          </p:cNvPr>
          <p:cNvCxnSpPr>
            <a:cxnSpLocks/>
          </p:cNvCxnSpPr>
          <p:nvPr/>
        </p:nvCxnSpPr>
        <p:spPr>
          <a:xfrm>
            <a:off x="3081038" y="2298328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Connecteur droit 95">
            <a:extLst>
              <a:ext uri="{FF2B5EF4-FFF2-40B4-BE49-F238E27FC236}">
                <a16:creationId xmlns:a16="http://schemas.microsoft.com/office/drawing/2014/main" xmlns="" id="{22A3B5A8-71C7-AC45-A030-33C9A2211A3E}"/>
              </a:ext>
            </a:extLst>
          </p:cNvPr>
          <p:cNvCxnSpPr>
            <a:cxnSpLocks/>
          </p:cNvCxnSpPr>
          <p:nvPr/>
        </p:nvCxnSpPr>
        <p:spPr>
          <a:xfrm>
            <a:off x="3058813" y="2298328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Connecteur droit 96">
            <a:extLst>
              <a:ext uri="{FF2B5EF4-FFF2-40B4-BE49-F238E27FC236}">
                <a16:creationId xmlns:a16="http://schemas.microsoft.com/office/drawing/2014/main" xmlns="" id="{A8804587-D162-B741-9208-37A6AF47AB55}"/>
              </a:ext>
            </a:extLst>
          </p:cNvPr>
          <p:cNvCxnSpPr>
            <a:cxnSpLocks/>
          </p:cNvCxnSpPr>
          <p:nvPr/>
        </p:nvCxnSpPr>
        <p:spPr>
          <a:xfrm>
            <a:off x="3043955" y="2298328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Connecteur droit 97">
            <a:extLst>
              <a:ext uri="{FF2B5EF4-FFF2-40B4-BE49-F238E27FC236}">
                <a16:creationId xmlns:a16="http://schemas.microsoft.com/office/drawing/2014/main" xmlns="" id="{9BBCEDD7-197B-824A-A837-A0D172548CDA}"/>
              </a:ext>
            </a:extLst>
          </p:cNvPr>
          <p:cNvCxnSpPr>
            <a:cxnSpLocks/>
          </p:cNvCxnSpPr>
          <p:nvPr/>
        </p:nvCxnSpPr>
        <p:spPr>
          <a:xfrm>
            <a:off x="3015380" y="2298328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Connecteur droit 98">
            <a:extLst>
              <a:ext uri="{FF2B5EF4-FFF2-40B4-BE49-F238E27FC236}">
                <a16:creationId xmlns:a16="http://schemas.microsoft.com/office/drawing/2014/main" xmlns="" id="{4E1255FF-6B77-C64F-A6E2-04AD38CF3563}"/>
              </a:ext>
            </a:extLst>
          </p:cNvPr>
          <p:cNvCxnSpPr>
            <a:cxnSpLocks/>
          </p:cNvCxnSpPr>
          <p:nvPr/>
        </p:nvCxnSpPr>
        <p:spPr>
          <a:xfrm>
            <a:off x="2989980" y="2264668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Connecteur droit 99">
            <a:extLst>
              <a:ext uri="{FF2B5EF4-FFF2-40B4-BE49-F238E27FC236}">
                <a16:creationId xmlns:a16="http://schemas.microsoft.com/office/drawing/2014/main" xmlns="" id="{E27062FB-BBB0-994B-99EC-78FB05CEA929}"/>
              </a:ext>
            </a:extLst>
          </p:cNvPr>
          <p:cNvCxnSpPr>
            <a:cxnSpLocks/>
          </p:cNvCxnSpPr>
          <p:nvPr/>
        </p:nvCxnSpPr>
        <p:spPr>
          <a:xfrm>
            <a:off x="2949722" y="2264668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Connecteur droit 100">
            <a:extLst>
              <a:ext uri="{FF2B5EF4-FFF2-40B4-BE49-F238E27FC236}">
                <a16:creationId xmlns:a16="http://schemas.microsoft.com/office/drawing/2014/main" xmlns="" id="{268A136C-F287-DD4D-93F2-A6CC8443AAEF}"/>
              </a:ext>
            </a:extLst>
          </p:cNvPr>
          <p:cNvCxnSpPr>
            <a:cxnSpLocks/>
          </p:cNvCxnSpPr>
          <p:nvPr/>
        </p:nvCxnSpPr>
        <p:spPr>
          <a:xfrm>
            <a:off x="2921147" y="2246635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Connecteur droit 101">
            <a:extLst>
              <a:ext uri="{FF2B5EF4-FFF2-40B4-BE49-F238E27FC236}">
                <a16:creationId xmlns:a16="http://schemas.microsoft.com/office/drawing/2014/main" xmlns="" id="{5F7E8DA4-18EB-6149-B56B-86EDC258D8DF}"/>
              </a:ext>
            </a:extLst>
          </p:cNvPr>
          <p:cNvCxnSpPr>
            <a:cxnSpLocks/>
          </p:cNvCxnSpPr>
          <p:nvPr/>
        </p:nvCxnSpPr>
        <p:spPr>
          <a:xfrm>
            <a:off x="2896764" y="2243460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Connecteur droit 102">
            <a:extLst>
              <a:ext uri="{FF2B5EF4-FFF2-40B4-BE49-F238E27FC236}">
                <a16:creationId xmlns:a16="http://schemas.microsoft.com/office/drawing/2014/main" xmlns="" id="{D40A67C3-50A4-F448-8CC8-AC89820D8923}"/>
              </a:ext>
            </a:extLst>
          </p:cNvPr>
          <p:cNvCxnSpPr>
            <a:cxnSpLocks/>
          </p:cNvCxnSpPr>
          <p:nvPr/>
        </p:nvCxnSpPr>
        <p:spPr>
          <a:xfrm>
            <a:off x="2858664" y="2214885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Connecteur droit 103">
            <a:extLst>
              <a:ext uri="{FF2B5EF4-FFF2-40B4-BE49-F238E27FC236}">
                <a16:creationId xmlns:a16="http://schemas.microsoft.com/office/drawing/2014/main" xmlns="" id="{956588C0-E3E5-3F43-9D03-F65260311548}"/>
              </a:ext>
            </a:extLst>
          </p:cNvPr>
          <p:cNvCxnSpPr>
            <a:cxnSpLocks/>
          </p:cNvCxnSpPr>
          <p:nvPr/>
        </p:nvCxnSpPr>
        <p:spPr>
          <a:xfrm>
            <a:off x="2884064" y="2211710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Connecteur droit 104">
            <a:extLst>
              <a:ext uri="{FF2B5EF4-FFF2-40B4-BE49-F238E27FC236}">
                <a16:creationId xmlns:a16="http://schemas.microsoft.com/office/drawing/2014/main" xmlns="" id="{40C7AF4C-FE76-0B48-A740-F88FEDA18B9B}"/>
              </a:ext>
            </a:extLst>
          </p:cNvPr>
          <p:cNvCxnSpPr>
            <a:cxnSpLocks/>
          </p:cNvCxnSpPr>
          <p:nvPr/>
        </p:nvCxnSpPr>
        <p:spPr>
          <a:xfrm>
            <a:off x="2799356" y="2211710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cteur droit 105">
            <a:extLst>
              <a:ext uri="{FF2B5EF4-FFF2-40B4-BE49-F238E27FC236}">
                <a16:creationId xmlns:a16="http://schemas.microsoft.com/office/drawing/2014/main" xmlns="" id="{18294AE3-6F1A-434C-B0C5-6D29C626BB43}"/>
              </a:ext>
            </a:extLst>
          </p:cNvPr>
          <p:cNvCxnSpPr>
            <a:cxnSpLocks/>
          </p:cNvCxnSpPr>
          <p:nvPr/>
        </p:nvCxnSpPr>
        <p:spPr>
          <a:xfrm>
            <a:off x="2786656" y="2211710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Connecteur droit 106">
            <a:extLst>
              <a:ext uri="{FF2B5EF4-FFF2-40B4-BE49-F238E27FC236}">
                <a16:creationId xmlns:a16="http://schemas.microsoft.com/office/drawing/2014/main" xmlns="" id="{38A754A1-9136-D842-8F45-FA402246FEF0}"/>
              </a:ext>
            </a:extLst>
          </p:cNvPr>
          <p:cNvCxnSpPr>
            <a:cxnSpLocks/>
          </p:cNvCxnSpPr>
          <p:nvPr/>
        </p:nvCxnSpPr>
        <p:spPr>
          <a:xfrm>
            <a:off x="2773956" y="2211710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Connecteur droit 107">
            <a:extLst>
              <a:ext uri="{FF2B5EF4-FFF2-40B4-BE49-F238E27FC236}">
                <a16:creationId xmlns:a16="http://schemas.microsoft.com/office/drawing/2014/main" xmlns="" id="{2C2212D4-D2FA-4049-8E10-D592246997F9}"/>
              </a:ext>
            </a:extLst>
          </p:cNvPr>
          <p:cNvCxnSpPr>
            <a:cxnSpLocks/>
          </p:cNvCxnSpPr>
          <p:nvPr/>
        </p:nvCxnSpPr>
        <p:spPr>
          <a:xfrm>
            <a:off x="2761256" y="2211710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Connecteur droit 108">
            <a:extLst>
              <a:ext uri="{FF2B5EF4-FFF2-40B4-BE49-F238E27FC236}">
                <a16:creationId xmlns:a16="http://schemas.microsoft.com/office/drawing/2014/main" xmlns="" id="{186D2137-FA97-CC4D-A05D-BED2B7F29DD8}"/>
              </a:ext>
            </a:extLst>
          </p:cNvPr>
          <p:cNvCxnSpPr>
            <a:cxnSpLocks/>
          </p:cNvCxnSpPr>
          <p:nvPr/>
        </p:nvCxnSpPr>
        <p:spPr>
          <a:xfrm>
            <a:off x="2748556" y="2211710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Connecteur droit 109">
            <a:extLst>
              <a:ext uri="{FF2B5EF4-FFF2-40B4-BE49-F238E27FC236}">
                <a16:creationId xmlns:a16="http://schemas.microsoft.com/office/drawing/2014/main" xmlns="" id="{49FAF2B5-6A33-FF43-BBC6-312B69AD9634}"/>
              </a:ext>
            </a:extLst>
          </p:cNvPr>
          <p:cNvCxnSpPr>
            <a:cxnSpLocks/>
          </p:cNvCxnSpPr>
          <p:nvPr/>
        </p:nvCxnSpPr>
        <p:spPr>
          <a:xfrm>
            <a:off x="2724173" y="2189485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Connecteur droit 111">
            <a:extLst>
              <a:ext uri="{FF2B5EF4-FFF2-40B4-BE49-F238E27FC236}">
                <a16:creationId xmlns:a16="http://schemas.microsoft.com/office/drawing/2014/main" xmlns="" id="{476F73D8-5317-E046-9A58-8391986D87D9}"/>
              </a:ext>
            </a:extLst>
          </p:cNvPr>
          <p:cNvCxnSpPr>
            <a:cxnSpLocks/>
          </p:cNvCxnSpPr>
          <p:nvPr/>
        </p:nvCxnSpPr>
        <p:spPr>
          <a:xfrm>
            <a:off x="2709315" y="2189485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Connecteur droit 112">
            <a:extLst>
              <a:ext uri="{FF2B5EF4-FFF2-40B4-BE49-F238E27FC236}">
                <a16:creationId xmlns:a16="http://schemas.microsoft.com/office/drawing/2014/main" xmlns="" id="{FFBCCD58-1429-524B-8B91-C0E2A2256BDD}"/>
              </a:ext>
            </a:extLst>
          </p:cNvPr>
          <p:cNvCxnSpPr>
            <a:cxnSpLocks/>
          </p:cNvCxnSpPr>
          <p:nvPr/>
        </p:nvCxnSpPr>
        <p:spPr>
          <a:xfrm>
            <a:off x="2693440" y="2189485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Connecteur droit 113">
            <a:extLst>
              <a:ext uri="{FF2B5EF4-FFF2-40B4-BE49-F238E27FC236}">
                <a16:creationId xmlns:a16="http://schemas.microsoft.com/office/drawing/2014/main" xmlns="" id="{DC5F8094-28D7-6942-BEF6-2E7A480E88A9}"/>
              </a:ext>
            </a:extLst>
          </p:cNvPr>
          <p:cNvCxnSpPr>
            <a:cxnSpLocks/>
          </p:cNvCxnSpPr>
          <p:nvPr/>
        </p:nvCxnSpPr>
        <p:spPr>
          <a:xfrm>
            <a:off x="2642640" y="2189485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Connecteur droit 114">
            <a:extLst>
              <a:ext uri="{FF2B5EF4-FFF2-40B4-BE49-F238E27FC236}">
                <a16:creationId xmlns:a16="http://schemas.microsoft.com/office/drawing/2014/main" xmlns="" id="{329E8181-FC0B-4C4B-8A03-7C43DDB4DE9C}"/>
              </a:ext>
            </a:extLst>
          </p:cNvPr>
          <p:cNvCxnSpPr>
            <a:cxnSpLocks/>
          </p:cNvCxnSpPr>
          <p:nvPr/>
        </p:nvCxnSpPr>
        <p:spPr>
          <a:xfrm>
            <a:off x="2462682" y="2174627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Connecteur droit 115">
            <a:extLst>
              <a:ext uri="{FF2B5EF4-FFF2-40B4-BE49-F238E27FC236}">
                <a16:creationId xmlns:a16="http://schemas.microsoft.com/office/drawing/2014/main" xmlns="" id="{6981C925-9C3F-4D47-BB97-CACF2CDFEA71}"/>
              </a:ext>
            </a:extLst>
          </p:cNvPr>
          <p:cNvCxnSpPr>
            <a:cxnSpLocks/>
          </p:cNvCxnSpPr>
          <p:nvPr/>
        </p:nvCxnSpPr>
        <p:spPr>
          <a:xfrm>
            <a:off x="2354608" y="2174627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62">
            <a:extLst>
              <a:ext uri="{FF2B5EF4-FFF2-40B4-BE49-F238E27FC236}">
                <a16:creationId xmlns:a16="http://schemas.microsoft.com/office/drawing/2014/main" xmlns="" id="{33F11D63-FCE8-C647-A72B-9F9FD860CA6E}"/>
              </a:ext>
            </a:extLst>
          </p:cNvPr>
          <p:cNvCxnSpPr/>
          <p:nvPr/>
        </p:nvCxnSpPr>
        <p:spPr>
          <a:xfrm>
            <a:off x="3781092" y="2631703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Connecteur droit 116">
            <a:extLst>
              <a:ext uri="{FF2B5EF4-FFF2-40B4-BE49-F238E27FC236}">
                <a16:creationId xmlns:a16="http://schemas.microsoft.com/office/drawing/2014/main" xmlns="" id="{D631C477-3BFE-CF4B-A32F-7B13271D5676}"/>
              </a:ext>
            </a:extLst>
          </p:cNvPr>
          <p:cNvCxnSpPr/>
          <p:nvPr/>
        </p:nvCxnSpPr>
        <p:spPr>
          <a:xfrm>
            <a:off x="3741810" y="2631703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Connecteur droit 117">
            <a:extLst>
              <a:ext uri="{FF2B5EF4-FFF2-40B4-BE49-F238E27FC236}">
                <a16:creationId xmlns:a16="http://schemas.microsoft.com/office/drawing/2014/main" xmlns="" id="{2E6ACE5C-4FB2-DB42-83D5-E5C8492310AB}"/>
              </a:ext>
            </a:extLst>
          </p:cNvPr>
          <p:cNvCxnSpPr/>
          <p:nvPr/>
        </p:nvCxnSpPr>
        <p:spPr>
          <a:xfrm>
            <a:off x="3710060" y="2631703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Connecteur droit 118">
            <a:extLst>
              <a:ext uri="{FF2B5EF4-FFF2-40B4-BE49-F238E27FC236}">
                <a16:creationId xmlns:a16="http://schemas.microsoft.com/office/drawing/2014/main" xmlns="" id="{8F51F66F-6355-234C-967F-9AC0FA43D7CF}"/>
              </a:ext>
            </a:extLst>
          </p:cNvPr>
          <p:cNvCxnSpPr/>
          <p:nvPr/>
        </p:nvCxnSpPr>
        <p:spPr>
          <a:xfrm>
            <a:off x="3691010" y="2631703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Connecteur droit 119">
            <a:extLst>
              <a:ext uri="{FF2B5EF4-FFF2-40B4-BE49-F238E27FC236}">
                <a16:creationId xmlns:a16="http://schemas.microsoft.com/office/drawing/2014/main" xmlns="" id="{B7A2C4D1-C492-4240-8355-A7EADFC0804C}"/>
              </a:ext>
            </a:extLst>
          </p:cNvPr>
          <p:cNvCxnSpPr/>
          <p:nvPr/>
        </p:nvCxnSpPr>
        <p:spPr>
          <a:xfrm>
            <a:off x="3650752" y="2592958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Connecteur droit 120">
            <a:extLst>
              <a:ext uri="{FF2B5EF4-FFF2-40B4-BE49-F238E27FC236}">
                <a16:creationId xmlns:a16="http://schemas.microsoft.com/office/drawing/2014/main" xmlns="" id="{4DC4D79F-BE79-1449-9013-143499056FF3}"/>
              </a:ext>
            </a:extLst>
          </p:cNvPr>
          <p:cNvCxnSpPr/>
          <p:nvPr/>
        </p:nvCxnSpPr>
        <p:spPr>
          <a:xfrm>
            <a:off x="3610494" y="2587625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Connecteur droit 121">
            <a:extLst>
              <a:ext uri="{FF2B5EF4-FFF2-40B4-BE49-F238E27FC236}">
                <a16:creationId xmlns:a16="http://schemas.microsoft.com/office/drawing/2014/main" xmlns="" id="{1E08301A-FFDD-0940-8F9E-291CDB38E302}"/>
              </a:ext>
            </a:extLst>
          </p:cNvPr>
          <p:cNvCxnSpPr/>
          <p:nvPr/>
        </p:nvCxnSpPr>
        <p:spPr>
          <a:xfrm>
            <a:off x="3572394" y="2584450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Connecteur droit 122">
            <a:extLst>
              <a:ext uri="{FF2B5EF4-FFF2-40B4-BE49-F238E27FC236}">
                <a16:creationId xmlns:a16="http://schemas.microsoft.com/office/drawing/2014/main" xmlns="" id="{2CE124A6-4F25-D140-8D32-6CC6DE3AA7E1}"/>
              </a:ext>
            </a:extLst>
          </p:cNvPr>
          <p:cNvCxnSpPr/>
          <p:nvPr/>
        </p:nvCxnSpPr>
        <p:spPr>
          <a:xfrm>
            <a:off x="3557536" y="2574925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Connecteur droit 123">
            <a:extLst>
              <a:ext uri="{FF2B5EF4-FFF2-40B4-BE49-F238E27FC236}">
                <a16:creationId xmlns:a16="http://schemas.microsoft.com/office/drawing/2014/main" xmlns="" id="{18E2C3C2-67B3-3741-A616-C61BAE394EFB}"/>
              </a:ext>
            </a:extLst>
          </p:cNvPr>
          <p:cNvCxnSpPr/>
          <p:nvPr/>
        </p:nvCxnSpPr>
        <p:spPr>
          <a:xfrm>
            <a:off x="3541661" y="2565400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Connecteur droit 124">
            <a:extLst>
              <a:ext uri="{FF2B5EF4-FFF2-40B4-BE49-F238E27FC236}">
                <a16:creationId xmlns:a16="http://schemas.microsoft.com/office/drawing/2014/main" xmlns="" id="{0F794D43-6DBB-CB47-A2EF-4C523FCB91D8}"/>
              </a:ext>
            </a:extLst>
          </p:cNvPr>
          <p:cNvCxnSpPr/>
          <p:nvPr/>
        </p:nvCxnSpPr>
        <p:spPr>
          <a:xfrm>
            <a:off x="3525786" y="2555875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Connecteur droit 125">
            <a:extLst>
              <a:ext uri="{FF2B5EF4-FFF2-40B4-BE49-F238E27FC236}">
                <a16:creationId xmlns:a16="http://schemas.microsoft.com/office/drawing/2014/main" xmlns="" id="{C9E9C345-6164-954F-A1BB-3B1268D6670B}"/>
              </a:ext>
            </a:extLst>
          </p:cNvPr>
          <p:cNvCxnSpPr/>
          <p:nvPr/>
        </p:nvCxnSpPr>
        <p:spPr>
          <a:xfrm>
            <a:off x="3509911" y="2543175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Connecteur droit 126">
            <a:extLst>
              <a:ext uri="{FF2B5EF4-FFF2-40B4-BE49-F238E27FC236}">
                <a16:creationId xmlns:a16="http://schemas.microsoft.com/office/drawing/2014/main" xmlns="" id="{074FA336-77B2-2840-86F0-A4C3CE17D85A}"/>
              </a:ext>
            </a:extLst>
          </p:cNvPr>
          <p:cNvCxnSpPr/>
          <p:nvPr/>
        </p:nvCxnSpPr>
        <p:spPr>
          <a:xfrm>
            <a:off x="3495053" y="2543175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Connecteur droit 127">
            <a:extLst>
              <a:ext uri="{FF2B5EF4-FFF2-40B4-BE49-F238E27FC236}">
                <a16:creationId xmlns:a16="http://schemas.microsoft.com/office/drawing/2014/main" xmlns="" id="{105ECBB4-4EAD-1043-A001-DBB490072F22}"/>
              </a:ext>
            </a:extLst>
          </p:cNvPr>
          <p:cNvCxnSpPr/>
          <p:nvPr/>
        </p:nvCxnSpPr>
        <p:spPr>
          <a:xfrm>
            <a:off x="3479178" y="2543175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Connecteur droit 128">
            <a:extLst>
              <a:ext uri="{FF2B5EF4-FFF2-40B4-BE49-F238E27FC236}">
                <a16:creationId xmlns:a16="http://schemas.microsoft.com/office/drawing/2014/main" xmlns="" id="{1A50AD9C-4DCF-1745-918C-FA145CABC603}"/>
              </a:ext>
            </a:extLst>
          </p:cNvPr>
          <p:cNvCxnSpPr/>
          <p:nvPr/>
        </p:nvCxnSpPr>
        <p:spPr>
          <a:xfrm>
            <a:off x="3463303" y="2543175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Connecteur droit 129">
            <a:extLst>
              <a:ext uri="{FF2B5EF4-FFF2-40B4-BE49-F238E27FC236}">
                <a16:creationId xmlns:a16="http://schemas.microsoft.com/office/drawing/2014/main" xmlns="" id="{FBA91D01-4B66-D847-861B-D47D55726F91}"/>
              </a:ext>
            </a:extLst>
          </p:cNvPr>
          <p:cNvCxnSpPr/>
          <p:nvPr/>
        </p:nvCxnSpPr>
        <p:spPr>
          <a:xfrm>
            <a:off x="3431553" y="2534667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Connecteur droit 130">
            <a:extLst>
              <a:ext uri="{FF2B5EF4-FFF2-40B4-BE49-F238E27FC236}">
                <a16:creationId xmlns:a16="http://schemas.microsoft.com/office/drawing/2014/main" xmlns="" id="{C3D0D552-E46F-434B-A4DF-9BD732640E86}"/>
              </a:ext>
            </a:extLst>
          </p:cNvPr>
          <p:cNvCxnSpPr/>
          <p:nvPr/>
        </p:nvCxnSpPr>
        <p:spPr>
          <a:xfrm>
            <a:off x="3362720" y="2534667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Connecteur droit 131">
            <a:extLst>
              <a:ext uri="{FF2B5EF4-FFF2-40B4-BE49-F238E27FC236}">
                <a16:creationId xmlns:a16="http://schemas.microsoft.com/office/drawing/2014/main" xmlns="" id="{FBA805EF-80CA-6C41-BA4D-DCA1DEB06D30}"/>
              </a:ext>
            </a:extLst>
          </p:cNvPr>
          <p:cNvCxnSpPr/>
          <p:nvPr/>
        </p:nvCxnSpPr>
        <p:spPr>
          <a:xfrm>
            <a:off x="3293887" y="2534667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" name="Connecteur droit 132">
            <a:extLst>
              <a:ext uri="{FF2B5EF4-FFF2-40B4-BE49-F238E27FC236}">
                <a16:creationId xmlns:a16="http://schemas.microsoft.com/office/drawing/2014/main" xmlns="" id="{D376CDBF-469D-D344-B5B7-8979FE162BA7}"/>
              </a:ext>
            </a:extLst>
          </p:cNvPr>
          <p:cNvCxnSpPr/>
          <p:nvPr/>
        </p:nvCxnSpPr>
        <p:spPr>
          <a:xfrm>
            <a:off x="3225054" y="2534667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Connecteur droit 133">
            <a:extLst>
              <a:ext uri="{FF2B5EF4-FFF2-40B4-BE49-F238E27FC236}">
                <a16:creationId xmlns:a16="http://schemas.microsoft.com/office/drawing/2014/main" xmlns="" id="{77406986-3058-0849-82D6-EF0454C00503}"/>
              </a:ext>
            </a:extLst>
          </p:cNvPr>
          <p:cNvCxnSpPr/>
          <p:nvPr/>
        </p:nvCxnSpPr>
        <p:spPr>
          <a:xfrm>
            <a:off x="3377578" y="2534667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5" name="Connecteur droit 134">
            <a:extLst>
              <a:ext uri="{FF2B5EF4-FFF2-40B4-BE49-F238E27FC236}">
                <a16:creationId xmlns:a16="http://schemas.microsoft.com/office/drawing/2014/main" xmlns="" id="{FB1770FF-C0BB-B145-860E-4D88004005DE}"/>
              </a:ext>
            </a:extLst>
          </p:cNvPr>
          <p:cNvCxnSpPr/>
          <p:nvPr/>
        </p:nvCxnSpPr>
        <p:spPr>
          <a:xfrm>
            <a:off x="3308745" y="2534667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6" name="Connecteur droit 135">
            <a:extLst>
              <a:ext uri="{FF2B5EF4-FFF2-40B4-BE49-F238E27FC236}">
                <a16:creationId xmlns:a16="http://schemas.microsoft.com/office/drawing/2014/main" xmlns="" id="{DA3DEE5F-86C0-B542-8254-1AF8BC905A2C}"/>
              </a:ext>
            </a:extLst>
          </p:cNvPr>
          <p:cNvCxnSpPr/>
          <p:nvPr/>
        </p:nvCxnSpPr>
        <p:spPr>
          <a:xfrm>
            <a:off x="3239912" y="2534667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7" name="Connecteur droit 136">
            <a:extLst>
              <a:ext uri="{FF2B5EF4-FFF2-40B4-BE49-F238E27FC236}">
                <a16:creationId xmlns:a16="http://schemas.microsoft.com/office/drawing/2014/main" xmlns="" id="{75994790-6B9A-534C-A1BC-93EA606F42B6}"/>
              </a:ext>
            </a:extLst>
          </p:cNvPr>
          <p:cNvCxnSpPr/>
          <p:nvPr/>
        </p:nvCxnSpPr>
        <p:spPr>
          <a:xfrm>
            <a:off x="3393453" y="2534667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" name="Connecteur droit 137">
            <a:extLst>
              <a:ext uri="{FF2B5EF4-FFF2-40B4-BE49-F238E27FC236}">
                <a16:creationId xmlns:a16="http://schemas.microsoft.com/office/drawing/2014/main" xmlns="" id="{1589880E-9E14-DE48-BC3A-8B8BBDDDCE4A}"/>
              </a:ext>
            </a:extLst>
          </p:cNvPr>
          <p:cNvCxnSpPr/>
          <p:nvPr/>
        </p:nvCxnSpPr>
        <p:spPr>
          <a:xfrm>
            <a:off x="3324620" y="2534667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9" name="Connecteur droit 138">
            <a:extLst>
              <a:ext uri="{FF2B5EF4-FFF2-40B4-BE49-F238E27FC236}">
                <a16:creationId xmlns:a16="http://schemas.microsoft.com/office/drawing/2014/main" xmlns="" id="{E0977ACF-9B2B-144D-A114-DEDAE85A08E4}"/>
              </a:ext>
            </a:extLst>
          </p:cNvPr>
          <p:cNvCxnSpPr/>
          <p:nvPr/>
        </p:nvCxnSpPr>
        <p:spPr>
          <a:xfrm>
            <a:off x="3255787" y="2534667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0" name="Connecteur droit 139">
            <a:extLst>
              <a:ext uri="{FF2B5EF4-FFF2-40B4-BE49-F238E27FC236}">
                <a16:creationId xmlns:a16="http://schemas.microsoft.com/office/drawing/2014/main" xmlns="" id="{22384E63-798A-9440-BECB-397EF871B8DB}"/>
              </a:ext>
            </a:extLst>
          </p:cNvPr>
          <p:cNvCxnSpPr/>
          <p:nvPr/>
        </p:nvCxnSpPr>
        <p:spPr>
          <a:xfrm>
            <a:off x="3406153" y="2534667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Connecteur droit 140">
            <a:extLst>
              <a:ext uri="{FF2B5EF4-FFF2-40B4-BE49-F238E27FC236}">
                <a16:creationId xmlns:a16="http://schemas.microsoft.com/office/drawing/2014/main" xmlns="" id="{6821AC59-EA58-E74A-87CC-7705D96CDF64}"/>
              </a:ext>
            </a:extLst>
          </p:cNvPr>
          <p:cNvCxnSpPr/>
          <p:nvPr/>
        </p:nvCxnSpPr>
        <p:spPr>
          <a:xfrm>
            <a:off x="3337320" y="2534667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" name="Connecteur droit 141">
            <a:extLst>
              <a:ext uri="{FF2B5EF4-FFF2-40B4-BE49-F238E27FC236}">
                <a16:creationId xmlns:a16="http://schemas.microsoft.com/office/drawing/2014/main" xmlns="" id="{D9B5373A-9D49-6943-A96C-0F57BE9B12D0}"/>
              </a:ext>
            </a:extLst>
          </p:cNvPr>
          <p:cNvCxnSpPr/>
          <p:nvPr/>
        </p:nvCxnSpPr>
        <p:spPr>
          <a:xfrm>
            <a:off x="3268487" y="2534667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" name="Connecteur droit 142">
            <a:extLst>
              <a:ext uri="{FF2B5EF4-FFF2-40B4-BE49-F238E27FC236}">
                <a16:creationId xmlns:a16="http://schemas.microsoft.com/office/drawing/2014/main" xmlns="" id="{FD049914-31BC-8D44-BC5B-D5933067070E}"/>
              </a:ext>
            </a:extLst>
          </p:cNvPr>
          <p:cNvCxnSpPr/>
          <p:nvPr/>
        </p:nvCxnSpPr>
        <p:spPr>
          <a:xfrm>
            <a:off x="3283345" y="2534667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" name="Connecteur droit 143">
            <a:extLst>
              <a:ext uri="{FF2B5EF4-FFF2-40B4-BE49-F238E27FC236}">
                <a16:creationId xmlns:a16="http://schemas.microsoft.com/office/drawing/2014/main" xmlns="" id="{736B2C62-C1D4-F94F-B79A-2D70BFEFF1F5}"/>
              </a:ext>
            </a:extLst>
          </p:cNvPr>
          <p:cNvCxnSpPr/>
          <p:nvPr/>
        </p:nvCxnSpPr>
        <p:spPr>
          <a:xfrm>
            <a:off x="3350020" y="2534667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5" name="Connecteur droit 144">
            <a:extLst>
              <a:ext uri="{FF2B5EF4-FFF2-40B4-BE49-F238E27FC236}">
                <a16:creationId xmlns:a16="http://schemas.microsoft.com/office/drawing/2014/main" xmlns="" id="{82BF6489-B89D-754D-885F-C3BCF53D0687}"/>
              </a:ext>
            </a:extLst>
          </p:cNvPr>
          <p:cNvCxnSpPr/>
          <p:nvPr/>
        </p:nvCxnSpPr>
        <p:spPr>
          <a:xfrm>
            <a:off x="3418853" y="2534667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6" name="Connecteur droit 145">
            <a:extLst>
              <a:ext uri="{FF2B5EF4-FFF2-40B4-BE49-F238E27FC236}">
                <a16:creationId xmlns:a16="http://schemas.microsoft.com/office/drawing/2014/main" xmlns="" id="{00366E62-74C7-3B48-95DE-21D24CE7E26C}"/>
              </a:ext>
            </a:extLst>
          </p:cNvPr>
          <p:cNvCxnSpPr/>
          <p:nvPr/>
        </p:nvCxnSpPr>
        <p:spPr>
          <a:xfrm>
            <a:off x="3210196" y="2528317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7" name="Connecteur droit 146">
            <a:extLst>
              <a:ext uri="{FF2B5EF4-FFF2-40B4-BE49-F238E27FC236}">
                <a16:creationId xmlns:a16="http://schemas.microsoft.com/office/drawing/2014/main" xmlns="" id="{A2A2AD92-5071-984D-8AC9-8076B702C728}"/>
              </a:ext>
            </a:extLst>
          </p:cNvPr>
          <p:cNvCxnSpPr/>
          <p:nvPr/>
        </p:nvCxnSpPr>
        <p:spPr>
          <a:xfrm>
            <a:off x="3194321" y="2525142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8" name="Connecteur droit 147">
            <a:extLst>
              <a:ext uri="{FF2B5EF4-FFF2-40B4-BE49-F238E27FC236}">
                <a16:creationId xmlns:a16="http://schemas.microsoft.com/office/drawing/2014/main" xmlns="" id="{BB8E1BD9-29FF-E148-BA19-99903A6B3FA4}"/>
              </a:ext>
            </a:extLst>
          </p:cNvPr>
          <p:cNvCxnSpPr/>
          <p:nvPr/>
        </p:nvCxnSpPr>
        <p:spPr>
          <a:xfrm>
            <a:off x="3176288" y="2521967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Connecteur droit 148">
            <a:extLst>
              <a:ext uri="{FF2B5EF4-FFF2-40B4-BE49-F238E27FC236}">
                <a16:creationId xmlns:a16="http://schemas.microsoft.com/office/drawing/2014/main" xmlns="" id="{E2D793F7-3877-6943-A88C-24F97666DD3D}"/>
              </a:ext>
            </a:extLst>
          </p:cNvPr>
          <p:cNvCxnSpPr/>
          <p:nvPr/>
        </p:nvCxnSpPr>
        <p:spPr>
          <a:xfrm>
            <a:off x="3160413" y="2518792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0" name="Connecteur droit 149">
            <a:extLst>
              <a:ext uri="{FF2B5EF4-FFF2-40B4-BE49-F238E27FC236}">
                <a16:creationId xmlns:a16="http://schemas.microsoft.com/office/drawing/2014/main" xmlns="" id="{86F9B902-9AD6-D347-8637-EC5665DFDD74}"/>
              </a:ext>
            </a:extLst>
          </p:cNvPr>
          <p:cNvCxnSpPr/>
          <p:nvPr/>
        </p:nvCxnSpPr>
        <p:spPr>
          <a:xfrm>
            <a:off x="3144538" y="2515617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1" name="Connecteur droit 150">
            <a:extLst>
              <a:ext uri="{FF2B5EF4-FFF2-40B4-BE49-F238E27FC236}">
                <a16:creationId xmlns:a16="http://schemas.microsoft.com/office/drawing/2014/main" xmlns="" id="{31160E94-482A-DB4E-A68A-40E1E75F52C7}"/>
              </a:ext>
            </a:extLst>
          </p:cNvPr>
          <p:cNvCxnSpPr/>
          <p:nvPr/>
        </p:nvCxnSpPr>
        <p:spPr>
          <a:xfrm>
            <a:off x="3128663" y="2512442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Connecteur droit 151">
            <a:extLst>
              <a:ext uri="{FF2B5EF4-FFF2-40B4-BE49-F238E27FC236}">
                <a16:creationId xmlns:a16="http://schemas.microsoft.com/office/drawing/2014/main" xmlns="" id="{C9B8C002-2CE8-9243-8291-A9DA9CFB420E}"/>
              </a:ext>
            </a:extLst>
          </p:cNvPr>
          <p:cNvCxnSpPr/>
          <p:nvPr/>
        </p:nvCxnSpPr>
        <p:spPr>
          <a:xfrm>
            <a:off x="3112788" y="2509267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Connecteur droit 152">
            <a:extLst>
              <a:ext uri="{FF2B5EF4-FFF2-40B4-BE49-F238E27FC236}">
                <a16:creationId xmlns:a16="http://schemas.microsoft.com/office/drawing/2014/main" xmlns="" id="{B83CF8B0-9443-8E4C-9A51-23FAB202C270}"/>
              </a:ext>
            </a:extLst>
          </p:cNvPr>
          <p:cNvCxnSpPr/>
          <p:nvPr/>
        </p:nvCxnSpPr>
        <p:spPr>
          <a:xfrm>
            <a:off x="3096913" y="2506092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Connecteur droit 153">
            <a:extLst>
              <a:ext uri="{FF2B5EF4-FFF2-40B4-BE49-F238E27FC236}">
                <a16:creationId xmlns:a16="http://schemas.microsoft.com/office/drawing/2014/main" xmlns="" id="{CC2BD0E2-5F1A-A745-8CA6-6C628B53A02B}"/>
              </a:ext>
            </a:extLst>
          </p:cNvPr>
          <p:cNvCxnSpPr/>
          <p:nvPr/>
        </p:nvCxnSpPr>
        <p:spPr>
          <a:xfrm>
            <a:off x="3074688" y="2506092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5" name="Connecteur droit 154">
            <a:extLst>
              <a:ext uri="{FF2B5EF4-FFF2-40B4-BE49-F238E27FC236}">
                <a16:creationId xmlns:a16="http://schemas.microsoft.com/office/drawing/2014/main" xmlns="" id="{1476ACA0-A605-AF47-B187-959EEC26BC86}"/>
              </a:ext>
            </a:extLst>
          </p:cNvPr>
          <p:cNvCxnSpPr/>
          <p:nvPr/>
        </p:nvCxnSpPr>
        <p:spPr>
          <a:xfrm>
            <a:off x="3052463" y="2506092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6" name="Connecteur droit 155">
            <a:extLst>
              <a:ext uri="{FF2B5EF4-FFF2-40B4-BE49-F238E27FC236}">
                <a16:creationId xmlns:a16="http://schemas.microsoft.com/office/drawing/2014/main" xmlns="" id="{34C5A72B-98F4-B040-8C5C-54262886F9E5}"/>
              </a:ext>
            </a:extLst>
          </p:cNvPr>
          <p:cNvCxnSpPr/>
          <p:nvPr/>
        </p:nvCxnSpPr>
        <p:spPr>
          <a:xfrm>
            <a:off x="3030238" y="2506092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7" name="Connecteur droit 156">
            <a:extLst>
              <a:ext uri="{FF2B5EF4-FFF2-40B4-BE49-F238E27FC236}">
                <a16:creationId xmlns:a16="http://schemas.microsoft.com/office/drawing/2014/main" xmlns="" id="{36F618D1-F628-3F4C-833E-C90D778F698F}"/>
              </a:ext>
            </a:extLst>
          </p:cNvPr>
          <p:cNvCxnSpPr/>
          <p:nvPr/>
        </p:nvCxnSpPr>
        <p:spPr>
          <a:xfrm>
            <a:off x="3008013" y="2506092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8" name="Connecteur droit 157">
            <a:extLst>
              <a:ext uri="{FF2B5EF4-FFF2-40B4-BE49-F238E27FC236}">
                <a16:creationId xmlns:a16="http://schemas.microsoft.com/office/drawing/2014/main" xmlns="" id="{0AEF9AC0-25CF-544B-AAE9-7D6066B8C625}"/>
              </a:ext>
            </a:extLst>
          </p:cNvPr>
          <p:cNvCxnSpPr/>
          <p:nvPr/>
        </p:nvCxnSpPr>
        <p:spPr>
          <a:xfrm>
            <a:off x="2985788" y="2506092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9" name="Connecteur droit 158">
            <a:extLst>
              <a:ext uri="{FF2B5EF4-FFF2-40B4-BE49-F238E27FC236}">
                <a16:creationId xmlns:a16="http://schemas.microsoft.com/office/drawing/2014/main" xmlns="" id="{FA92993D-B5AB-8B4F-8FD9-21F93345B2C6}"/>
              </a:ext>
            </a:extLst>
          </p:cNvPr>
          <p:cNvCxnSpPr/>
          <p:nvPr/>
        </p:nvCxnSpPr>
        <p:spPr>
          <a:xfrm>
            <a:off x="2995313" y="2506092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0" name="Connecteur droit 159">
            <a:extLst>
              <a:ext uri="{FF2B5EF4-FFF2-40B4-BE49-F238E27FC236}">
                <a16:creationId xmlns:a16="http://schemas.microsoft.com/office/drawing/2014/main" xmlns="" id="{B6661BC8-186A-9B48-8853-45C065D902DD}"/>
              </a:ext>
            </a:extLst>
          </p:cNvPr>
          <p:cNvCxnSpPr/>
          <p:nvPr/>
        </p:nvCxnSpPr>
        <p:spPr>
          <a:xfrm>
            <a:off x="3021730" y="2506092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1" name="Connecteur droit 160">
            <a:extLst>
              <a:ext uri="{FF2B5EF4-FFF2-40B4-BE49-F238E27FC236}">
                <a16:creationId xmlns:a16="http://schemas.microsoft.com/office/drawing/2014/main" xmlns="" id="{CB6CDE72-FE2A-D540-8043-B5658F9416AC}"/>
              </a:ext>
            </a:extLst>
          </p:cNvPr>
          <p:cNvCxnSpPr/>
          <p:nvPr/>
        </p:nvCxnSpPr>
        <p:spPr>
          <a:xfrm>
            <a:off x="3043955" y="2506092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2" name="Connecteur droit 161">
            <a:extLst>
              <a:ext uri="{FF2B5EF4-FFF2-40B4-BE49-F238E27FC236}">
                <a16:creationId xmlns:a16="http://schemas.microsoft.com/office/drawing/2014/main" xmlns="" id="{6BF4C22F-67B4-D741-921C-284B267D5F7F}"/>
              </a:ext>
            </a:extLst>
          </p:cNvPr>
          <p:cNvCxnSpPr/>
          <p:nvPr/>
        </p:nvCxnSpPr>
        <p:spPr>
          <a:xfrm>
            <a:off x="3084213" y="2506092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3" name="Connecteur droit 162">
            <a:extLst>
              <a:ext uri="{FF2B5EF4-FFF2-40B4-BE49-F238E27FC236}">
                <a16:creationId xmlns:a16="http://schemas.microsoft.com/office/drawing/2014/main" xmlns="" id="{25E30CA0-CF25-4B4D-9B6A-6EF9DE6254B7}"/>
              </a:ext>
            </a:extLst>
          </p:cNvPr>
          <p:cNvCxnSpPr/>
          <p:nvPr/>
        </p:nvCxnSpPr>
        <p:spPr>
          <a:xfrm>
            <a:off x="3061988" y="2506092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4" name="Connecteur droit 163">
            <a:extLst>
              <a:ext uri="{FF2B5EF4-FFF2-40B4-BE49-F238E27FC236}">
                <a16:creationId xmlns:a16="http://schemas.microsoft.com/office/drawing/2014/main" xmlns="" id="{4EC251FA-C79B-A740-8800-8A7EDF0364A3}"/>
              </a:ext>
            </a:extLst>
          </p:cNvPr>
          <p:cNvCxnSpPr/>
          <p:nvPr/>
        </p:nvCxnSpPr>
        <p:spPr>
          <a:xfrm>
            <a:off x="2970930" y="2502917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5" name="Connecteur droit 164">
            <a:extLst>
              <a:ext uri="{FF2B5EF4-FFF2-40B4-BE49-F238E27FC236}">
                <a16:creationId xmlns:a16="http://schemas.microsoft.com/office/drawing/2014/main" xmlns="" id="{1A455D6F-A6AC-CC43-9415-045020CFF39A}"/>
              </a:ext>
            </a:extLst>
          </p:cNvPr>
          <p:cNvCxnSpPr/>
          <p:nvPr/>
        </p:nvCxnSpPr>
        <p:spPr>
          <a:xfrm>
            <a:off x="2956072" y="2496567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6" name="Connecteur droit 165">
            <a:extLst>
              <a:ext uri="{FF2B5EF4-FFF2-40B4-BE49-F238E27FC236}">
                <a16:creationId xmlns:a16="http://schemas.microsoft.com/office/drawing/2014/main" xmlns="" id="{BF51D64A-62D0-1343-9E94-EEAF184F0173}"/>
              </a:ext>
            </a:extLst>
          </p:cNvPr>
          <p:cNvCxnSpPr/>
          <p:nvPr/>
        </p:nvCxnSpPr>
        <p:spPr>
          <a:xfrm>
            <a:off x="2938039" y="2490217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7" name="Connecteur droit 166">
            <a:extLst>
              <a:ext uri="{FF2B5EF4-FFF2-40B4-BE49-F238E27FC236}">
                <a16:creationId xmlns:a16="http://schemas.microsoft.com/office/drawing/2014/main" xmlns="" id="{ACB89FAB-8465-894C-BA24-BBD160EFBF75}"/>
              </a:ext>
            </a:extLst>
          </p:cNvPr>
          <p:cNvCxnSpPr/>
          <p:nvPr/>
        </p:nvCxnSpPr>
        <p:spPr>
          <a:xfrm>
            <a:off x="2922164" y="2487042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8" name="Connecteur droit 167">
            <a:extLst>
              <a:ext uri="{FF2B5EF4-FFF2-40B4-BE49-F238E27FC236}">
                <a16:creationId xmlns:a16="http://schemas.microsoft.com/office/drawing/2014/main" xmlns="" id="{2DE108A1-B858-4B43-81C1-A6DC8F118800}"/>
              </a:ext>
            </a:extLst>
          </p:cNvPr>
          <p:cNvCxnSpPr/>
          <p:nvPr/>
        </p:nvCxnSpPr>
        <p:spPr>
          <a:xfrm>
            <a:off x="2906289" y="2480692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0" name="Connecteur droit 169">
            <a:extLst>
              <a:ext uri="{FF2B5EF4-FFF2-40B4-BE49-F238E27FC236}">
                <a16:creationId xmlns:a16="http://schemas.microsoft.com/office/drawing/2014/main" xmlns="" id="{86E6645B-E547-D642-B75D-27E10CC24298}"/>
              </a:ext>
            </a:extLst>
          </p:cNvPr>
          <p:cNvCxnSpPr/>
          <p:nvPr/>
        </p:nvCxnSpPr>
        <p:spPr>
          <a:xfrm>
            <a:off x="2892448" y="2477517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1" name="Connecteur droit 170">
            <a:extLst>
              <a:ext uri="{FF2B5EF4-FFF2-40B4-BE49-F238E27FC236}">
                <a16:creationId xmlns:a16="http://schemas.microsoft.com/office/drawing/2014/main" xmlns="" id="{F19BE957-A01D-1A4E-A5A2-807AA4851F8C}"/>
              </a:ext>
            </a:extLst>
          </p:cNvPr>
          <p:cNvCxnSpPr/>
          <p:nvPr/>
        </p:nvCxnSpPr>
        <p:spPr>
          <a:xfrm>
            <a:off x="2877714" y="2474342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2" name="Connecteur droit 171">
            <a:extLst>
              <a:ext uri="{FF2B5EF4-FFF2-40B4-BE49-F238E27FC236}">
                <a16:creationId xmlns:a16="http://schemas.microsoft.com/office/drawing/2014/main" xmlns="" id="{57615E28-E95C-0744-933D-0C80BFA2ADE1}"/>
              </a:ext>
            </a:extLst>
          </p:cNvPr>
          <p:cNvCxnSpPr/>
          <p:nvPr/>
        </p:nvCxnSpPr>
        <p:spPr>
          <a:xfrm>
            <a:off x="2862856" y="2471167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3" name="Connecteur droit 172">
            <a:extLst>
              <a:ext uri="{FF2B5EF4-FFF2-40B4-BE49-F238E27FC236}">
                <a16:creationId xmlns:a16="http://schemas.microsoft.com/office/drawing/2014/main" xmlns="" id="{10B49C5D-8E32-EC47-A784-18D95B34D1B8}"/>
              </a:ext>
            </a:extLst>
          </p:cNvPr>
          <p:cNvCxnSpPr/>
          <p:nvPr/>
        </p:nvCxnSpPr>
        <p:spPr>
          <a:xfrm>
            <a:off x="2846981" y="2467992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Connecteur droit 173">
            <a:extLst>
              <a:ext uri="{FF2B5EF4-FFF2-40B4-BE49-F238E27FC236}">
                <a16:creationId xmlns:a16="http://schemas.microsoft.com/office/drawing/2014/main" xmlns="" id="{E115D75A-5FB3-324A-B46E-1F8168A33F64}"/>
              </a:ext>
            </a:extLst>
          </p:cNvPr>
          <p:cNvCxnSpPr/>
          <p:nvPr/>
        </p:nvCxnSpPr>
        <p:spPr>
          <a:xfrm>
            <a:off x="2831106" y="2464817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Connecteur droit 174">
            <a:extLst>
              <a:ext uri="{FF2B5EF4-FFF2-40B4-BE49-F238E27FC236}">
                <a16:creationId xmlns:a16="http://schemas.microsoft.com/office/drawing/2014/main" xmlns="" id="{AFB07966-AA35-9442-A7FF-09C1541067E4}"/>
              </a:ext>
            </a:extLst>
          </p:cNvPr>
          <p:cNvCxnSpPr/>
          <p:nvPr/>
        </p:nvCxnSpPr>
        <p:spPr>
          <a:xfrm>
            <a:off x="2815231" y="2464817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Connecteur droit 175">
            <a:extLst>
              <a:ext uri="{FF2B5EF4-FFF2-40B4-BE49-F238E27FC236}">
                <a16:creationId xmlns:a16="http://schemas.microsoft.com/office/drawing/2014/main" xmlns="" id="{4DF9E74D-4495-AE41-8F26-611A451996CD}"/>
              </a:ext>
            </a:extLst>
          </p:cNvPr>
          <p:cNvCxnSpPr/>
          <p:nvPr/>
        </p:nvCxnSpPr>
        <p:spPr>
          <a:xfrm>
            <a:off x="2796181" y="2459484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Connecteur droit 176">
            <a:extLst>
              <a:ext uri="{FF2B5EF4-FFF2-40B4-BE49-F238E27FC236}">
                <a16:creationId xmlns:a16="http://schemas.microsoft.com/office/drawing/2014/main" xmlns="" id="{D0816406-C621-3047-BCA2-FC25F0C251B6}"/>
              </a:ext>
            </a:extLst>
          </p:cNvPr>
          <p:cNvCxnSpPr/>
          <p:nvPr/>
        </p:nvCxnSpPr>
        <p:spPr>
          <a:xfrm>
            <a:off x="2762273" y="2443609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8" name="Connecteur droit 177">
            <a:extLst>
              <a:ext uri="{FF2B5EF4-FFF2-40B4-BE49-F238E27FC236}">
                <a16:creationId xmlns:a16="http://schemas.microsoft.com/office/drawing/2014/main" xmlns="" id="{F7E46D1E-6FDE-344C-801D-42445C5EFC9A}"/>
              </a:ext>
            </a:extLst>
          </p:cNvPr>
          <p:cNvCxnSpPr/>
          <p:nvPr/>
        </p:nvCxnSpPr>
        <p:spPr>
          <a:xfrm>
            <a:off x="2746398" y="2440434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Connecteur droit 178">
            <a:extLst>
              <a:ext uri="{FF2B5EF4-FFF2-40B4-BE49-F238E27FC236}">
                <a16:creationId xmlns:a16="http://schemas.microsoft.com/office/drawing/2014/main" xmlns="" id="{B0B1D041-56B7-0948-AAB3-AD7BFCBFFE1B}"/>
              </a:ext>
            </a:extLst>
          </p:cNvPr>
          <p:cNvCxnSpPr/>
          <p:nvPr/>
        </p:nvCxnSpPr>
        <p:spPr>
          <a:xfrm>
            <a:off x="2730523" y="2437259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0" name="Connecteur droit 179">
            <a:extLst>
              <a:ext uri="{FF2B5EF4-FFF2-40B4-BE49-F238E27FC236}">
                <a16:creationId xmlns:a16="http://schemas.microsoft.com/office/drawing/2014/main" xmlns="" id="{6312AC33-87E8-F346-8FC0-522D455725D2}"/>
              </a:ext>
            </a:extLst>
          </p:cNvPr>
          <p:cNvCxnSpPr/>
          <p:nvPr/>
        </p:nvCxnSpPr>
        <p:spPr>
          <a:xfrm>
            <a:off x="2714648" y="2437259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1" name="Connecteur droit 180">
            <a:extLst>
              <a:ext uri="{FF2B5EF4-FFF2-40B4-BE49-F238E27FC236}">
                <a16:creationId xmlns:a16="http://schemas.microsoft.com/office/drawing/2014/main" xmlns="" id="{1BE77D09-C410-5B4D-99DB-053A1EFA7597}"/>
              </a:ext>
            </a:extLst>
          </p:cNvPr>
          <p:cNvCxnSpPr/>
          <p:nvPr/>
        </p:nvCxnSpPr>
        <p:spPr>
          <a:xfrm>
            <a:off x="2698773" y="2437259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2" name="Connecteur droit 181">
            <a:extLst>
              <a:ext uri="{FF2B5EF4-FFF2-40B4-BE49-F238E27FC236}">
                <a16:creationId xmlns:a16="http://schemas.microsoft.com/office/drawing/2014/main" xmlns="" id="{FAFE9DA7-7B91-DF4D-B5F1-C947E3F87C5E}"/>
              </a:ext>
            </a:extLst>
          </p:cNvPr>
          <p:cNvCxnSpPr/>
          <p:nvPr/>
        </p:nvCxnSpPr>
        <p:spPr>
          <a:xfrm>
            <a:off x="2682898" y="2424559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3" name="Connecteur droit 182">
            <a:extLst>
              <a:ext uri="{FF2B5EF4-FFF2-40B4-BE49-F238E27FC236}">
                <a16:creationId xmlns:a16="http://schemas.microsoft.com/office/drawing/2014/main" xmlns="" id="{2F4A0CE9-5F58-EC41-A13C-D4551A6F5BD9}"/>
              </a:ext>
            </a:extLst>
          </p:cNvPr>
          <p:cNvCxnSpPr/>
          <p:nvPr/>
        </p:nvCxnSpPr>
        <p:spPr>
          <a:xfrm>
            <a:off x="2667023" y="2424559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4" name="Connecteur droit 183">
            <a:extLst>
              <a:ext uri="{FF2B5EF4-FFF2-40B4-BE49-F238E27FC236}">
                <a16:creationId xmlns:a16="http://schemas.microsoft.com/office/drawing/2014/main" xmlns="" id="{233111BA-5A0E-4B4F-8401-D2F255A57065}"/>
              </a:ext>
            </a:extLst>
          </p:cNvPr>
          <p:cNvCxnSpPr/>
          <p:nvPr/>
        </p:nvCxnSpPr>
        <p:spPr>
          <a:xfrm>
            <a:off x="2651148" y="2418209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5" name="Connecteur droit 184">
            <a:extLst>
              <a:ext uri="{FF2B5EF4-FFF2-40B4-BE49-F238E27FC236}">
                <a16:creationId xmlns:a16="http://schemas.microsoft.com/office/drawing/2014/main" xmlns="" id="{6A1A736B-D288-8C4A-9B8D-7964D0FA54BB}"/>
              </a:ext>
            </a:extLst>
          </p:cNvPr>
          <p:cNvCxnSpPr/>
          <p:nvPr/>
        </p:nvCxnSpPr>
        <p:spPr>
          <a:xfrm>
            <a:off x="2635273" y="2415034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6" name="Connecteur droit 185">
            <a:extLst>
              <a:ext uri="{FF2B5EF4-FFF2-40B4-BE49-F238E27FC236}">
                <a16:creationId xmlns:a16="http://schemas.microsoft.com/office/drawing/2014/main" xmlns="" id="{B29389E7-257C-D948-8C53-DB045ED1EC0B}"/>
              </a:ext>
            </a:extLst>
          </p:cNvPr>
          <p:cNvCxnSpPr/>
          <p:nvPr/>
        </p:nvCxnSpPr>
        <p:spPr>
          <a:xfrm>
            <a:off x="2618257" y="2405509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7" name="Connecteur droit 186">
            <a:extLst>
              <a:ext uri="{FF2B5EF4-FFF2-40B4-BE49-F238E27FC236}">
                <a16:creationId xmlns:a16="http://schemas.microsoft.com/office/drawing/2014/main" xmlns="" id="{796B401F-21A1-1043-ACEE-75444A00FA56}"/>
              </a:ext>
            </a:extLst>
          </p:cNvPr>
          <p:cNvCxnSpPr/>
          <p:nvPr/>
        </p:nvCxnSpPr>
        <p:spPr>
          <a:xfrm>
            <a:off x="2602382" y="2399159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8" name="Connecteur droit 187">
            <a:extLst>
              <a:ext uri="{FF2B5EF4-FFF2-40B4-BE49-F238E27FC236}">
                <a16:creationId xmlns:a16="http://schemas.microsoft.com/office/drawing/2014/main" xmlns="" id="{348762C1-7B64-7347-A0E2-2423B0180D62}"/>
              </a:ext>
            </a:extLst>
          </p:cNvPr>
          <p:cNvCxnSpPr/>
          <p:nvPr/>
        </p:nvCxnSpPr>
        <p:spPr>
          <a:xfrm>
            <a:off x="2580157" y="2390651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9" name="Connecteur droit 188">
            <a:extLst>
              <a:ext uri="{FF2B5EF4-FFF2-40B4-BE49-F238E27FC236}">
                <a16:creationId xmlns:a16="http://schemas.microsoft.com/office/drawing/2014/main" xmlns="" id="{DA47C877-1DBC-9942-AFB9-E622E7A8B85F}"/>
              </a:ext>
            </a:extLst>
          </p:cNvPr>
          <p:cNvCxnSpPr/>
          <p:nvPr/>
        </p:nvCxnSpPr>
        <p:spPr>
          <a:xfrm>
            <a:off x="2511324" y="2374776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0" name="Connecteur droit 189">
            <a:extLst>
              <a:ext uri="{FF2B5EF4-FFF2-40B4-BE49-F238E27FC236}">
                <a16:creationId xmlns:a16="http://schemas.microsoft.com/office/drawing/2014/main" xmlns="" id="{00FE9AC7-ADE2-644F-B2D2-011303B53EAF}"/>
              </a:ext>
            </a:extLst>
          </p:cNvPr>
          <p:cNvCxnSpPr/>
          <p:nvPr/>
        </p:nvCxnSpPr>
        <p:spPr>
          <a:xfrm>
            <a:off x="2470049" y="2362076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1" name="Connecteur droit 190">
            <a:extLst>
              <a:ext uri="{FF2B5EF4-FFF2-40B4-BE49-F238E27FC236}">
                <a16:creationId xmlns:a16="http://schemas.microsoft.com/office/drawing/2014/main" xmlns="" id="{7ACF328C-B718-2742-86C7-C55AE4B8F149}"/>
              </a:ext>
            </a:extLst>
          </p:cNvPr>
          <p:cNvCxnSpPr/>
          <p:nvPr/>
        </p:nvCxnSpPr>
        <p:spPr>
          <a:xfrm>
            <a:off x="2442491" y="2352551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2" name="Connecteur droit 191">
            <a:extLst>
              <a:ext uri="{FF2B5EF4-FFF2-40B4-BE49-F238E27FC236}">
                <a16:creationId xmlns:a16="http://schemas.microsoft.com/office/drawing/2014/main" xmlns="" id="{4D8F8678-F6B7-FD49-BDF6-092151E5414D}"/>
              </a:ext>
            </a:extLst>
          </p:cNvPr>
          <p:cNvCxnSpPr/>
          <p:nvPr/>
        </p:nvCxnSpPr>
        <p:spPr>
          <a:xfrm>
            <a:off x="2413916" y="2346201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3" name="Connecteur droit 192">
            <a:extLst>
              <a:ext uri="{FF2B5EF4-FFF2-40B4-BE49-F238E27FC236}">
                <a16:creationId xmlns:a16="http://schemas.microsoft.com/office/drawing/2014/main" xmlns="" id="{CF74E044-BD13-434D-9650-698CC2694983}"/>
              </a:ext>
            </a:extLst>
          </p:cNvPr>
          <p:cNvCxnSpPr/>
          <p:nvPr/>
        </p:nvCxnSpPr>
        <p:spPr>
          <a:xfrm>
            <a:off x="2319683" y="2302768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4" name="Connecteur droit 193">
            <a:extLst>
              <a:ext uri="{FF2B5EF4-FFF2-40B4-BE49-F238E27FC236}">
                <a16:creationId xmlns:a16="http://schemas.microsoft.com/office/drawing/2014/main" xmlns="" id="{342FC444-68BC-E84A-A09D-30599A820BC0}"/>
              </a:ext>
            </a:extLst>
          </p:cNvPr>
          <p:cNvCxnSpPr/>
          <p:nvPr/>
        </p:nvCxnSpPr>
        <p:spPr>
          <a:xfrm>
            <a:off x="2282600" y="2274193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5" name="Connecteur droit 194">
            <a:extLst>
              <a:ext uri="{FF2B5EF4-FFF2-40B4-BE49-F238E27FC236}">
                <a16:creationId xmlns:a16="http://schemas.microsoft.com/office/drawing/2014/main" xmlns="" id="{6F15A046-BBBF-1941-8D0F-D4872ABB8E2C}"/>
              </a:ext>
            </a:extLst>
          </p:cNvPr>
          <p:cNvCxnSpPr/>
          <p:nvPr/>
        </p:nvCxnSpPr>
        <p:spPr>
          <a:xfrm>
            <a:off x="2298475" y="2283718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6" name="Connecteur droit 195">
            <a:extLst>
              <a:ext uri="{FF2B5EF4-FFF2-40B4-BE49-F238E27FC236}">
                <a16:creationId xmlns:a16="http://schemas.microsoft.com/office/drawing/2014/main" xmlns="" id="{7B5E488F-8B85-154E-852C-49DB1AEEB09E}"/>
              </a:ext>
            </a:extLst>
          </p:cNvPr>
          <p:cNvCxnSpPr/>
          <p:nvPr/>
        </p:nvCxnSpPr>
        <p:spPr>
          <a:xfrm>
            <a:off x="2096292" y="2122810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7" name="Connecteur droit 196">
            <a:extLst>
              <a:ext uri="{FF2B5EF4-FFF2-40B4-BE49-F238E27FC236}">
                <a16:creationId xmlns:a16="http://schemas.microsoft.com/office/drawing/2014/main" xmlns="" id="{4FA7D552-93F7-1F49-9966-9C2EA1AF259B}"/>
              </a:ext>
            </a:extLst>
          </p:cNvPr>
          <p:cNvCxnSpPr/>
          <p:nvPr/>
        </p:nvCxnSpPr>
        <p:spPr>
          <a:xfrm>
            <a:off x="1799752" y="1816745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2" name="Groupe 201">
            <a:extLst>
              <a:ext uri="{FF2B5EF4-FFF2-40B4-BE49-F238E27FC236}">
                <a16:creationId xmlns:a16="http://schemas.microsoft.com/office/drawing/2014/main" xmlns="" id="{632DAFD5-C797-A84F-AACF-13805211D8B7}"/>
              </a:ext>
            </a:extLst>
          </p:cNvPr>
          <p:cNvGrpSpPr/>
          <p:nvPr/>
        </p:nvGrpSpPr>
        <p:grpSpPr>
          <a:xfrm>
            <a:off x="1672085" y="3952602"/>
            <a:ext cx="2158325" cy="191822"/>
            <a:chOff x="2461877" y="3805037"/>
            <a:chExt cx="2158325" cy="191822"/>
          </a:xfrm>
        </p:grpSpPr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xmlns="" id="{FF4A27FD-9E58-B143-8FA4-3A3EC51990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8546" y="3805037"/>
              <a:ext cx="183705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/>
              <a:r>
                <a:rPr lang="en-US" altLang="en-US" sz="600" kern="600" spc="-40" dirty="0">
                  <a:solidFill>
                    <a:schemeClr val="accent1"/>
                  </a:solidFill>
                  <a:latin typeface="Calibri" panose="020F0502020204030204" pitchFamily="34" charset="0"/>
                </a:rPr>
                <a:t>422 (0)</a:t>
              </a:r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xmlns="" id="{C81CDDC2-F546-E848-A408-90C2359985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1877" y="3904526"/>
              <a:ext cx="217047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/>
              <a:r>
                <a:rPr lang="en-US" altLang="en-US" sz="600" kern="600" spc="-40" dirty="0">
                  <a:solidFill>
                    <a:schemeClr val="accent1"/>
                  </a:solidFill>
                  <a:latin typeface="Calibri" panose="020F0502020204030204" pitchFamily="34" charset="0"/>
                </a:rPr>
                <a:t>1013 (0)</a:t>
              </a:r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xmlns="" id="{2BBF37D7-3683-1248-9486-68A7D6C58F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51591" y="3805037"/>
              <a:ext cx="183705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/>
              <a:r>
                <a:rPr lang="en-US" altLang="en-US" sz="600" kern="600" spc="-40" dirty="0">
                  <a:solidFill>
                    <a:schemeClr val="accent1"/>
                  </a:solidFill>
                  <a:latin typeface="Calibri" panose="020F0502020204030204" pitchFamily="34" charset="0"/>
                </a:rPr>
                <a:t>316 (6)</a:t>
              </a:r>
            </a:p>
          </p:txBody>
        </p: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xmlns="" id="{869296C6-0DCE-8A4B-9FF4-15D1EF1027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51591" y="3904526"/>
              <a:ext cx="183705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/>
              <a:r>
                <a:rPr lang="en-US" altLang="en-US" sz="600" kern="600" spc="-40" dirty="0">
                  <a:solidFill>
                    <a:schemeClr val="accent1"/>
                  </a:solidFill>
                  <a:latin typeface="Calibri" panose="020F0502020204030204" pitchFamily="34" charset="0"/>
                </a:rPr>
                <a:t>845 (7)</a:t>
              </a:r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xmlns="" id="{D95078D4-7A3A-1A4A-97D8-A1E34D620F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92469" y="3805037"/>
              <a:ext cx="217047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/>
              <a:r>
                <a:rPr lang="en-US" altLang="en-US" sz="600" kern="600" spc="-40" dirty="0">
                  <a:solidFill>
                    <a:schemeClr val="accent1"/>
                  </a:solidFill>
                  <a:latin typeface="Calibri" panose="020F0502020204030204" pitchFamily="34" charset="0"/>
                </a:rPr>
                <a:t>238 (13)</a:t>
              </a:r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xmlns="" id="{6D1D2EE4-E413-B34D-9818-647629761C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92469" y="3904526"/>
              <a:ext cx="217047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/>
              <a:r>
                <a:rPr lang="en-US" altLang="en-US" sz="600" kern="600" spc="-40" dirty="0">
                  <a:solidFill>
                    <a:schemeClr val="accent1"/>
                  </a:solidFill>
                  <a:latin typeface="Calibri" panose="020F0502020204030204" pitchFamily="34" charset="0"/>
                </a:rPr>
                <a:t>695 (16)</a:t>
              </a:r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xmlns="" id="{F594F7CF-8741-584A-AA80-02442767AE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3374" y="3805037"/>
              <a:ext cx="217047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/>
              <a:r>
                <a:rPr lang="en-US" altLang="en-US" sz="600" kern="600" spc="-40" dirty="0">
                  <a:solidFill>
                    <a:schemeClr val="accent1"/>
                  </a:solidFill>
                  <a:latin typeface="Calibri" panose="020F0502020204030204" pitchFamily="34" charset="0"/>
                </a:rPr>
                <a:t>192 (20)</a:t>
              </a:r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xmlns="" id="{F1C8A786-DF17-0B44-B72A-BC22766E0C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3374" y="3904526"/>
              <a:ext cx="217047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/>
              <a:r>
                <a:rPr lang="en-US" altLang="en-US" sz="600" kern="600" spc="-40" dirty="0">
                  <a:solidFill>
                    <a:schemeClr val="accent1"/>
                  </a:solidFill>
                  <a:latin typeface="Calibri" panose="020F0502020204030204" pitchFamily="34" charset="0"/>
                </a:rPr>
                <a:t>628 (25)</a:t>
              </a:r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xmlns="" id="{5970B23E-5723-E64E-9FDC-F063B5A051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2062" y="3805037"/>
              <a:ext cx="217047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/>
              <a:r>
                <a:rPr lang="en-US" altLang="en-US" sz="600" kern="600" spc="-40" dirty="0">
                  <a:solidFill>
                    <a:schemeClr val="accent1"/>
                  </a:solidFill>
                  <a:latin typeface="Calibri" panose="020F0502020204030204" pitchFamily="34" charset="0"/>
                </a:rPr>
                <a:t>163 (34)</a:t>
              </a:r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xmlns="" id="{A63AFD39-2071-AE40-AE8C-682B04C023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5392" y="3904526"/>
              <a:ext cx="250390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/>
              <a:r>
                <a:rPr lang="en-US" altLang="en-US" sz="600" kern="600" spc="-40" dirty="0">
                  <a:solidFill>
                    <a:schemeClr val="accent1"/>
                  </a:solidFill>
                  <a:latin typeface="Calibri" panose="020F0502020204030204" pitchFamily="34" charset="0"/>
                </a:rPr>
                <a:t>453 (165)</a:t>
              </a:r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xmlns="" id="{8523C33B-5D1F-9B4C-BCA1-8A37768B03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5483" y="3805037"/>
              <a:ext cx="217047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/>
              <a:r>
                <a:rPr lang="en-US" altLang="en-US" sz="600" kern="600" spc="-40" dirty="0">
                  <a:solidFill>
                    <a:schemeClr val="accent1"/>
                  </a:solidFill>
                  <a:latin typeface="Calibri" panose="020F0502020204030204" pitchFamily="34" charset="0"/>
                </a:rPr>
                <a:t>115 (72)</a:t>
              </a:r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xmlns="" id="{EDA68602-8948-F646-98F3-C26223DCA8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8813" y="3904526"/>
              <a:ext cx="250390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/>
              <a:r>
                <a:rPr lang="en-US" altLang="en-US" sz="600" kern="600" spc="-40" dirty="0">
                  <a:solidFill>
                    <a:schemeClr val="accent1"/>
                  </a:solidFill>
                  <a:latin typeface="Calibri" panose="020F0502020204030204" pitchFamily="34" charset="0"/>
                </a:rPr>
                <a:t>200 (301)</a:t>
              </a:r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xmlns="" id="{68D50810-9F05-574C-B712-5C96A21C0E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5122" y="3805037"/>
              <a:ext cx="217047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/>
              <a:r>
                <a:rPr lang="en-US" altLang="en-US" sz="600" kern="600" spc="-40" dirty="0">
                  <a:solidFill>
                    <a:schemeClr val="accent1"/>
                  </a:solidFill>
                  <a:latin typeface="Calibri" panose="020F0502020204030204" pitchFamily="34" charset="0"/>
                </a:rPr>
                <a:t>88 (115)</a:t>
              </a:r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xmlns="" id="{A9BD05B1-8BDB-984F-87A7-12936F57A6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8452" y="3904526"/>
              <a:ext cx="250390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/>
              <a:r>
                <a:rPr lang="en-US" altLang="en-US" sz="600" kern="600" spc="-40" dirty="0">
                  <a:solidFill>
                    <a:schemeClr val="accent1"/>
                  </a:solidFill>
                  <a:latin typeface="Calibri" panose="020F0502020204030204" pitchFamily="34" charset="0"/>
                </a:rPr>
                <a:t>158 (438)</a:t>
              </a:r>
            </a:p>
          </p:txBody>
        </p: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xmlns="" id="{99A24FAD-54F7-DF49-B422-A100CED71E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03155" y="3805037"/>
              <a:ext cx="217047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/>
              <a:r>
                <a:rPr lang="en-US" altLang="en-US" sz="600" kern="600" spc="-40" dirty="0">
                  <a:solidFill>
                    <a:schemeClr val="accent1"/>
                  </a:solidFill>
                  <a:latin typeface="Calibri" panose="020F0502020204030204" pitchFamily="34" charset="0"/>
                </a:rPr>
                <a:t>18 (172)</a:t>
              </a:r>
            </a:p>
          </p:txBody>
        </p:sp>
        <p:sp>
          <p:nvSpPr>
            <p:cNvPr id="218" name="Rectangle 217">
              <a:extLst>
                <a:ext uri="{FF2B5EF4-FFF2-40B4-BE49-F238E27FC236}">
                  <a16:creationId xmlns:a16="http://schemas.microsoft.com/office/drawing/2014/main" xmlns="" id="{10F7C8D2-9C2F-3040-B50C-4EE0DE6342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03155" y="3904526"/>
              <a:ext cx="217047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/>
              <a:r>
                <a:rPr lang="en-US" altLang="en-US" sz="600" kern="600" spc="-40" dirty="0">
                  <a:solidFill>
                    <a:schemeClr val="accent1"/>
                  </a:solidFill>
                  <a:latin typeface="Calibri" panose="020F0502020204030204" pitchFamily="34" charset="0"/>
                </a:rPr>
                <a:t>36 (572)</a:t>
              </a:r>
            </a:p>
          </p:txBody>
        </p:sp>
      </p:grpSp>
      <p:cxnSp>
        <p:nvCxnSpPr>
          <p:cNvPr id="219" name="Connecteur droit 218">
            <a:extLst>
              <a:ext uri="{FF2B5EF4-FFF2-40B4-BE49-F238E27FC236}">
                <a16:creationId xmlns:a16="http://schemas.microsoft.com/office/drawing/2014/main" xmlns="" id="{34EE9A92-2084-1B40-ACEA-5443A941A5A5}"/>
              </a:ext>
            </a:extLst>
          </p:cNvPr>
          <p:cNvCxnSpPr>
            <a:cxnSpLocks/>
          </p:cNvCxnSpPr>
          <p:nvPr/>
        </p:nvCxnSpPr>
        <p:spPr>
          <a:xfrm>
            <a:off x="1470679" y="4001375"/>
            <a:ext cx="144000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0" name="Connecteur droit 219">
            <a:extLst>
              <a:ext uri="{FF2B5EF4-FFF2-40B4-BE49-F238E27FC236}">
                <a16:creationId xmlns:a16="http://schemas.microsoft.com/office/drawing/2014/main" xmlns="" id="{7B4BA9BC-865B-134F-9CD9-A61A4915AAD3}"/>
              </a:ext>
            </a:extLst>
          </p:cNvPr>
          <p:cNvCxnSpPr/>
          <p:nvPr/>
        </p:nvCxnSpPr>
        <p:spPr>
          <a:xfrm>
            <a:off x="1469788" y="4096077"/>
            <a:ext cx="144000" cy="2052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1" name="Rectangle : coins arrondis 220">
            <a:extLst>
              <a:ext uri="{FF2B5EF4-FFF2-40B4-BE49-F238E27FC236}">
                <a16:creationId xmlns:a16="http://schemas.microsoft.com/office/drawing/2014/main" xmlns="" id="{8EB185DC-D8A0-CD47-ACB2-3E5D6095060A}"/>
              </a:ext>
            </a:extLst>
          </p:cNvPr>
          <p:cNvSpPr/>
          <p:nvPr/>
        </p:nvSpPr>
        <p:spPr>
          <a:xfrm>
            <a:off x="731132" y="4299915"/>
            <a:ext cx="7369295" cy="599606"/>
          </a:xfrm>
          <a:prstGeom prst="roundRect">
            <a:avLst/>
          </a:prstGeom>
          <a:solidFill>
            <a:srgbClr val="A370A9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fr-FR" sz="1400" b="1" dirty="0">
                <a:solidFill>
                  <a:prstClr val="white"/>
                </a:solidFill>
              </a:rPr>
              <a:t>Intérêt d’inclure le statut MSI comme facteur de stratification dans les futures études évaluant un traitement pré ou péri-opératoire des adénocarcinomes œsogastriques opérables  </a:t>
            </a:r>
          </a:p>
        </p:txBody>
      </p:sp>
      <p:sp>
        <p:nvSpPr>
          <p:cNvPr id="222" name="Rectangle 221">
            <a:extLst>
              <a:ext uri="{FF2B5EF4-FFF2-40B4-BE49-F238E27FC236}">
                <a16:creationId xmlns:a16="http://schemas.microsoft.com/office/drawing/2014/main" xmlns="" id="{76AE12FB-FE31-6B46-A5C5-13C9B788EF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5384" y="3546229"/>
            <a:ext cx="51296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xmlns="" id="{ED7FC5D9-0F47-FC4D-8D32-F91A5D8FFA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9962" y="3546229"/>
            <a:ext cx="102592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12</a:t>
            </a:r>
          </a:p>
        </p:txBody>
      </p:sp>
      <p:sp>
        <p:nvSpPr>
          <p:cNvPr id="224" name="Rectangle 223">
            <a:extLst>
              <a:ext uri="{FF2B5EF4-FFF2-40B4-BE49-F238E27FC236}">
                <a16:creationId xmlns:a16="http://schemas.microsoft.com/office/drawing/2014/main" xmlns="" id="{6531895C-F4D0-5545-B536-EEED8EA553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2485" y="2767317"/>
            <a:ext cx="12824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0,4</a:t>
            </a:r>
          </a:p>
        </p:txBody>
      </p:sp>
      <p:sp>
        <p:nvSpPr>
          <p:cNvPr id="225" name="Freeform 35">
            <a:extLst>
              <a:ext uri="{FF2B5EF4-FFF2-40B4-BE49-F238E27FC236}">
                <a16:creationId xmlns:a16="http://schemas.microsoft.com/office/drawing/2014/main" xmlns="" id="{8F5F85DB-F4CE-1C4F-B533-3EBE45448C6E}"/>
              </a:ext>
            </a:extLst>
          </p:cNvPr>
          <p:cNvSpPr>
            <a:spLocks noEditPoints="1"/>
          </p:cNvSpPr>
          <p:nvPr/>
        </p:nvSpPr>
        <p:spPr bwMode="auto">
          <a:xfrm>
            <a:off x="5794535" y="1828799"/>
            <a:ext cx="45719" cy="1665479"/>
          </a:xfrm>
          <a:custGeom>
            <a:avLst/>
            <a:gdLst>
              <a:gd name="T0" fmla="*/ 13 w 13"/>
              <a:gd name="T1" fmla="*/ 938 h 938"/>
              <a:gd name="T2" fmla="*/ 13 w 13"/>
              <a:gd name="T3" fmla="*/ 0 h 938"/>
              <a:gd name="T4" fmla="*/ 13 w 13"/>
              <a:gd name="T5" fmla="*/ 935 h 938"/>
              <a:gd name="T6" fmla="*/ 0 w 13"/>
              <a:gd name="T7" fmla="*/ 935 h 938"/>
              <a:gd name="T8" fmla="*/ 13 w 13"/>
              <a:gd name="T9" fmla="*/ 843 h 938"/>
              <a:gd name="T10" fmla="*/ 0 w 13"/>
              <a:gd name="T11" fmla="*/ 843 h 938"/>
              <a:gd name="T12" fmla="*/ 13 w 13"/>
              <a:gd name="T13" fmla="*/ 750 h 938"/>
              <a:gd name="T14" fmla="*/ 0 w 13"/>
              <a:gd name="T15" fmla="*/ 750 h 938"/>
              <a:gd name="T16" fmla="*/ 13 w 13"/>
              <a:gd name="T17" fmla="*/ 657 h 938"/>
              <a:gd name="T18" fmla="*/ 0 w 13"/>
              <a:gd name="T19" fmla="*/ 657 h 938"/>
              <a:gd name="T20" fmla="*/ 13 w 13"/>
              <a:gd name="T21" fmla="*/ 564 h 938"/>
              <a:gd name="T22" fmla="*/ 0 w 13"/>
              <a:gd name="T23" fmla="*/ 564 h 938"/>
              <a:gd name="T24" fmla="*/ 13 w 13"/>
              <a:gd name="T25" fmla="*/ 471 h 938"/>
              <a:gd name="T26" fmla="*/ 0 w 13"/>
              <a:gd name="T27" fmla="*/ 471 h 938"/>
              <a:gd name="T28" fmla="*/ 13 w 13"/>
              <a:gd name="T29" fmla="*/ 379 h 938"/>
              <a:gd name="T30" fmla="*/ 0 w 13"/>
              <a:gd name="T31" fmla="*/ 379 h 938"/>
              <a:gd name="T32" fmla="*/ 13 w 13"/>
              <a:gd name="T33" fmla="*/ 286 h 938"/>
              <a:gd name="T34" fmla="*/ 0 w 13"/>
              <a:gd name="T35" fmla="*/ 286 h 938"/>
              <a:gd name="T36" fmla="*/ 13 w 13"/>
              <a:gd name="T37" fmla="*/ 193 h 938"/>
              <a:gd name="T38" fmla="*/ 0 w 13"/>
              <a:gd name="T39" fmla="*/ 193 h 938"/>
              <a:gd name="T40" fmla="*/ 13 w 13"/>
              <a:gd name="T41" fmla="*/ 100 h 938"/>
              <a:gd name="T42" fmla="*/ 0 w 13"/>
              <a:gd name="T43" fmla="*/ 100 h 938"/>
              <a:gd name="T44" fmla="*/ 13 w 13"/>
              <a:gd name="T45" fmla="*/ 7 h 938"/>
              <a:gd name="T46" fmla="*/ 0 w 13"/>
              <a:gd name="T47" fmla="*/ 7 h 9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3" h="938">
                <a:moveTo>
                  <a:pt x="13" y="938"/>
                </a:moveTo>
                <a:lnTo>
                  <a:pt x="13" y="0"/>
                </a:lnTo>
                <a:moveTo>
                  <a:pt x="13" y="935"/>
                </a:moveTo>
                <a:lnTo>
                  <a:pt x="0" y="935"/>
                </a:lnTo>
                <a:moveTo>
                  <a:pt x="13" y="843"/>
                </a:moveTo>
                <a:lnTo>
                  <a:pt x="0" y="843"/>
                </a:lnTo>
                <a:moveTo>
                  <a:pt x="13" y="750"/>
                </a:moveTo>
                <a:lnTo>
                  <a:pt x="0" y="750"/>
                </a:lnTo>
                <a:moveTo>
                  <a:pt x="13" y="657"/>
                </a:moveTo>
                <a:lnTo>
                  <a:pt x="0" y="657"/>
                </a:lnTo>
                <a:moveTo>
                  <a:pt x="13" y="564"/>
                </a:moveTo>
                <a:lnTo>
                  <a:pt x="0" y="564"/>
                </a:lnTo>
                <a:moveTo>
                  <a:pt x="13" y="471"/>
                </a:moveTo>
                <a:lnTo>
                  <a:pt x="0" y="471"/>
                </a:lnTo>
                <a:moveTo>
                  <a:pt x="13" y="379"/>
                </a:moveTo>
                <a:lnTo>
                  <a:pt x="0" y="379"/>
                </a:lnTo>
                <a:moveTo>
                  <a:pt x="13" y="286"/>
                </a:moveTo>
                <a:lnTo>
                  <a:pt x="0" y="286"/>
                </a:lnTo>
                <a:moveTo>
                  <a:pt x="13" y="193"/>
                </a:moveTo>
                <a:lnTo>
                  <a:pt x="0" y="193"/>
                </a:lnTo>
                <a:moveTo>
                  <a:pt x="13" y="100"/>
                </a:moveTo>
                <a:lnTo>
                  <a:pt x="0" y="100"/>
                </a:lnTo>
                <a:moveTo>
                  <a:pt x="13" y="7"/>
                </a:moveTo>
                <a:lnTo>
                  <a:pt x="0" y="7"/>
                </a:lnTo>
              </a:path>
            </a:pathLst>
          </a:custGeom>
          <a:noFill/>
          <a:ln w="12700" cap="flat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cxnSp>
        <p:nvCxnSpPr>
          <p:cNvPr id="226" name="Connecteur droit 225">
            <a:extLst>
              <a:ext uri="{FF2B5EF4-FFF2-40B4-BE49-F238E27FC236}">
                <a16:creationId xmlns:a16="http://schemas.microsoft.com/office/drawing/2014/main" xmlns="" id="{DE6A9EE3-E72C-3C46-ADA5-06DEDB4333C9}"/>
              </a:ext>
            </a:extLst>
          </p:cNvPr>
          <p:cNvCxnSpPr>
            <a:cxnSpLocks/>
          </p:cNvCxnSpPr>
          <p:nvPr/>
        </p:nvCxnSpPr>
        <p:spPr>
          <a:xfrm>
            <a:off x="5838225" y="3484181"/>
            <a:ext cx="2016325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7" name="Connecteur droit 226">
            <a:extLst>
              <a:ext uri="{FF2B5EF4-FFF2-40B4-BE49-F238E27FC236}">
                <a16:creationId xmlns:a16="http://schemas.microsoft.com/office/drawing/2014/main" xmlns="" id="{C01816C4-E302-5242-B277-4E41A1A902E5}"/>
              </a:ext>
            </a:extLst>
          </p:cNvPr>
          <p:cNvCxnSpPr>
            <a:cxnSpLocks/>
          </p:cNvCxnSpPr>
          <p:nvPr/>
        </p:nvCxnSpPr>
        <p:spPr>
          <a:xfrm rot="5400000">
            <a:off x="6083909" y="3511633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8" name="Rectangle 227">
            <a:extLst>
              <a:ext uri="{FF2B5EF4-FFF2-40B4-BE49-F238E27FC236}">
                <a16:creationId xmlns:a16="http://schemas.microsoft.com/office/drawing/2014/main" xmlns="" id="{65072387-DEEC-1246-A7BB-CB819C7866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9400" y="3546229"/>
            <a:ext cx="102592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24</a:t>
            </a:r>
          </a:p>
        </p:txBody>
      </p:sp>
      <p:cxnSp>
        <p:nvCxnSpPr>
          <p:cNvPr id="229" name="Connecteur droit 228">
            <a:extLst>
              <a:ext uri="{FF2B5EF4-FFF2-40B4-BE49-F238E27FC236}">
                <a16:creationId xmlns:a16="http://schemas.microsoft.com/office/drawing/2014/main" xmlns="" id="{6D334F9D-FA40-F946-8357-7D7B5991CD99}"/>
              </a:ext>
            </a:extLst>
          </p:cNvPr>
          <p:cNvCxnSpPr>
            <a:cxnSpLocks/>
          </p:cNvCxnSpPr>
          <p:nvPr/>
        </p:nvCxnSpPr>
        <p:spPr>
          <a:xfrm rot="5400000">
            <a:off x="6353347" y="3511633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0" name="Rectangle 229">
            <a:extLst>
              <a:ext uri="{FF2B5EF4-FFF2-40B4-BE49-F238E27FC236}">
                <a16:creationId xmlns:a16="http://schemas.microsoft.com/office/drawing/2014/main" xmlns="" id="{69A2ADB5-E0EF-D943-ADA8-D0D4C9A899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5491" y="3546229"/>
            <a:ext cx="102592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36</a:t>
            </a:r>
          </a:p>
        </p:txBody>
      </p:sp>
      <p:cxnSp>
        <p:nvCxnSpPr>
          <p:cNvPr id="231" name="Connecteur droit 230">
            <a:extLst>
              <a:ext uri="{FF2B5EF4-FFF2-40B4-BE49-F238E27FC236}">
                <a16:creationId xmlns:a16="http://schemas.microsoft.com/office/drawing/2014/main" xmlns="" id="{AB484AF3-32CD-5541-AF49-24302D42D99F}"/>
              </a:ext>
            </a:extLst>
          </p:cNvPr>
          <p:cNvCxnSpPr>
            <a:cxnSpLocks/>
          </p:cNvCxnSpPr>
          <p:nvPr/>
        </p:nvCxnSpPr>
        <p:spPr>
          <a:xfrm rot="5400000">
            <a:off x="6629438" y="3511633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2" name="Rectangle 231">
            <a:extLst>
              <a:ext uri="{FF2B5EF4-FFF2-40B4-BE49-F238E27FC236}">
                <a16:creationId xmlns:a16="http://schemas.microsoft.com/office/drawing/2014/main" xmlns="" id="{3F93464C-EEB3-3E48-8B91-C9386BD351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2365" y="3546229"/>
            <a:ext cx="102592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48</a:t>
            </a:r>
          </a:p>
        </p:txBody>
      </p:sp>
      <p:cxnSp>
        <p:nvCxnSpPr>
          <p:cNvPr id="233" name="Connecteur droit 232">
            <a:extLst>
              <a:ext uri="{FF2B5EF4-FFF2-40B4-BE49-F238E27FC236}">
                <a16:creationId xmlns:a16="http://schemas.microsoft.com/office/drawing/2014/main" xmlns="" id="{DAD86B7F-F778-7140-A869-C5B97733CB7A}"/>
              </a:ext>
            </a:extLst>
          </p:cNvPr>
          <p:cNvCxnSpPr>
            <a:cxnSpLocks/>
          </p:cNvCxnSpPr>
          <p:nvPr/>
        </p:nvCxnSpPr>
        <p:spPr>
          <a:xfrm rot="5400000">
            <a:off x="6906312" y="3511633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4" name="Rectangle 233">
            <a:extLst>
              <a:ext uri="{FF2B5EF4-FFF2-40B4-BE49-F238E27FC236}">
                <a16:creationId xmlns:a16="http://schemas.microsoft.com/office/drawing/2014/main" xmlns="" id="{2CC6F9E1-3091-AB44-862A-441EE6339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1515" y="3546229"/>
            <a:ext cx="102592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60</a:t>
            </a:r>
          </a:p>
        </p:txBody>
      </p:sp>
      <p:cxnSp>
        <p:nvCxnSpPr>
          <p:cNvPr id="235" name="Connecteur droit 234">
            <a:extLst>
              <a:ext uri="{FF2B5EF4-FFF2-40B4-BE49-F238E27FC236}">
                <a16:creationId xmlns:a16="http://schemas.microsoft.com/office/drawing/2014/main" xmlns="" id="{AB055015-5082-4F46-A5FA-FF6E01BCAEBF}"/>
              </a:ext>
            </a:extLst>
          </p:cNvPr>
          <p:cNvCxnSpPr>
            <a:cxnSpLocks/>
          </p:cNvCxnSpPr>
          <p:nvPr/>
        </p:nvCxnSpPr>
        <p:spPr>
          <a:xfrm rot="5400000">
            <a:off x="7175462" y="3511633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6" name="TextBox 140">
            <a:extLst>
              <a:ext uri="{FF2B5EF4-FFF2-40B4-BE49-F238E27FC236}">
                <a16:creationId xmlns:a16="http://schemas.microsoft.com/office/drawing/2014/main" xmlns="" id="{B722A94F-B253-5C49-9404-B213442E7E36}"/>
              </a:ext>
            </a:extLst>
          </p:cNvPr>
          <p:cNvSpPr txBox="1"/>
          <p:nvPr/>
        </p:nvSpPr>
        <p:spPr>
          <a:xfrm>
            <a:off x="5445320" y="2041525"/>
            <a:ext cx="123111" cy="1250161"/>
          </a:xfrm>
          <a:prstGeom prst="rect">
            <a:avLst/>
          </a:prstGeom>
          <a:noFill/>
        </p:spPr>
        <p:txBody>
          <a:bodyPr vert="vert270" wrap="square" lIns="0" tIns="0" rIns="0" bIns="0" rtlCol="0" anchor="t" anchorCtr="0">
            <a:spAutoFit/>
          </a:bodyPr>
          <a:lstStyle/>
          <a:p>
            <a:pPr algn="ctr" defTabSz="457200"/>
            <a:r>
              <a:rPr lang="en-US" sz="800" kern="600" spc="23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Survie</a:t>
            </a:r>
            <a:r>
              <a:rPr lang="en-US" sz="800" kern="600" spc="23" dirty="0">
                <a:solidFill>
                  <a:prstClr val="black">
                    <a:lumMod val="50000"/>
                    <a:lumOff val="50000"/>
                  </a:prstClr>
                </a:solidFill>
              </a:rPr>
              <a:t> sans </a:t>
            </a:r>
            <a:r>
              <a:rPr lang="en-US" sz="800" kern="600" spc="23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récidive</a:t>
            </a:r>
            <a:endParaRPr lang="en-US" sz="800" kern="600" spc="23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37" name="Rectangle 236">
            <a:extLst>
              <a:ext uri="{FF2B5EF4-FFF2-40B4-BE49-F238E27FC236}">
                <a16:creationId xmlns:a16="http://schemas.microsoft.com/office/drawing/2014/main" xmlns="" id="{32456B03-DCB4-2740-BB8D-DA66075310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2485" y="1780152"/>
            <a:ext cx="12824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1,0</a:t>
            </a:r>
          </a:p>
        </p:txBody>
      </p:sp>
      <p:sp>
        <p:nvSpPr>
          <p:cNvPr id="238" name="Rectangle 237">
            <a:extLst>
              <a:ext uri="{FF2B5EF4-FFF2-40B4-BE49-F238E27FC236}">
                <a16:creationId xmlns:a16="http://schemas.microsoft.com/office/drawing/2014/main" xmlns="" id="{02482FE4-623C-1E4C-B0A2-9E759AF5D5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2485" y="1936800"/>
            <a:ext cx="12824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0,9</a:t>
            </a:r>
          </a:p>
        </p:txBody>
      </p:sp>
      <p:sp>
        <p:nvSpPr>
          <p:cNvPr id="239" name="Rectangle 238">
            <a:extLst>
              <a:ext uri="{FF2B5EF4-FFF2-40B4-BE49-F238E27FC236}">
                <a16:creationId xmlns:a16="http://schemas.microsoft.com/office/drawing/2014/main" xmlns="" id="{F50FC4BF-40B9-1243-BBF0-968158C872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2485" y="2110342"/>
            <a:ext cx="12824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0,8</a:t>
            </a:r>
          </a:p>
        </p:txBody>
      </p:sp>
      <p:sp>
        <p:nvSpPr>
          <p:cNvPr id="240" name="Rectangle 239">
            <a:extLst>
              <a:ext uri="{FF2B5EF4-FFF2-40B4-BE49-F238E27FC236}">
                <a16:creationId xmlns:a16="http://schemas.microsoft.com/office/drawing/2014/main" xmlns="" id="{9E53712F-23A3-E143-BFAA-B9C75EA9C8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2485" y="2264834"/>
            <a:ext cx="12824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0,7</a:t>
            </a:r>
          </a:p>
        </p:txBody>
      </p:sp>
      <p:sp>
        <p:nvSpPr>
          <p:cNvPr id="241" name="Rectangle 240">
            <a:extLst>
              <a:ext uri="{FF2B5EF4-FFF2-40B4-BE49-F238E27FC236}">
                <a16:creationId xmlns:a16="http://schemas.microsoft.com/office/drawing/2014/main" xmlns="" id="{7FCD79FE-8FB9-3A47-B397-2907E496D1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2485" y="2435201"/>
            <a:ext cx="12824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0,6</a:t>
            </a:r>
          </a:p>
        </p:txBody>
      </p:sp>
      <p:sp>
        <p:nvSpPr>
          <p:cNvPr id="242" name="Rectangle 241">
            <a:extLst>
              <a:ext uri="{FF2B5EF4-FFF2-40B4-BE49-F238E27FC236}">
                <a16:creationId xmlns:a16="http://schemas.microsoft.com/office/drawing/2014/main" xmlns="" id="{CB674E0A-38D5-6245-9CC3-296F1C4850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2485" y="2603767"/>
            <a:ext cx="12824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0,5</a:t>
            </a:r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xmlns="" id="{AF4452A3-6FC9-0248-BC6E-7892A051D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2485" y="2927908"/>
            <a:ext cx="12824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0,3</a:t>
            </a:r>
          </a:p>
        </p:txBody>
      </p:sp>
      <p:sp>
        <p:nvSpPr>
          <p:cNvPr id="244" name="Rectangle 243">
            <a:extLst>
              <a:ext uri="{FF2B5EF4-FFF2-40B4-BE49-F238E27FC236}">
                <a16:creationId xmlns:a16="http://schemas.microsoft.com/office/drawing/2014/main" xmlns="" id="{1BE63C07-0A5D-A64D-9B2A-517418B79E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2485" y="3091498"/>
            <a:ext cx="12824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0,2</a:t>
            </a:r>
          </a:p>
        </p:txBody>
      </p:sp>
      <p:sp>
        <p:nvSpPr>
          <p:cNvPr id="245" name="Rectangle 244">
            <a:extLst>
              <a:ext uri="{FF2B5EF4-FFF2-40B4-BE49-F238E27FC236}">
                <a16:creationId xmlns:a16="http://schemas.microsoft.com/office/drawing/2014/main" xmlns="" id="{578E91C5-2108-BC4E-8993-2A41FA8C6A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2485" y="3257316"/>
            <a:ext cx="12824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0,1</a:t>
            </a:r>
          </a:p>
        </p:txBody>
      </p:sp>
      <p:sp>
        <p:nvSpPr>
          <p:cNvPr id="246" name="Rectangle 245">
            <a:extLst>
              <a:ext uri="{FF2B5EF4-FFF2-40B4-BE49-F238E27FC236}">
                <a16:creationId xmlns:a16="http://schemas.microsoft.com/office/drawing/2014/main" xmlns="" id="{A87A15BA-8E3C-9545-8CFA-67D71482F3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2485" y="3426309"/>
            <a:ext cx="12824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0,0</a:t>
            </a:r>
          </a:p>
        </p:txBody>
      </p:sp>
      <p:sp>
        <p:nvSpPr>
          <p:cNvPr id="264" name="Rectangle 263">
            <a:extLst>
              <a:ext uri="{FF2B5EF4-FFF2-40B4-BE49-F238E27FC236}">
                <a16:creationId xmlns:a16="http://schemas.microsoft.com/office/drawing/2014/main" xmlns="" id="{A034453C-3E52-2E4E-A1FD-A54AD22F0A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1196" y="3546229"/>
            <a:ext cx="102592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72</a:t>
            </a:r>
          </a:p>
        </p:txBody>
      </p:sp>
      <p:cxnSp>
        <p:nvCxnSpPr>
          <p:cNvPr id="265" name="Connecteur droit 264">
            <a:extLst>
              <a:ext uri="{FF2B5EF4-FFF2-40B4-BE49-F238E27FC236}">
                <a16:creationId xmlns:a16="http://schemas.microsoft.com/office/drawing/2014/main" xmlns="" id="{31613259-FA25-8F41-95F5-5E1880017FC4}"/>
              </a:ext>
            </a:extLst>
          </p:cNvPr>
          <p:cNvCxnSpPr>
            <a:cxnSpLocks/>
          </p:cNvCxnSpPr>
          <p:nvPr/>
        </p:nvCxnSpPr>
        <p:spPr>
          <a:xfrm rot="5400000">
            <a:off x="7465143" y="3511633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6" name="Rectangle 265">
            <a:extLst>
              <a:ext uri="{FF2B5EF4-FFF2-40B4-BE49-F238E27FC236}">
                <a16:creationId xmlns:a16="http://schemas.microsoft.com/office/drawing/2014/main" xmlns="" id="{466F8A44-A233-F042-9663-F69243E825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9871" y="3546229"/>
            <a:ext cx="102592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84</a:t>
            </a:r>
          </a:p>
        </p:txBody>
      </p:sp>
      <p:cxnSp>
        <p:nvCxnSpPr>
          <p:cNvPr id="267" name="Connecteur droit 266">
            <a:extLst>
              <a:ext uri="{FF2B5EF4-FFF2-40B4-BE49-F238E27FC236}">
                <a16:creationId xmlns:a16="http://schemas.microsoft.com/office/drawing/2014/main" xmlns="" id="{1C7FE614-AD6B-8E4B-9E5C-06E885E7F2E5}"/>
              </a:ext>
            </a:extLst>
          </p:cNvPr>
          <p:cNvCxnSpPr>
            <a:cxnSpLocks/>
          </p:cNvCxnSpPr>
          <p:nvPr/>
        </p:nvCxnSpPr>
        <p:spPr>
          <a:xfrm rot="5400000">
            <a:off x="7743818" y="3511633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68" name="Groupe 267">
            <a:extLst>
              <a:ext uri="{FF2B5EF4-FFF2-40B4-BE49-F238E27FC236}">
                <a16:creationId xmlns:a16="http://schemas.microsoft.com/office/drawing/2014/main" xmlns="" id="{01592304-9B46-204E-8A57-A64A8AD2FBBC}"/>
              </a:ext>
            </a:extLst>
          </p:cNvPr>
          <p:cNvGrpSpPr/>
          <p:nvPr/>
        </p:nvGrpSpPr>
        <p:grpSpPr>
          <a:xfrm>
            <a:off x="5893306" y="2976679"/>
            <a:ext cx="1577069" cy="504112"/>
            <a:chOff x="2624705" y="2808404"/>
            <a:chExt cx="1577069" cy="504112"/>
          </a:xfrm>
        </p:grpSpPr>
        <p:grpSp>
          <p:nvGrpSpPr>
            <p:cNvPr id="269" name="Groupe 268">
              <a:extLst>
                <a:ext uri="{FF2B5EF4-FFF2-40B4-BE49-F238E27FC236}">
                  <a16:creationId xmlns:a16="http://schemas.microsoft.com/office/drawing/2014/main" xmlns="" id="{23194827-3E27-1848-B137-D77F19279C6E}"/>
                </a:ext>
              </a:extLst>
            </p:cNvPr>
            <p:cNvGrpSpPr/>
            <p:nvPr/>
          </p:nvGrpSpPr>
          <p:grpSpPr>
            <a:xfrm>
              <a:off x="2624705" y="2808404"/>
              <a:ext cx="1577069" cy="504112"/>
              <a:chOff x="4844030" y="874829"/>
              <a:chExt cx="1577069" cy="504112"/>
            </a:xfrm>
          </p:grpSpPr>
          <p:sp>
            <p:nvSpPr>
              <p:cNvPr id="274" name="ZoneTexte 273">
                <a:extLst>
                  <a:ext uri="{FF2B5EF4-FFF2-40B4-BE49-F238E27FC236}">
                    <a16:creationId xmlns:a16="http://schemas.microsoft.com/office/drawing/2014/main" xmlns="" id="{6A8D8D2D-6F35-A74F-A676-37F384C685C2}"/>
                  </a:ext>
                </a:extLst>
              </p:cNvPr>
              <p:cNvSpPr txBox="1"/>
              <p:nvPr/>
            </p:nvSpPr>
            <p:spPr>
              <a:xfrm>
                <a:off x="4939701" y="874829"/>
                <a:ext cx="1481398" cy="5041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760"/>
                  </a:lnSpc>
                </a:pPr>
                <a:r>
                  <a:rPr lang="fr-FR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MSI-high, chirurgie</a:t>
                </a:r>
              </a:p>
              <a:p>
                <a:pPr>
                  <a:lnSpc>
                    <a:spcPts val="760"/>
                  </a:lnSpc>
                </a:pPr>
                <a:r>
                  <a:rPr lang="fr-FR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MSI-high, chimio</a:t>
                </a:r>
              </a:p>
              <a:p>
                <a:pPr>
                  <a:lnSpc>
                    <a:spcPts val="760"/>
                  </a:lnSpc>
                </a:pPr>
                <a:r>
                  <a:rPr lang="fr-FR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MSS/MSI-</a:t>
                </a:r>
                <a:r>
                  <a:rPr lang="fr-FR" sz="8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low</a:t>
                </a:r>
                <a:r>
                  <a:rPr lang="fr-FR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, chirurgie</a:t>
                </a:r>
              </a:p>
              <a:p>
                <a:pPr>
                  <a:lnSpc>
                    <a:spcPts val="760"/>
                  </a:lnSpc>
                </a:pPr>
                <a:r>
                  <a:rPr lang="fr-FR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MSS/MSI-</a:t>
                </a:r>
                <a:r>
                  <a:rPr lang="fr-FR" sz="8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low</a:t>
                </a:r>
                <a:r>
                  <a:rPr lang="fr-FR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, chimio</a:t>
                </a:r>
              </a:p>
            </p:txBody>
          </p:sp>
          <p:cxnSp>
            <p:nvCxnSpPr>
              <p:cNvPr id="275" name="Connecteur droit 274">
                <a:extLst>
                  <a:ext uri="{FF2B5EF4-FFF2-40B4-BE49-F238E27FC236}">
                    <a16:creationId xmlns:a16="http://schemas.microsoft.com/office/drawing/2014/main" xmlns="" id="{85CCF8C3-A11C-A449-81EA-92F42023E5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44921" y="967735"/>
                <a:ext cx="144000" cy="0"/>
              </a:xfrm>
              <a:prstGeom prst="line">
                <a:avLst/>
              </a:prstGeom>
              <a:ln w="12700">
                <a:solidFill>
                  <a:srgbClr val="A570AA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Connecteur droit 275">
                <a:extLst>
                  <a:ext uri="{FF2B5EF4-FFF2-40B4-BE49-F238E27FC236}">
                    <a16:creationId xmlns:a16="http://schemas.microsoft.com/office/drawing/2014/main" xmlns="" id="{AF27DACC-A42D-6541-B131-90EAF494E405}"/>
                  </a:ext>
                </a:extLst>
              </p:cNvPr>
              <p:cNvCxnSpPr/>
              <p:nvPr/>
            </p:nvCxnSpPr>
            <p:spPr>
              <a:xfrm>
                <a:off x="4844030" y="1071962"/>
                <a:ext cx="144000" cy="2052"/>
              </a:xfrm>
              <a:prstGeom prst="line">
                <a:avLst/>
              </a:prstGeom>
              <a:ln w="12700">
                <a:solidFill>
                  <a:srgbClr val="A570A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Connecteur droit 276">
                <a:extLst>
                  <a:ext uri="{FF2B5EF4-FFF2-40B4-BE49-F238E27FC236}">
                    <a16:creationId xmlns:a16="http://schemas.microsoft.com/office/drawing/2014/main" xmlns="" id="{539F690A-FC72-5E4E-8F99-1952A46AAC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44921" y="1164111"/>
                <a:ext cx="144000" cy="0"/>
              </a:xfrm>
              <a:prstGeom prst="line">
                <a:avLst/>
              </a:prstGeom>
              <a:ln w="12700">
                <a:solidFill>
                  <a:schemeClr val="accent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Connecteur droit 277">
                <a:extLst>
                  <a:ext uri="{FF2B5EF4-FFF2-40B4-BE49-F238E27FC236}">
                    <a16:creationId xmlns:a16="http://schemas.microsoft.com/office/drawing/2014/main" xmlns="" id="{FDC850E7-3C8B-0941-AC3F-316E2859C258}"/>
                  </a:ext>
                </a:extLst>
              </p:cNvPr>
              <p:cNvCxnSpPr/>
              <p:nvPr/>
            </p:nvCxnSpPr>
            <p:spPr>
              <a:xfrm>
                <a:off x="4844030" y="1268338"/>
                <a:ext cx="144000" cy="2052"/>
              </a:xfrm>
              <a:prstGeom prst="line">
                <a:avLst/>
              </a:prstGeom>
              <a:ln w="12700">
                <a:solidFill>
                  <a:schemeClr val="accent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70" name="Connecteur droit 269">
              <a:extLst>
                <a:ext uri="{FF2B5EF4-FFF2-40B4-BE49-F238E27FC236}">
                  <a16:creationId xmlns:a16="http://schemas.microsoft.com/office/drawing/2014/main" xmlns="" id="{F1EFDD53-982C-BC45-8309-F77640A6A728}"/>
                </a:ext>
              </a:extLst>
            </p:cNvPr>
            <p:cNvCxnSpPr>
              <a:cxnSpLocks/>
            </p:cNvCxnSpPr>
            <p:nvPr/>
          </p:nvCxnSpPr>
          <p:spPr>
            <a:xfrm>
              <a:off x="2682900" y="2871341"/>
              <a:ext cx="0" cy="49516"/>
            </a:xfrm>
            <a:prstGeom prst="line">
              <a:avLst/>
            </a:prstGeom>
            <a:ln w="12700">
              <a:solidFill>
                <a:srgbClr val="A470A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Connecteur droit 270">
              <a:extLst>
                <a:ext uri="{FF2B5EF4-FFF2-40B4-BE49-F238E27FC236}">
                  <a16:creationId xmlns:a16="http://schemas.microsoft.com/office/drawing/2014/main" xmlns="" id="{FE22AD30-2911-EB4E-84E6-03F5E52895E5}"/>
                </a:ext>
              </a:extLst>
            </p:cNvPr>
            <p:cNvCxnSpPr>
              <a:cxnSpLocks/>
            </p:cNvCxnSpPr>
            <p:nvPr/>
          </p:nvCxnSpPr>
          <p:spPr>
            <a:xfrm>
              <a:off x="2682900" y="2978398"/>
              <a:ext cx="0" cy="49516"/>
            </a:xfrm>
            <a:prstGeom prst="line">
              <a:avLst/>
            </a:prstGeom>
            <a:ln w="12700">
              <a:solidFill>
                <a:srgbClr val="A570A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Connecteur droit 271">
              <a:extLst>
                <a:ext uri="{FF2B5EF4-FFF2-40B4-BE49-F238E27FC236}">
                  <a16:creationId xmlns:a16="http://schemas.microsoft.com/office/drawing/2014/main" xmlns="" id="{BD04E483-E7BE-E44A-94F9-A4E8848EB24B}"/>
                </a:ext>
              </a:extLst>
            </p:cNvPr>
            <p:cNvCxnSpPr>
              <a:cxnSpLocks/>
            </p:cNvCxnSpPr>
            <p:nvPr/>
          </p:nvCxnSpPr>
          <p:spPr>
            <a:xfrm>
              <a:off x="2682900" y="3067717"/>
              <a:ext cx="0" cy="49516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Connecteur droit 272">
              <a:extLst>
                <a:ext uri="{FF2B5EF4-FFF2-40B4-BE49-F238E27FC236}">
                  <a16:creationId xmlns:a16="http://schemas.microsoft.com/office/drawing/2014/main" xmlns="" id="{D1B1BAB4-09A5-DA4B-BC6D-D19CFCD8F1D8}"/>
                </a:ext>
              </a:extLst>
            </p:cNvPr>
            <p:cNvCxnSpPr>
              <a:cxnSpLocks/>
            </p:cNvCxnSpPr>
            <p:nvPr/>
          </p:nvCxnSpPr>
          <p:spPr>
            <a:xfrm>
              <a:off x="2682900" y="3174774"/>
              <a:ext cx="0" cy="49516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1" name="Rectangle 280">
            <a:extLst>
              <a:ext uri="{FF2B5EF4-FFF2-40B4-BE49-F238E27FC236}">
                <a16:creationId xmlns:a16="http://schemas.microsoft.com/office/drawing/2014/main" xmlns="" id="{717222A8-F810-9640-86E8-3769DCADC0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2751" y="3637611"/>
            <a:ext cx="561051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Temps (</a:t>
            </a:r>
            <a:r>
              <a:rPr lang="en-US" altLang="en-US" sz="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mois</a:t>
            </a:r>
            <a:r>
              <a:rPr lang="en-US" altLang="en-US" sz="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)</a:t>
            </a:r>
          </a:p>
        </p:txBody>
      </p:sp>
      <p:cxnSp>
        <p:nvCxnSpPr>
          <p:cNvPr id="301" name="Connecteur droit 300">
            <a:extLst>
              <a:ext uri="{FF2B5EF4-FFF2-40B4-BE49-F238E27FC236}">
                <a16:creationId xmlns:a16="http://schemas.microsoft.com/office/drawing/2014/main" xmlns="" id="{28A5DEB9-8B9D-2847-879F-EB745F074074}"/>
              </a:ext>
            </a:extLst>
          </p:cNvPr>
          <p:cNvCxnSpPr>
            <a:cxnSpLocks/>
          </p:cNvCxnSpPr>
          <p:nvPr/>
        </p:nvCxnSpPr>
        <p:spPr>
          <a:xfrm rot="5400000">
            <a:off x="5811161" y="3511633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2" name="Forme libre 301">
            <a:extLst>
              <a:ext uri="{FF2B5EF4-FFF2-40B4-BE49-F238E27FC236}">
                <a16:creationId xmlns:a16="http://schemas.microsoft.com/office/drawing/2014/main" xmlns="" id="{BF803BE0-98C2-9C43-B2F5-D015077E2FF6}"/>
              </a:ext>
            </a:extLst>
          </p:cNvPr>
          <p:cNvSpPr/>
          <p:nvPr/>
        </p:nvSpPr>
        <p:spPr>
          <a:xfrm>
            <a:off x="5906125" y="1836295"/>
            <a:ext cx="1911245" cy="254833"/>
          </a:xfrm>
          <a:custGeom>
            <a:avLst/>
            <a:gdLst>
              <a:gd name="connsiteX0" fmla="*/ 1911245 w 1911245"/>
              <a:gd name="connsiteY0" fmla="*/ 254833 h 254833"/>
              <a:gd name="connsiteX1" fmla="*/ 925642 w 1911245"/>
              <a:gd name="connsiteY1" fmla="*/ 254833 h 254833"/>
              <a:gd name="connsiteX2" fmla="*/ 925642 w 1911245"/>
              <a:gd name="connsiteY2" fmla="*/ 206115 h 254833"/>
              <a:gd name="connsiteX3" fmla="*/ 865682 w 1911245"/>
              <a:gd name="connsiteY3" fmla="*/ 206115 h 254833"/>
              <a:gd name="connsiteX4" fmla="*/ 865682 w 1911245"/>
              <a:gd name="connsiteY4" fmla="*/ 149902 h 254833"/>
              <a:gd name="connsiteX5" fmla="*/ 314793 w 1911245"/>
              <a:gd name="connsiteY5" fmla="*/ 149902 h 254833"/>
              <a:gd name="connsiteX6" fmla="*/ 314793 w 1911245"/>
              <a:gd name="connsiteY6" fmla="*/ 97436 h 254833"/>
              <a:gd name="connsiteX7" fmla="*/ 232347 w 1911245"/>
              <a:gd name="connsiteY7" fmla="*/ 97436 h 254833"/>
              <a:gd name="connsiteX8" fmla="*/ 232347 w 1911245"/>
              <a:gd name="connsiteY8" fmla="*/ 44971 h 254833"/>
              <a:gd name="connsiteX9" fmla="*/ 153649 w 1911245"/>
              <a:gd name="connsiteY9" fmla="*/ 44971 h 254833"/>
              <a:gd name="connsiteX10" fmla="*/ 74950 w 1911245"/>
              <a:gd name="connsiteY10" fmla="*/ 18738 h 254833"/>
              <a:gd name="connsiteX11" fmla="*/ 0 w 1911245"/>
              <a:gd name="connsiteY11" fmla="*/ 0 h 254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11245" h="254833">
                <a:moveTo>
                  <a:pt x="1911245" y="254833"/>
                </a:moveTo>
                <a:lnTo>
                  <a:pt x="925642" y="254833"/>
                </a:lnTo>
                <a:lnTo>
                  <a:pt x="925642" y="206115"/>
                </a:lnTo>
                <a:lnTo>
                  <a:pt x="865682" y="206115"/>
                </a:lnTo>
                <a:lnTo>
                  <a:pt x="865682" y="149902"/>
                </a:lnTo>
                <a:lnTo>
                  <a:pt x="314793" y="149902"/>
                </a:lnTo>
                <a:lnTo>
                  <a:pt x="314793" y="97436"/>
                </a:lnTo>
                <a:lnTo>
                  <a:pt x="232347" y="97436"/>
                </a:lnTo>
                <a:lnTo>
                  <a:pt x="232347" y="44971"/>
                </a:lnTo>
                <a:lnTo>
                  <a:pt x="153649" y="44971"/>
                </a:lnTo>
                <a:lnTo>
                  <a:pt x="74950" y="18738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A570AA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3" name="Forme libre 302">
            <a:extLst>
              <a:ext uri="{FF2B5EF4-FFF2-40B4-BE49-F238E27FC236}">
                <a16:creationId xmlns:a16="http://schemas.microsoft.com/office/drawing/2014/main" xmlns="" id="{79070C3D-9035-D141-8B48-C9308697E1DE}"/>
              </a:ext>
            </a:extLst>
          </p:cNvPr>
          <p:cNvSpPr/>
          <p:nvPr/>
        </p:nvSpPr>
        <p:spPr>
          <a:xfrm>
            <a:off x="5909872" y="1832548"/>
            <a:ext cx="1971207" cy="809468"/>
          </a:xfrm>
          <a:custGeom>
            <a:avLst/>
            <a:gdLst>
              <a:gd name="connsiteX0" fmla="*/ 1971207 w 1971207"/>
              <a:gd name="connsiteY0" fmla="*/ 809468 h 809468"/>
              <a:gd name="connsiteX1" fmla="*/ 1911246 w 1971207"/>
              <a:gd name="connsiteY1" fmla="*/ 809468 h 809468"/>
              <a:gd name="connsiteX2" fmla="*/ 1911246 w 1971207"/>
              <a:gd name="connsiteY2" fmla="*/ 389744 h 809468"/>
              <a:gd name="connsiteX3" fmla="*/ 1236689 w 1971207"/>
              <a:gd name="connsiteY3" fmla="*/ 389744 h 809468"/>
              <a:gd name="connsiteX4" fmla="*/ 1229194 w 1971207"/>
              <a:gd name="connsiteY4" fmla="*/ 344773 h 809468"/>
              <a:gd name="connsiteX5" fmla="*/ 1229194 w 1971207"/>
              <a:gd name="connsiteY5" fmla="*/ 344773 h 809468"/>
              <a:gd name="connsiteX6" fmla="*/ 1090535 w 1971207"/>
              <a:gd name="connsiteY6" fmla="*/ 344773 h 809468"/>
              <a:gd name="connsiteX7" fmla="*/ 1056807 w 1971207"/>
              <a:gd name="connsiteY7" fmla="*/ 318541 h 809468"/>
              <a:gd name="connsiteX8" fmla="*/ 794479 w 1971207"/>
              <a:gd name="connsiteY8" fmla="*/ 318541 h 809468"/>
              <a:gd name="connsiteX9" fmla="*/ 757003 w 1971207"/>
              <a:gd name="connsiteY9" fmla="*/ 299803 h 809468"/>
              <a:gd name="connsiteX10" fmla="*/ 610849 w 1971207"/>
              <a:gd name="connsiteY10" fmla="*/ 299803 h 809468"/>
              <a:gd name="connsiteX11" fmla="*/ 528403 w 1971207"/>
              <a:gd name="connsiteY11" fmla="*/ 247337 h 809468"/>
              <a:gd name="connsiteX12" fmla="*/ 393492 w 1971207"/>
              <a:gd name="connsiteY12" fmla="*/ 247337 h 809468"/>
              <a:gd name="connsiteX13" fmla="*/ 393492 w 1971207"/>
              <a:gd name="connsiteY13" fmla="*/ 209862 h 809468"/>
              <a:gd name="connsiteX14" fmla="*/ 262328 w 1971207"/>
              <a:gd name="connsiteY14" fmla="*/ 209862 h 809468"/>
              <a:gd name="connsiteX15" fmla="*/ 262328 w 1971207"/>
              <a:gd name="connsiteY15" fmla="*/ 164891 h 809468"/>
              <a:gd name="connsiteX16" fmla="*/ 217358 w 1971207"/>
              <a:gd name="connsiteY16" fmla="*/ 164891 h 809468"/>
              <a:gd name="connsiteX17" fmla="*/ 194872 w 1971207"/>
              <a:gd name="connsiteY17" fmla="*/ 131163 h 809468"/>
              <a:gd name="connsiteX18" fmla="*/ 194872 w 1971207"/>
              <a:gd name="connsiteY18" fmla="*/ 131163 h 809468"/>
              <a:gd name="connsiteX19" fmla="*/ 161144 w 1971207"/>
              <a:gd name="connsiteY19" fmla="*/ 112426 h 809468"/>
              <a:gd name="connsiteX20" fmla="*/ 134912 w 1971207"/>
              <a:gd name="connsiteY20" fmla="*/ 78698 h 809468"/>
              <a:gd name="connsiteX21" fmla="*/ 67456 w 1971207"/>
              <a:gd name="connsiteY21" fmla="*/ 48718 h 809468"/>
              <a:gd name="connsiteX22" fmla="*/ 52466 w 1971207"/>
              <a:gd name="connsiteY22" fmla="*/ 0 h 809468"/>
              <a:gd name="connsiteX23" fmla="*/ 0 w 1971207"/>
              <a:gd name="connsiteY23" fmla="*/ 3747 h 809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971207" h="809468">
                <a:moveTo>
                  <a:pt x="1971207" y="809468"/>
                </a:moveTo>
                <a:lnTo>
                  <a:pt x="1911246" y="809468"/>
                </a:lnTo>
                <a:lnTo>
                  <a:pt x="1911246" y="389744"/>
                </a:lnTo>
                <a:lnTo>
                  <a:pt x="1236689" y="389744"/>
                </a:lnTo>
                <a:cubicBezTo>
                  <a:pt x="1228704" y="349818"/>
                  <a:pt x="1229194" y="365007"/>
                  <a:pt x="1229194" y="344773"/>
                </a:cubicBezTo>
                <a:lnTo>
                  <a:pt x="1229194" y="344773"/>
                </a:lnTo>
                <a:lnTo>
                  <a:pt x="1090535" y="344773"/>
                </a:lnTo>
                <a:lnTo>
                  <a:pt x="1056807" y="318541"/>
                </a:lnTo>
                <a:lnTo>
                  <a:pt x="794479" y="318541"/>
                </a:lnTo>
                <a:lnTo>
                  <a:pt x="757003" y="299803"/>
                </a:lnTo>
                <a:lnTo>
                  <a:pt x="610849" y="299803"/>
                </a:lnTo>
                <a:lnTo>
                  <a:pt x="528403" y="247337"/>
                </a:lnTo>
                <a:lnTo>
                  <a:pt x="393492" y="247337"/>
                </a:lnTo>
                <a:lnTo>
                  <a:pt x="393492" y="209862"/>
                </a:lnTo>
                <a:lnTo>
                  <a:pt x="262328" y="209862"/>
                </a:lnTo>
                <a:lnTo>
                  <a:pt x="262328" y="164891"/>
                </a:lnTo>
                <a:lnTo>
                  <a:pt x="217358" y="164891"/>
                </a:lnTo>
                <a:lnTo>
                  <a:pt x="194872" y="131163"/>
                </a:lnTo>
                <a:lnTo>
                  <a:pt x="194872" y="131163"/>
                </a:lnTo>
                <a:lnTo>
                  <a:pt x="161144" y="112426"/>
                </a:lnTo>
                <a:lnTo>
                  <a:pt x="134912" y="78698"/>
                </a:lnTo>
                <a:lnTo>
                  <a:pt x="67456" y="48718"/>
                </a:lnTo>
                <a:lnTo>
                  <a:pt x="52466" y="0"/>
                </a:lnTo>
                <a:lnTo>
                  <a:pt x="0" y="3747"/>
                </a:lnTo>
              </a:path>
            </a:pathLst>
          </a:custGeom>
          <a:noFill/>
          <a:ln w="25400">
            <a:solidFill>
              <a:srgbClr val="A570A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4" name="Forme libre 303">
            <a:extLst>
              <a:ext uri="{FF2B5EF4-FFF2-40B4-BE49-F238E27FC236}">
                <a16:creationId xmlns:a16="http://schemas.microsoft.com/office/drawing/2014/main" xmlns="" id="{6F372A7A-1D42-0945-B602-43DF8EA3C46A}"/>
              </a:ext>
            </a:extLst>
          </p:cNvPr>
          <p:cNvSpPr/>
          <p:nvPr/>
        </p:nvSpPr>
        <p:spPr>
          <a:xfrm>
            <a:off x="5876144" y="1847538"/>
            <a:ext cx="2001187" cy="846944"/>
          </a:xfrm>
          <a:custGeom>
            <a:avLst/>
            <a:gdLst>
              <a:gd name="connsiteX0" fmla="*/ 2001187 w 2001187"/>
              <a:gd name="connsiteY0" fmla="*/ 846944 h 846944"/>
              <a:gd name="connsiteX1" fmla="*/ 1630181 w 2001187"/>
              <a:gd name="connsiteY1" fmla="*/ 846944 h 846944"/>
              <a:gd name="connsiteX2" fmla="*/ 1618938 w 2001187"/>
              <a:gd name="connsiteY2" fmla="*/ 816964 h 846944"/>
              <a:gd name="connsiteX3" fmla="*/ 1525249 w 2001187"/>
              <a:gd name="connsiteY3" fmla="*/ 768246 h 846944"/>
              <a:gd name="connsiteX4" fmla="*/ 1427813 w 2001187"/>
              <a:gd name="connsiteY4" fmla="*/ 786983 h 846944"/>
              <a:gd name="connsiteX5" fmla="*/ 1367853 w 2001187"/>
              <a:gd name="connsiteY5" fmla="*/ 760751 h 846944"/>
              <a:gd name="connsiteX6" fmla="*/ 1296649 w 2001187"/>
              <a:gd name="connsiteY6" fmla="*/ 764498 h 846944"/>
              <a:gd name="connsiteX7" fmla="*/ 1191718 w 2001187"/>
              <a:gd name="connsiteY7" fmla="*/ 742013 h 846944"/>
              <a:gd name="connsiteX8" fmla="*/ 1098030 w 2001187"/>
              <a:gd name="connsiteY8" fmla="*/ 712032 h 846944"/>
              <a:gd name="connsiteX9" fmla="*/ 1019331 w 2001187"/>
              <a:gd name="connsiteY9" fmla="*/ 678305 h 846944"/>
              <a:gd name="connsiteX10" fmla="*/ 981856 w 2001187"/>
              <a:gd name="connsiteY10" fmla="*/ 667062 h 846944"/>
              <a:gd name="connsiteX11" fmla="*/ 959371 w 2001187"/>
              <a:gd name="connsiteY11" fmla="*/ 629587 h 846944"/>
              <a:gd name="connsiteX12" fmla="*/ 839449 w 2001187"/>
              <a:gd name="connsiteY12" fmla="*/ 603354 h 846944"/>
              <a:gd name="connsiteX13" fmla="*/ 715781 w 2001187"/>
              <a:gd name="connsiteY13" fmla="*/ 517160 h 846944"/>
              <a:gd name="connsiteX14" fmla="*/ 678305 w 2001187"/>
              <a:gd name="connsiteY14" fmla="*/ 494675 h 846944"/>
              <a:gd name="connsiteX15" fmla="*/ 584617 w 2001187"/>
              <a:gd name="connsiteY15" fmla="*/ 438462 h 846944"/>
              <a:gd name="connsiteX16" fmla="*/ 468443 w 2001187"/>
              <a:gd name="connsiteY16" fmla="*/ 367259 h 846944"/>
              <a:gd name="connsiteX17" fmla="*/ 427220 w 2001187"/>
              <a:gd name="connsiteY17" fmla="*/ 307298 h 846944"/>
              <a:gd name="connsiteX18" fmla="*/ 337279 w 2001187"/>
              <a:gd name="connsiteY18" fmla="*/ 224852 h 846944"/>
              <a:gd name="connsiteX19" fmla="*/ 288561 w 2001187"/>
              <a:gd name="connsiteY19" fmla="*/ 187377 h 846944"/>
              <a:gd name="connsiteX20" fmla="*/ 243590 w 2001187"/>
              <a:gd name="connsiteY20" fmla="*/ 179882 h 846944"/>
              <a:gd name="connsiteX21" fmla="*/ 191125 w 2001187"/>
              <a:gd name="connsiteY21" fmla="*/ 131164 h 846944"/>
              <a:gd name="connsiteX22" fmla="*/ 108679 w 2001187"/>
              <a:gd name="connsiteY22" fmla="*/ 93688 h 846944"/>
              <a:gd name="connsiteX23" fmla="*/ 63708 w 2001187"/>
              <a:gd name="connsiteY23" fmla="*/ 56213 h 846944"/>
              <a:gd name="connsiteX24" fmla="*/ 0 w 2001187"/>
              <a:gd name="connsiteY24" fmla="*/ 0 h 846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001187" h="846944">
                <a:moveTo>
                  <a:pt x="2001187" y="846944"/>
                </a:moveTo>
                <a:lnTo>
                  <a:pt x="1630181" y="846944"/>
                </a:lnTo>
                <a:lnTo>
                  <a:pt x="1618938" y="816964"/>
                </a:lnTo>
                <a:lnTo>
                  <a:pt x="1525249" y="768246"/>
                </a:lnTo>
                <a:lnTo>
                  <a:pt x="1427813" y="786983"/>
                </a:lnTo>
                <a:lnTo>
                  <a:pt x="1367853" y="760751"/>
                </a:lnTo>
                <a:lnTo>
                  <a:pt x="1296649" y="764498"/>
                </a:lnTo>
                <a:lnTo>
                  <a:pt x="1191718" y="742013"/>
                </a:lnTo>
                <a:lnTo>
                  <a:pt x="1098030" y="712032"/>
                </a:lnTo>
                <a:lnTo>
                  <a:pt x="1019331" y="678305"/>
                </a:lnTo>
                <a:lnTo>
                  <a:pt x="981856" y="667062"/>
                </a:lnTo>
                <a:lnTo>
                  <a:pt x="959371" y="629587"/>
                </a:lnTo>
                <a:lnTo>
                  <a:pt x="839449" y="603354"/>
                </a:lnTo>
                <a:lnTo>
                  <a:pt x="715781" y="517160"/>
                </a:lnTo>
                <a:lnTo>
                  <a:pt x="678305" y="494675"/>
                </a:lnTo>
                <a:lnTo>
                  <a:pt x="584617" y="438462"/>
                </a:lnTo>
                <a:lnTo>
                  <a:pt x="468443" y="367259"/>
                </a:lnTo>
                <a:lnTo>
                  <a:pt x="427220" y="307298"/>
                </a:lnTo>
                <a:lnTo>
                  <a:pt x="337279" y="224852"/>
                </a:lnTo>
                <a:lnTo>
                  <a:pt x="288561" y="187377"/>
                </a:lnTo>
                <a:lnTo>
                  <a:pt x="243590" y="179882"/>
                </a:lnTo>
                <a:lnTo>
                  <a:pt x="191125" y="131164"/>
                </a:lnTo>
                <a:lnTo>
                  <a:pt x="108679" y="93688"/>
                </a:lnTo>
                <a:lnTo>
                  <a:pt x="63708" y="56213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chemeClr val="accent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5" name="Forme libre 304">
            <a:extLst>
              <a:ext uri="{FF2B5EF4-FFF2-40B4-BE49-F238E27FC236}">
                <a16:creationId xmlns:a16="http://schemas.microsoft.com/office/drawing/2014/main" xmlns="" id="{5184B901-B948-F641-9138-C062482A44C0}"/>
              </a:ext>
            </a:extLst>
          </p:cNvPr>
          <p:cNvSpPr/>
          <p:nvPr/>
        </p:nvSpPr>
        <p:spPr>
          <a:xfrm>
            <a:off x="5879892" y="1836295"/>
            <a:ext cx="2001187" cy="719528"/>
          </a:xfrm>
          <a:custGeom>
            <a:avLst/>
            <a:gdLst>
              <a:gd name="connsiteX0" fmla="*/ 2001187 w 2001187"/>
              <a:gd name="connsiteY0" fmla="*/ 719528 h 719528"/>
              <a:gd name="connsiteX1" fmla="*/ 1914993 w 2001187"/>
              <a:gd name="connsiteY1" fmla="*/ 719528 h 719528"/>
              <a:gd name="connsiteX2" fmla="*/ 1885013 w 2001187"/>
              <a:gd name="connsiteY2" fmla="*/ 697043 h 719528"/>
              <a:gd name="connsiteX3" fmla="*/ 1791324 w 2001187"/>
              <a:gd name="connsiteY3" fmla="*/ 670810 h 719528"/>
              <a:gd name="connsiteX4" fmla="*/ 1742606 w 2001187"/>
              <a:gd name="connsiteY4" fmla="*/ 640830 h 719528"/>
              <a:gd name="connsiteX5" fmla="*/ 1405328 w 2001187"/>
              <a:gd name="connsiteY5" fmla="*/ 629587 h 719528"/>
              <a:gd name="connsiteX6" fmla="*/ 1300397 w 2001187"/>
              <a:gd name="connsiteY6" fmla="*/ 614597 h 719528"/>
              <a:gd name="connsiteX7" fmla="*/ 1146747 w 2001187"/>
              <a:gd name="connsiteY7" fmla="*/ 569626 h 719528"/>
              <a:gd name="connsiteX8" fmla="*/ 963118 w 2001187"/>
              <a:gd name="connsiteY8" fmla="*/ 502171 h 719528"/>
              <a:gd name="connsiteX9" fmla="*/ 835701 w 2001187"/>
              <a:gd name="connsiteY9" fmla="*/ 457200 h 719528"/>
              <a:gd name="connsiteX10" fmla="*/ 757003 w 2001187"/>
              <a:gd name="connsiteY10" fmla="*/ 442210 h 719528"/>
              <a:gd name="connsiteX11" fmla="*/ 644577 w 2001187"/>
              <a:gd name="connsiteY11" fmla="*/ 374754 h 719528"/>
              <a:gd name="connsiteX12" fmla="*/ 528403 w 2001187"/>
              <a:gd name="connsiteY12" fmla="*/ 322289 h 719528"/>
              <a:gd name="connsiteX13" fmla="*/ 389744 w 2001187"/>
              <a:gd name="connsiteY13" fmla="*/ 247338 h 719528"/>
              <a:gd name="connsiteX14" fmla="*/ 314793 w 2001187"/>
              <a:gd name="connsiteY14" fmla="*/ 168639 h 719528"/>
              <a:gd name="connsiteX15" fmla="*/ 194872 w 2001187"/>
              <a:gd name="connsiteY15" fmla="*/ 89941 h 719528"/>
              <a:gd name="connsiteX16" fmla="*/ 146154 w 2001187"/>
              <a:gd name="connsiteY16" fmla="*/ 44971 h 719528"/>
              <a:gd name="connsiteX17" fmla="*/ 104931 w 2001187"/>
              <a:gd name="connsiteY17" fmla="*/ 44971 h 719528"/>
              <a:gd name="connsiteX18" fmla="*/ 67456 w 2001187"/>
              <a:gd name="connsiteY18" fmla="*/ 0 h 719528"/>
              <a:gd name="connsiteX19" fmla="*/ 0 w 2001187"/>
              <a:gd name="connsiteY19" fmla="*/ 3748 h 719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001187" h="719528">
                <a:moveTo>
                  <a:pt x="2001187" y="719528"/>
                </a:moveTo>
                <a:lnTo>
                  <a:pt x="1914993" y="719528"/>
                </a:lnTo>
                <a:lnTo>
                  <a:pt x="1885013" y="697043"/>
                </a:lnTo>
                <a:lnTo>
                  <a:pt x="1791324" y="670810"/>
                </a:lnTo>
                <a:lnTo>
                  <a:pt x="1742606" y="640830"/>
                </a:lnTo>
                <a:lnTo>
                  <a:pt x="1405328" y="629587"/>
                </a:lnTo>
                <a:lnTo>
                  <a:pt x="1300397" y="614597"/>
                </a:lnTo>
                <a:lnTo>
                  <a:pt x="1146747" y="569626"/>
                </a:lnTo>
                <a:lnTo>
                  <a:pt x="963118" y="502171"/>
                </a:lnTo>
                <a:lnTo>
                  <a:pt x="835701" y="457200"/>
                </a:lnTo>
                <a:lnTo>
                  <a:pt x="757003" y="442210"/>
                </a:lnTo>
                <a:lnTo>
                  <a:pt x="644577" y="374754"/>
                </a:lnTo>
                <a:lnTo>
                  <a:pt x="528403" y="322289"/>
                </a:lnTo>
                <a:lnTo>
                  <a:pt x="389744" y="247338"/>
                </a:lnTo>
                <a:lnTo>
                  <a:pt x="314793" y="168639"/>
                </a:lnTo>
                <a:lnTo>
                  <a:pt x="194872" y="89941"/>
                </a:lnTo>
                <a:lnTo>
                  <a:pt x="146154" y="44971"/>
                </a:lnTo>
                <a:lnTo>
                  <a:pt x="104931" y="44971"/>
                </a:lnTo>
                <a:lnTo>
                  <a:pt x="67456" y="0"/>
                </a:lnTo>
                <a:lnTo>
                  <a:pt x="0" y="3748"/>
                </a:lnTo>
              </a:path>
            </a:pathLst>
          </a:cu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06" name="Connecteur droit 305">
            <a:extLst>
              <a:ext uri="{FF2B5EF4-FFF2-40B4-BE49-F238E27FC236}">
                <a16:creationId xmlns:a16="http://schemas.microsoft.com/office/drawing/2014/main" xmlns="" id="{7B476947-6DDA-974C-9915-3182C2511E28}"/>
              </a:ext>
            </a:extLst>
          </p:cNvPr>
          <p:cNvCxnSpPr/>
          <p:nvPr/>
        </p:nvCxnSpPr>
        <p:spPr>
          <a:xfrm>
            <a:off x="7789273" y="2191499"/>
            <a:ext cx="0" cy="49516"/>
          </a:xfrm>
          <a:prstGeom prst="line">
            <a:avLst/>
          </a:prstGeom>
          <a:ln w="12700">
            <a:solidFill>
              <a:srgbClr val="A570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7" name="Connecteur droit 306">
            <a:extLst>
              <a:ext uri="{FF2B5EF4-FFF2-40B4-BE49-F238E27FC236}">
                <a16:creationId xmlns:a16="http://schemas.microsoft.com/office/drawing/2014/main" xmlns="" id="{3F86CFEA-75E2-D741-92BA-6B3E9C4EA931}"/>
              </a:ext>
            </a:extLst>
          </p:cNvPr>
          <p:cNvCxnSpPr/>
          <p:nvPr/>
        </p:nvCxnSpPr>
        <p:spPr>
          <a:xfrm>
            <a:off x="7774084" y="2191499"/>
            <a:ext cx="0" cy="49516"/>
          </a:xfrm>
          <a:prstGeom prst="line">
            <a:avLst/>
          </a:prstGeom>
          <a:ln w="12700">
            <a:solidFill>
              <a:srgbClr val="A570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8" name="Connecteur droit 307">
            <a:extLst>
              <a:ext uri="{FF2B5EF4-FFF2-40B4-BE49-F238E27FC236}">
                <a16:creationId xmlns:a16="http://schemas.microsoft.com/office/drawing/2014/main" xmlns="" id="{C4AF29DA-3E7C-FC4F-8594-591A54A9B9D0}"/>
              </a:ext>
            </a:extLst>
          </p:cNvPr>
          <p:cNvCxnSpPr/>
          <p:nvPr/>
        </p:nvCxnSpPr>
        <p:spPr>
          <a:xfrm>
            <a:off x="7759090" y="2191499"/>
            <a:ext cx="0" cy="49516"/>
          </a:xfrm>
          <a:prstGeom prst="line">
            <a:avLst/>
          </a:prstGeom>
          <a:ln w="12700">
            <a:solidFill>
              <a:srgbClr val="A570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9" name="Connecteur droit 308">
            <a:extLst>
              <a:ext uri="{FF2B5EF4-FFF2-40B4-BE49-F238E27FC236}">
                <a16:creationId xmlns:a16="http://schemas.microsoft.com/office/drawing/2014/main" xmlns="" id="{7B68FD74-F5D6-C64C-8285-F90D7C9A7DB5}"/>
              </a:ext>
            </a:extLst>
          </p:cNvPr>
          <p:cNvCxnSpPr/>
          <p:nvPr/>
        </p:nvCxnSpPr>
        <p:spPr>
          <a:xfrm>
            <a:off x="7657100" y="2191499"/>
            <a:ext cx="0" cy="49516"/>
          </a:xfrm>
          <a:prstGeom prst="line">
            <a:avLst/>
          </a:prstGeom>
          <a:ln w="12700">
            <a:solidFill>
              <a:srgbClr val="A570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0" name="Connecteur droit 309">
            <a:extLst>
              <a:ext uri="{FF2B5EF4-FFF2-40B4-BE49-F238E27FC236}">
                <a16:creationId xmlns:a16="http://schemas.microsoft.com/office/drawing/2014/main" xmlns="" id="{1153F443-5639-C341-B3F4-7873DDE5555F}"/>
              </a:ext>
            </a:extLst>
          </p:cNvPr>
          <p:cNvCxnSpPr/>
          <p:nvPr/>
        </p:nvCxnSpPr>
        <p:spPr>
          <a:xfrm>
            <a:off x="7615076" y="2191499"/>
            <a:ext cx="0" cy="49516"/>
          </a:xfrm>
          <a:prstGeom prst="line">
            <a:avLst/>
          </a:prstGeom>
          <a:ln w="12700">
            <a:solidFill>
              <a:srgbClr val="A570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1" name="Connecteur droit 310">
            <a:extLst>
              <a:ext uri="{FF2B5EF4-FFF2-40B4-BE49-F238E27FC236}">
                <a16:creationId xmlns:a16="http://schemas.microsoft.com/office/drawing/2014/main" xmlns="" id="{24B1C6A6-2B9E-2841-9BD4-6BCB83D4F6F6}"/>
              </a:ext>
            </a:extLst>
          </p:cNvPr>
          <p:cNvCxnSpPr/>
          <p:nvPr/>
        </p:nvCxnSpPr>
        <p:spPr>
          <a:xfrm>
            <a:off x="7573051" y="2191499"/>
            <a:ext cx="0" cy="49516"/>
          </a:xfrm>
          <a:prstGeom prst="line">
            <a:avLst/>
          </a:prstGeom>
          <a:ln w="12700">
            <a:solidFill>
              <a:srgbClr val="A570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2" name="Connecteur droit 311">
            <a:extLst>
              <a:ext uri="{FF2B5EF4-FFF2-40B4-BE49-F238E27FC236}">
                <a16:creationId xmlns:a16="http://schemas.microsoft.com/office/drawing/2014/main" xmlns="" id="{CCB06846-3976-6349-97B4-E1A93A739AAE}"/>
              </a:ext>
            </a:extLst>
          </p:cNvPr>
          <p:cNvCxnSpPr/>
          <p:nvPr/>
        </p:nvCxnSpPr>
        <p:spPr>
          <a:xfrm>
            <a:off x="7557258" y="2191499"/>
            <a:ext cx="0" cy="49516"/>
          </a:xfrm>
          <a:prstGeom prst="line">
            <a:avLst/>
          </a:prstGeom>
          <a:ln w="12700">
            <a:solidFill>
              <a:srgbClr val="A570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3" name="Connecteur droit 312">
            <a:extLst>
              <a:ext uri="{FF2B5EF4-FFF2-40B4-BE49-F238E27FC236}">
                <a16:creationId xmlns:a16="http://schemas.microsoft.com/office/drawing/2014/main" xmlns="" id="{201CCCF2-F028-7A49-946A-66149F561A4B}"/>
              </a:ext>
            </a:extLst>
          </p:cNvPr>
          <p:cNvCxnSpPr/>
          <p:nvPr/>
        </p:nvCxnSpPr>
        <p:spPr>
          <a:xfrm>
            <a:off x="7542264" y="2191499"/>
            <a:ext cx="0" cy="49516"/>
          </a:xfrm>
          <a:prstGeom prst="line">
            <a:avLst/>
          </a:prstGeom>
          <a:ln w="12700">
            <a:solidFill>
              <a:srgbClr val="A570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4" name="Connecteur droit 313">
            <a:extLst>
              <a:ext uri="{FF2B5EF4-FFF2-40B4-BE49-F238E27FC236}">
                <a16:creationId xmlns:a16="http://schemas.microsoft.com/office/drawing/2014/main" xmlns="" id="{FE507015-3E45-2E43-9FC5-DE11A0E0E7F3}"/>
              </a:ext>
            </a:extLst>
          </p:cNvPr>
          <p:cNvCxnSpPr/>
          <p:nvPr/>
        </p:nvCxnSpPr>
        <p:spPr>
          <a:xfrm>
            <a:off x="7527275" y="2191499"/>
            <a:ext cx="0" cy="49516"/>
          </a:xfrm>
          <a:prstGeom prst="line">
            <a:avLst/>
          </a:prstGeom>
          <a:ln w="12700">
            <a:solidFill>
              <a:srgbClr val="A570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5" name="Connecteur droit 314">
            <a:extLst>
              <a:ext uri="{FF2B5EF4-FFF2-40B4-BE49-F238E27FC236}">
                <a16:creationId xmlns:a16="http://schemas.microsoft.com/office/drawing/2014/main" xmlns="" id="{E5512ACB-8417-4545-87A2-D8DF9509D2A0}"/>
              </a:ext>
            </a:extLst>
          </p:cNvPr>
          <p:cNvCxnSpPr/>
          <p:nvPr/>
        </p:nvCxnSpPr>
        <p:spPr>
          <a:xfrm>
            <a:off x="7504787" y="2191499"/>
            <a:ext cx="0" cy="49516"/>
          </a:xfrm>
          <a:prstGeom prst="line">
            <a:avLst/>
          </a:prstGeom>
          <a:ln w="12700">
            <a:solidFill>
              <a:srgbClr val="A570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6" name="Connecteur droit 315">
            <a:extLst>
              <a:ext uri="{FF2B5EF4-FFF2-40B4-BE49-F238E27FC236}">
                <a16:creationId xmlns:a16="http://schemas.microsoft.com/office/drawing/2014/main" xmlns="" id="{5B6DC2D5-2E3C-5C41-A214-B872547BCFE9}"/>
              </a:ext>
            </a:extLst>
          </p:cNvPr>
          <p:cNvCxnSpPr/>
          <p:nvPr/>
        </p:nvCxnSpPr>
        <p:spPr>
          <a:xfrm>
            <a:off x="7486050" y="2191499"/>
            <a:ext cx="0" cy="49516"/>
          </a:xfrm>
          <a:prstGeom prst="line">
            <a:avLst/>
          </a:prstGeom>
          <a:ln w="12700">
            <a:solidFill>
              <a:srgbClr val="A570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7" name="Connecteur droit 316">
            <a:extLst>
              <a:ext uri="{FF2B5EF4-FFF2-40B4-BE49-F238E27FC236}">
                <a16:creationId xmlns:a16="http://schemas.microsoft.com/office/drawing/2014/main" xmlns="" id="{DDE96BEA-434B-FD4C-9178-36510DB7D2DC}"/>
              </a:ext>
            </a:extLst>
          </p:cNvPr>
          <p:cNvCxnSpPr/>
          <p:nvPr/>
        </p:nvCxnSpPr>
        <p:spPr>
          <a:xfrm>
            <a:off x="7440276" y="2191499"/>
            <a:ext cx="0" cy="49516"/>
          </a:xfrm>
          <a:prstGeom prst="line">
            <a:avLst/>
          </a:prstGeom>
          <a:ln w="12700">
            <a:solidFill>
              <a:srgbClr val="A570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8" name="Connecteur droit 317">
            <a:extLst>
              <a:ext uri="{FF2B5EF4-FFF2-40B4-BE49-F238E27FC236}">
                <a16:creationId xmlns:a16="http://schemas.microsoft.com/office/drawing/2014/main" xmlns="" id="{F7381302-E825-A945-B739-62D304F293C7}"/>
              </a:ext>
            </a:extLst>
          </p:cNvPr>
          <p:cNvCxnSpPr/>
          <p:nvPr/>
        </p:nvCxnSpPr>
        <p:spPr>
          <a:xfrm>
            <a:off x="7380312" y="2191499"/>
            <a:ext cx="0" cy="49516"/>
          </a:xfrm>
          <a:prstGeom prst="line">
            <a:avLst/>
          </a:prstGeom>
          <a:ln w="12700">
            <a:solidFill>
              <a:srgbClr val="A570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9" name="Connecteur droit 318">
            <a:extLst>
              <a:ext uri="{FF2B5EF4-FFF2-40B4-BE49-F238E27FC236}">
                <a16:creationId xmlns:a16="http://schemas.microsoft.com/office/drawing/2014/main" xmlns="" id="{98BFCAE7-CF87-0346-90F3-AE91139DA6F9}"/>
              </a:ext>
            </a:extLst>
          </p:cNvPr>
          <p:cNvCxnSpPr/>
          <p:nvPr/>
        </p:nvCxnSpPr>
        <p:spPr>
          <a:xfrm>
            <a:off x="7335340" y="2191499"/>
            <a:ext cx="0" cy="49516"/>
          </a:xfrm>
          <a:prstGeom prst="line">
            <a:avLst/>
          </a:prstGeom>
          <a:ln w="12700">
            <a:solidFill>
              <a:srgbClr val="A570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0" name="Connecteur droit 319">
            <a:extLst>
              <a:ext uri="{FF2B5EF4-FFF2-40B4-BE49-F238E27FC236}">
                <a16:creationId xmlns:a16="http://schemas.microsoft.com/office/drawing/2014/main" xmlns="" id="{7AE19EBD-362F-B746-9892-086B52CF5A43}"/>
              </a:ext>
            </a:extLst>
          </p:cNvPr>
          <p:cNvCxnSpPr/>
          <p:nvPr/>
        </p:nvCxnSpPr>
        <p:spPr>
          <a:xfrm>
            <a:off x="7315000" y="2191499"/>
            <a:ext cx="0" cy="49516"/>
          </a:xfrm>
          <a:prstGeom prst="line">
            <a:avLst/>
          </a:prstGeom>
          <a:ln w="12700">
            <a:solidFill>
              <a:srgbClr val="A570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1" name="Connecteur droit 320">
            <a:extLst>
              <a:ext uri="{FF2B5EF4-FFF2-40B4-BE49-F238E27FC236}">
                <a16:creationId xmlns:a16="http://schemas.microsoft.com/office/drawing/2014/main" xmlns="" id="{A3534BDC-3E05-5647-AF1A-CDC6B3772AAA}"/>
              </a:ext>
            </a:extLst>
          </p:cNvPr>
          <p:cNvCxnSpPr/>
          <p:nvPr/>
        </p:nvCxnSpPr>
        <p:spPr>
          <a:xfrm>
            <a:off x="7240044" y="2191499"/>
            <a:ext cx="0" cy="49516"/>
          </a:xfrm>
          <a:prstGeom prst="line">
            <a:avLst/>
          </a:prstGeom>
          <a:ln w="12700">
            <a:solidFill>
              <a:srgbClr val="A570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2" name="Connecteur droit 321">
            <a:extLst>
              <a:ext uri="{FF2B5EF4-FFF2-40B4-BE49-F238E27FC236}">
                <a16:creationId xmlns:a16="http://schemas.microsoft.com/office/drawing/2014/main" xmlns="" id="{ECBCE3D9-D817-E34F-9C0D-A5132ADE7DCD}"/>
              </a:ext>
            </a:extLst>
          </p:cNvPr>
          <p:cNvCxnSpPr/>
          <p:nvPr/>
        </p:nvCxnSpPr>
        <p:spPr>
          <a:xfrm>
            <a:off x="7224253" y="2191499"/>
            <a:ext cx="0" cy="49516"/>
          </a:xfrm>
          <a:prstGeom prst="line">
            <a:avLst/>
          </a:prstGeom>
          <a:ln w="12700">
            <a:solidFill>
              <a:srgbClr val="A570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3" name="Connecteur droit 322">
            <a:extLst>
              <a:ext uri="{FF2B5EF4-FFF2-40B4-BE49-F238E27FC236}">
                <a16:creationId xmlns:a16="http://schemas.microsoft.com/office/drawing/2014/main" xmlns="" id="{6F2B7F33-AF06-7740-971C-32DF0263B9F0}"/>
              </a:ext>
            </a:extLst>
          </p:cNvPr>
          <p:cNvCxnSpPr/>
          <p:nvPr/>
        </p:nvCxnSpPr>
        <p:spPr>
          <a:xfrm>
            <a:off x="7209261" y="2191499"/>
            <a:ext cx="0" cy="49516"/>
          </a:xfrm>
          <a:prstGeom prst="line">
            <a:avLst/>
          </a:prstGeom>
          <a:ln w="12700">
            <a:solidFill>
              <a:srgbClr val="A570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4" name="Connecteur droit 323">
            <a:extLst>
              <a:ext uri="{FF2B5EF4-FFF2-40B4-BE49-F238E27FC236}">
                <a16:creationId xmlns:a16="http://schemas.microsoft.com/office/drawing/2014/main" xmlns="" id="{4459D1E6-291E-5C44-84B9-856356E31993}"/>
              </a:ext>
            </a:extLst>
          </p:cNvPr>
          <p:cNvCxnSpPr/>
          <p:nvPr/>
        </p:nvCxnSpPr>
        <p:spPr>
          <a:xfrm>
            <a:off x="7141800" y="2191499"/>
            <a:ext cx="0" cy="49516"/>
          </a:xfrm>
          <a:prstGeom prst="line">
            <a:avLst/>
          </a:prstGeom>
          <a:ln w="12700">
            <a:solidFill>
              <a:srgbClr val="A570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5" name="Connecteur droit 324">
            <a:extLst>
              <a:ext uri="{FF2B5EF4-FFF2-40B4-BE49-F238E27FC236}">
                <a16:creationId xmlns:a16="http://schemas.microsoft.com/office/drawing/2014/main" xmlns="" id="{2946A76D-4AC1-CB4D-89FD-57DEF679FC74}"/>
              </a:ext>
            </a:extLst>
          </p:cNvPr>
          <p:cNvCxnSpPr/>
          <p:nvPr/>
        </p:nvCxnSpPr>
        <p:spPr>
          <a:xfrm>
            <a:off x="7069796" y="2162992"/>
            <a:ext cx="0" cy="49516"/>
          </a:xfrm>
          <a:prstGeom prst="line">
            <a:avLst/>
          </a:prstGeom>
          <a:ln w="12700">
            <a:solidFill>
              <a:srgbClr val="A570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6" name="Connecteur droit 325">
            <a:extLst>
              <a:ext uri="{FF2B5EF4-FFF2-40B4-BE49-F238E27FC236}">
                <a16:creationId xmlns:a16="http://schemas.microsoft.com/office/drawing/2014/main" xmlns="" id="{9D06B85B-712C-C043-ABB9-63D7D2820956}"/>
              </a:ext>
            </a:extLst>
          </p:cNvPr>
          <p:cNvCxnSpPr/>
          <p:nvPr/>
        </p:nvCxnSpPr>
        <p:spPr>
          <a:xfrm>
            <a:off x="7035264" y="2162992"/>
            <a:ext cx="0" cy="49516"/>
          </a:xfrm>
          <a:prstGeom prst="line">
            <a:avLst/>
          </a:prstGeom>
          <a:ln w="12700">
            <a:solidFill>
              <a:srgbClr val="A570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7" name="Connecteur droit 326">
            <a:extLst>
              <a:ext uri="{FF2B5EF4-FFF2-40B4-BE49-F238E27FC236}">
                <a16:creationId xmlns:a16="http://schemas.microsoft.com/office/drawing/2014/main" xmlns="" id="{CC4DCB9D-ECB8-D041-91C8-5AE461D2BC79}"/>
              </a:ext>
            </a:extLst>
          </p:cNvPr>
          <p:cNvCxnSpPr/>
          <p:nvPr/>
        </p:nvCxnSpPr>
        <p:spPr>
          <a:xfrm>
            <a:off x="6967004" y="2120164"/>
            <a:ext cx="0" cy="49516"/>
          </a:xfrm>
          <a:prstGeom prst="line">
            <a:avLst/>
          </a:prstGeom>
          <a:ln w="12700">
            <a:solidFill>
              <a:srgbClr val="A570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8" name="Connecteur droit 327">
            <a:extLst>
              <a:ext uri="{FF2B5EF4-FFF2-40B4-BE49-F238E27FC236}">
                <a16:creationId xmlns:a16="http://schemas.microsoft.com/office/drawing/2014/main" xmlns="" id="{CA4B3C4C-42EB-964A-9054-368897221A99}"/>
              </a:ext>
            </a:extLst>
          </p:cNvPr>
          <p:cNvCxnSpPr/>
          <p:nvPr/>
        </p:nvCxnSpPr>
        <p:spPr>
          <a:xfrm>
            <a:off x="6876256" y="2120164"/>
            <a:ext cx="0" cy="49516"/>
          </a:xfrm>
          <a:prstGeom prst="line">
            <a:avLst/>
          </a:prstGeom>
          <a:ln w="12700">
            <a:solidFill>
              <a:srgbClr val="A570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9" name="Connecteur droit 328">
            <a:extLst>
              <a:ext uri="{FF2B5EF4-FFF2-40B4-BE49-F238E27FC236}">
                <a16:creationId xmlns:a16="http://schemas.microsoft.com/office/drawing/2014/main" xmlns="" id="{B543185A-1132-5243-8C1E-49BF8DEE425B}"/>
              </a:ext>
            </a:extLst>
          </p:cNvPr>
          <p:cNvCxnSpPr/>
          <p:nvPr/>
        </p:nvCxnSpPr>
        <p:spPr>
          <a:xfrm>
            <a:off x="6856716" y="2120164"/>
            <a:ext cx="0" cy="49516"/>
          </a:xfrm>
          <a:prstGeom prst="line">
            <a:avLst/>
          </a:prstGeom>
          <a:ln w="12700">
            <a:solidFill>
              <a:srgbClr val="A570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0" name="Connecteur droit 329">
            <a:extLst>
              <a:ext uri="{FF2B5EF4-FFF2-40B4-BE49-F238E27FC236}">
                <a16:creationId xmlns:a16="http://schemas.microsoft.com/office/drawing/2014/main" xmlns="" id="{583B6C62-6C8D-4342-AE16-8BE14C227010}"/>
              </a:ext>
            </a:extLst>
          </p:cNvPr>
          <p:cNvCxnSpPr/>
          <p:nvPr/>
        </p:nvCxnSpPr>
        <p:spPr>
          <a:xfrm>
            <a:off x="6837978" y="2120164"/>
            <a:ext cx="0" cy="49516"/>
          </a:xfrm>
          <a:prstGeom prst="line">
            <a:avLst/>
          </a:prstGeom>
          <a:ln w="12700">
            <a:solidFill>
              <a:srgbClr val="A570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1" name="Connecteur droit 330">
            <a:extLst>
              <a:ext uri="{FF2B5EF4-FFF2-40B4-BE49-F238E27FC236}">
                <a16:creationId xmlns:a16="http://schemas.microsoft.com/office/drawing/2014/main" xmlns="" id="{59BC5612-AB84-114E-BB50-45460921D2E6}"/>
              </a:ext>
            </a:extLst>
          </p:cNvPr>
          <p:cNvCxnSpPr/>
          <p:nvPr/>
        </p:nvCxnSpPr>
        <p:spPr>
          <a:xfrm>
            <a:off x="6822182" y="2120164"/>
            <a:ext cx="0" cy="49516"/>
          </a:xfrm>
          <a:prstGeom prst="line">
            <a:avLst/>
          </a:prstGeom>
          <a:ln w="12700">
            <a:solidFill>
              <a:srgbClr val="A570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2" name="Connecteur droit 331">
            <a:extLst>
              <a:ext uri="{FF2B5EF4-FFF2-40B4-BE49-F238E27FC236}">
                <a16:creationId xmlns:a16="http://schemas.microsoft.com/office/drawing/2014/main" xmlns="" id="{8FD79AD1-180F-8B4F-8E0C-7F87A409AD57}"/>
              </a:ext>
            </a:extLst>
          </p:cNvPr>
          <p:cNvCxnSpPr/>
          <p:nvPr/>
        </p:nvCxnSpPr>
        <p:spPr>
          <a:xfrm>
            <a:off x="6802646" y="2120164"/>
            <a:ext cx="0" cy="49516"/>
          </a:xfrm>
          <a:prstGeom prst="line">
            <a:avLst/>
          </a:prstGeom>
          <a:ln w="12700">
            <a:solidFill>
              <a:srgbClr val="A570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3" name="Connecteur droit 332">
            <a:extLst>
              <a:ext uri="{FF2B5EF4-FFF2-40B4-BE49-F238E27FC236}">
                <a16:creationId xmlns:a16="http://schemas.microsoft.com/office/drawing/2014/main" xmlns="" id="{3B27940B-DB5A-A343-9089-48B3FDD8F6F3}"/>
              </a:ext>
            </a:extLst>
          </p:cNvPr>
          <p:cNvCxnSpPr/>
          <p:nvPr/>
        </p:nvCxnSpPr>
        <p:spPr>
          <a:xfrm>
            <a:off x="6724744" y="2120164"/>
            <a:ext cx="0" cy="49516"/>
          </a:xfrm>
          <a:prstGeom prst="line">
            <a:avLst/>
          </a:prstGeom>
          <a:ln w="12700">
            <a:solidFill>
              <a:srgbClr val="A570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4" name="Connecteur droit 333">
            <a:extLst>
              <a:ext uri="{FF2B5EF4-FFF2-40B4-BE49-F238E27FC236}">
                <a16:creationId xmlns:a16="http://schemas.microsoft.com/office/drawing/2014/main" xmlns="" id="{CA2862C0-7FBC-D144-BBF3-D4F474004903}"/>
              </a:ext>
            </a:extLst>
          </p:cNvPr>
          <p:cNvCxnSpPr/>
          <p:nvPr/>
        </p:nvCxnSpPr>
        <p:spPr>
          <a:xfrm>
            <a:off x="6555296" y="2105171"/>
            <a:ext cx="0" cy="49516"/>
          </a:xfrm>
          <a:prstGeom prst="line">
            <a:avLst/>
          </a:prstGeom>
          <a:ln w="12700">
            <a:solidFill>
              <a:srgbClr val="A570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5" name="Connecteur droit 334">
            <a:extLst>
              <a:ext uri="{FF2B5EF4-FFF2-40B4-BE49-F238E27FC236}">
                <a16:creationId xmlns:a16="http://schemas.microsoft.com/office/drawing/2014/main" xmlns="" id="{02786365-F6B4-1D49-9C55-EA6760EB0572}"/>
              </a:ext>
            </a:extLst>
          </p:cNvPr>
          <p:cNvCxnSpPr/>
          <p:nvPr/>
        </p:nvCxnSpPr>
        <p:spPr>
          <a:xfrm>
            <a:off x="6433766" y="2052702"/>
            <a:ext cx="0" cy="49516"/>
          </a:xfrm>
          <a:prstGeom prst="line">
            <a:avLst/>
          </a:prstGeom>
          <a:ln w="12700">
            <a:solidFill>
              <a:srgbClr val="A570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6" name="Connecteur droit 335">
            <a:extLst>
              <a:ext uri="{FF2B5EF4-FFF2-40B4-BE49-F238E27FC236}">
                <a16:creationId xmlns:a16="http://schemas.microsoft.com/office/drawing/2014/main" xmlns="" id="{B8610CD7-F79D-2748-A4E0-E534EE6C40BB}"/>
              </a:ext>
            </a:extLst>
          </p:cNvPr>
          <p:cNvCxnSpPr/>
          <p:nvPr/>
        </p:nvCxnSpPr>
        <p:spPr>
          <a:xfrm>
            <a:off x="7796619" y="2527392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7" name="Connecteur droit 336">
            <a:extLst>
              <a:ext uri="{FF2B5EF4-FFF2-40B4-BE49-F238E27FC236}">
                <a16:creationId xmlns:a16="http://schemas.microsoft.com/office/drawing/2014/main" xmlns="" id="{150F5920-6C4F-EE4C-9ABB-034806B97B56}"/>
              </a:ext>
            </a:extLst>
          </p:cNvPr>
          <p:cNvCxnSpPr/>
          <p:nvPr/>
        </p:nvCxnSpPr>
        <p:spPr>
          <a:xfrm>
            <a:off x="7759092" y="2499742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8" name="Connecteur droit 337">
            <a:extLst>
              <a:ext uri="{FF2B5EF4-FFF2-40B4-BE49-F238E27FC236}">
                <a16:creationId xmlns:a16="http://schemas.microsoft.com/office/drawing/2014/main" xmlns="" id="{CD8EA30C-ED40-2D45-92F8-9FF6E68259BF}"/>
              </a:ext>
            </a:extLst>
          </p:cNvPr>
          <p:cNvCxnSpPr/>
          <p:nvPr/>
        </p:nvCxnSpPr>
        <p:spPr>
          <a:xfrm>
            <a:off x="7732856" y="2495994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9" name="Connecteur droit 338">
            <a:extLst>
              <a:ext uri="{FF2B5EF4-FFF2-40B4-BE49-F238E27FC236}">
                <a16:creationId xmlns:a16="http://schemas.microsoft.com/office/drawing/2014/main" xmlns="" id="{4F1A901F-8C68-6840-831A-DBF09263C6C8}"/>
              </a:ext>
            </a:extLst>
          </p:cNvPr>
          <p:cNvCxnSpPr/>
          <p:nvPr/>
        </p:nvCxnSpPr>
        <p:spPr>
          <a:xfrm>
            <a:off x="7683336" y="2488498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0" name="Connecteur droit 339">
            <a:extLst>
              <a:ext uri="{FF2B5EF4-FFF2-40B4-BE49-F238E27FC236}">
                <a16:creationId xmlns:a16="http://schemas.microsoft.com/office/drawing/2014/main" xmlns="" id="{9461AEB2-EFCE-3741-85B9-E9E1BB6E7E82}"/>
              </a:ext>
            </a:extLst>
          </p:cNvPr>
          <p:cNvCxnSpPr/>
          <p:nvPr/>
        </p:nvCxnSpPr>
        <p:spPr>
          <a:xfrm>
            <a:off x="7651748" y="2475656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1" name="Connecteur droit 340">
            <a:extLst>
              <a:ext uri="{FF2B5EF4-FFF2-40B4-BE49-F238E27FC236}">
                <a16:creationId xmlns:a16="http://schemas.microsoft.com/office/drawing/2014/main" xmlns="" id="{F47A17C9-3EBE-6247-9722-F6B86FB8E70D}"/>
              </a:ext>
            </a:extLst>
          </p:cNvPr>
          <p:cNvCxnSpPr/>
          <p:nvPr/>
        </p:nvCxnSpPr>
        <p:spPr>
          <a:xfrm>
            <a:off x="7633816" y="2446474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2" name="Connecteur droit 341">
            <a:extLst>
              <a:ext uri="{FF2B5EF4-FFF2-40B4-BE49-F238E27FC236}">
                <a16:creationId xmlns:a16="http://schemas.microsoft.com/office/drawing/2014/main" xmlns="" id="{510693B5-DA59-CD40-BF50-94E0CC19F347}"/>
              </a:ext>
            </a:extLst>
          </p:cNvPr>
          <p:cNvCxnSpPr/>
          <p:nvPr/>
        </p:nvCxnSpPr>
        <p:spPr>
          <a:xfrm>
            <a:off x="7618824" y="2446474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3" name="Connecteur droit 342">
            <a:extLst>
              <a:ext uri="{FF2B5EF4-FFF2-40B4-BE49-F238E27FC236}">
                <a16:creationId xmlns:a16="http://schemas.microsoft.com/office/drawing/2014/main" xmlns="" id="{3D130914-42A9-CB4B-A756-91FB8FB8472C}"/>
              </a:ext>
            </a:extLst>
          </p:cNvPr>
          <p:cNvCxnSpPr/>
          <p:nvPr/>
        </p:nvCxnSpPr>
        <p:spPr>
          <a:xfrm>
            <a:off x="7602230" y="2446474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4" name="Connecteur droit 343">
            <a:extLst>
              <a:ext uri="{FF2B5EF4-FFF2-40B4-BE49-F238E27FC236}">
                <a16:creationId xmlns:a16="http://schemas.microsoft.com/office/drawing/2014/main" xmlns="" id="{14B8E644-A578-574D-8B6F-9AE4915E9F19}"/>
              </a:ext>
            </a:extLst>
          </p:cNvPr>
          <p:cNvCxnSpPr/>
          <p:nvPr/>
        </p:nvCxnSpPr>
        <p:spPr>
          <a:xfrm>
            <a:off x="7589646" y="2446474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5" name="Connecteur droit 344">
            <a:extLst>
              <a:ext uri="{FF2B5EF4-FFF2-40B4-BE49-F238E27FC236}">
                <a16:creationId xmlns:a16="http://schemas.microsoft.com/office/drawing/2014/main" xmlns="" id="{82F8B519-2E6C-CB4E-89EA-B7E6F18F5A89}"/>
              </a:ext>
            </a:extLst>
          </p:cNvPr>
          <p:cNvCxnSpPr/>
          <p:nvPr/>
        </p:nvCxnSpPr>
        <p:spPr>
          <a:xfrm>
            <a:off x="7574654" y="2446474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6" name="Connecteur droit 345">
            <a:extLst>
              <a:ext uri="{FF2B5EF4-FFF2-40B4-BE49-F238E27FC236}">
                <a16:creationId xmlns:a16="http://schemas.microsoft.com/office/drawing/2014/main" xmlns="" id="{A71B0A01-75F3-B245-B486-B15FBC7373F8}"/>
              </a:ext>
            </a:extLst>
          </p:cNvPr>
          <p:cNvCxnSpPr/>
          <p:nvPr/>
        </p:nvCxnSpPr>
        <p:spPr>
          <a:xfrm>
            <a:off x="7558060" y="2446474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7" name="Connecteur droit 346">
            <a:extLst>
              <a:ext uri="{FF2B5EF4-FFF2-40B4-BE49-F238E27FC236}">
                <a16:creationId xmlns:a16="http://schemas.microsoft.com/office/drawing/2014/main" xmlns="" id="{C8ECEF8D-9E58-9545-A759-6F4B279531B2}"/>
              </a:ext>
            </a:extLst>
          </p:cNvPr>
          <p:cNvCxnSpPr/>
          <p:nvPr/>
        </p:nvCxnSpPr>
        <p:spPr>
          <a:xfrm>
            <a:off x="7543068" y="2446474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8" name="Connecteur droit 347">
            <a:extLst>
              <a:ext uri="{FF2B5EF4-FFF2-40B4-BE49-F238E27FC236}">
                <a16:creationId xmlns:a16="http://schemas.microsoft.com/office/drawing/2014/main" xmlns="" id="{CC766D41-DA1E-0E4C-8F5F-97C9F0C033BF}"/>
              </a:ext>
            </a:extLst>
          </p:cNvPr>
          <p:cNvCxnSpPr/>
          <p:nvPr/>
        </p:nvCxnSpPr>
        <p:spPr>
          <a:xfrm>
            <a:off x="7528076" y="2446474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9" name="Connecteur droit 348">
            <a:extLst>
              <a:ext uri="{FF2B5EF4-FFF2-40B4-BE49-F238E27FC236}">
                <a16:creationId xmlns:a16="http://schemas.microsoft.com/office/drawing/2014/main" xmlns="" id="{F99165FE-3213-6645-863D-4D81554A783B}"/>
              </a:ext>
            </a:extLst>
          </p:cNvPr>
          <p:cNvCxnSpPr/>
          <p:nvPr/>
        </p:nvCxnSpPr>
        <p:spPr>
          <a:xfrm>
            <a:off x="7511482" y="2446474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0" name="Connecteur droit 349">
            <a:extLst>
              <a:ext uri="{FF2B5EF4-FFF2-40B4-BE49-F238E27FC236}">
                <a16:creationId xmlns:a16="http://schemas.microsoft.com/office/drawing/2014/main" xmlns="" id="{9566ECF8-E828-144C-AF32-8ACF567956E0}"/>
              </a:ext>
            </a:extLst>
          </p:cNvPr>
          <p:cNvCxnSpPr/>
          <p:nvPr/>
        </p:nvCxnSpPr>
        <p:spPr>
          <a:xfrm>
            <a:off x="7490596" y="2446474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1" name="Connecteur droit 350">
            <a:extLst>
              <a:ext uri="{FF2B5EF4-FFF2-40B4-BE49-F238E27FC236}">
                <a16:creationId xmlns:a16="http://schemas.microsoft.com/office/drawing/2014/main" xmlns="" id="{B9D5B75C-7FAA-B241-A9E2-889FC1343CAD}"/>
              </a:ext>
            </a:extLst>
          </p:cNvPr>
          <p:cNvCxnSpPr/>
          <p:nvPr/>
        </p:nvCxnSpPr>
        <p:spPr>
          <a:xfrm>
            <a:off x="7475604" y="2446474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2" name="Connecteur droit 351">
            <a:extLst>
              <a:ext uri="{FF2B5EF4-FFF2-40B4-BE49-F238E27FC236}">
                <a16:creationId xmlns:a16="http://schemas.microsoft.com/office/drawing/2014/main" xmlns="" id="{E89A8FDC-8144-B644-B0C1-6BF09609C873}"/>
              </a:ext>
            </a:extLst>
          </p:cNvPr>
          <p:cNvCxnSpPr/>
          <p:nvPr/>
        </p:nvCxnSpPr>
        <p:spPr>
          <a:xfrm>
            <a:off x="7459010" y="2446474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3" name="Connecteur droit 352">
            <a:extLst>
              <a:ext uri="{FF2B5EF4-FFF2-40B4-BE49-F238E27FC236}">
                <a16:creationId xmlns:a16="http://schemas.microsoft.com/office/drawing/2014/main" xmlns="" id="{07D7B3D5-FD20-E845-B9CA-80B9E3E17C3C}"/>
              </a:ext>
            </a:extLst>
          </p:cNvPr>
          <p:cNvCxnSpPr/>
          <p:nvPr/>
        </p:nvCxnSpPr>
        <p:spPr>
          <a:xfrm>
            <a:off x="7434386" y="2442726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4" name="Connecteur droit 353">
            <a:extLst>
              <a:ext uri="{FF2B5EF4-FFF2-40B4-BE49-F238E27FC236}">
                <a16:creationId xmlns:a16="http://schemas.microsoft.com/office/drawing/2014/main" xmlns="" id="{393C1554-E8AD-6249-B6A6-311932042CC1}"/>
              </a:ext>
            </a:extLst>
          </p:cNvPr>
          <p:cNvCxnSpPr/>
          <p:nvPr/>
        </p:nvCxnSpPr>
        <p:spPr>
          <a:xfrm>
            <a:off x="7419394" y="2442726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5" name="Connecteur droit 354">
            <a:extLst>
              <a:ext uri="{FF2B5EF4-FFF2-40B4-BE49-F238E27FC236}">
                <a16:creationId xmlns:a16="http://schemas.microsoft.com/office/drawing/2014/main" xmlns="" id="{6D5DF4DC-65FB-E04A-8C51-B96FCD07F56E}"/>
              </a:ext>
            </a:extLst>
          </p:cNvPr>
          <p:cNvCxnSpPr/>
          <p:nvPr/>
        </p:nvCxnSpPr>
        <p:spPr>
          <a:xfrm>
            <a:off x="7402800" y="2442726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6" name="Connecteur droit 355">
            <a:extLst>
              <a:ext uri="{FF2B5EF4-FFF2-40B4-BE49-F238E27FC236}">
                <a16:creationId xmlns:a16="http://schemas.microsoft.com/office/drawing/2014/main" xmlns="" id="{1BB21E78-CD90-634D-918B-1C892E996180}"/>
              </a:ext>
            </a:extLst>
          </p:cNvPr>
          <p:cNvCxnSpPr/>
          <p:nvPr/>
        </p:nvCxnSpPr>
        <p:spPr>
          <a:xfrm>
            <a:off x="7384060" y="2442726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7" name="Connecteur droit 356">
            <a:extLst>
              <a:ext uri="{FF2B5EF4-FFF2-40B4-BE49-F238E27FC236}">
                <a16:creationId xmlns:a16="http://schemas.microsoft.com/office/drawing/2014/main" xmlns="" id="{BE2D7411-38C5-A140-B8D6-79B1D92F6876}"/>
              </a:ext>
            </a:extLst>
          </p:cNvPr>
          <p:cNvCxnSpPr/>
          <p:nvPr/>
        </p:nvCxnSpPr>
        <p:spPr>
          <a:xfrm>
            <a:off x="7369068" y="2442726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8" name="Connecteur droit 357">
            <a:extLst>
              <a:ext uri="{FF2B5EF4-FFF2-40B4-BE49-F238E27FC236}">
                <a16:creationId xmlns:a16="http://schemas.microsoft.com/office/drawing/2014/main" xmlns="" id="{681A5B9A-9ED3-7942-9CC6-32801F05449E}"/>
              </a:ext>
            </a:extLst>
          </p:cNvPr>
          <p:cNvCxnSpPr/>
          <p:nvPr/>
        </p:nvCxnSpPr>
        <p:spPr>
          <a:xfrm>
            <a:off x="7352474" y="2442726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9" name="Connecteur droit 358">
            <a:extLst>
              <a:ext uri="{FF2B5EF4-FFF2-40B4-BE49-F238E27FC236}">
                <a16:creationId xmlns:a16="http://schemas.microsoft.com/office/drawing/2014/main" xmlns="" id="{99AA00CF-67C5-4B4D-8BCE-5AB9A666EB11}"/>
              </a:ext>
            </a:extLst>
          </p:cNvPr>
          <p:cNvCxnSpPr/>
          <p:nvPr/>
        </p:nvCxnSpPr>
        <p:spPr>
          <a:xfrm>
            <a:off x="7334540" y="2442726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0" name="Connecteur droit 359">
            <a:extLst>
              <a:ext uri="{FF2B5EF4-FFF2-40B4-BE49-F238E27FC236}">
                <a16:creationId xmlns:a16="http://schemas.microsoft.com/office/drawing/2014/main" xmlns="" id="{121FC4BD-A109-4C4D-91BA-C411C995A3CD}"/>
              </a:ext>
            </a:extLst>
          </p:cNvPr>
          <p:cNvCxnSpPr/>
          <p:nvPr/>
        </p:nvCxnSpPr>
        <p:spPr>
          <a:xfrm>
            <a:off x="7319548" y="2442726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1" name="Connecteur droit 360">
            <a:extLst>
              <a:ext uri="{FF2B5EF4-FFF2-40B4-BE49-F238E27FC236}">
                <a16:creationId xmlns:a16="http://schemas.microsoft.com/office/drawing/2014/main" xmlns="" id="{F908E440-413A-7646-8008-621AB52A3D52}"/>
              </a:ext>
            </a:extLst>
          </p:cNvPr>
          <p:cNvCxnSpPr/>
          <p:nvPr/>
        </p:nvCxnSpPr>
        <p:spPr>
          <a:xfrm>
            <a:off x="7302954" y="2442726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2" name="Connecteur droit 361">
            <a:extLst>
              <a:ext uri="{FF2B5EF4-FFF2-40B4-BE49-F238E27FC236}">
                <a16:creationId xmlns:a16="http://schemas.microsoft.com/office/drawing/2014/main" xmlns="" id="{31CC2760-2FB8-DE48-AE57-5D93DE20A5FA}"/>
              </a:ext>
            </a:extLst>
          </p:cNvPr>
          <p:cNvCxnSpPr/>
          <p:nvPr/>
        </p:nvCxnSpPr>
        <p:spPr>
          <a:xfrm>
            <a:off x="7284216" y="2435230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3" name="Connecteur droit 362">
            <a:extLst>
              <a:ext uri="{FF2B5EF4-FFF2-40B4-BE49-F238E27FC236}">
                <a16:creationId xmlns:a16="http://schemas.microsoft.com/office/drawing/2014/main" xmlns="" id="{C6CFC616-B09B-444F-9005-00287479DD37}"/>
              </a:ext>
            </a:extLst>
          </p:cNvPr>
          <p:cNvCxnSpPr/>
          <p:nvPr/>
        </p:nvCxnSpPr>
        <p:spPr>
          <a:xfrm>
            <a:off x="7269224" y="2435230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4" name="Connecteur droit 363">
            <a:extLst>
              <a:ext uri="{FF2B5EF4-FFF2-40B4-BE49-F238E27FC236}">
                <a16:creationId xmlns:a16="http://schemas.microsoft.com/office/drawing/2014/main" xmlns="" id="{9029D4DB-9AEE-084E-91BD-AB55B8F937D0}"/>
              </a:ext>
            </a:extLst>
          </p:cNvPr>
          <p:cNvCxnSpPr/>
          <p:nvPr/>
        </p:nvCxnSpPr>
        <p:spPr>
          <a:xfrm>
            <a:off x="7252630" y="2435230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5" name="Connecteur droit 364">
            <a:extLst>
              <a:ext uri="{FF2B5EF4-FFF2-40B4-BE49-F238E27FC236}">
                <a16:creationId xmlns:a16="http://schemas.microsoft.com/office/drawing/2014/main" xmlns="" id="{4F283FDD-F2B3-3342-8683-1DA679DD0513}"/>
              </a:ext>
            </a:extLst>
          </p:cNvPr>
          <p:cNvCxnSpPr/>
          <p:nvPr/>
        </p:nvCxnSpPr>
        <p:spPr>
          <a:xfrm>
            <a:off x="7231749" y="2423986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6" name="Connecteur droit 365">
            <a:extLst>
              <a:ext uri="{FF2B5EF4-FFF2-40B4-BE49-F238E27FC236}">
                <a16:creationId xmlns:a16="http://schemas.microsoft.com/office/drawing/2014/main" xmlns="" id="{0E7D8AA8-D68F-B445-9840-7D86D79F7100}"/>
              </a:ext>
            </a:extLst>
          </p:cNvPr>
          <p:cNvCxnSpPr/>
          <p:nvPr/>
        </p:nvCxnSpPr>
        <p:spPr>
          <a:xfrm>
            <a:off x="7216757" y="2423986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7" name="Connecteur droit 366">
            <a:extLst>
              <a:ext uri="{FF2B5EF4-FFF2-40B4-BE49-F238E27FC236}">
                <a16:creationId xmlns:a16="http://schemas.microsoft.com/office/drawing/2014/main" xmlns="" id="{8733D804-5333-644E-A394-67FC4F8B2FF8}"/>
              </a:ext>
            </a:extLst>
          </p:cNvPr>
          <p:cNvCxnSpPr/>
          <p:nvPr/>
        </p:nvCxnSpPr>
        <p:spPr>
          <a:xfrm>
            <a:off x="7200163" y="2423986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8" name="Connecteur droit 367">
            <a:extLst>
              <a:ext uri="{FF2B5EF4-FFF2-40B4-BE49-F238E27FC236}">
                <a16:creationId xmlns:a16="http://schemas.microsoft.com/office/drawing/2014/main" xmlns="" id="{A487DAEF-A5E0-DD43-83C9-2541A4E9C77B}"/>
              </a:ext>
            </a:extLst>
          </p:cNvPr>
          <p:cNvCxnSpPr/>
          <p:nvPr/>
        </p:nvCxnSpPr>
        <p:spPr>
          <a:xfrm>
            <a:off x="7179278" y="2416490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9" name="Connecteur droit 368">
            <a:extLst>
              <a:ext uri="{FF2B5EF4-FFF2-40B4-BE49-F238E27FC236}">
                <a16:creationId xmlns:a16="http://schemas.microsoft.com/office/drawing/2014/main" xmlns="" id="{AE4A8BA9-A357-594E-A185-C4698FCEED75}"/>
              </a:ext>
            </a:extLst>
          </p:cNvPr>
          <p:cNvCxnSpPr/>
          <p:nvPr/>
        </p:nvCxnSpPr>
        <p:spPr>
          <a:xfrm>
            <a:off x="7162684" y="2416490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0" name="Connecteur droit 369">
            <a:extLst>
              <a:ext uri="{FF2B5EF4-FFF2-40B4-BE49-F238E27FC236}">
                <a16:creationId xmlns:a16="http://schemas.microsoft.com/office/drawing/2014/main" xmlns="" id="{85E8AAAA-7EC7-2441-B5D3-260DA3FD4724}"/>
              </a:ext>
            </a:extLst>
          </p:cNvPr>
          <p:cNvCxnSpPr/>
          <p:nvPr/>
        </p:nvCxnSpPr>
        <p:spPr>
          <a:xfrm>
            <a:off x="7150100" y="2416490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1" name="Connecteur droit 370">
            <a:extLst>
              <a:ext uri="{FF2B5EF4-FFF2-40B4-BE49-F238E27FC236}">
                <a16:creationId xmlns:a16="http://schemas.microsoft.com/office/drawing/2014/main" xmlns="" id="{D5839C35-E71C-6E49-B25A-762F5B25EFA5}"/>
              </a:ext>
            </a:extLst>
          </p:cNvPr>
          <p:cNvCxnSpPr/>
          <p:nvPr/>
        </p:nvCxnSpPr>
        <p:spPr>
          <a:xfrm>
            <a:off x="7135108" y="2416490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2" name="Connecteur droit 371">
            <a:extLst>
              <a:ext uri="{FF2B5EF4-FFF2-40B4-BE49-F238E27FC236}">
                <a16:creationId xmlns:a16="http://schemas.microsoft.com/office/drawing/2014/main" xmlns="" id="{0CD06982-FF4F-A54F-8422-1E3AFDDF11C4}"/>
              </a:ext>
            </a:extLst>
          </p:cNvPr>
          <p:cNvCxnSpPr/>
          <p:nvPr/>
        </p:nvCxnSpPr>
        <p:spPr>
          <a:xfrm>
            <a:off x="7121458" y="2404447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3" name="Connecteur droit 372">
            <a:extLst>
              <a:ext uri="{FF2B5EF4-FFF2-40B4-BE49-F238E27FC236}">
                <a16:creationId xmlns:a16="http://schemas.microsoft.com/office/drawing/2014/main" xmlns="" id="{FD4A6892-77B9-D541-9491-D3E4F4186189}"/>
              </a:ext>
            </a:extLst>
          </p:cNvPr>
          <p:cNvCxnSpPr/>
          <p:nvPr/>
        </p:nvCxnSpPr>
        <p:spPr>
          <a:xfrm>
            <a:off x="7104864" y="2404447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4" name="Connecteur droit 373">
            <a:extLst>
              <a:ext uri="{FF2B5EF4-FFF2-40B4-BE49-F238E27FC236}">
                <a16:creationId xmlns:a16="http://schemas.microsoft.com/office/drawing/2014/main" xmlns="" id="{887A8D6C-3C3A-234E-B60D-6AAB3A23371A}"/>
              </a:ext>
            </a:extLst>
          </p:cNvPr>
          <p:cNvCxnSpPr/>
          <p:nvPr/>
        </p:nvCxnSpPr>
        <p:spPr>
          <a:xfrm>
            <a:off x="7092280" y="2404447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5" name="Connecteur droit 374">
            <a:extLst>
              <a:ext uri="{FF2B5EF4-FFF2-40B4-BE49-F238E27FC236}">
                <a16:creationId xmlns:a16="http://schemas.microsoft.com/office/drawing/2014/main" xmlns="" id="{00FAEFAC-D52B-6840-B843-5105BF6F3845}"/>
              </a:ext>
            </a:extLst>
          </p:cNvPr>
          <p:cNvCxnSpPr/>
          <p:nvPr/>
        </p:nvCxnSpPr>
        <p:spPr>
          <a:xfrm>
            <a:off x="7077288" y="2404447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6" name="Connecteur droit 375">
            <a:extLst>
              <a:ext uri="{FF2B5EF4-FFF2-40B4-BE49-F238E27FC236}">
                <a16:creationId xmlns:a16="http://schemas.microsoft.com/office/drawing/2014/main" xmlns="" id="{A61BBF04-852F-424E-B1EE-D55DEC103458}"/>
              </a:ext>
            </a:extLst>
          </p:cNvPr>
          <p:cNvCxnSpPr/>
          <p:nvPr/>
        </p:nvCxnSpPr>
        <p:spPr>
          <a:xfrm>
            <a:off x="7064442" y="2381962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7" name="Connecteur droit 376">
            <a:extLst>
              <a:ext uri="{FF2B5EF4-FFF2-40B4-BE49-F238E27FC236}">
                <a16:creationId xmlns:a16="http://schemas.microsoft.com/office/drawing/2014/main" xmlns="" id="{77FBFA23-DFB7-F242-86C3-02749F0540CD}"/>
              </a:ext>
            </a:extLst>
          </p:cNvPr>
          <p:cNvCxnSpPr/>
          <p:nvPr/>
        </p:nvCxnSpPr>
        <p:spPr>
          <a:xfrm>
            <a:off x="7047848" y="2381962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8" name="Connecteur droit 377">
            <a:extLst>
              <a:ext uri="{FF2B5EF4-FFF2-40B4-BE49-F238E27FC236}">
                <a16:creationId xmlns:a16="http://schemas.microsoft.com/office/drawing/2014/main" xmlns="" id="{E10FDDE6-7CAB-244D-B2DB-7FA2639E8B74}"/>
              </a:ext>
            </a:extLst>
          </p:cNvPr>
          <p:cNvCxnSpPr/>
          <p:nvPr/>
        </p:nvCxnSpPr>
        <p:spPr>
          <a:xfrm>
            <a:off x="7035264" y="2381962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9" name="Connecteur droit 378">
            <a:extLst>
              <a:ext uri="{FF2B5EF4-FFF2-40B4-BE49-F238E27FC236}">
                <a16:creationId xmlns:a16="http://schemas.microsoft.com/office/drawing/2014/main" xmlns="" id="{BA478DB9-0810-3749-8EEC-6541CB366FDF}"/>
              </a:ext>
            </a:extLst>
          </p:cNvPr>
          <p:cNvCxnSpPr/>
          <p:nvPr/>
        </p:nvCxnSpPr>
        <p:spPr>
          <a:xfrm>
            <a:off x="7020272" y="2381962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0" name="Connecteur droit 379">
            <a:extLst>
              <a:ext uri="{FF2B5EF4-FFF2-40B4-BE49-F238E27FC236}">
                <a16:creationId xmlns:a16="http://schemas.microsoft.com/office/drawing/2014/main" xmlns="" id="{86682884-B4B0-5442-9A10-D89E76474BE5}"/>
              </a:ext>
            </a:extLst>
          </p:cNvPr>
          <p:cNvCxnSpPr/>
          <p:nvPr/>
        </p:nvCxnSpPr>
        <p:spPr>
          <a:xfrm>
            <a:off x="7002338" y="2363222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1" name="Connecteur droit 380">
            <a:extLst>
              <a:ext uri="{FF2B5EF4-FFF2-40B4-BE49-F238E27FC236}">
                <a16:creationId xmlns:a16="http://schemas.microsoft.com/office/drawing/2014/main" xmlns="" id="{00657091-E448-6C42-B029-1D77CCA921F9}"/>
              </a:ext>
            </a:extLst>
          </p:cNvPr>
          <p:cNvCxnSpPr/>
          <p:nvPr/>
        </p:nvCxnSpPr>
        <p:spPr>
          <a:xfrm>
            <a:off x="6985744" y="2363222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2" name="Connecteur droit 381">
            <a:extLst>
              <a:ext uri="{FF2B5EF4-FFF2-40B4-BE49-F238E27FC236}">
                <a16:creationId xmlns:a16="http://schemas.microsoft.com/office/drawing/2014/main" xmlns="" id="{1B08B69B-D4A6-F74A-AAD5-0E92530FD787}"/>
              </a:ext>
            </a:extLst>
          </p:cNvPr>
          <p:cNvCxnSpPr/>
          <p:nvPr/>
        </p:nvCxnSpPr>
        <p:spPr>
          <a:xfrm>
            <a:off x="6973160" y="2363222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3" name="Connecteur droit 382">
            <a:extLst>
              <a:ext uri="{FF2B5EF4-FFF2-40B4-BE49-F238E27FC236}">
                <a16:creationId xmlns:a16="http://schemas.microsoft.com/office/drawing/2014/main" xmlns="" id="{5F124506-1DF2-1145-B6E6-2E12CF1588BD}"/>
              </a:ext>
            </a:extLst>
          </p:cNvPr>
          <p:cNvCxnSpPr/>
          <p:nvPr/>
        </p:nvCxnSpPr>
        <p:spPr>
          <a:xfrm>
            <a:off x="6958168" y="2363222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4" name="Connecteur droit 383">
            <a:extLst>
              <a:ext uri="{FF2B5EF4-FFF2-40B4-BE49-F238E27FC236}">
                <a16:creationId xmlns:a16="http://schemas.microsoft.com/office/drawing/2014/main" xmlns="" id="{3CE2E3E7-9F99-294C-BDBC-233BEE87C484}"/>
              </a:ext>
            </a:extLst>
          </p:cNvPr>
          <p:cNvCxnSpPr/>
          <p:nvPr/>
        </p:nvCxnSpPr>
        <p:spPr>
          <a:xfrm>
            <a:off x="6939165" y="2344482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5" name="Connecteur droit 384">
            <a:extLst>
              <a:ext uri="{FF2B5EF4-FFF2-40B4-BE49-F238E27FC236}">
                <a16:creationId xmlns:a16="http://schemas.microsoft.com/office/drawing/2014/main" xmlns="" id="{5DA3983B-C27F-3044-B586-DFE9CD5488C6}"/>
              </a:ext>
            </a:extLst>
          </p:cNvPr>
          <p:cNvCxnSpPr/>
          <p:nvPr/>
        </p:nvCxnSpPr>
        <p:spPr>
          <a:xfrm>
            <a:off x="6922571" y="2344482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6" name="Connecteur droit 385">
            <a:extLst>
              <a:ext uri="{FF2B5EF4-FFF2-40B4-BE49-F238E27FC236}">
                <a16:creationId xmlns:a16="http://schemas.microsoft.com/office/drawing/2014/main" xmlns="" id="{8D8B892C-0764-6E4B-B5A6-3815761A29F4}"/>
              </a:ext>
            </a:extLst>
          </p:cNvPr>
          <p:cNvCxnSpPr/>
          <p:nvPr/>
        </p:nvCxnSpPr>
        <p:spPr>
          <a:xfrm>
            <a:off x="6909987" y="2344482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7" name="Connecteur droit 386">
            <a:extLst>
              <a:ext uri="{FF2B5EF4-FFF2-40B4-BE49-F238E27FC236}">
                <a16:creationId xmlns:a16="http://schemas.microsoft.com/office/drawing/2014/main" xmlns="" id="{FF880F41-305B-BB4B-AABE-642AAFE775E5}"/>
              </a:ext>
            </a:extLst>
          </p:cNvPr>
          <p:cNvCxnSpPr/>
          <p:nvPr/>
        </p:nvCxnSpPr>
        <p:spPr>
          <a:xfrm>
            <a:off x="6894995" y="2344482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8" name="Connecteur droit 387">
            <a:extLst>
              <a:ext uri="{FF2B5EF4-FFF2-40B4-BE49-F238E27FC236}">
                <a16:creationId xmlns:a16="http://schemas.microsoft.com/office/drawing/2014/main" xmlns="" id="{DABA1EF6-777F-AA4F-A6C7-EBAD12B85086}"/>
              </a:ext>
            </a:extLst>
          </p:cNvPr>
          <p:cNvCxnSpPr/>
          <p:nvPr/>
        </p:nvCxnSpPr>
        <p:spPr>
          <a:xfrm>
            <a:off x="6878400" y="2324944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9" name="Connecteur droit 388">
            <a:extLst>
              <a:ext uri="{FF2B5EF4-FFF2-40B4-BE49-F238E27FC236}">
                <a16:creationId xmlns:a16="http://schemas.microsoft.com/office/drawing/2014/main" xmlns="" id="{8955A85C-DDB2-1F48-8CA8-7892295AED41}"/>
              </a:ext>
            </a:extLst>
          </p:cNvPr>
          <p:cNvCxnSpPr/>
          <p:nvPr/>
        </p:nvCxnSpPr>
        <p:spPr>
          <a:xfrm>
            <a:off x="6861806" y="2324944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0" name="Connecteur droit 389">
            <a:extLst>
              <a:ext uri="{FF2B5EF4-FFF2-40B4-BE49-F238E27FC236}">
                <a16:creationId xmlns:a16="http://schemas.microsoft.com/office/drawing/2014/main" xmlns="" id="{B748E48F-81FA-7846-B69B-B44F238ED689}"/>
              </a:ext>
            </a:extLst>
          </p:cNvPr>
          <p:cNvCxnSpPr/>
          <p:nvPr/>
        </p:nvCxnSpPr>
        <p:spPr>
          <a:xfrm>
            <a:off x="6849222" y="2324944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1" name="Connecteur droit 390">
            <a:extLst>
              <a:ext uri="{FF2B5EF4-FFF2-40B4-BE49-F238E27FC236}">
                <a16:creationId xmlns:a16="http://schemas.microsoft.com/office/drawing/2014/main" xmlns="" id="{E76D1BDE-FD6C-CD42-94FE-F14F55E04CF0}"/>
              </a:ext>
            </a:extLst>
          </p:cNvPr>
          <p:cNvCxnSpPr/>
          <p:nvPr/>
        </p:nvCxnSpPr>
        <p:spPr>
          <a:xfrm>
            <a:off x="6834230" y="2324944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2" name="Connecteur droit 391">
            <a:extLst>
              <a:ext uri="{FF2B5EF4-FFF2-40B4-BE49-F238E27FC236}">
                <a16:creationId xmlns:a16="http://schemas.microsoft.com/office/drawing/2014/main" xmlns="" id="{D6D1FCD8-23C1-8140-BCA1-D23BD7445A9F}"/>
              </a:ext>
            </a:extLst>
          </p:cNvPr>
          <p:cNvCxnSpPr/>
          <p:nvPr/>
        </p:nvCxnSpPr>
        <p:spPr>
          <a:xfrm>
            <a:off x="6817634" y="2302458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3" name="Connecteur droit 392">
            <a:extLst>
              <a:ext uri="{FF2B5EF4-FFF2-40B4-BE49-F238E27FC236}">
                <a16:creationId xmlns:a16="http://schemas.microsoft.com/office/drawing/2014/main" xmlns="" id="{D71A7261-FD4C-0F4D-80ED-873F7A181279}"/>
              </a:ext>
            </a:extLst>
          </p:cNvPr>
          <p:cNvCxnSpPr/>
          <p:nvPr/>
        </p:nvCxnSpPr>
        <p:spPr>
          <a:xfrm>
            <a:off x="6801040" y="2302458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4" name="Connecteur droit 393">
            <a:extLst>
              <a:ext uri="{FF2B5EF4-FFF2-40B4-BE49-F238E27FC236}">
                <a16:creationId xmlns:a16="http://schemas.microsoft.com/office/drawing/2014/main" xmlns="" id="{13968B3A-CCFF-7344-BAE6-B222161D09E3}"/>
              </a:ext>
            </a:extLst>
          </p:cNvPr>
          <p:cNvCxnSpPr/>
          <p:nvPr/>
        </p:nvCxnSpPr>
        <p:spPr>
          <a:xfrm>
            <a:off x="6788456" y="2302458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5" name="Connecteur droit 394">
            <a:extLst>
              <a:ext uri="{FF2B5EF4-FFF2-40B4-BE49-F238E27FC236}">
                <a16:creationId xmlns:a16="http://schemas.microsoft.com/office/drawing/2014/main" xmlns="" id="{2D9C6BE2-D7C0-304B-B84E-96E136010FD3}"/>
              </a:ext>
            </a:extLst>
          </p:cNvPr>
          <p:cNvCxnSpPr/>
          <p:nvPr/>
        </p:nvCxnSpPr>
        <p:spPr>
          <a:xfrm>
            <a:off x="6773464" y="2302458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6" name="Connecteur droit 395">
            <a:extLst>
              <a:ext uri="{FF2B5EF4-FFF2-40B4-BE49-F238E27FC236}">
                <a16:creationId xmlns:a16="http://schemas.microsoft.com/office/drawing/2014/main" xmlns="" id="{FCD7F7C6-744C-C64A-BDA9-D2C08B7696A6}"/>
              </a:ext>
            </a:extLst>
          </p:cNvPr>
          <p:cNvCxnSpPr/>
          <p:nvPr/>
        </p:nvCxnSpPr>
        <p:spPr>
          <a:xfrm>
            <a:off x="6756330" y="2279970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7" name="Connecteur droit 396">
            <a:extLst>
              <a:ext uri="{FF2B5EF4-FFF2-40B4-BE49-F238E27FC236}">
                <a16:creationId xmlns:a16="http://schemas.microsoft.com/office/drawing/2014/main" xmlns="" id="{ADD81A6B-E2BA-884E-9203-433EF78E43C4}"/>
              </a:ext>
            </a:extLst>
          </p:cNvPr>
          <p:cNvCxnSpPr/>
          <p:nvPr/>
        </p:nvCxnSpPr>
        <p:spPr>
          <a:xfrm>
            <a:off x="6739736" y="2279970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8" name="Connecteur droit 397">
            <a:extLst>
              <a:ext uri="{FF2B5EF4-FFF2-40B4-BE49-F238E27FC236}">
                <a16:creationId xmlns:a16="http://schemas.microsoft.com/office/drawing/2014/main" xmlns="" id="{ABAAA913-ACB3-8842-A146-25D16317D125}"/>
              </a:ext>
            </a:extLst>
          </p:cNvPr>
          <p:cNvCxnSpPr/>
          <p:nvPr/>
        </p:nvCxnSpPr>
        <p:spPr>
          <a:xfrm>
            <a:off x="6727152" y="2279970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9" name="Connecteur droit 398">
            <a:extLst>
              <a:ext uri="{FF2B5EF4-FFF2-40B4-BE49-F238E27FC236}">
                <a16:creationId xmlns:a16="http://schemas.microsoft.com/office/drawing/2014/main" xmlns="" id="{792ED185-047D-E444-B5A1-AC8C7AC4274D}"/>
              </a:ext>
            </a:extLst>
          </p:cNvPr>
          <p:cNvCxnSpPr/>
          <p:nvPr/>
        </p:nvCxnSpPr>
        <p:spPr>
          <a:xfrm>
            <a:off x="6712160" y="2279970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0" name="Connecteur droit 399">
            <a:extLst>
              <a:ext uri="{FF2B5EF4-FFF2-40B4-BE49-F238E27FC236}">
                <a16:creationId xmlns:a16="http://schemas.microsoft.com/office/drawing/2014/main" xmlns="" id="{917654CE-D2F3-D147-9253-1538A19C5B1A}"/>
              </a:ext>
            </a:extLst>
          </p:cNvPr>
          <p:cNvCxnSpPr/>
          <p:nvPr/>
        </p:nvCxnSpPr>
        <p:spPr>
          <a:xfrm>
            <a:off x="6660232" y="2257482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1" name="Connecteur droit 400">
            <a:extLst>
              <a:ext uri="{FF2B5EF4-FFF2-40B4-BE49-F238E27FC236}">
                <a16:creationId xmlns:a16="http://schemas.microsoft.com/office/drawing/2014/main" xmlns="" id="{0743E3A4-08FA-FC42-A3C7-6EF84A4928AF}"/>
              </a:ext>
            </a:extLst>
          </p:cNvPr>
          <p:cNvCxnSpPr/>
          <p:nvPr/>
        </p:nvCxnSpPr>
        <p:spPr>
          <a:xfrm>
            <a:off x="6682720" y="2264978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2" name="Connecteur droit 401">
            <a:extLst>
              <a:ext uri="{FF2B5EF4-FFF2-40B4-BE49-F238E27FC236}">
                <a16:creationId xmlns:a16="http://schemas.microsoft.com/office/drawing/2014/main" xmlns="" id="{507E7F79-C36A-CD48-AE5D-82D6952E944D}"/>
              </a:ext>
            </a:extLst>
          </p:cNvPr>
          <p:cNvCxnSpPr/>
          <p:nvPr/>
        </p:nvCxnSpPr>
        <p:spPr>
          <a:xfrm>
            <a:off x="6558240" y="2204214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3" name="Connecteur droit 402">
            <a:extLst>
              <a:ext uri="{FF2B5EF4-FFF2-40B4-BE49-F238E27FC236}">
                <a16:creationId xmlns:a16="http://schemas.microsoft.com/office/drawing/2014/main" xmlns="" id="{34306022-7748-F54A-90B8-86C0028CEA54}"/>
              </a:ext>
            </a:extLst>
          </p:cNvPr>
          <p:cNvCxnSpPr/>
          <p:nvPr/>
        </p:nvCxnSpPr>
        <p:spPr>
          <a:xfrm>
            <a:off x="6508720" y="2174231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4" name="Connecteur droit 403">
            <a:extLst>
              <a:ext uri="{FF2B5EF4-FFF2-40B4-BE49-F238E27FC236}">
                <a16:creationId xmlns:a16="http://schemas.microsoft.com/office/drawing/2014/main" xmlns="" id="{90416EA7-5A17-1842-A813-FAA5F9A5F222}"/>
              </a:ext>
            </a:extLst>
          </p:cNvPr>
          <p:cNvCxnSpPr/>
          <p:nvPr/>
        </p:nvCxnSpPr>
        <p:spPr>
          <a:xfrm>
            <a:off x="6489181" y="2170483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5" name="Connecteur droit 404">
            <a:extLst>
              <a:ext uri="{FF2B5EF4-FFF2-40B4-BE49-F238E27FC236}">
                <a16:creationId xmlns:a16="http://schemas.microsoft.com/office/drawing/2014/main" xmlns="" id="{12C9E185-C8E8-B448-8A41-5926FBEBD181}"/>
              </a:ext>
            </a:extLst>
          </p:cNvPr>
          <p:cNvCxnSpPr/>
          <p:nvPr/>
        </p:nvCxnSpPr>
        <p:spPr>
          <a:xfrm>
            <a:off x="6414227" y="2135954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6" name="Connecteur droit 405">
            <a:extLst>
              <a:ext uri="{FF2B5EF4-FFF2-40B4-BE49-F238E27FC236}">
                <a16:creationId xmlns:a16="http://schemas.microsoft.com/office/drawing/2014/main" xmlns="" id="{DD68943E-98E0-A345-9E67-26AD7AB4DA93}"/>
              </a:ext>
            </a:extLst>
          </p:cNvPr>
          <p:cNvCxnSpPr/>
          <p:nvPr/>
        </p:nvCxnSpPr>
        <p:spPr>
          <a:xfrm>
            <a:off x="6394688" y="2120962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7" name="Connecteur droit 406">
            <a:extLst>
              <a:ext uri="{FF2B5EF4-FFF2-40B4-BE49-F238E27FC236}">
                <a16:creationId xmlns:a16="http://schemas.microsoft.com/office/drawing/2014/main" xmlns="" id="{EE360AFF-283F-F04D-8B4C-09CA96CA5A74}"/>
              </a:ext>
            </a:extLst>
          </p:cNvPr>
          <p:cNvCxnSpPr/>
          <p:nvPr/>
        </p:nvCxnSpPr>
        <p:spPr>
          <a:xfrm>
            <a:off x="6372200" y="2112670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8" name="Connecteur droit 407">
            <a:extLst>
              <a:ext uri="{FF2B5EF4-FFF2-40B4-BE49-F238E27FC236}">
                <a16:creationId xmlns:a16="http://schemas.microsoft.com/office/drawing/2014/main" xmlns="" id="{09423181-C2DF-A944-8989-E77F877E0A42}"/>
              </a:ext>
            </a:extLst>
          </p:cNvPr>
          <p:cNvCxnSpPr/>
          <p:nvPr/>
        </p:nvCxnSpPr>
        <p:spPr>
          <a:xfrm>
            <a:off x="6352661" y="2101424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9" name="Connecteur droit 408">
            <a:extLst>
              <a:ext uri="{FF2B5EF4-FFF2-40B4-BE49-F238E27FC236}">
                <a16:creationId xmlns:a16="http://schemas.microsoft.com/office/drawing/2014/main" xmlns="" id="{CD2DE207-890E-CF4B-B62E-A03ABC4652DB}"/>
              </a:ext>
            </a:extLst>
          </p:cNvPr>
          <p:cNvCxnSpPr/>
          <p:nvPr/>
        </p:nvCxnSpPr>
        <p:spPr>
          <a:xfrm>
            <a:off x="6012160" y="1851670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0" name="Connecteur droit 409">
            <a:extLst>
              <a:ext uri="{FF2B5EF4-FFF2-40B4-BE49-F238E27FC236}">
                <a16:creationId xmlns:a16="http://schemas.microsoft.com/office/drawing/2014/main" xmlns="" id="{C948A4C8-A0BB-584A-A85C-5F4BEEE65D2E}"/>
              </a:ext>
            </a:extLst>
          </p:cNvPr>
          <p:cNvCxnSpPr/>
          <p:nvPr/>
        </p:nvCxnSpPr>
        <p:spPr>
          <a:xfrm>
            <a:off x="5876441" y="1805897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169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idx="1"/>
          </p:nvPr>
        </p:nvSpPr>
        <p:spPr>
          <a:xfrm>
            <a:off x="827773" y="3522845"/>
            <a:ext cx="7772400" cy="1125140"/>
          </a:xfrm>
        </p:spPr>
        <p:txBody>
          <a:bodyPr/>
          <a:lstStyle/>
          <a:p>
            <a:r>
              <a:rPr lang="fr-FR" sz="1200" dirty="0" err="1">
                <a:solidFill>
                  <a:srgbClr val="FFFFFF"/>
                </a:solidFill>
                <a:latin typeface="Calibri" panose="020F0502020204030204" pitchFamily="34" charset="0"/>
                <a:ea typeface="Lucida Grande"/>
                <a:cs typeface="Calibri" panose="020F0502020204030204" pitchFamily="34" charset="0"/>
              </a:rPr>
              <a:t>Slagter</a:t>
            </a:r>
            <a:r>
              <a:rPr lang="fr-FR" sz="1200" dirty="0">
                <a:solidFill>
                  <a:srgbClr val="FFFFFF"/>
                </a:solidFill>
                <a:latin typeface="Calibri" panose="020F0502020204030204" pitchFamily="34" charset="0"/>
                <a:ea typeface="Lucida Grande"/>
                <a:cs typeface="Calibri" panose="020F0502020204030204" pitchFamily="34" charset="0"/>
              </a:rPr>
              <a:t> A. et al., ASCO GI 2019, </a:t>
            </a:r>
            <a:r>
              <a:rPr lang="fr-FR" sz="1200" dirty="0" err="1">
                <a:solidFill>
                  <a:srgbClr val="FFFFFF"/>
                </a:solidFill>
                <a:latin typeface="Calibri" panose="020F0502020204030204" pitchFamily="34" charset="0"/>
                <a:ea typeface="Lucida Grande"/>
                <a:cs typeface="Calibri" panose="020F0502020204030204" pitchFamily="34" charset="0"/>
              </a:rPr>
              <a:t>abstr</a:t>
            </a:r>
            <a:r>
              <a:rPr lang="fr-FR" sz="1200" dirty="0">
                <a:solidFill>
                  <a:srgbClr val="FFFFFF"/>
                </a:solidFill>
                <a:latin typeface="Calibri" panose="020F0502020204030204" pitchFamily="34" charset="0"/>
                <a:ea typeface="Lucida Grande"/>
                <a:cs typeface="Calibri" panose="020F0502020204030204" pitchFamily="34" charset="0"/>
              </a:rPr>
              <a:t> 81 </a:t>
            </a: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dirty="0">
                <a:solidFill>
                  <a:schemeClr val="bg1"/>
                </a:solidFill>
                <a:ea typeface="Lucida Grande"/>
                <a:cs typeface="Calibri" panose="020F0502020204030204" pitchFamily="34" charset="0"/>
              </a:rPr>
              <a:t>Cancers gastriques opérables</a:t>
            </a:r>
            <a:br>
              <a:rPr lang="fr-FR" sz="2000" dirty="0">
                <a:solidFill>
                  <a:schemeClr val="bg1"/>
                </a:solidFill>
                <a:ea typeface="Lucida Grande"/>
                <a:cs typeface="Calibri" panose="020F0502020204030204" pitchFamily="34" charset="0"/>
              </a:rPr>
            </a:br>
            <a:r>
              <a:rPr lang="fr-FR" sz="2000" dirty="0">
                <a:solidFill>
                  <a:schemeClr val="bg1"/>
                </a:solidFill>
                <a:ea typeface="Lucida Grande"/>
                <a:cs typeface="Calibri" panose="020F0502020204030204" pitchFamily="34" charset="0"/>
              </a:rPr>
              <a:t>IMPACT DE L’âge sur les résultats de l’étude</a:t>
            </a:r>
            <a:br>
              <a:rPr lang="fr-FR" sz="2000" dirty="0">
                <a:solidFill>
                  <a:schemeClr val="bg1"/>
                </a:solidFill>
                <a:ea typeface="Lucida Grande"/>
                <a:cs typeface="Calibri" panose="020F0502020204030204" pitchFamily="34" charset="0"/>
              </a:rPr>
            </a:br>
            <a:r>
              <a:rPr lang="fr-FR" sz="2000" dirty="0">
                <a:solidFill>
                  <a:schemeClr val="bg1"/>
                </a:solidFill>
                <a:ea typeface="Lucida Grande"/>
                <a:cs typeface="Calibri" panose="020F0502020204030204" pitchFamily="34" charset="0"/>
              </a:rPr>
              <a:t>CRITICS.</a:t>
            </a:r>
            <a:endParaRPr lang="fr-FR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339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Phase II </a:t>
            </a:r>
            <a:r>
              <a:rPr lang="fr-FR" dirty="0" err="1"/>
              <a:t>Pembrolizumab</a:t>
            </a:r>
            <a:r>
              <a:rPr lang="fr-FR" dirty="0"/>
              <a:t>-</a:t>
            </a:r>
            <a:r>
              <a:rPr lang="fr-FR" dirty="0" err="1"/>
              <a:t>Trastuzumab</a:t>
            </a:r>
            <a:r>
              <a:rPr lang="fr-FR" dirty="0"/>
              <a:t>-Chimio.</a:t>
            </a:r>
            <a:br>
              <a:rPr lang="fr-FR" dirty="0"/>
            </a:br>
            <a:endParaRPr lang="fr-FR" dirty="0"/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/>
          </p:nvPr>
        </p:nvGraphicFramePr>
        <p:xfrm>
          <a:off x="3022561" y="783475"/>
          <a:ext cx="3974734" cy="42704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545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9927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56684">
                <a:tc>
                  <a:txBody>
                    <a:bodyPr/>
                    <a:lstStyle/>
                    <a:p>
                      <a:endParaRPr lang="fr-FR" sz="16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Patients ,%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6684">
                <a:tc>
                  <a:txBody>
                    <a:bodyPr/>
                    <a:lstStyle/>
                    <a:p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Age médian (</a:t>
                      </a:r>
                      <a:r>
                        <a:rPr lang="fr-FR" sz="16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ext</a:t>
                      </a:r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.)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61 (20-83)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6684">
                <a:tc>
                  <a:txBody>
                    <a:bodyPr/>
                    <a:lstStyle/>
                    <a:p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Hommes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77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26079">
                <a:tc>
                  <a:txBody>
                    <a:bodyPr/>
                    <a:lstStyle/>
                    <a:p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Site tumoral</a:t>
                      </a:r>
                    </a:p>
                    <a:p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	Œsophage</a:t>
                      </a:r>
                    </a:p>
                    <a:p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	Jonction</a:t>
                      </a:r>
                      <a:r>
                        <a:rPr lang="fr-FR" sz="16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</a:t>
                      </a:r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œsogastrique</a:t>
                      </a:r>
                    </a:p>
                    <a:p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	Estomac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40</a:t>
                      </a:r>
                    </a:p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34</a:t>
                      </a:r>
                    </a:p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26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26079">
                <a:tc>
                  <a:txBody>
                    <a:bodyPr/>
                    <a:lstStyle/>
                    <a:p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Confirmation HER2</a:t>
                      </a:r>
                    </a:p>
                    <a:p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	Positive</a:t>
                      </a:r>
                    </a:p>
                    <a:p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	Négative</a:t>
                      </a:r>
                    </a:p>
                    <a:p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	Non disponible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80</a:t>
                      </a:r>
                    </a:p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17</a:t>
                      </a:r>
                    </a:p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026079">
                <a:tc>
                  <a:txBody>
                    <a:bodyPr/>
                    <a:lstStyle/>
                    <a:p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Statut PD-L1 pré-thérapeutique</a:t>
                      </a:r>
                    </a:p>
                    <a:p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	CPS</a:t>
                      </a:r>
                      <a:r>
                        <a:rPr lang="fr-FR" sz="16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&lt;1</a:t>
                      </a:r>
                    </a:p>
                    <a:p>
                      <a:r>
                        <a:rPr lang="fr-FR" sz="16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	CPS ≥1</a:t>
                      </a:r>
                    </a:p>
                    <a:p>
                      <a:r>
                        <a:rPr lang="fr-FR" sz="16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	Non disponible</a:t>
                      </a:r>
                      <a:endParaRPr lang="fr-FR" sz="1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34</a:t>
                      </a:r>
                    </a:p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40</a:t>
                      </a:r>
                    </a:p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26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5" name="ZoneTexte 3">
            <a:extLst>
              <a:ext uri="{FF2B5EF4-FFF2-40B4-BE49-F238E27FC236}">
                <a16:creationId xmlns:a16="http://schemas.microsoft.com/office/drawing/2014/main" xmlns="" id="{31EFAAA1-0419-4743-B060-3AC891C4AE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68" y="4897279"/>
            <a:ext cx="87852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000" dirty="0" err="1">
                <a:solidFill>
                  <a:srgbClr val="4D4D4D"/>
                </a:solidFill>
                <a:latin typeface="Calibri"/>
              </a:rPr>
              <a:t>Janjigian</a:t>
            </a:r>
            <a:r>
              <a:rPr lang="fr-FR" sz="1000" dirty="0">
                <a:solidFill>
                  <a:srgbClr val="4D4D4D"/>
                </a:solidFill>
                <a:latin typeface="Calibri"/>
              </a:rPr>
              <a:t> Y et al., ASCO GI 2019, </a:t>
            </a:r>
            <a:r>
              <a:rPr lang="fr-FR" sz="1000" dirty="0" err="1">
                <a:solidFill>
                  <a:srgbClr val="4D4D4D"/>
                </a:solidFill>
                <a:latin typeface="Calibri"/>
              </a:rPr>
              <a:t>abstr</a:t>
            </a:r>
            <a:r>
              <a:rPr lang="fr-FR" sz="1000" dirty="0">
                <a:solidFill>
                  <a:srgbClr val="4D4D4D"/>
                </a:solidFill>
                <a:latin typeface="Calibri"/>
              </a:rPr>
              <a:t> 62</a:t>
            </a:r>
          </a:p>
        </p:txBody>
      </p:sp>
    </p:spTree>
    <p:extLst>
      <p:ext uri="{BB962C8B-B14F-4D97-AF65-F5344CB8AC3E}">
        <p14:creationId xmlns:p14="http://schemas.microsoft.com/office/powerpoint/2010/main" val="400199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Etude CRITICS : caractéristiques</a:t>
            </a:r>
            <a:br>
              <a:rPr lang="fr-FR" dirty="0"/>
            </a:br>
            <a:r>
              <a:rPr lang="fr-FR" dirty="0"/>
              <a:t>comparaison sujets âgés </a:t>
            </a:r>
            <a:r>
              <a:rPr lang="mr-IN" dirty="0"/>
              <a:t>–</a:t>
            </a:r>
            <a:r>
              <a:rPr lang="fr-FR" dirty="0"/>
              <a:t> sujets jeunes</a:t>
            </a:r>
          </a:p>
        </p:txBody>
      </p:sp>
      <p:grpSp>
        <p:nvGrpSpPr>
          <p:cNvPr id="26" name="Grouper 25"/>
          <p:cNvGrpSpPr/>
          <p:nvPr/>
        </p:nvGrpSpPr>
        <p:grpSpPr>
          <a:xfrm>
            <a:off x="1596810" y="1219939"/>
            <a:ext cx="5223715" cy="1568231"/>
            <a:chOff x="491220" y="1314613"/>
            <a:chExt cx="3958902" cy="935438"/>
          </a:xfrm>
          <a:effectLst/>
        </p:grpSpPr>
        <p:sp>
          <p:nvSpPr>
            <p:cNvPr id="4" name="Ellipse 3"/>
            <p:cNvSpPr/>
            <p:nvPr/>
          </p:nvSpPr>
          <p:spPr>
            <a:xfrm>
              <a:off x="491220" y="1634519"/>
              <a:ext cx="461311" cy="302579"/>
            </a:xfrm>
            <a:prstGeom prst="ellipse">
              <a:avLst/>
            </a:prstGeom>
            <a:solidFill>
              <a:schemeClr val="tx2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r>
                <a:rPr lang="fr-FR" sz="1600" b="1" dirty="0">
                  <a:solidFill>
                    <a:prstClr val="white"/>
                  </a:solidFill>
                </a:rPr>
                <a:t>R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1156643" y="1314613"/>
              <a:ext cx="907171" cy="374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r>
                <a:rPr lang="fr-FR" sz="1400" dirty="0">
                  <a:solidFill>
                    <a:prstClr val="white"/>
                  </a:solidFill>
                </a:rPr>
                <a:t>3ECC/EOC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1156643" y="1875876"/>
              <a:ext cx="907171" cy="374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r>
                <a:rPr lang="fr-FR" sz="1400" dirty="0">
                  <a:solidFill>
                    <a:prstClr val="white"/>
                  </a:solidFill>
                </a:rPr>
                <a:t>3ECC/EOC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2363629" y="1314613"/>
              <a:ext cx="907171" cy="374175"/>
            </a:xfrm>
            <a:prstGeom prst="rect">
              <a:avLst/>
            </a:prstGeom>
            <a:solidFill>
              <a:srgbClr val="A470A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r>
                <a:rPr lang="fr-FR" sz="1400" dirty="0">
                  <a:solidFill>
                    <a:prstClr val="white"/>
                  </a:solidFill>
                </a:rPr>
                <a:t>Chirurgie D2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2363629" y="1875876"/>
              <a:ext cx="907171" cy="374175"/>
            </a:xfrm>
            <a:prstGeom prst="rect">
              <a:avLst/>
            </a:prstGeom>
            <a:solidFill>
              <a:srgbClr val="A470A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r>
                <a:rPr lang="fr-FR" sz="1400" dirty="0">
                  <a:solidFill>
                    <a:prstClr val="white"/>
                  </a:solidFill>
                </a:rPr>
                <a:t>Chirurgie D2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3542951" y="1314613"/>
              <a:ext cx="907171" cy="374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r>
                <a:rPr lang="fr-FR" sz="1400" dirty="0">
                  <a:solidFill>
                    <a:prstClr val="white"/>
                  </a:solidFill>
                </a:rPr>
                <a:t>3ECC/EOC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542951" y="1875876"/>
              <a:ext cx="907171" cy="37417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r>
                <a:rPr lang="fr-FR" sz="1400" dirty="0">
                  <a:solidFill>
                    <a:prstClr val="white"/>
                  </a:solidFill>
                </a:rPr>
                <a:t>45 Gy Plat-FU</a:t>
              </a:r>
            </a:p>
          </p:txBody>
        </p:sp>
        <p:cxnSp>
          <p:nvCxnSpPr>
            <p:cNvPr id="12" name="Connecteur droit avec flèche 11"/>
            <p:cNvCxnSpPr>
              <a:cxnSpLocks/>
              <a:stCxn id="4" idx="6"/>
              <a:endCxn id="5" idx="1"/>
            </p:cNvCxnSpPr>
            <p:nvPr/>
          </p:nvCxnSpPr>
          <p:spPr>
            <a:xfrm flipV="1">
              <a:off x="952531" y="1501700"/>
              <a:ext cx="204112" cy="284108"/>
            </a:xfrm>
            <a:prstGeom prst="straightConnector1">
              <a:avLst/>
            </a:prstGeom>
            <a:ln>
              <a:solidFill>
                <a:schemeClr val="tx2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avec flèche 13"/>
            <p:cNvCxnSpPr>
              <a:cxnSpLocks/>
              <a:stCxn id="4" idx="6"/>
              <a:endCxn id="6" idx="1"/>
            </p:cNvCxnSpPr>
            <p:nvPr/>
          </p:nvCxnSpPr>
          <p:spPr>
            <a:xfrm>
              <a:off x="952531" y="1785809"/>
              <a:ext cx="204112" cy="277155"/>
            </a:xfrm>
            <a:prstGeom prst="straightConnector1">
              <a:avLst/>
            </a:prstGeom>
            <a:ln>
              <a:solidFill>
                <a:schemeClr val="tx2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avec flèche 15"/>
            <p:cNvCxnSpPr>
              <a:stCxn id="5" idx="3"/>
              <a:endCxn id="7" idx="1"/>
            </p:cNvCxnSpPr>
            <p:nvPr/>
          </p:nvCxnSpPr>
          <p:spPr>
            <a:xfrm>
              <a:off x="2063814" y="1501701"/>
              <a:ext cx="299815" cy="0"/>
            </a:xfrm>
            <a:prstGeom prst="straightConnector1">
              <a:avLst/>
            </a:prstGeom>
            <a:ln>
              <a:solidFill>
                <a:schemeClr val="tx2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avec flèche 17"/>
            <p:cNvCxnSpPr>
              <a:stCxn id="7" idx="3"/>
              <a:endCxn id="9" idx="1"/>
            </p:cNvCxnSpPr>
            <p:nvPr/>
          </p:nvCxnSpPr>
          <p:spPr>
            <a:xfrm>
              <a:off x="3270800" y="1501701"/>
              <a:ext cx="272151" cy="0"/>
            </a:xfrm>
            <a:prstGeom prst="straightConnector1">
              <a:avLst/>
            </a:prstGeom>
            <a:ln>
              <a:solidFill>
                <a:schemeClr val="tx2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avec flèche 19"/>
            <p:cNvCxnSpPr>
              <a:stCxn id="6" idx="3"/>
              <a:endCxn id="8" idx="1"/>
            </p:cNvCxnSpPr>
            <p:nvPr/>
          </p:nvCxnSpPr>
          <p:spPr>
            <a:xfrm>
              <a:off x="2063814" y="2062964"/>
              <a:ext cx="299815" cy="0"/>
            </a:xfrm>
            <a:prstGeom prst="straightConnector1">
              <a:avLst/>
            </a:prstGeom>
            <a:ln>
              <a:solidFill>
                <a:schemeClr val="tx2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avec flèche 21"/>
            <p:cNvCxnSpPr>
              <a:stCxn id="8" idx="3"/>
              <a:endCxn id="10" idx="1"/>
            </p:cNvCxnSpPr>
            <p:nvPr/>
          </p:nvCxnSpPr>
          <p:spPr>
            <a:xfrm>
              <a:off x="3270800" y="2062964"/>
              <a:ext cx="272151" cy="0"/>
            </a:xfrm>
            <a:prstGeom prst="straightConnector1">
              <a:avLst/>
            </a:prstGeom>
            <a:ln>
              <a:solidFill>
                <a:schemeClr val="tx2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7" name="Tableau 26"/>
          <p:cNvGraphicFramePr>
            <a:graphicFrameLocks noGrp="1"/>
          </p:cNvGraphicFramePr>
          <p:nvPr>
            <p:extLst/>
          </p:nvPr>
        </p:nvGraphicFramePr>
        <p:xfrm>
          <a:off x="1283769" y="3030866"/>
          <a:ext cx="6374331" cy="19395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130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5420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5290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91626">
                <a:tc>
                  <a:txBody>
                    <a:bodyPr/>
                    <a:lstStyle/>
                    <a:p>
                      <a:endParaRPr lang="fr-FR" sz="1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bg1"/>
                          </a:solidFill>
                        </a:rPr>
                        <a:t>Sujets</a:t>
                      </a:r>
                      <a:r>
                        <a:rPr lang="fr-FR" sz="1600" baseline="0" dirty="0">
                          <a:solidFill>
                            <a:schemeClr val="bg1"/>
                          </a:solidFill>
                        </a:rPr>
                        <a:t> âgés </a:t>
                      </a:r>
                    </a:p>
                    <a:p>
                      <a:pPr algn="ctr"/>
                      <a:r>
                        <a:rPr lang="fr-FR" sz="1600" baseline="0" dirty="0">
                          <a:solidFill>
                            <a:schemeClr val="bg1"/>
                          </a:solidFill>
                        </a:rPr>
                        <a:t>≥ 70 ans</a:t>
                      </a:r>
                    </a:p>
                    <a:p>
                      <a:pPr algn="ctr"/>
                      <a:r>
                        <a:rPr lang="fr-FR" sz="1600" baseline="0" dirty="0">
                          <a:solidFill>
                            <a:schemeClr val="bg1"/>
                          </a:solidFill>
                        </a:rPr>
                        <a:t>N=172</a:t>
                      </a:r>
                      <a:endParaRPr lang="fr-FR" sz="16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bg1"/>
                          </a:solidFill>
                        </a:rPr>
                        <a:t>Sujets jeunes </a:t>
                      </a:r>
                    </a:p>
                    <a:p>
                      <a:pPr algn="ctr"/>
                      <a:r>
                        <a:rPr lang="fr-FR" sz="1600" dirty="0">
                          <a:solidFill>
                            <a:schemeClr val="bg1"/>
                          </a:solidFill>
                        </a:rPr>
                        <a:t>&lt; 70 ans</a:t>
                      </a:r>
                    </a:p>
                    <a:p>
                      <a:pPr algn="ctr"/>
                      <a:r>
                        <a:rPr lang="fr-FR" sz="1600" dirty="0">
                          <a:solidFill>
                            <a:schemeClr val="bg1"/>
                          </a:solidFill>
                        </a:rPr>
                        <a:t>N=616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bg1"/>
                          </a:solidFill>
                        </a:rPr>
                        <a:t>p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2186">
                <a:tc>
                  <a:txBody>
                    <a:bodyPr/>
                    <a:lstStyle/>
                    <a:p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Age médian (</a:t>
                      </a:r>
                      <a:r>
                        <a:rPr lang="fr-FR" sz="16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ext</a:t>
                      </a:r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)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73 (70 </a:t>
                      </a:r>
                      <a:r>
                        <a:rPr lang="mr-IN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–</a:t>
                      </a:r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82)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59 (28 -69)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2186">
                <a:tc>
                  <a:txBody>
                    <a:bodyPr/>
                    <a:lstStyle/>
                    <a:p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Hommes (%)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70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66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0,359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2186">
                <a:tc>
                  <a:txBody>
                    <a:bodyPr/>
                    <a:lstStyle/>
                    <a:p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Comorbidités (%)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60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40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&lt;0,001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9" name="ZoneTexte 3">
            <a:extLst>
              <a:ext uri="{FF2B5EF4-FFF2-40B4-BE49-F238E27FC236}">
                <a16:creationId xmlns:a16="http://schemas.microsoft.com/office/drawing/2014/main" xmlns="" id="{5378B1C8-8895-3946-B093-6033380F0D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68" y="4897279"/>
            <a:ext cx="87852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dirty="0" err="1">
                <a:solidFill>
                  <a:srgbClr val="4D4D4D"/>
                </a:solidFill>
                <a:latin typeface="Calibri"/>
              </a:rPr>
              <a:t>Slagter</a:t>
            </a:r>
            <a:r>
              <a:rPr lang="fr-FR" sz="1000" dirty="0">
                <a:solidFill>
                  <a:srgbClr val="4D4D4D"/>
                </a:solidFill>
                <a:latin typeface="Calibri"/>
              </a:rPr>
              <a:t> A. et al., ASCO GI 2019, abs 81 </a:t>
            </a:r>
          </a:p>
        </p:txBody>
      </p:sp>
    </p:spTree>
    <p:extLst>
      <p:ext uri="{BB962C8B-B14F-4D97-AF65-F5344CB8AC3E}">
        <p14:creationId xmlns:p14="http://schemas.microsoft.com/office/powerpoint/2010/main" val="32268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Etude CRITICS : tolérance</a:t>
            </a:r>
            <a:br>
              <a:rPr lang="fr-FR" dirty="0"/>
            </a:br>
            <a:r>
              <a:rPr lang="fr-FR" dirty="0"/>
              <a:t>comparaison sujets âgés </a:t>
            </a:r>
            <a:r>
              <a:rPr lang="mr-IN" dirty="0"/>
              <a:t>–</a:t>
            </a:r>
            <a:r>
              <a:rPr lang="fr-FR" dirty="0"/>
              <a:t> sujets jeunes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4DFD9244-53B4-B445-BBD4-0DAD2EEBC5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80033"/>
            <a:ext cx="8229600" cy="3394472"/>
          </a:xfrm>
        </p:spPr>
        <p:txBody>
          <a:bodyPr>
            <a:normAutofit lnSpcReduction="10000"/>
          </a:bodyPr>
          <a:lstStyle/>
          <a:p>
            <a:pPr>
              <a:spcBef>
                <a:spcPts val="1872"/>
              </a:spcBef>
            </a:pPr>
            <a:r>
              <a:rPr lang="fr-FR" sz="2800" dirty="0"/>
              <a:t>Chirurgie</a:t>
            </a:r>
          </a:p>
          <a:p>
            <a:pPr lvl="1">
              <a:spcBef>
                <a:spcPts val="1872"/>
              </a:spcBef>
            </a:pPr>
            <a:r>
              <a:rPr lang="fr-FR" sz="2000" dirty="0"/>
              <a:t>Résection curative : 		</a:t>
            </a:r>
          </a:p>
          <a:p>
            <a:pPr lvl="2">
              <a:spcBef>
                <a:spcPts val="1272"/>
              </a:spcBef>
            </a:pPr>
            <a:r>
              <a:rPr lang="fr-FR" sz="1800" dirty="0"/>
              <a:t>Sujets âgés 80% </a:t>
            </a:r>
            <a:r>
              <a:rPr lang="fr-FR" sz="1800" i="1" dirty="0"/>
              <a:t>vs</a:t>
            </a:r>
            <a:r>
              <a:rPr lang="fr-FR" sz="1800" dirty="0"/>
              <a:t> sujets jeunes 81% (p=0,941)</a:t>
            </a:r>
          </a:p>
          <a:p>
            <a:pPr lvl="1">
              <a:spcBef>
                <a:spcPts val="1872"/>
              </a:spcBef>
            </a:pPr>
            <a:r>
              <a:rPr lang="fr-FR" sz="2000" dirty="0"/>
              <a:t>Complications post op : 	</a:t>
            </a:r>
          </a:p>
          <a:p>
            <a:pPr lvl="2">
              <a:spcBef>
                <a:spcPts val="1272"/>
              </a:spcBef>
            </a:pPr>
            <a:r>
              <a:rPr lang="fr-FR" sz="1800" dirty="0"/>
              <a:t>Sujets âgés 50% </a:t>
            </a:r>
            <a:r>
              <a:rPr lang="fr-FR" sz="1800" i="1" dirty="0"/>
              <a:t>vs</a:t>
            </a:r>
            <a:r>
              <a:rPr lang="fr-FR" sz="1800" dirty="0"/>
              <a:t> sujets jeunes 46% (p=0,441)</a:t>
            </a:r>
          </a:p>
          <a:p>
            <a:pPr lvl="1">
              <a:spcBef>
                <a:spcPts val="1872"/>
              </a:spcBef>
            </a:pPr>
            <a:r>
              <a:rPr lang="fr-FR" sz="2000" dirty="0"/>
              <a:t>Décès post-op : 			</a:t>
            </a:r>
          </a:p>
          <a:p>
            <a:pPr lvl="2">
              <a:spcBef>
                <a:spcPts val="1272"/>
              </a:spcBef>
            </a:pPr>
            <a:r>
              <a:rPr lang="fr-FR" sz="1800" dirty="0"/>
              <a:t>Sujets âgés 4% </a:t>
            </a:r>
            <a:r>
              <a:rPr lang="fr-FR" sz="1800" i="1" dirty="0"/>
              <a:t>vs</a:t>
            </a:r>
            <a:r>
              <a:rPr lang="fr-FR" sz="1800" dirty="0"/>
              <a:t> sujets jeunes 2% (p=0,195)</a:t>
            </a:r>
          </a:p>
          <a:p>
            <a:pPr>
              <a:spcBef>
                <a:spcPts val="1872"/>
              </a:spcBef>
            </a:pPr>
            <a:endParaRPr lang="fr-FR" sz="28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4BEA5EFA-FE26-7545-8391-BB69E9D656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68" y="4897279"/>
            <a:ext cx="87852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dirty="0" err="1">
                <a:solidFill>
                  <a:srgbClr val="4D4D4D"/>
                </a:solidFill>
                <a:latin typeface="Calibri"/>
              </a:rPr>
              <a:t>Slagter</a:t>
            </a:r>
            <a:r>
              <a:rPr lang="fr-FR" sz="1000" dirty="0">
                <a:solidFill>
                  <a:srgbClr val="4D4D4D"/>
                </a:solidFill>
                <a:latin typeface="Calibri"/>
              </a:rPr>
              <a:t> A. et al., ASCO GI 2019, abs 81 </a:t>
            </a:r>
          </a:p>
        </p:txBody>
      </p:sp>
    </p:spTree>
    <p:extLst>
      <p:ext uri="{BB962C8B-B14F-4D97-AF65-F5344CB8AC3E}">
        <p14:creationId xmlns:p14="http://schemas.microsoft.com/office/powerpoint/2010/main" val="303576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Etude CRITICS : tolérance</a:t>
            </a:r>
            <a:br>
              <a:rPr lang="fr-FR" dirty="0"/>
            </a:br>
            <a:r>
              <a:rPr lang="fr-FR" dirty="0"/>
              <a:t>comparaison sujets âgés </a:t>
            </a:r>
            <a:r>
              <a:rPr lang="mr-IN" dirty="0"/>
              <a:t>–</a:t>
            </a:r>
            <a:r>
              <a:rPr lang="fr-FR" dirty="0"/>
              <a:t> sujets jeunes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Chimiothérapie pré-op</a:t>
            </a:r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/>
          </p:nvPr>
        </p:nvGraphicFramePr>
        <p:xfrm>
          <a:off x="595360" y="1812249"/>
          <a:ext cx="3736798" cy="22264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1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5898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1921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8743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r>
                        <a:rPr lang="fr-FR" sz="1400" dirty="0"/>
                        <a:t>%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Sujets âgés</a:t>
                      </a:r>
                    </a:p>
                    <a:p>
                      <a:pPr algn="ctr"/>
                      <a:r>
                        <a:rPr lang="fr-FR" sz="1400" dirty="0"/>
                        <a:t>N=171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Sujets jeunes</a:t>
                      </a:r>
                    </a:p>
                    <a:p>
                      <a:pPr algn="ctr"/>
                      <a:r>
                        <a:rPr lang="fr-FR" sz="1400" dirty="0"/>
                        <a:t>N=610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p</a:t>
                      </a: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5584">
                <a:tc>
                  <a:txBody>
                    <a:bodyPr/>
                    <a:lstStyle/>
                    <a:p>
                      <a:r>
                        <a:rPr lang="fr-FR" sz="14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Tox</a:t>
                      </a:r>
                      <a:r>
                        <a:rPr lang="fr-FR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G 3-5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77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62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&lt;0,001</a:t>
                      </a: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5584"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DI* </a:t>
                      </a:r>
                      <a:r>
                        <a:rPr lang="fr-FR" sz="14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épirubicine</a:t>
                      </a:r>
                      <a:endParaRPr lang="fr-FR" sz="1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88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97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&lt;0,001</a:t>
                      </a: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DI* sels de platine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87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97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&lt;0,001</a:t>
                      </a: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25584"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DI* </a:t>
                      </a:r>
                      <a:r>
                        <a:rPr lang="fr-FR" sz="14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capécitabine</a:t>
                      </a:r>
                      <a:endParaRPr lang="fr-FR" sz="1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82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93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&lt;0,001</a:t>
                      </a: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527459" y="4669065"/>
            <a:ext cx="14206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>
              <a:defRPr/>
            </a:pPr>
            <a:r>
              <a:rPr lang="fr-FR" sz="1200" dirty="0">
                <a:solidFill>
                  <a:prstClr val="black">
                    <a:lumMod val="50000"/>
                    <a:lumOff val="50000"/>
                  </a:prstClr>
                </a:solidFill>
              </a:rPr>
              <a:t>* DI : dose intensité</a:t>
            </a:r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/>
          </p:nvPr>
        </p:nvGraphicFramePr>
        <p:xfrm>
          <a:off x="4982796" y="1812249"/>
          <a:ext cx="3741478" cy="22264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931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9841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1481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8893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r>
                        <a:rPr lang="fr-FR" sz="1400" dirty="0"/>
                        <a:t>%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Sujets âgés</a:t>
                      </a:r>
                    </a:p>
                    <a:p>
                      <a:pPr algn="ctr"/>
                      <a:r>
                        <a:rPr lang="fr-FR" sz="1400" dirty="0"/>
                        <a:t>N=41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Sujets jeunes</a:t>
                      </a:r>
                    </a:p>
                    <a:p>
                      <a:pPr algn="ctr"/>
                      <a:r>
                        <a:rPr lang="fr-FR" sz="1400" dirty="0"/>
                        <a:t>N=192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p</a:t>
                      </a: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5584">
                <a:tc>
                  <a:txBody>
                    <a:bodyPr/>
                    <a:lstStyle/>
                    <a:p>
                      <a:r>
                        <a:rPr lang="fr-FR" sz="14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Tox</a:t>
                      </a:r>
                      <a:r>
                        <a:rPr lang="fr-FR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G 3-4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54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59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0,662</a:t>
                      </a: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5584"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DI* </a:t>
                      </a:r>
                      <a:r>
                        <a:rPr lang="fr-FR" sz="14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épirubicine</a:t>
                      </a:r>
                      <a:endParaRPr lang="fr-FR" sz="1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73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88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0,011</a:t>
                      </a: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DI* sels de platine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66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88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&lt;0,001</a:t>
                      </a: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25584"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DI* </a:t>
                      </a:r>
                      <a:r>
                        <a:rPr lang="fr-FR" sz="14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capécitabine</a:t>
                      </a:r>
                      <a:endParaRPr lang="fr-FR" sz="1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60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81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0,002</a:t>
                      </a: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7" name="Espace réservé du contenu 2"/>
          <p:cNvSpPr txBox="1">
            <a:spLocks/>
          </p:cNvSpPr>
          <p:nvPr/>
        </p:nvSpPr>
        <p:spPr>
          <a:xfrm>
            <a:off x="4865561" y="1204429"/>
            <a:ext cx="2891849" cy="88688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A370A9"/>
              </a:buClr>
              <a:buFont typeface="Wingdings" pitchFamily="2" charset="2"/>
              <a:buChar char="§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2881" indent="-192881" defTabSz="257175">
              <a:defRPr/>
            </a:pPr>
            <a:r>
              <a:rPr lang="fr-FR" sz="1800" dirty="0">
                <a:solidFill>
                  <a:srgbClr val="1F497D"/>
                </a:solidFill>
              </a:rPr>
              <a:t>Chimiothérapie post-op</a:t>
            </a:r>
          </a:p>
        </p:txBody>
      </p:sp>
      <p:sp>
        <p:nvSpPr>
          <p:cNvPr id="8" name="ZoneTexte 3">
            <a:extLst>
              <a:ext uri="{FF2B5EF4-FFF2-40B4-BE49-F238E27FC236}">
                <a16:creationId xmlns:a16="http://schemas.microsoft.com/office/drawing/2014/main" xmlns="" id="{F2E1D3CA-1F0C-474C-BC8C-FDED8BFB0B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68" y="4897279"/>
            <a:ext cx="87852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dirty="0" err="1">
                <a:solidFill>
                  <a:srgbClr val="4D4D4D"/>
                </a:solidFill>
                <a:latin typeface="Calibri"/>
              </a:rPr>
              <a:t>Slagter</a:t>
            </a:r>
            <a:r>
              <a:rPr lang="fr-FR" sz="1000" dirty="0">
                <a:solidFill>
                  <a:srgbClr val="4D4D4D"/>
                </a:solidFill>
                <a:latin typeface="Calibri"/>
              </a:rPr>
              <a:t> A. et al., ASCO GI 2019, abs 81 </a:t>
            </a:r>
          </a:p>
        </p:txBody>
      </p:sp>
    </p:spTree>
    <p:extLst>
      <p:ext uri="{BB962C8B-B14F-4D97-AF65-F5344CB8AC3E}">
        <p14:creationId xmlns:p14="http://schemas.microsoft.com/office/powerpoint/2010/main" val="235617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Etude CRITICS : survie sans récidive</a:t>
            </a:r>
            <a:br>
              <a:rPr lang="fr-FR" dirty="0"/>
            </a:br>
            <a:r>
              <a:rPr lang="fr-FR" dirty="0"/>
              <a:t>comparaison sujets âgés </a:t>
            </a:r>
            <a:r>
              <a:rPr lang="mr-IN" dirty="0"/>
              <a:t>–</a:t>
            </a:r>
            <a:r>
              <a:rPr lang="fr-FR" dirty="0"/>
              <a:t> sujets jeunes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4431329"/>
            <a:ext cx="8229600" cy="712171"/>
          </a:xfrm>
        </p:spPr>
        <p:txBody>
          <a:bodyPr>
            <a:normAutofit/>
          </a:bodyPr>
          <a:lstStyle/>
          <a:p>
            <a:r>
              <a:rPr lang="fr-FR" sz="1500" b="1" dirty="0"/>
              <a:t>Malgré une tolérance moins bonne à la chimiothérapie, les sujets âgés ont le même taux de chirurgie carcinologique et les mêmes résultats oncologiques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A61C7FF-5021-1C42-8D54-02A4A2A5B2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0734" y="3381349"/>
            <a:ext cx="171522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086EF07-8F0E-DB4B-9B6A-48C7BD45FA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0734" y="2853529"/>
            <a:ext cx="171522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C921DDB-33E0-F04A-8B76-223757E732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0734" y="2325637"/>
            <a:ext cx="171522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5B2C85D-840C-AE41-8047-7ACCD8ADAB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0734" y="1806071"/>
            <a:ext cx="171522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A854AF3-51DB-8440-AF65-7855A4557B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0734" y="1280091"/>
            <a:ext cx="171522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1,0</a:t>
            </a:r>
          </a:p>
        </p:txBody>
      </p:sp>
      <p:sp>
        <p:nvSpPr>
          <p:cNvPr id="17" name="Freeform 35">
            <a:extLst>
              <a:ext uri="{FF2B5EF4-FFF2-40B4-BE49-F238E27FC236}">
                <a16:creationId xmlns:a16="http://schemas.microsoft.com/office/drawing/2014/main" xmlns="" id="{9EFCE03C-E3B9-D644-AA8D-DA3DCFF19616}"/>
              </a:ext>
            </a:extLst>
          </p:cNvPr>
          <p:cNvSpPr>
            <a:spLocks noEditPoints="1"/>
          </p:cNvSpPr>
          <p:nvPr/>
        </p:nvSpPr>
        <p:spPr bwMode="auto">
          <a:xfrm>
            <a:off x="2629490" y="1350034"/>
            <a:ext cx="53325" cy="2626743"/>
          </a:xfrm>
          <a:custGeom>
            <a:avLst/>
            <a:gdLst>
              <a:gd name="T0" fmla="*/ 13 w 13"/>
              <a:gd name="T1" fmla="*/ 938 h 938"/>
              <a:gd name="T2" fmla="*/ 13 w 13"/>
              <a:gd name="T3" fmla="*/ 0 h 938"/>
              <a:gd name="T4" fmla="*/ 13 w 13"/>
              <a:gd name="T5" fmla="*/ 935 h 938"/>
              <a:gd name="T6" fmla="*/ 0 w 13"/>
              <a:gd name="T7" fmla="*/ 935 h 938"/>
              <a:gd name="T8" fmla="*/ 13 w 13"/>
              <a:gd name="T9" fmla="*/ 843 h 938"/>
              <a:gd name="T10" fmla="*/ 0 w 13"/>
              <a:gd name="T11" fmla="*/ 843 h 938"/>
              <a:gd name="T12" fmla="*/ 13 w 13"/>
              <a:gd name="T13" fmla="*/ 750 h 938"/>
              <a:gd name="T14" fmla="*/ 0 w 13"/>
              <a:gd name="T15" fmla="*/ 750 h 938"/>
              <a:gd name="T16" fmla="*/ 13 w 13"/>
              <a:gd name="T17" fmla="*/ 657 h 938"/>
              <a:gd name="T18" fmla="*/ 0 w 13"/>
              <a:gd name="T19" fmla="*/ 657 h 938"/>
              <a:gd name="T20" fmla="*/ 13 w 13"/>
              <a:gd name="T21" fmla="*/ 564 h 938"/>
              <a:gd name="T22" fmla="*/ 0 w 13"/>
              <a:gd name="T23" fmla="*/ 564 h 938"/>
              <a:gd name="T24" fmla="*/ 13 w 13"/>
              <a:gd name="T25" fmla="*/ 471 h 938"/>
              <a:gd name="T26" fmla="*/ 0 w 13"/>
              <a:gd name="T27" fmla="*/ 471 h 938"/>
              <a:gd name="T28" fmla="*/ 13 w 13"/>
              <a:gd name="T29" fmla="*/ 379 h 938"/>
              <a:gd name="T30" fmla="*/ 0 w 13"/>
              <a:gd name="T31" fmla="*/ 379 h 938"/>
              <a:gd name="T32" fmla="*/ 13 w 13"/>
              <a:gd name="T33" fmla="*/ 286 h 938"/>
              <a:gd name="T34" fmla="*/ 0 w 13"/>
              <a:gd name="T35" fmla="*/ 286 h 938"/>
              <a:gd name="T36" fmla="*/ 13 w 13"/>
              <a:gd name="T37" fmla="*/ 193 h 938"/>
              <a:gd name="T38" fmla="*/ 0 w 13"/>
              <a:gd name="T39" fmla="*/ 193 h 938"/>
              <a:gd name="T40" fmla="*/ 13 w 13"/>
              <a:gd name="T41" fmla="*/ 100 h 938"/>
              <a:gd name="T42" fmla="*/ 0 w 13"/>
              <a:gd name="T43" fmla="*/ 100 h 938"/>
              <a:gd name="T44" fmla="*/ 13 w 13"/>
              <a:gd name="T45" fmla="*/ 7 h 938"/>
              <a:gd name="T46" fmla="*/ 0 w 13"/>
              <a:gd name="T47" fmla="*/ 7 h 9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3" h="938">
                <a:moveTo>
                  <a:pt x="13" y="938"/>
                </a:moveTo>
                <a:lnTo>
                  <a:pt x="13" y="0"/>
                </a:lnTo>
                <a:moveTo>
                  <a:pt x="13" y="935"/>
                </a:moveTo>
                <a:lnTo>
                  <a:pt x="0" y="935"/>
                </a:lnTo>
                <a:moveTo>
                  <a:pt x="13" y="843"/>
                </a:moveTo>
                <a:lnTo>
                  <a:pt x="0" y="843"/>
                </a:lnTo>
                <a:moveTo>
                  <a:pt x="13" y="750"/>
                </a:moveTo>
                <a:lnTo>
                  <a:pt x="0" y="750"/>
                </a:lnTo>
                <a:moveTo>
                  <a:pt x="13" y="657"/>
                </a:moveTo>
                <a:lnTo>
                  <a:pt x="0" y="657"/>
                </a:lnTo>
                <a:moveTo>
                  <a:pt x="13" y="564"/>
                </a:moveTo>
                <a:lnTo>
                  <a:pt x="0" y="564"/>
                </a:lnTo>
                <a:moveTo>
                  <a:pt x="13" y="471"/>
                </a:moveTo>
                <a:lnTo>
                  <a:pt x="0" y="471"/>
                </a:lnTo>
                <a:moveTo>
                  <a:pt x="13" y="379"/>
                </a:moveTo>
                <a:lnTo>
                  <a:pt x="0" y="379"/>
                </a:lnTo>
                <a:moveTo>
                  <a:pt x="13" y="286"/>
                </a:moveTo>
                <a:lnTo>
                  <a:pt x="0" y="286"/>
                </a:lnTo>
                <a:moveTo>
                  <a:pt x="13" y="193"/>
                </a:moveTo>
                <a:lnTo>
                  <a:pt x="0" y="193"/>
                </a:lnTo>
                <a:moveTo>
                  <a:pt x="13" y="100"/>
                </a:moveTo>
                <a:lnTo>
                  <a:pt x="0" y="100"/>
                </a:lnTo>
                <a:moveTo>
                  <a:pt x="13" y="7"/>
                </a:moveTo>
                <a:lnTo>
                  <a:pt x="0" y="7"/>
                </a:lnTo>
              </a:path>
            </a:pathLst>
          </a:custGeom>
          <a:noFill/>
          <a:ln w="12700" cap="flat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CC905C8B-2979-B043-AEA9-3F95AC39ED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0734" y="3878462"/>
            <a:ext cx="171522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0,0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F138545-AD0B-A548-B7BD-C2B88B6E89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8780" y="4131320"/>
            <a:ext cx="68930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B20BAB1-3F22-EE49-AE76-558B21C7A3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5778" y="4131320"/>
            <a:ext cx="137858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12</a:t>
            </a: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xmlns="" id="{1EA3EFD9-840A-C046-88D7-B46FF8ED9EEE}"/>
              </a:ext>
            </a:extLst>
          </p:cNvPr>
          <p:cNvCxnSpPr>
            <a:cxnSpLocks/>
          </p:cNvCxnSpPr>
          <p:nvPr/>
        </p:nvCxnSpPr>
        <p:spPr>
          <a:xfrm>
            <a:off x="2812568" y="4066097"/>
            <a:ext cx="2600807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xmlns="" id="{D9E62DFE-4BDD-3B44-828B-A3AE665F8B30}"/>
              </a:ext>
            </a:extLst>
          </p:cNvPr>
          <p:cNvCxnSpPr>
            <a:cxnSpLocks/>
          </p:cNvCxnSpPr>
          <p:nvPr/>
        </p:nvCxnSpPr>
        <p:spPr>
          <a:xfrm rot="5400000">
            <a:off x="3120994" y="4087626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EFB15C40-234A-F24E-AB3D-B013527957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9808" y="4131320"/>
            <a:ext cx="137858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24</a:t>
            </a: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xmlns="" id="{D0D04D0C-3AC1-6C47-8543-D461A2A23220}"/>
              </a:ext>
            </a:extLst>
          </p:cNvPr>
          <p:cNvCxnSpPr>
            <a:cxnSpLocks/>
          </p:cNvCxnSpPr>
          <p:nvPr/>
        </p:nvCxnSpPr>
        <p:spPr>
          <a:xfrm rot="5400000">
            <a:off x="3435499" y="4087626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xmlns="" id="{776FB261-CAE0-A245-8CF2-B8C6DFBE6273}"/>
              </a:ext>
            </a:extLst>
          </p:cNvPr>
          <p:cNvCxnSpPr>
            <a:cxnSpLocks/>
          </p:cNvCxnSpPr>
          <p:nvPr/>
        </p:nvCxnSpPr>
        <p:spPr>
          <a:xfrm rot="5400000">
            <a:off x="2790391" y="4087626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0790A00B-7627-D743-8509-1DD7EDE87B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7428" y="4131320"/>
            <a:ext cx="137859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36</a:t>
            </a:r>
          </a:p>
        </p:txBody>
      </p: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xmlns="" id="{E62BF920-C1CF-9344-BF3A-19F37797479F}"/>
              </a:ext>
            </a:extLst>
          </p:cNvPr>
          <p:cNvCxnSpPr>
            <a:cxnSpLocks/>
          </p:cNvCxnSpPr>
          <p:nvPr/>
        </p:nvCxnSpPr>
        <p:spPr>
          <a:xfrm rot="5400000">
            <a:off x="3753120" y="4087626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17349913-8AD8-2740-8EF0-12D24B3204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1403" y="4131320"/>
            <a:ext cx="137859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48</a:t>
            </a:r>
          </a:p>
        </p:txBody>
      </p: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xmlns="" id="{47BF27D7-A5F8-1F4D-BDC9-5EDA025A33FF}"/>
              </a:ext>
            </a:extLst>
          </p:cNvPr>
          <p:cNvCxnSpPr>
            <a:cxnSpLocks/>
          </p:cNvCxnSpPr>
          <p:nvPr/>
        </p:nvCxnSpPr>
        <p:spPr>
          <a:xfrm rot="5400000">
            <a:off x="4077095" y="4087626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0AB8C350-578D-E947-A4F5-0909398A83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9693" y="4131320"/>
            <a:ext cx="137859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60</a:t>
            </a:r>
          </a:p>
        </p:txBody>
      </p:sp>
      <p:cxnSp>
        <p:nvCxnSpPr>
          <p:cNvPr id="55" name="Connecteur droit 54">
            <a:extLst>
              <a:ext uri="{FF2B5EF4-FFF2-40B4-BE49-F238E27FC236}">
                <a16:creationId xmlns:a16="http://schemas.microsoft.com/office/drawing/2014/main" xmlns="" id="{F489F8F6-CBFE-F14C-90AE-A5CCAD623467}"/>
              </a:ext>
            </a:extLst>
          </p:cNvPr>
          <p:cNvCxnSpPr>
            <a:cxnSpLocks/>
          </p:cNvCxnSpPr>
          <p:nvPr/>
        </p:nvCxnSpPr>
        <p:spPr>
          <a:xfrm rot="5400000">
            <a:off x="4405385" y="4087626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BE80CC4A-DD3C-EF48-82FF-755816D876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3667" y="4131320"/>
            <a:ext cx="137859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72</a:t>
            </a:r>
          </a:p>
        </p:txBody>
      </p:sp>
      <p:cxnSp>
        <p:nvCxnSpPr>
          <p:cNvPr id="57" name="Connecteur droit 56">
            <a:extLst>
              <a:ext uri="{FF2B5EF4-FFF2-40B4-BE49-F238E27FC236}">
                <a16:creationId xmlns:a16="http://schemas.microsoft.com/office/drawing/2014/main" xmlns="" id="{2C0CBFEC-1068-A847-9F99-538FD2B51C31}"/>
              </a:ext>
            </a:extLst>
          </p:cNvPr>
          <p:cNvCxnSpPr>
            <a:cxnSpLocks/>
          </p:cNvCxnSpPr>
          <p:nvPr/>
        </p:nvCxnSpPr>
        <p:spPr>
          <a:xfrm rot="5400000">
            <a:off x="4729359" y="4087626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2F324255-D45E-754D-9E55-0A86D4D6AE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4590" y="4131320"/>
            <a:ext cx="137859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84</a:t>
            </a:r>
          </a:p>
        </p:txBody>
      </p: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xmlns="" id="{1E7ED757-0430-E748-99D6-3052B2F9C8B8}"/>
              </a:ext>
            </a:extLst>
          </p:cNvPr>
          <p:cNvCxnSpPr>
            <a:cxnSpLocks/>
          </p:cNvCxnSpPr>
          <p:nvPr/>
        </p:nvCxnSpPr>
        <p:spPr>
          <a:xfrm rot="5400000">
            <a:off x="5050282" y="4087626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48367AFD-936F-2D42-8C73-263C1F63D4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2880" y="4131320"/>
            <a:ext cx="137859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96</a:t>
            </a:r>
          </a:p>
        </p:txBody>
      </p:sp>
      <p:cxnSp>
        <p:nvCxnSpPr>
          <p:cNvPr id="61" name="Connecteur droit 60">
            <a:extLst>
              <a:ext uri="{FF2B5EF4-FFF2-40B4-BE49-F238E27FC236}">
                <a16:creationId xmlns:a16="http://schemas.microsoft.com/office/drawing/2014/main" xmlns="" id="{E867F0CE-1A7E-854F-B64A-1263171A5F87}"/>
              </a:ext>
            </a:extLst>
          </p:cNvPr>
          <p:cNvCxnSpPr>
            <a:cxnSpLocks/>
          </p:cNvCxnSpPr>
          <p:nvPr/>
        </p:nvCxnSpPr>
        <p:spPr>
          <a:xfrm rot="5400000">
            <a:off x="5378572" y="4087626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Forme libre 61">
            <a:extLst>
              <a:ext uri="{FF2B5EF4-FFF2-40B4-BE49-F238E27FC236}">
                <a16:creationId xmlns:a16="http://schemas.microsoft.com/office/drawing/2014/main" xmlns="" id="{687D59CE-D2F7-874D-9CD3-A3BF90E6A925}"/>
              </a:ext>
            </a:extLst>
          </p:cNvPr>
          <p:cNvSpPr/>
          <p:nvPr/>
        </p:nvSpPr>
        <p:spPr>
          <a:xfrm>
            <a:off x="2806700" y="1384300"/>
            <a:ext cx="2613025" cy="1619250"/>
          </a:xfrm>
          <a:custGeom>
            <a:avLst/>
            <a:gdLst>
              <a:gd name="connsiteX0" fmla="*/ 2613025 w 2613025"/>
              <a:gd name="connsiteY0" fmla="*/ 1619250 h 1619250"/>
              <a:gd name="connsiteX1" fmla="*/ 2270125 w 2613025"/>
              <a:gd name="connsiteY1" fmla="*/ 1619250 h 1619250"/>
              <a:gd name="connsiteX2" fmla="*/ 2241550 w 2613025"/>
              <a:gd name="connsiteY2" fmla="*/ 1609725 h 1619250"/>
              <a:gd name="connsiteX3" fmla="*/ 2038350 w 2613025"/>
              <a:gd name="connsiteY3" fmla="*/ 1616075 h 1619250"/>
              <a:gd name="connsiteX4" fmla="*/ 2009775 w 2613025"/>
              <a:gd name="connsiteY4" fmla="*/ 1593850 h 1619250"/>
              <a:gd name="connsiteX5" fmla="*/ 1908175 w 2613025"/>
              <a:gd name="connsiteY5" fmla="*/ 1593850 h 1619250"/>
              <a:gd name="connsiteX6" fmla="*/ 1838325 w 2613025"/>
              <a:gd name="connsiteY6" fmla="*/ 1577975 h 1619250"/>
              <a:gd name="connsiteX7" fmla="*/ 1673225 w 2613025"/>
              <a:gd name="connsiteY7" fmla="*/ 1577975 h 1619250"/>
              <a:gd name="connsiteX8" fmla="*/ 1673225 w 2613025"/>
              <a:gd name="connsiteY8" fmla="*/ 1577975 h 1619250"/>
              <a:gd name="connsiteX9" fmla="*/ 1625600 w 2613025"/>
              <a:gd name="connsiteY9" fmla="*/ 1555750 h 1619250"/>
              <a:gd name="connsiteX10" fmla="*/ 1590675 w 2613025"/>
              <a:gd name="connsiteY10" fmla="*/ 1536700 h 1619250"/>
              <a:gd name="connsiteX11" fmla="*/ 1565275 w 2613025"/>
              <a:gd name="connsiteY11" fmla="*/ 1527175 h 1619250"/>
              <a:gd name="connsiteX12" fmla="*/ 1511300 w 2613025"/>
              <a:gd name="connsiteY12" fmla="*/ 1527175 h 1619250"/>
              <a:gd name="connsiteX13" fmla="*/ 1492250 w 2613025"/>
              <a:gd name="connsiteY13" fmla="*/ 1514475 h 1619250"/>
              <a:gd name="connsiteX14" fmla="*/ 1425575 w 2613025"/>
              <a:gd name="connsiteY14" fmla="*/ 1498600 h 1619250"/>
              <a:gd name="connsiteX15" fmla="*/ 1362075 w 2613025"/>
              <a:gd name="connsiteY15" fmla="*/ 1492250 h 1619250"/>
              <a:gd name="connsiteX16" fmla="*/ 1314450 w 2613025"/>
              <a:gd name="connsiteY16" fmla="*/ 1492250 h 1619250"/>
              <a:gd name="connsiteX17" fmla="*/ 1263650 w 2613025"/>
              <a:gd name="connsiteY17" fmla="*/ 1447800 h 1619250"/>
              <a:gd name="connsiteX18" fmla="*/ 1181100 w 2613025"/>
              <a:gd name="connsiteY18" fmla="*/ 1447800 h 1619250"/>
              <a:gd name="connsiteX19" fmla="*/ 1133475 w 2613025"/>
              <a:gd name="connsiteY19" fmla="*/ 1419225 h 1619250"/>
              <a:gd name="connsiteX20" fmla="*/ 1092200 w 2613025"/>
              <a:gd name="connsiteY20" fmla="*/ 1403350 h 1619250"/>
              <a:gd name="connsiteX21" fmla="*/ 1000125 w 2613025"/>
              <a:gd name="connsiteY21" fmla="*/ 1403350 h 1619250"/>
              <a:gd name="connsiteX22" fmla="*/ 958850 w 2613025"/>
              <a:gd name="connsiteY22" fmla="*/ 1400175 h 1619250"/>
              <a:gd name="connsiteX23" fmla="*/ 892175 w 2613025"/>
              <a:gd name="connsiteY23" fmla="*/ 1384300 h 1619250"/>
              <a:gd name="connsiteX24" fmla="*/ 819150 w 2613025"/>
              <a:gd name="connsiteY24" fmla="*/ 1327150 h 1619250"/>
              <a:gd name="connsiteX25" fmla="*/ 784225 w 2613025"/>
              <a:gd name="connsiteY25" fmla="*/ 1292225 h 1619250"/>
              <a:gd name="connsiteX26" fmla="*/ 685800 w 2613025"/>
              <a:gd name="connsiteY26" fmla="*/ 1292225 h 1619250"/>
              <a:gd name="connsiteX27" fmla="*/ 606425 w 2613025"/>
              <a:gd name="connsiteY27" fmla="*/ 1228725 h 1619250"/>
              <a:gd name="connsiteX28" fmla="*/ 568325 w 2613025"/>
              <a:gd name="connsiteY28" fmla="*/ 1203325 h 1619250"/>
              <a:gd name="connsiteX29" fmla="*/ 508000 w 2613025"/>
              <a:gd name="connsiteY29" fmla="*/ 1149350 h 1619250"/>
              <a:gd name="connsiteX30" fmla="*/ 441325 w 2613025"/>
              <a:gd name="connsiteY30" fmla="*/ 1057275 h 1619250"/>
              <a:gd name="connsiteX31" fmla="*/ 403225 w 2613025"/>
              <a:gd name="connsiteY31" fmla="*/ 1057275 h 1619250"/>
              <a:gd name="connsiteX32" fmla="*/ 396875 w 2613025"/>
              <a:gd name="connsiteY32" fmla="*/ 981075 h 1619250"/>
              <a:gd name="connsiteX33" fmla="*/ 352425 w 2613025"/>
              <a:gd name="connsiteY33" fmla="*/ 952500 h 1619250"/>
              <a:gd name="connsiteX34" fmla="*/ 314325 w 2613025"/>
              <a:gd name="connsiteY34" fmla="*/ 939800 h 1619250"/>
              <a:gd name="connsiteX35" fmla="*/ 295275 w 2613025"/>
              <a:gd name="connsiteY35" fmla="*/ 920750 h 1619250"/>
              <a:gd name="connsiteX36" fmla="*/ 260350 w 2613025"/>
              <a:gd name="connsiteY36" fmla="*/ 828675 h 1619250"/>
              <a:gd name="connsiteX37" fmla="*/ 219075 w 2613025"/>
              <a:gd name="connsiteY37" fmla="*/ 774700 h 1619250"/>
              <a:gd name="connsiteX38" fmla="*/ 209550 w 2613025"/>
              <a:gd name="connsiteY38" fmla="*/ 708025 h 1619250"/>
              <a:gd name="connsiteX39" fmla="*/ 180975 w 2613025"/>
              <a:gd name="connsiteY39" fmla="*/ 663575 h 1619250"/>
              <a:gd name="connsiteX40" fmla="*/ 149225 w 2613025"/>
              <a:gd name="connsiteY40" fmla="*/ 581025 h 1619250"/>
              <a:gd name="connsiteX41" fmla="*/ 111125 w 2613025"/>
              <a:gd name="connsiteY41" fmla="*/ 530225 h 1619250"/>
              <a:gd name="connsiteX42" fmla="*/ 82550 w 2613025"/>
              <a:gd name="connsiteY42" fmla="*/ 463550 h 1619250"/>
              <a:gd name="connsiteX43" fmla="*/ 69850 w 2613025"/>
              <a:gd name="connsiteY43" fmla="*/ 358775 h 1619250"/>
              <a:gd name="connsiteX44" fmla="*/ 69850 w 2613025"/>
              <a:gd name="connsiteY44" fmla="*/ 203200 h 1619250"/>
              <a:gd name="connsiteX45" fmla="*/ 53975 w 2613025"/>
              <a:gd name="connsiteY45" fmla="*/ 120650 h 1619250"/>
              <a:gd name="connsiteX46" fmla="*/ 41275 w 2613025"/>
              <a:gd name="connsiteY46" fmla="*/ 50800 h 1619250"/>
              <a:gd name="connsiteX47" fmla="*/ 0 w 2613025"/>
              <a:gd name="connsiteY47" fmla="*/ 0 h 161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2613025" h="1619250">
                <a:moveTo>
                  <a:pt x="2613025" y="1619250"/>
                </a:moveTo>
                <a:lnTo>
                  <a:pt x="2270125" y="1619250"/>
                </a:lnTo>
                <a:lnTo>
                  <a:pt x="2241550" y="1609725"/>
                </a:lnTo>
                <a:lnTo>
                  <a:pt x="2038350" y="1616075"/>
                </a:lnTo>
                <a:lnTo>
                  <a:pt x="2009775" y="1593850"/>
                </a:lnTo>
                <a:lnTo>
                  <a:pt x="1908175" y="1593850"/>
                </a:lnTo>
                <a:lnTo>
                  <a:pt x="1838325" y="1577975"/>
                </a:lnTo>
                <a:lnTo>
                  <a:pt x="1673225" y="1577975"/>
                </a:lnTo>
                <a:lnTo>
                  <a:pt x="1673225" y="1577975"/>
                </a:lnTo>
                <a:lnTo>
                  <a:pt x="1625600" y="1555750"/>
                </a:lnTo>
                <a:lnTo>
                  <a:pt x="1590675" y="1536700"/>
                </a:lnTo>
                <a:lnTo>
                  <a:pt x="1565275" y="1527175"/>
                </a:lnTo>
                <a:lnTo>
                  <a:pt x="1511300" y="1527175"/>
                </a:lnTo>
                <a:lnTo>
                  <a:pt x="1492250" y="1514475"/>
                </a:lnTo>
                <a:lnTo>
                  <a:pt x="1425575" y="1498600"/>
                </a:lnTo>
                <a:lnTo>
                  <a:pt x="1362075" y="1492250"/>
                </a:lnTo>
                <a:lnTo>
                  <a:pt x="1314450" y="1492250"/>
                </a:lnTo>
                <a:lnTo>
                  <a:pt x="1263650" y="1447800"/>
                </a:lnTo>
                <a:lnTo>
                  <a:pt x="1181100" y="1447800"/>
                </a:lnTo>
                <a:lnTo>
                  <a:pt x="1133475" y="1419225"/>
                </a:lnTo>
                <a:lnTo>
                  <a:pt x="1092200" y="1403350"/>
                </a:lnTo>
                <a:lnTo>
                  <a:pt x="1000125" y="1403350"/>
                </a:lnTo>
                <a:lnTo>
                  <a:pt x="958850" y="1400175"/>
                </a:lnTo>
                <a:lnTo>
                  <a:pt x="892175" y="1384300"/>
                </a:lnTo>
                <a:lnTo>
                  <a:pt x="819150" y="1327150"/>
                </a:lnTo>
                <a:lnTo>
                  <a:pt x="784225" y="1292225"/>
                </a:lnTo>
                <a:lnTo>
                  <a:pt x="685800" y="1292225"/>
                </a:lnTo>
                <a:lnTo>
                  <a:pt x="606425" y="1228725"/>
                </a:lnTo>
                <a:lnTo>
                  <a:pt x="568325" y="1203325"/>
                </a:lnTo>
                <a:lnTo>
                  <a:pt x="508000" y="1149350"/>
                </a:lnTo>
                <a:lnTo>
                  <a:pt x="441325" y="1057275"/>
                </a:lnTo>
                <a:lnTo>
                  <a:pt x="403225" y="1057275"/>
                </a:lnTo>
                <a:lnTo>
                  <a:pt x="396875" y="981075"/>
                </a:lnTo>
                <a:lnTo>
                  <a:pt x="352425" y="952500"/>
                </a:lnTo>
                <a:lnTo>
                  <a:pt x="314325" y="939800"/>
                </a:lnTo>
                <a:lnTo>
                  <a:pt x="295275" y="920750"/>
                </a:lnTo>
                <a:lnTo>
                  <a:pt x="260350" y="828675"/>
                </a:lnTo>
                <a:lnTo>
                  <a:pt x="219075" y="774700"/>
                </a:lnTo>
                <a:lnTo>
                  <a:pt x="209550" y="708025"/>
                </a:lnTo>
                <a:lnTo>
                  <a:pt x="180975" y="663575"/>
                </a:lnTo>
                <a:lnTo>
                  <a:pt x="149225" y="581025"/>
                </a:lnTo>
                <a:lnTo>
                  <a:pt x="111125" y="530225"/>
                </a:lnTo>
                <a:lnTo>
                  <a:pt x="82550" y="463550"/>
                </a:lnTo>
                <a:lnTo>
                  <a:pt x="69850" y="358775"/>
                </a:lnTo>
                <a:lnTo>
                  <a:pt x="69850" y="203200"/>
                </a:lnTo>
                <a:lnTo>
                  <a:pt x="53975" y="120650"/>
                </a:lnTo>
                <a:lnTo>
                  <a:pt x="41275" y="50800"/>
                </a:lnTo>
                <a:lnTo>
                  <a:pt x="0" y="0"/>
                </a:lnTo>
              </a:path>
            </a:pathLst>
          </a:custGeom>
          <a:noFill/>
          <a:ln w="28575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63" name="Forme libre 62">
            <a:extLst>
              <a:ext uri="{FF2B5EF4-FFF2-40B4-BE49-F238E27FC236}">
                <a16:creationId xmlns:a16="http://schemas.microsoft.com/office/drawing/2014/main" xmlns="" id="{D5E225E6-6C0D-CF49-9807-D641ACBACA94}"/>
              </a:ext>
            </a:extLst>
          </p:cNvPr>
          <p:cNvSpPr/>
          <p:nvPr/>
        </p:nvSpPr>
        <p:spPr>
          <a:xfrm>
            <a:off x="2806700" y="1390650"/>
            <a:ext cx="2613025" cy="1790700"/>
          </a:xfrm>
          <a:custGeom>
            <a:avLst/>
            <a:gdLst>
              <a:gd name="connsiteX0" fmla="*/ 2613025 w 2613025"/>
              <a:gd name="connsiteY0" fmla="*/ 1790700 h 1790700"/>
              <a:gd name="connsiteX1" fmla="*/ 2451100 w 2613025"/>
              <a:gd name="connsiteY1" fmla="*/ 1790700 h 1790700"/>
              <a:gd name="connsiteX2" fmla="*/ 2451100 w 2613025"/>
              <a:gd name="connsiteY2" fmla="*/ 1736725 h 1790700"/>
              <a:gd name="connsiteX3" fmla="*/ 2378075 w 2613025"/>
              <a:gd name="connsiteY3" fmla="*/ 1736725 h 1790700"/>
              <a:gd name="connsiteX4" fmla="*/ 2378075 w 2613025"/>
              <a:gd name="connsiteY4" fmla="*/ 1685925 h 1790700"/>
              <a:gd name="connsiteX5" fmla="*/ 1844675 w 2613025"/>
              <a:gd name="connsiteY5" fmla="*/ 1685925 h 1790700"/>
              <a:gd name="connsiteX6" fmla="*/ 1844675 w 2613025"/>
              <a:gd name="connsiteY6" fmla="*/ 1663700 h 1790700"/>
              <a:gd name="connsiteX7" fmla="*/ 1625600 w 2613025"/>
              <a:gd name="connsiteY7" fmla="*/ 1663700 h 1790700"/>
              <a:gd name="connsiteX8" fmla="*/ 1597025 w 2613025"/>
              <a:gd name="connsiteY8" fmla="*/ 1612900 h 1790700"/>
              <a:gd name="connsiteX9" fmla="*/ 1495425 w 2613025"/>
              <a:gd name="connsiteY9" fmla="*/ 1612900 h 1790700"/>
              <a:gd name="connsiteX10" fmla="*/ 1460500 w 2613025"/>
              <a:gd name="connsiteY10" fmla="*/ 1574800 h 1790700"/>
              <a:gd name="connsiteX11" fmla="*/ 1460500 w 2613025"/>
              <a:gd name="connsiteY11" fmla="*/ 1574800 h 1790700"/>
              <a:gd name="connsiteX12" fmla="*/ 1425575 w 2613025"/>
              <a:gd name="connsiteY12" fmla="*/ 1543050 h 1790700"/>
              <a:gd name="connsiteX13" fmla="*/ 1371600 w 2613025"/>
              <a:gd name="connsiteY13" fmla="*/ 1549400 h 1790700"/>
              <a:gd name="connsiteX14" fmla="*/ 1352550 w 2613025"/>
              <a:gd name="connsiteY14" fmla="*/ 1527175 h 1790700"/>
              <a:gd name="connsiteX15" fmla="*/ 1225550 w 2613025"/>
              <a:gd name="connsiteY15" fmla="*/ 1527175 h 1790700"/>
              <a:gd name="connsiteX16" fmla="*/ 1196975 w 2613025"/>
              <a:gd name="connsiteY16" fmla="*/ 1504950 h 1790700"/>
              <a:gd name="connsiteX17" fmla="*/ 1165225 w 2613025"/>
              <a:gd name="connsiteY17" fmla="*/ 1495425 h 1790700"/>
              <a:gd name="connsiteX18" fmla="*/ 1123950 w 2613025"/>
              <a:gd name="connsiteY18" fmla="*/ 1489075 h 1790700"/>
              <a:gd name="connsiteX19" fmla="*/ 1098550 w 2613025"/>
              <a:gd name="connsiteY19" fmla="*/ 1450975 h 1790700"/>
              <a:gd name="connsiteX20" fmla="*/ 1050925 w 2613025"/>
              <a:gd name="connsiteY20" fmla="*/ 1422400 h 1790700"/>
              <a:gd name="connsiteX21" fmla="*/ 962025 w 2613025"/>
              <a:gd name="connsiteY21" fmla="*/ 1422400 h 1790700"/>
              <a:gd name="connsiteX22" fmla="*/ 952500 w 2613025"/>
              <a:gd name="connsiteY22" fmla="*/ 1412875 h 1790700"/>
              <a:gd name="connsiteX23" fmla="*/ 917575 w 2613025"/>
              <a:gd name="connsiteY23" fmla="*/ 1406525 h 1790700"/>
              <a:gd name="connsiteX24" fmla="*/ 908050 w 2613025"/>
              <a:gd name="connsiteY24" fmla="*/ 1374775 h 1790700"/>
              <a:gd name="connsiteX25" fmla="*/ 847725 w 2613025"/>
              <a:gd name="connsiteY25" fmla="*/ 1339850 h 1790700"/>
              <a:gd name="connsiteX26" fmla="*/ 819150 w 2613025"/>
              <a:gd name="connsiteY26" fmla="*/ 1301750 h 1790700"/>
              <a:gd name="connsiteX27" fmla="*/ 758825 w 2613025"/>
              <a:gd name="connsiteY27" fmla="*/ 1308100 h 1790700"/>
              <a:gd name="connsiteX28" fmla="*/ 720725 w 2613025"/>
              <a:gd name="connsiteY28" fmla="*/ 1289050 h 1790700"/>
              <a:gd name="connsiteX29" fmla="*/ 717550 w 2613025"/>
              <a:gd name="connsiteY29" fmla="*/ 1260475 h 1790700"/>
              <a:gd name="connsiteX30" fmla="*/ 685800 w 2613025"/>
              <a:gd name="connsiteY30" fmla="*/ 1250950 h 1790700"/>
              <a:gd name="connsiteX31" fmla="*/ 641350 w 2613025"/>
              <a:gd name="connsiteY31" fmla="*/ 1196975 h 1790700"/>
              <a:gd name="connsiteX32" fmla="*/ 568325 w 2613025"/>
              <a:gd name="connsiteY32" fmla="*/ 1196975 h 1790700"/>
              <a:gd name="connsiteX33" fmla="*/ 527050 w 2613025"/>
              <a:gd name="connsiteY33" fmla="*/ 1165225 h 1790700"/>
              <a:gd name="connsiteX34" fmla="*/ 501650 w 2613025"/>
              <a:gd name="connsiteY34" fmla="*/ 1098550 h 1790700"/>
              <a:gd name="connsiteX35" fmla="*/ 457200 w 2613025"/>
              <a:gd name="connsiteY35" fmla="*/ 1057275 h 1790700"/>
              <a:gd name="connsiteX36" fmla="*/ 419100 w 2613025"/>
              <a:gd name="connsiteY36" fmla="*/ 1031875 h 1790700"/>
              <a:gd name="connsiteX37" fmla="*/ 400050 w 2613025"/>
              <a:gd name="connsiteY37" fmla="*/ 996950 h 1790700"/>
              <a:gd name="connsiteX38" fmla="*/ 355600 w 2613025"/>
              <a:gd name="connsiteY38" fmla="*/ 955675 h 1790700"/>
              <a:gd name="connsiteX39" fmla="*/ 352425 w 2613025"/>
              <a:gd name="connsiteY39" fmla="*/ 904875 h 1790700"/>
              <a:gd name="connsiteX40" fmla="*/ 317500 w 2613025"/>
              <a:gd name="connsiteY40" fmla="*/ 869950 h 1790700"/>
              <a:gd name="connsiteX41" fmla="*/ 304800 w 2613025"/>
              <a:gd name="connsiteY41" fmla="*/ 809625 h 1790700"/>
              <a:gd name="connsiteX42" fmla="*/ 273050 w 2613025"/>
              <a:gd name="connsiteY42" fmla="*/ 746125 h 1790700"/>
              <a:gd name="connsiteX43" fmla="*/ 266700 w 2613025"/>
              <a:gd name="connsiteY43" fmla="*/ 701675 h 1790700"/>
              <a:gd name="connsiteX44" fmla="*/ 241300 w 2613025"/>
              <a:gd name="connsiteY44" fmla="*/ 666750 h 1790700"/>
              <a:gd name="connsiteX45" fmla="*/ 196850 w 2613025"/>
              <a:gd name="connsiteY45" fmla="*/ 660400 h 1790700"/>
              <a:gd name="connsiteX46" fmla="*/ 168275 w 2613025"/>
              <a:gd name="connsiteY46" fmla="*/ 590550 h 1790700"/>
              <a:gd name="connsiteX47" fmla="*/ 142875 w 2613025"/>
              <a:gd name="connsiteY47" fmla="*/ 552450 h 1790700"/>
              <a:gd name="connsiteX48" fmla="*/ 133350 w 2613025"/>
              <a:gd name="connsiteY48" fmla="*/ 492125 h 1790700"/>
              <a:gd name="connsiteX49" fmla="*/ 98425 w 2613025"/>
              <a:gd name="connsiteY49" fmla="*/ 457200 h 1790700"/>
              <a:gd name="connsiteX50" fmla="*/ 92075 w 2613025"/>
              <a:gd name="connsiteY50" fmla="*/ 352425 h 1790700"/>
              <a:gd name="connsiteX51" fmla="*/ 79375 w 2613025"/>
              <a:gd name="connsiteY51" fmla="*/ 266700 h 1790700"/>
              <a:gd name="connsiteX52" fmla="*/ 50800 w 2613025"/>
              <a:gd name="connsiteY52" fmla="*/ 149225 h 1790700"/>
              <a:gd name="connsiteX53" fmla="*/ 41275 w 2613025"/>
              <a:gd name="connsiteY53" fmla="*/ 63500 h 1790700"/>
              <a:gd name="connsiteX54" fmla="*/ 0 w 2613025"/>
              <a:gd name="connsiteY54" fmla="*/ 0 h 179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2613025" h="1790700">
                <a:moveTo>
                  <a:pt x="2613025" y="1790700"/>
                </a:moveTo>
                <a:lnTo>
                  <a:pt x="2451100" y="1790700"/>
                </a:lnTo>
                <a:lnTo>
                  <a:pt x="2451100" y="1736725"/>
                </a:lnTo>
                <a:lnTo>
                  <a:pt x="2378075" y="1736725"/>
                </a:lnTo>
                <a:lnTo>
                  <a:pt x="2378075" y="1685925"/>
                </a:lnTo>
                <a:lnTo>
                  <a:pt x="1844675" y="1685925"/>
                </a:lnTo>
                <a:lnTo>
                  <a:pt x="1844675" y="1663700"/>
                </a:lnTo>
                <a:lnTo>
                  <a:pt x="1625600" y="1663700"/>
                </a:lnTo>
                <a:lnTo>
                  <a:pt x="1597025" y="1612900"/>
                </a:lnTo>
                <a:lnTo>
                  <a:pt x="1495425" y="1612900"/>
                </a:lnTo>
                <a:lnTo>
                  <a:pt x="1460500" y="1574800"/>
                </a:lnTo>
                <a:lnTo>
                  <a:pt x="1460500" y="1574800"/>
                </a:lnTo>
                <a:lnTo>
                  <a:pt x="1425575" y="1543050"/>
                </a:lnTo>
                <a:lnTo>
                  <a:pt x="1371600" y="1549400"/>
                </a:lnTo>
                <a:lnTo>
                  <a:pt x="1352550" y="1527175"/>
                </a:lnTo>
                <a:lnTo>
                  <a:pt x="1225550" y="1527175"/>
                </a:lnTo>
                <a:lnTo>
                  <a:pt x="1196975" y="1504950"/>
                </a:lnTo>
                <a:lnTo>
                  <a:pt x="1165225" y="1495425"/>
                </a:lnTo>
                <a:lnTo>
                  <a:pt x="1123950" y="1489075"/>
                </a:lnTo>
                <a:lnTo>
                  <a:pt x="1098550" y="1450975"/>
                </a:lnTo>
                <a:lnTo>
                  <a:pt x="1050925" y="1422400"/>
                </a:lnTo>
                <a:lnTo>
                  <a:pt x="962025" y="1422400"/>
                </a:lnTo>
                <a:lnTo>
                  <a:pt x="952500" y="1412875"/>
                </a:lnTo>
                <a:lnTo>
                  <a:pt x="917575" y="1406525"/>
                </a:lnTo>
                <a:lnTo>
                  <a:pt x="908050" y="1374775"/>
                </a:lnTo>
                <a:lnTo>
                  <a:pt x="847725" y="1339850"/>
                </a:lnTo>
                <a:lnTo>
                  <a:pt x="819150" y="1301750"/>
                </a:lnTo>
                <a:lnTo>
                  <a:pt x="758825" y="1308100"/>
                </a:lnTo>
                <a:lnTo>
                  <a:pt x="720725" y="1289050"/>
                </a:lnTo>
                <a:lnTo>
                  <a:pt x="717550" y="1260475"/>
                </a:lnTo>
                <a:lnTo>
                  <a:pt x="685800" y="1250950"/>
                </a:lnTo>
                <a:lnTo>
                  <a:pt x="641350" y="1196975"/>
                </a:lnTo>
                <a:lnTo>
                  <a:pt x="568325" y="1196975"/>
                </a:lnTo>
                <a:lnTo>
                  <a:pt x="527050" y="1165225"/>
                </a:lnTo>
                <a:lnTo>
                  <a:pt x="501650" y="1098550"/>
                </a:lnTo>
                <a:lnTo>
                  <a:pt x="457200" y="1057275"/>
                </a:lnTo>
                <a:lnTo>
                  <a:pt x="419100" y="1031875"/>
                </a:lnTo>
                <a:lnTo>
                  <a:pt x="400050" y="996950"/>
                </a:lnTo>
                <a:lnTo>
                  <a:pt x="355600" y="955675"/>
                </a:lnTo>
                <a:lnTo>
                  <a:pt x="352425" y="904875"/>
                </a:lnTo>
                <a:lnTo>
                  <a:pt x="317500" y="869950"/>
                </a:lnTo>
                <a:lnTo>
                  <a:pt x="304800" y="809625"/>
                </a:lnTo>
                <a:lnTo>
                  <a:pt x="273050" y="746125"/>
                </a:lnTo>
                <a:lnTo>
                  <a:pt x="266700" y="701675"/>
                </a:lnTo>
                <a:lnTo>
                  <a:pt x="241300" y="666750"/>
                </a:lnTo>
                <a:lnTo>
                  <a:pt x="196850" y="660400"/>
                </a:lnTo>
                <a:lnTo>
                  <a:pt x="168275" y="590550"/>
                </a:lnTo>
                <a:lnTo>
                  <a:pt x="142875" y="552450"/>
                </a:lnTo>
                <a:lnTo>
                  <a:pt x="133350" y="492125"/>
                </a:lnTo>
                <a:lnTo>
                  <a:pt x="98425" y="457200"/>
                </a:lnTo>
                <a:lnTo>
                  <a:pt x="92075" y="352425"/>
                </a:lnTo>
                <a:lnTo>
                  <a:pt x="79375" y="266700"/>
                </a:lnTo>
                <a:lnTo>
                  <a:pt x="50800" y="149225"/>
                </a:lnTo>
                <a:lnTo>
                  <a:pt x="41275" y="6350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rgbClr val="A470A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07E4BCE3-934D-1E41-A1C1-933B416B8E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4388" y="1932887"/>
            <a:ext cx="1529265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HR= 1,06 (IC 95% : 0,85-1,3)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D5EC016E-5C75-6C49-B65C-1926056A85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5985" y="2756793"/>
            <a:ext cx="60914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400" b="1" dirty="0">
                <a:solidFill>
                  <a:srgbClr val="4F81BD"/>
                </a:solidFill>
                <a:latin typeface="Calibri" panose="020F0502020204030204" pitchFamily="34" charset="0"/>
              </a:rPr>
              <a:t>&lt; 70 </a:t>
            </a:r>
            <a:r>
              <a:rPr lang="en-US" altLang="en-US" sz="1400" b="1" dirty="0" err="1">
                <a:solidFill>
                  <a:srgbClr val="4F81BD"/>
                </a:solidFill>
                <a:latin typeface="Calibri" panose="020F0502020204030204" pitchFamily="34" charset="0"/>
              </a:rPr>
              <a:t>ans</a:t>
            </a:r>
            <a:endParaRPr lang="en-US" altLang="en-US" sz="1400" b="1" dirty="0">
              <a:solidFill>
                <a:srgbClr val="4F81BD"/>
              </a:solidFill>
              <a:latin typeface="Calibri" panose="020F0502020204030204" pitchFamily="34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xmlns="" id="{7E202BAF-3375-A840-8BD8-22E9C58221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016" y="3219822"/>
            <a:ext cx="60914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400" b="1" dirty="0">
                <a:solidFill>
                  <a:srgbClr val="A470AA"/>
                </a:solidFill>
                <a:latin typeface="Calibri" panose="020F0502020204030204" pitchFamily="34" charset="0"/>
              </a:rPr>
              <a:t>≥ 70 </a:t>
            </a:r>
            <a:r>
              <a:rPr lang="en-US" altLang="en-US" sz="1400" b="1" dirty="0" err="1">
                <a:solidFill>
                  <a:srgbClr val="A470AA"/>
                </a:solidFill>
                <a:latin typeface="Calibri" panose="020F0502020204030204" pitchFamily="34" charset="0"/>
              </a:rPr>
              <a:t>ans</a:t>
            </a:r>
            <a:endParaRPr lang="en-US" altLang="en-US" sz="1400" b="1" dirty="0">
              <a:solidFill>
                <a:srgbClr val="A470AA"/>
              </a:solidFill>
              <a:latin typeface="Calibri" panose="020F0502020204030204" pitchFamily="34" charset="0"/>
            </a:endParaRPr>
          </a:p>
        </p:txBody>
      </p:sp>
      <p:grpSp>
        <p:nvGrpSpPr>
          <p:cNvPr id="77" name="Groupe 76">
            <a:extLst>
              <a:ext uri="{FF2B5EF4-FFF2-40B4-BE49-F238E27FC236}">
                <a16:creationId xmlns:a16="http://schemas.microsoft.com/office/drawing/2014/main" xmlns="" id="{1BAFCBDE-6F53-4B4B-AE8B-3F7207763C46}"/>
              </a:ext>
            </a:extLst>
          </p:cNvPr>
          <p:cNvGrpSpPr/>
          <p:nvPr/>
        </p:nvGrpSpPr>
        <p:grpSpPr>
          <a:xfrm>
            <a:off x="2724100" y="3753838"/>
            <a:ext cx="3162020" cy="115416"/>
            <a:chOff x="2724100" y="3753838"/>
            <a:chExt cx="3162020" cy="115416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xmlns="" id="{FC656991-D40E-4244-9249-543BF31D69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4100" y="3753838"/>
              <a:ext cx="144270" cy="115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685800"/>
              <a:r>
                <a:rPr lang="en-US" altLang="en-US" sz="750" dirty="0">
                  <a:solidFill>
                    <a:srgbClr val="4F81BD"/>
                  </a:solidFill>
                  <a:latin typeface="Calibri" panose="020F0502020204030204" pitchFamily="34" charset="0"/>
                </a:rPr>
                <a:t>515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xmlns="" id="{7DB1CD97-E116-354A-8F1A-B7FCE620E1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9139" y="3753838"/>
              <a:ext cx="144271" cy="115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685800"/>
              <a:r>
                <a:rPr lang="en-US" altLang="en-US" sz="750" dirty="0">
                  <a:solidFill>
                    <a:srgbClr val="4F81BD"/>
                  </a:solidFill>
                  <a:latin typeface="Calibri" panose="020F0502020204030204" pitchFamily="34" charset="0"/>
                </a:rPr>
                <a:t>391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xmlns="" id="{B59A8E55-1274-0547-B16B-A466DDEFEC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3434" y="3753838"/>
              <a:ext cx="144271" cy="115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685800"/>
              <a:r>
                <a:rPr lang="en-US" altLang="en-US" sz="750" dirty="0">
                  <a:solidFill>
                    <a:srgbClr val="4F81BD"/>
                  </a:solidFill>
                  <a:latin typeface="Calibri" panose="020F0502020204030204" pitchFamily="34" charset="0"/>
                </a:rPr>
                <a:t>314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xmlns="" id="{501D59A7-33D2-0342-9AB3-FA67233C6D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5896" y="3753838"/>
              <a:ext cx="144271" cy="115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685800"/>
              <a:r>
                <a:rPr lang="en-US" altLang="en-US" sz="750" dirty="0">
                  <a:solidFill>
                    <a:srgbClr val="4F81BD"/>
                  </a:solidFill>
                  <a:latin typeface="Calibri" panose="020F0502020204030204" pitchFamily="34" charset="0"/>
                </a:rPr>
                <a:t>278</a:t>
              </a: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xmlns="" id="{96510B64-F57D-AA4E-ACCE-5A880CF6F3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2717" y="3753838"/>
              <a:ext cx="144271" cy="115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685800"/>
              <a:r>
                <a:rPr lang="en-US" altLang="en-US" sz="750" dirty="0">
                  <a:solidFill>
                    <a:srgbClr val="4F81BD"/>
                  </a:solidFill>
                  <a:latin typeface="Calibri" panose="020F0502020204030204" pitchFamily="34" charset="0"/>
                </a:rPr>
                <a:t>231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xmlns="" id="{1BE23766-C942-EF48-AA42-13B06869FD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4590" y="3753838"/>
              <a:ext cx="144271" cy="115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685800"/>
              <a:r>
                <a:rPr lang="en-US" altLang="en-US" sz="750" dirty="0">
                  <a:solidFill>
                    <a:srgbClr val="4F81BD"/>
                  </a:solidFill>
                  <a:latin typeface="Calibri" panose="020F0502020204030204" pitchFamily="34" charset="0"/>
                </a:rPr>
                <a:t>179</a:t>
              </a: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xmlns="" id="{7A0BEF7D-7BFB-B045-BA57-1E7A53DA41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8956" y="3753838"/>
              <a:ext cx="144271" cy="115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685800"/>
              <a:r>
                <a:rPr lang="en-US" altLang="en-US" sz="750" dirty="0">
                  <a:solidFill>
                    <a:srgbClr val="4F81BD"/>
                  </a:solidFill>
                  <a:latin typeface="Calibri" panose="020F0502020204030204" pitchFamily="34" charset="0"/>
                </a:rPr>
                <a:t>129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xmlns="" id="{EEA36F64-ACD0-1A47-A485-334B38C87C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4285" y="3753838"/>
              <a:ext cx="96181" cy="115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685800"/>
              <a:r>
                <a:rPr lang="en-US" altLang="en-US" sz="750" dirty="0">
                  <a:solidFill>
                    <a:srgbClr val="4F81BD"/>
                  </a:solidFill>
                  <a:latin typeface="Calibri" panose="020F0502020204030204" pitchFamily="34" charset="0"/>
                </a:rPr>
                <a:t>88</a:t>
              </a: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xmlns="" id="{56F9BDCA-3FAE-D244-A3E9-BEF24CFBD4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1492" y="3753838"/>
              <a:ext cx="96180" cy="115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685800"/>
              <a:r>
                <a:rPr lang="en-US" altLang="en-US" sz="750" dirty="0">
                  <a:solidFill>
                    <a:srgbClr val="4F81BD"/>
                  </a:solidFill>
                  <a:latin typeface="Calibri" panose="020F0502020204030204" pitchFamily="34" charset="0"/>
                </a:rPr>
                <a:t>56</a:t>
              </a: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xmlns="" id="{AC3751EB-A65B-3640-AF5D-BBC7D73FCB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2313" y="3753838"/>
              <a:ext cx="323807" cy="115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685800"/>
              <a:r>
                <a:rPr lang="en-US" altLang="en-US" sz="750" dirty="0">
                  <a:solidFill>
                    <a:srgbClr val="4F81BD"/>
                  </a:solidFill>
                  <a:latin typeface="Calibri" panose="020F0502020204030204" pitchFamily="34" charset="0"/>
                </a:rPr>
                <a:t>&lt; 70 </a:t>
              </a:r>
              <a:r>
                <a:rPr lang="en-US" altLang="en-US" sz="750" dirty="0" err="1">
                  <a:solidFill>
                    <a:srgbClr val="4F81BD"/>
                  </a:solidFill>
                  <a:latin typeface="Calibri" panose="020F0502020204030204" pitchFamily="34" charset="0"/>
                </a:rPr>
                <a:t>ans</a:t>
              </a:r>
              <a:endParaRPr lang="en-US" altLang="en-US" sz="750" dirty="0">
                <a:solidFill>
                  <a:srgbClr val="4F81BD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78" name="Groupe 77">
            <a:extLst>
              <a:ext uri="{FF2B5EF4-FFF2-40B4-BE49-F238E27FC236}">
                <a16:creationId xmlns:a16="http://schemas.microsoft.com/office/drawing/2014/main" xmlns="" id="{788EF8D6-60DF-F949-9C76-A8C9E6887370}"/>
              </a:ext>
            </a:extLst>
          </p:cNvPr>
          <p:cNvGrpSpPr/>
          <p:nvPr/>
        </p:nvGrpSpPr>
        <p:grpSpPr>
          <a:xfrm>
            <a:off x="2724100" y="3892946"/>
            <a:ext cx="3162020" cy="115416"/>
            <a:chOff x="2724100" y="3753838"/>
            <a:chExt cx="3162020" cy="115416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xmlns="" id="{62F9D789-4EE3-5047-B6B7-A31C0173D9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4100" y="3753838"/>
              <a:ext cx="144270" cy="115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685800"/>
              <a:r>
                <a:rPr lang="en-US" altLang="en-US" sz="750" dirty="0">
                  <a:solidFill>
                    <a:srgbClr val="A470AA"/>
                  </a:solidFill>
                  <a:latin typeface="Calibri" panose="020F0502020204030204" pitchFamily="34" charset="0"/>
                </a:rPr>
                <a:t>172</a:t>
              </a: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xmlns="" id="{1B2980ED-13D0-0D43-930E-2F44BE5EDC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9140" y="3753838"/>
              <a:ext cx="144270" cy="115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685800"/>
              <a:r>
                <a:rPr lang="en-US" altLang="en-US" sz="750" dirty="0">
                  <a:solidFill>
                    <a:srgbClr val="A470AA"/>
                  </a:solidFill>
                  <a:latin typeface="Calibri" panose="020F0502020204030204" pitchFamily="34" charset="0"/>
                </a:rPr>
                <a:t>113</a:t>
              </a: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xmlns="" id="{D8DA88AA-490C-2146-8F87-457AE5BF3F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1525" y="3753838"/>
              <a:ext cx="96180" cy="115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685800"/>
              <a:r>
                <a:rPr lang="en-US" altLang="en-US" sz="750" dirty="0">
                  <a:solidFill>
                    <a:srgbClr val="A470AA"/>
                  </a:solidFill>
                  <a:latin typeface="Calibri" panose="020F0502020204030204" pitchFamily="34" charset="0"/>
                </a:rPr>
                <a:t>92</a:t>
              </a: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xmlns="" id="{C0424E8C-8DE6-D540-92C7-22404D79F8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3987" y="3753838"/>
              <a:ext cx="96180" cy="115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685800"/>
              <a:r>
                <a:rPr lang="en-US" altLang="en-US" sz="750" dirty="0">
                  <a:solidFill>
                    <a:srgbClr val="A470AA"/>
                  </a:solidFill>
                  <a:latin typeface="Calibri" panose="020F0502020204030204" pitchFamily="34" charset="0"/>
                </a:rPr>
                <a:t>73</a:t>
              </a: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xmlns="" id="{0080F50E-78B8-0E48-8BA3-FAEF7B99CC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0808" y="3753838"/>
              <a:ext cx="96180" cy="115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685800"/>
              <a:r>
                <a:rPr lang="en-US" altLang="en-US" sz="750" dirty="0">
                  <a:solidFill>
                    <a:srgbClr val="A470AA"/>
                  </a:solidFill>
                  <a:latin typeface="Calibri" panose="020F0502020204030204" pitchFamily="34" charset="0"/>
                </a:rPr>
                <a:t>51</a:t>
              </a: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xmlns="" id="{372323A5-C592-5F49-AC92-00139C83B5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2681" y="3753838"/>
              <a:ext cx="96180" cy="115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685800"/>
              <a:r>
                <a:rPr lang="en-US" altLang="en-US" sz="750" dirty="0">
                  <a:solidFill>
                    <a:srgbClr val="A470AA"/>
                  </a:solidFill>
                  <a:latin typeface="Calibri" panose="020F0502020204030204" pitchFamily="34" charset="0"/>
                </a:rPr>
                <a:t>35</a:t>
              </a: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xmlns="" id="{C8DF3917-595E-8C43-A904-D9B5FB38D9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7047" y="3753838"/>
              <a:ext cx="96180" cy="115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685800"/>
              <a:r>
                <a:rPr lang="en-US" altLang="en-US" sz="750" dirty="0">
                  <a:solidFill>
                    <a:srgbClr val="A470AA"/>
                  </a:solidFill>
                  <a:latin typeface="Calibri" panose="020F0502020204030204" pitchFamily="34" charset="0"/>
                </a:rPr>
                <a:t>28</a:t>
              </a: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xmlns="" id="{85C83B2B-426C-934B-9E1C-7F8DB23E9B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4286" y="3753838"/>
              <a:ext cx="96180" cy="115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685800"/>
              <a:r>
                <a:rPr lang="en-US" altLang="en-US" sz="750" dirty="0">
                  <a:solidFill>
                    <a:srgbClr val="A470AA"/>
                  </a:solidFill>
                  <a:latin typeface="Calibri" panose="020F0502020204030204" pitchFamily="34" charset="0"/>
                </a:rPr>
                <a:t>21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xmlns="" id="{CD2F5E03-1DD2-A943-B868-022D2A0B64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1492" y="3753838"/>
              <a:ext cx="96180" cy="115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685800"/>
              <a:r>
                <a:rPr lang="en-US" altLang="en-US" sz="750" dirty="0">
                  <a:solidFill>
                    <a:srgbClr val="A470AA"/>
                  </a:solidFill>
                  <a:latin typeface="Calibri" panose="020F0502020204030204" pitchFamily="34" charset="0"/>
                </a:rPr>
                <a:t>11</a:t>
              </a: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xmlns="" id="{37E39E06-24BE-F040-8AB7-84E026F79E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2313" y="3753838"/>
              <a:ext cx="323807" cy="115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685800"/>
              <a:r>
                <a:rPr lang="en-US" altLang="en-US" sz="750" dirty="0">
                  <a:solidFill>
                    <a:srgbClr val="A470AA"/>
                  </a:solidFill>
                  <a:latin typeface="Calibri" panose="020F0502020204030204" pitchFamily="34" charset="0"/>
                </a:rPr>
                <a:t>≥ 70 </a:t>
              </a:r>
              <a:r>
                <a:rPr lang="en-US" altLang="en-US" sz="750" dirty="0" err="1">
                  <a:solidFill>
                    <a:srgbClr val="A470AA"/>
                  </a:solidFill>
                  <a:latin typeface="Calibri" panose="020F0502020204030204" pitchFamily="34" charset="0"/>
                </a:rPr>
                <a:t>ans</a:t>
              </a:r>
              <a:endParaRPr lang="en-US" altLang="en-US" sz="750" dirty="0">
                <a:solidFill>
                  <a:srgbClr val="A470AA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89" name="ZoneTexte 3">
            <a:extLst>
              <a:ext uri="{FF2B5EF4-FFF2-40B4-BE49-F238E27FC236}">
                <a16:creationId xmlns:a16="http://schemas.microsoft.com/office/drawing/2014/main" xmlns="" id="{F5A730A7-3A5F-CE4C-BBDB-CFFF8F23A9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68" y="4897279"/>
            <a:ext cx="87852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dirty="0" err="1">
                <a:solidFill>
                  <a:srgbClr val="4D4D4D"/>
                </a:solidFill>
                <a:latin typeface="Calibri"/>
              </a:rPr>
              <a:t>Slagter</a:t>
            </a:r>
            <a:r>
              <a:rPr lang="fr-FR" sz="1000" dirty="0">
                <a:solidFill>
                  <a:srgbClr val="4D4D4D"/>
                </a:solidFill>
                <a:latin typeface="Calibri"/>
              </a:rPr>
              <a:t> A. et al., ASCO GI 2019, abs 81 </a:t>
            </a:r>
          </a:p>
        </p:txBody>
      </p:sp>
    </p:spTree>
    <p:extLst>
      <p:ext uri="{BB962C8B-B14F-4D97-AF65-F5344CB8AC3E}">
        <p14:creationId xmlns:p14="http://schemas.microsoft.com/office/powerpoint/2010/main" val="396330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idx="1"/>
          </p:nvPr>
        </p:nvSpPr>
        <p:spPr>
          <a:xfrm>
            <a:off x="827773" y="3522845"/>
            <a:ext cx="7772400" cy="1125140"/>
          </a:xfrm>
        </p:spPr>
        <p:txBody>
          <a:bodyPr/>
          <a:lstStyle/>
          <a:p>
            <a:r>
              <a:rPr lang="fr-FR" dirty="0" err="1">
                <a:solidFill>
                  <a:srgbClr val="FFFFFF"/>
                </a:solidFill>
              </a:rPr>
              <a:t>Hito</a:t>
            </a:r>
            <a:r>
              <a:rPr lang="fr-FR" dirty="0">
                <a:solidFill>
                  <a:srgbClr val="FFFFFF"/>
                </a:solidFill>
              </a:rPr>
              <a:t> H et al., ASCO GI 2019, </a:t>
            </a:r>
            <a:r>
              <a:rPr lang="fr-FR" dirty="0" err="1">
                <a:solidFill>
                  <a:srgbClr val="FFFFFF"/>
                </a:solidFill>
              </a:rPr>
              <a:t>abstr</a:t>
            </a:r>
            <a:r>
              <a:rPr lang="fr-FR" dirty="0">
                <a:solidFill>
                  <a:srgbClr val="FFFFFF"/>
                </a:solidFill>
              </a:rPr>
              <a:t> 136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dirty="0">
                <a:solidFill>
                  <a:schemeClr val="bg1"/>
                </a:solidFill>
                <a:ea typeface="Lucida Grande"/>
                <a:cs typeface="Calibri" panose="020F0502020204030204" pitchFamily="34" charset="0"/>
              </a:rPr>
              <a:t>MALADIE </a:t>
            </a:r>
            <a:r>
              <a:rPr lang="fr-FR" sz="2000" dirty="0" err="1">
                <a:solidFill>
                  <a:schemeClr val="bg1"/>
                </a:solidFill>
                <a:ea typeface="Lucida Grande"/>
                <a:cs typeface="Calibri" panose="020F0502020204030204" pitchFamily="34" charset="0"/>
              </a:rPr>
              <a:t>OLIGo</a:t>
            </a:r>
            <a:r>
              <a:rPr lang="fr-FR" sz="2000" dirty="0">
                <a:solidFill>
                  <a:schemeClr val="bg1"/>
                </a:solidFill>
                <a:ea typeface="Lucida Grande"/>
                <a:cs typeface="Calibri" panose="020F0502020204030204" pitchFamily="34" charset="0"/>
              </a:rPr>
              <a:t>-métastatique hépatique des Cancers gastriques</a:t>
            </a:r>
            <a:endParaRPr lang="fr-FR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80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Maladie </a:t>
            </a:r>
            <a:r>
              <a:rPr lang="fr-FR" dirty="0" err="1"/>
              <a:t>oligo</a:t>
            </a:r>
            <a:r>
              <a:rPr lang="fr-FR" dirty="0"/>
              <a:t>-métastatique : prise en charge des métastases hépatiques d’origine gastrique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380033"/>
            <a:ext cx="3987384" cy="3394472"/>
          </a:xfrm>
        </p:spPr>
        <p:txBody>
          <a:bodyPr>
            <a:normAutofit/>
          </a:bodyPr>
          <a:lstStyle/>
          <a:p>
            <a:r>
              <a:rPr lang="fr-FR" sz="2000" dirty="0"/>
              <a:t>Population, n= 101 (1993 </a:t>
            </a:r>
            <a:r>
              <a:rPr lang="mr-IN" sz="2000" dirty="0"/>
              <a:t>–</a:t>
            </a:r>
            <a:r>
              <a:rPr lang="fr-FR" sz="2000" dirty="0"/>
              <a:t> 2018)</a:t>
            </a:r>
          </a:p>
          <a:p>
            <a:pPr lvl="1"/>
            <a:r>
              <a:rPr lang="fr-FR" sz="1600" dirty="0"/>
              <a:t>Pas de maladie extra hépatique</a:t>
            </a:r>
          </a:p>
          <a:p>
            <a:pPr lvl="1"/>
            <a:r>
              <a:rPr lang="fr-FR" sz="1600" dirty="0"/>
              <a:t>Métastases hépatiques ≤ 3</a:t>
            </a:r>
          </a:p>
          <a:p>
            <a:pPr lvl="1"/>
            <a:endParaRPr lang="fr-FR" sz="1600" dirty="0"/>
          </a:p>
          <a:p>
            <a:pPr lvl="1"/>
            <a:r>
              <a:rPr lang="fr-FR" sz="1600" dirty="0"/>
              <a:t>Age médian 66 ans (32 </a:t>
            </a:r>
            <a:r>
              <a:rPr lang="mr-IN" sz="1600" dirty="0"/>
              <a:t>–</a:t>
            </a:r>
            <a:r>
              <a:rPr lang="fr-FR" sz="1600" dirty="0"/>
              <a:t> 86)</a:t>
            </a:r>
          </a:p>
          <a:p>
            <a:pPr lvl="1"/>
            <a:r>
              <a:rPr lang="fr-FR" sz="1600" dirty="0"/>
              <a:t>Hommes 76%</a:t>
            </a:r>
          </a:p>
          <a:p>
            <a:pPr lvl="1"/>
            <a:r>
              <a:rPr lang="fr-FR" sz="1600" dirty="0"/>
              <a:t>Métastases synchrones 54%</a:t>
            </a:r>
          </a:p>
          <a:p>
            <a:pPr lvl="1"/>
            <a:r>
              <a:rPr lang="fr-FR" sz="1600" dirty="0"/>
              <a:t>Métastases &gt; 5 cm 17%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xmlns="" id="{6592BD42-CC53-F249-97C3-BD0ADBDC30FE}"/>
              </a:ext>
            </a:extLst>
          </p:cNvPr>
          <p:cNvSpPr txBox="1">
            <a:spLocks/>
          </p:cNvSpPr>
          <p:nvPr/>
        </p:nvSpPr>
        <p:spPr>
          <a:xfrm>
            <a:off x="5364088" y="1380033"/>
            <a:ext cx="3537679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92881" indent="-192881" algn="l" defTabSz="257175" rtl="0" eaLnBrk="1" latinLnBrk="0" hangingPunct="1">
              <a:spcBef>
                <a:spcPct val="20000"/>
              </a:spcBef>
              <a:buClr>
                <a:srgbClr val="A370A9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17910" indent="-160735" algn="l" defTabSz="25717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642938" indent="-128588" algn="l" defTabSz="257175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00113" indent="-128588" algn="l" defTabSz="257175" rtl="0" eaLnBrk="1" latinLnBrk="0" hangingPunct="1">
              <a:spcBef>
                <a:spcPct val="20000"/>
              </a:spcBef>
              <a:buFont typeface="Arial"/>
              <a:buChar char="–"/>
              <a:defRPr sz="1125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57288" indent="-128588" algn="l" defTabSz="257175" rtl="0" eaLnBrk="1" latinLnBrk="0" hangingPunct="1">
              <a:spcBef>
                <a:spcPct val="20000"/>
              </a:spcBef>
              <a:buFont typeface="Arial"/>
              <a:buChar char="»"/>
              <a:defRPr sz="1125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414463" indent="-128588" algn="l" defTabSz="257175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257175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257175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257175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>
                <a:solidFill>
                  <a:srgbClr val="1F497D"/>
                </a:solidFill>
              </a:rPr>
              <a:t>Chirurgie hépatique</a:t>
            </a:r>
          </a:p>
          <a:p>
            <a:pPr lvl="1"/>
            <a:r>
              <a:rPr lang="fr-FR" sz="1600" dirty="0">
                <a:solidFill>
                  <a:srgbClr val="4BACC6"/>
                </a:solidFill>
              </a:rPr>
              <a:t>Résection majeure (≥ 3 </a:t>
            </a:r>
            <a:r>
              <a:rPr lang="fr-FR" sz="1600" dirty="0" err="1">
                <a:solidFill>
                  <a:srgbClr val="4BACC6"/>
                </a:solidFill>
              </a:rPr>
              <a:t>seg</a:t>
            </a:r>
            <a:r>
              <a:rPr lang="fr-FR" sz="1600" dirty="0">
                <a:solidFill>
                  <a:srgbClr val="4BACC6"/>
                </a:solidFill>
              </a:rPr>
              <a:t>.)	20%</a:t>
            </a:r>
          </a:p>
          <a:p>
            <a:pPr lvl="1"/>
            <a:r>
              <a:rPr lang="fr-FR" sz="1600" dirty="0">
                <a:solidFill>
                  <a:srgbClr val="4BACC6"/>
                </a:solidFill>
              </a:rPr>
              <a:t>Résection synchrone TP 		47%</a:t>
            </a:r>
          </a:p>
          <a:p>
            <a:endParaRPr lang="fr-FR" sz="2000" dirty="0">
              <a:solidFill>
                <a:srgbClr val="1F497D"/>
              </a:solidFill>
            </a:endParaRPr>
          </a:p>
          <a:p>
            <a:pPr lvl="1"/>
            <a:r>
              <a:rPr lang="fr-FR" sz="1600" dirty="0">
                <a:solidFill>
                  <a:srgbClr val="4BACC6"/>
                </a:solidFill>
              </a:rPr>
              <a:t>CTH </a:t>
            </a:r>
            <a:r>
              <a:rPr lang="fr-FR" sz="1600" dirty="0" err="1">
                <a:solidFill>
                  <a:srgbClr val="4BACC6"/>
                </a:solidFill>
              </a:rPr>
              <a:t>adjuv</a:t>
            </a:r>
            <a:r>
              <a:rPr lang="fr-FR" sz="1600" dirty="0">
                <a:solidFill>
                  <a:srgbClr val="4BACC6"/>
                </a:solidFill>
              </a:rPr>
              <a:t>. post résection		34%</a:t>
            </a:r>
          </a:p>
          <a:p>
            <a:endParaRPr lang="fr-FR" sz="2000" dirty="0">
              <a:solidFill>
                <a:srgbClr val="1F497D"/>
              </a:solidFill>
            </a:endParaRPr>
          </a:p>
          <a:p>
            <a:pPr lvl="1"/>
            <a:r>
              <a:rPr lang="fr-FR" sz="1600" dirty="0">
                <a:solidFill>
                  <a:srgbClr val="4BACC6"/>
                </a:solidFill>
              </a:rPr>
              <a:t>Récidive post résection		66%</a:t>
            </a:r>
          </a:p>
          <a:p>
            <a:pPr lvl="2"/>
            <a:r>
              <a:rPr lang="fr-FR" sz="1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Hépatique exclusive			46%</a:t>
            </a:r>
          </a:p>
        </p:txBody>
      </p:sp>
      <p:sp>
        <p:nvSpPr>
          <p:cNvPr id="6" name="ZoneTexte 3">
            <a:extLst>
              <a:ext uri="{FF2B5EF4-FFF2-40B4-BE49-F238E27FC236}">
                <a16:creationId xmlns:a16="http://schemas.microsoft.com/office/drawing/2014/main" xmlns="" id="{7A4AE14F-E34E-B84B-BB5E-C97E9F37D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68" y="4897279"/>
            <a:ext cx="87852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dirty="0" err="1">
                <a:solidFill>
                  <a:srgbClr val="4D4D4D"/>
                </a:solidFill>
                <a:latin typeface="Calibri"/>
              </a:rPr>
              <a:t>Hito</a:t>
            </a:r>
            <a:r>
              <a:rPr lang="fr-FR" sz="1000" dirty="0">
                <a:solidFill>
                  <a:srgbClr val="4D4D4D"/>
                </a:solidFill>
                <a:latin typeface="Calibri"/>
              </a:rPr>
              <a:t> H et al., ASCO GI 2019, abs 136</a:t>
            </a:r>
          </a:p>
        </p:txBody>
      </p:sp>
    </p:spTree>
    <p:extLst>
      <p:ext uri="{BB962C8B-B14F-4D97-AF65-F5344CB8AC3E}">
        <p14:creationId xmlns:p14="http://schemas.microsoft.com/office/powerpoint/2010/main" val="812441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Maladie </a:t>
            </a:r>
            <a:r>
              <a:rPr lang="fr-FR" dirty="0" err="1"/>
              <a:t>oligo</a:t>
            </a:r>
            <a:r>
              <a:rPr lang="fr-FR" dirty="0"/>
              <a:t>-métastatique : prise en charge des métastases hépatiques d’origine gastrique </a:t>
            </a:r>
          </a:p>
        </p:txBody>
      </p:sp>
      <p:graphicFrame>
        <p:nvGraphicFramePr>
          <p:cNvPr id="7" name="Espace réservé du contenu 6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200150"/>
          <a:ext cx="8229981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579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9517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9219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3888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2792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 marL="103620" marR="10362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Survie sans récidive</a:t>
                      </a:r>
                    </a:p>
                  </a:txBody>
                  <a:tcPr marL="103620" marR="103620"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Survie</a:t>
                      </a:r>
                      <a:r>
                        <a:rPr lang="fr-FR" sz="1200" baseline="0" dirty="0"/>
                        <a:t> globale</a:t>
                      </a:r>
                      <a:endParaRPr lang="fr-FR" sz="1200" dirty="0"/>
                    </a:p>
                  </a:txBody>
                  <a:tcPr marL="103620" marR="103620"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endParaRPr lang="fr-FR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103620" marR="10362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b="1" dirty="0">
                          <a:solidFill>
                            <a:schemeClr val="bg1"/>
                          </a:solidFill>
                        </a:rPr>
                        <a:t>HR (IC 95%)</a:t>
                      </a:r>
                    </a:p>
                  </a:txBody>
                  <a:tcPr marL="103620" marR="10362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b="1" dirty="0">
                          <a:solidFill>
                            <a:schemeClr val="bg1"/>
                          </a:solidFill>
                        </a:rPr>
                        <a:t>p</a:t>
                      </a:r>
                    </a:p>
                  </a:txBody>
                  <a:tcPr marL="103620" marR="10362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b="1" dirty="0">
                          <a:solidFill>
                            <a:schemeClr val="bg1"/>
                          </a:solidFill>
                        </a:rPr>
                        <a:t>HR (IC 95%)</a:t>
                      </a:r>
                    </a:p>
                  </a:txBody>
                  <a:tcPr marL="103620" marR="10362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b="1" dirty="0">
                          <a:solidFill>
                            <a:schemeClr val="bg1"/>
                          </a:solidFill>
                        </a:rPr>
                        <a:t>p</a:t>
                      </a:r>
                    </a:p>
                  </a:txBody>
                  <a:tcPr marL="103620" marR="10362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fr-FR" sz="12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T</a:t>
                      </a:r>
                      <a:r>
                        <a:rPr lang="fr-FR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.</a:t>
                      </a:r>
                      <a:r>
                        <a:rPr lang="fr-FR" sz="12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Primitive pT4</a:t>
                      </a:r>
                      <a:endParaRPr lang="fr-FR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103620" marR="103620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NS</a:t>
                      </a:r>
                    </a:p>
                  </a:txBody>
                  <a:tcPr marL="103620" marR="103620"/>
                </a:tc>
                <a:tc>
                  <a:txBody>
                    <a:bodyPr/>
                    <a:lstStyle/>
                    <a:p>
                      <a:endParaRPr lang="fr-FR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103620" marR="103620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2,9 (1,6-5,3)</a:t>
                      </a:r>
                    </a:p>
                  </a:txBody>
                  <a:tcPr marL="103620" marR="103620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0,001</a:t>
                      </a:r>
                    </a:p>
                  </a:txBody>
                  <a:tcPr marL="103620" marR="10362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fr-FR" sz="12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T</a:t>
                      </a:r>
                      <a:r>
                        <a:rPr lang="fr-FR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. Primitive N+</a:t>
                      </a:r>
                    </a:p>
                  </a:txBody>
                  <a:tcPr marL="103620" marR="103620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1,8 (0,9-3,7)</a:t>
                      </a:r>
                    </a:p>
                  </a:txBody>
                  <a:tcPr marL="103620" marR="103620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0,087</a:t>
                      </a:r>
                    </a:p>
                  </a:txBody>
                  <a:tcPr marL="103620" marR="103620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NS</a:t>
                      </a:r>
                    </a:p>
                  </a:txBody>
                  <a:tcPr marL="103620" marR="103620"/>
                </a:tc>
                <a:tc>
                  <a:txBody>
                    <a:bodyPr/>
                    <a:lstStyle/>
                    <a:p>
                      <a:endParaRPr lang="fr-FR" sz="12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103620" marR="10362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Métastase</a:t>
                      </a:r>
                      <a:r>
                        <a:rPr lang="fr-FR" sz="12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&gt; 5 cm</a:t>
                      </a:r>
                      <a:endParaRPr lang="fr-FR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103620" marR="103620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</a:t>
                      </a:r>
                    </a:p>
                  </a:txBody>
                  <a:tcPr marL="103620" marR="103620"/>
                </a:tc>
                <a:tc>
                  <a:txBody>
                    <a:bodyPr/>
                    <a:lstStyle/>
                    <a:p>
                      <a:endParaRPr lang="fr-FR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103620" marR="103620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2,1 (1,1-4,0)</a:t>
                      </a:r>
                    </a:p>
                  </a:txBody>
                  <a:tcPr marL="103620" marR="103620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0,02</a:t>
                      </a:r>
                    </a:p>
                  </a:txBody>
                  <a:tcPr marL="103620" marR="10362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ACE ≥ 50 </a:t>
                      </a:r>
                      <a:r>
                        <a:rPr lang="fr-FR" sz="12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ng</a:t>
                      </a:r>
                      <a:r>
                        <a:rPr lang="fr-FR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/ml</a:t>
                      </a:r>
                    </a:p>
                  </a:txBody>
                  <a:tcPr marL="103620" marR="103620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2,3 (1,3-4,2)</a:t>
                      </a:r>
                    </a:p>
                  </a:txBody>
                  <a:tcPr marL="103620" marR="103620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0,005</a:t>
                      </a:r>
                    </a:p>
                  </a:txBody>
                  <a:tcPr marL="103620" marR="103620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3,0 (1,6-5,7)</a:t>
                      </a:r>
                    </a:p>
                  </a:txBody>
                  <a:tcPr marL="103620" marR="103620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0,001</a:t>
                      </a:r>
                    </a:p>
                  </a:txBody>
                  <a:tcPr marL="103620" marR="10362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Chimio néo-</a:t>
                      </a:r>
                      <a:r>
                        <a:rPr lang="fr-FR" sz="12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adjuvante</a:t>
                      </a:r>
                      <a:endParaRPr lang="fr-FR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103620" marR="103620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NS</a:t>
                      </a:r>
                    </a:p>
                  </a:txBody>
                  <a:tcPr marL="103620" marR="103620"/>
                </a:tc>
                <a:tc>
                  <a:txBody>
                    <a:bodyPr/>
                    <a:lstStyle/>
                    <a:p>
                      <a:endParaRPr lang="fr-FR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103620" marR="103620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NS</a:t>
                      </a:r>
                    </a:p>
                  </a:txBody>
                  <a:tcPr marL="103620" marR="103620"/>
                </a:tc>
                <a:tc>
                  <a:txBody>
                    <a:bodyPr/>
                    <a:lstStyle/>
                    <a:p>
                      <a:endParaRPr lang="fr-FR" sz="12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103620" marR="10362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Chimio. adjuvante</a:t>
                      </a:r>
                    </a:p>
                  </a:txBody>
                  <a:tcPr marL="103620" marR="103620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NS</a:t>
                      </a:r>
                    </a:p>
                  </a:txBody>
                  <a:tcPr marL="103620" marR="103620"/>
                </a:tc>
                <a:tc>
                  <a:txBody>
                    <a:bodyPr/>
                    <a:lstStyle/>
                    <a:p>
                      <a:endParaRPr lang="fr-FR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103620" marR="103620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NS</a:t>
                      </a:r>
                    </a:p>
                  </a:txBody>
                  <a:tcPr marL="103620" marR="103620"/>
                </a:tc>
                <a:tc>
                  <a:txBody>
                    <a:bodyPr/>
                    <a:lstStyle/>
                    <a:p>
                      <a:endParaRPr lang="fr-FR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103620" marR="10362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xmlns="" id="{B85B6C2C-816D-F04B-A83E-8003B864DFFD}"/>
              </a:ext>
            </a:extLst>
          </p:cNvPr>
          <p:cNvSpPr txBox="1">
            <a:spLocks/>
          </p:cNvSpPr>
          <p:nvPr/>
        </p:nvSpPr>
        <p:spPr>
          <a:xfrm>
            <a:off x="457200" y="3651043"/>
            <a:ext cx="8229600" cy="14006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92881" indent="-192881" algn="l" defTabSz="257175" rtl="0" eaLnBrk="1" latinLnBrk="0" hangingPunct="1">
              <a:spcBef>
                <a:spcPct val="20000"/>
              </a:spcBef>
              <a:buClr>
                <a:srgbClr val="A370A9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17910" indent="-160735" algn="l" defTabSz="25717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642938" indent="-128588" algn="l" defTabSz="257175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00113" indent="-128588" algn="l" defTabSz="257175" rtl="0" eaLnBrk="1" latinLnBrk="0" hangingPunct="1">
              <a:spcBef>
                <a:spcPct val="20000"/>
              </a:spcBef>
              <a:buFont typeface="Arial"/>
              <a:buChar char="–"/>
              <a:defRPr sz="1125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57288" indent="-128588" algn="l" defTabSz="257175" rtl="0" eaLnBrk="1" latinLnBrk="0" hangingPunct="1">
              <a:spcBef>
                <a:spcPct val="20000"/>
              </a:spcBef>
              <a:buFont typeface="Arial"/>
              <a:buChar char="»"/>
              <a:defRPr sz="1125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414463" indent="-128588" algn="l" defTabSz="257175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257175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257175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257175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1F497D"/>
                </a:solidFill>
              </a:rPr>
              <a:t>Survie sans rechute 11 mois, survie globale 39 mois</a:t>
            </a:r>
          </a:p>
          <a:p>
            <a:r>
              <a:rPr lang="fr-FR" dirty="0">
                <a:solidFill>
                  <a:srgbClr val="1F497D"/>
                </a:solidFill>
              </a:rPr>
              <a:t>A 10 ans : survie sans rechute 29%, survie globale 33%</a:t>
            </a:r>
          </a:p>
          <a:p>
            <a:r>
              <a:rPr lang="fr-FR" dirty="0">
                <a:solidFill>
                  <a:srgbClr val="1F497D"/>
                </a:solidFill>
              </a:rPr>
              <a:t>Dans une population très sélectionnée la chirurgie des métastases hépatiques des cancers gastriques est un traitement actif à proposer </a:t>
            </a:r>
          </a:p>
        </p:txBody>
      </p:sp>
      <p:sp>
        <p:nvSpPr>
          <p:cNvPr id="8" name="ZoneTexte 3">
            <a:extLst>
              <a:ext uri="{FF2B5EF4-FFF2-40B4-BE49-F238E27FC236}">
                <a16:creationId xmlns:a16="http://schemas.microsoft.com/office/drawing/2014/main" xmlns="" id="{A7E20B2B-5C6B-5844-9EAF-ED0CA21F1A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68" y="4897279"/>
            <a:ext cx="87852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dirty="0" err="1">
                <a:solidFill>
                  <a:srgbClr val="4D4D4D"/>
                </a:solidFill>
                <a:latin typeface="Calibri"/>
              </a:rPr>
              <a:t>Hito</a:t>
            </a:r>
            <a:r>
              <a:rPr lang="fr-FR" sz="1000" dirty="0">
                <a:solidFill>
                  <a:srgbClr val="4D4D4D"/>
                </a:solidFill>
                <a:latin typeface="Calibri"/>
              </a:rPr>
              <a:t> H et al., ASCO GI 2019, abs 136</a:t>
            </a:r>
          </a:p>
        </p:txBody>
      </p:sp>
    </p:spTree>
    <p:extLst>
      <p:ext uri="{BB962C8B-B14F-4D97-AF65-F5344CB8AC3E}">
        <p14:creationId xmlns:p14="http://schemas.microsoft.com/office/powerpoint/2010/main" val="3458090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xmlns="" id="{F8B90FEF-C984-E148-BBE3-3754C5C30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" dirty="0">
                <a:solidFill>
                  <a:schemeClr val="bg1"/>
                </a:solidFill>
              </a:rPr>
              <a:t>Cancers du pancr</a:t>
            </a:r>
            <a:r>
              <a:rPr lang="fr-FR" dirty="0" err="1">
                <a:solidFill>
                  <a:schemeClr val="bg1"/>
                </a:solidFill>
              </a:rPr>
              <a:t>é</a:t>
            </a:r>
            <a:r>
              <a:rPr lang="en" dirty="0">
                <a:solidFill>
                  <a:schemeClr val="bg1"/>
                </a:solidFill>
              </a:rPr>
              <a:t>as, </a:t>
            </a:r>
            <a:r>
              <a:rPr lang="fr-FR" dirty="0">
                <a:solidFill>
                  <a:schemeClr val="bg1"/>
                </a:solidFill>
              </a:rPr>
              <a:t>FOIE, VOIES biliaires et </a:t>
            </a:r>
            <a:r>
              <a:rPr lang="fr-FR" dirty="0" err="1">
                <a:solidFill>
                  <a:schemeClr val="bg1"/>
                </a:solidFill>
              </a:rPr>
              <a:t>tne</a:t>
            </a:r>
            <a:r>
              <a:rPr lang="fr-FR" dirty="0">
                <a:solidFill>
                  <a:schemeClr val="bg1"/>
                </a:solidFill>
              </a:rPr>
              <a:t/>
            </a:r>
            <a:br>
              <a:rPr lang="fr-FR" dirty="0">
                <a:solidFill>
                  <a:schemeClr val="bg1"/>
                </a:solidFill>
              </a:rPr>
            </a:br>
            <a:r>
              <a:rPr lang="en" b="0" i="1" cap="none" dirty="0" err="1">
                <a:solidFill>
                  <a:schemeClr val="bg1"/>
                </a:solidFill>
              </a:rPr>
              <a:t>Présenté</a:t>
            </a:r>
            <a:r>
              <a:rPr lang="en" b="0" i="1" cap="none" dirty="0">
                <a:solidFill>
                  <a:schemeClr val="bg1"/>
                </a:solidFill>
              </a:rPr>
              <a:t> par le </a:t>
            </a:r>
            <a:r>
              <a:rPr lang="en" b="0" i="1" cap="none" dirty="0" err="1">
                <a:solidFill>
                  <a:schemeClr val="bg1"/>
                </a:solidFill>
              </a:rPr>
              <a:t>Dr</a:t>
            </a:r>
            <a:r>
              <a:rPr lang="en" b="0" i="1" cap="none" dirty="0">
                <a:solidFill>
                  <a:schemeClr val="bg1"/>
                </a:solidFill>
              </a:rPr>
              <a:t> </a:t>
            </a:r>
            <a:r>
              <a:rPr lang="fr-FR" b="0" i="1" cap="none" dirty="0" err="1">
                <a:solidFill>
                  <a:schemeClr val="bg1"/>
                </a:solidFill>
              </a:rPr>
              <a:t>Eric</a:t>
            </a:r>
            <a:r>
              <a:rPr lang="fr-FR" b="0" i="1" cap="none" dirty="0">
                <a:solidFill>
                  <a:schemeClr val="bg1"/>
                </a:solidFill>
              </a:rPr>
              <a:t> François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91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idx="1"/>
          </p:nvPr>
        </p:nvSpPr>
        <p:spPr>
          <a:xfrm>
            <a:off x="827773" y="3522845"/>
            <a:ext cx="7772400" cy="1125140"/>
          </a:xfrm>
        </p:spPr>
        <p:txBody>
          <a:bodyPr/>
          <a:lstStyle/>
          <a:p>
            <a:r>
              <a:rPr lang="fr-FR" sz="1200" dirty="0" err="1">
                <a:solidFill>
                  <a:srgbClr val="FFFFFF"/>
                </a:solidFill>
                <a:latin typeface="Calibri" panose="020F0502020204030204" pitchFamily="34" charset="0"/>
                <a:ea typeface="Lucida Grande"/>
                <a:cs typeface="Calibri" panose="020F0502020204030204" pitchFamily="34" charset="0"/>
              </a:rPr>
              <a:t>Unno</a:t>
            </a:r>
            <a:r>
              <a:rPr lang="fr-FR" sz="1200" dirty="0">
                <a:solidFill>
                  <a:srgbClr val="FFFFFF"/>
                </a:solidFill>
                <a:latin typeface="Calibri" panose="020F0502020204030204" pitchFamily="34" charset="0"/>
                <a:ea typeface="Lucida Grande"/>
                <a:cs typeface="Calibri" panose="020F0502020204030204" pitchFamily="34" charset="0"/>
              </a:rPr>
              <a:t> M et al., ASCO GI 2019, </a:t>
            </a:r>
            <a:r>
              <a:rPr lang="fr-FR" sz="1200" dirty="0" err="1">
                <a:solidFill>
                  <a:srgbClr val="FFFFFF"/>
                </a:solidFill>
                <a:latin typeface="Calibri" panose="020F0502020204030204" pitchFamily="34" charset="0"/>
                <a:ea typeface="Lucida Grande"/>
                <a:cs typeface="Calibri" panose="020F0502020204030204" pitchFamily="34" charset="0"/>
              </a:rPr>
              <a:t>abstr</a:t>
            </a:r>
            <a:r>
              <a:rPr lang="fr-FR" sz="1200" dirty="0">
                <a:solidFill>
                  <a:srgbClr val="FFFFFF"/>
                </a:solidFill>
                <a:latin typeface="Calibri" panose="020F0502020204030204" pitchFamily="34" charset="0"/>
                <a:ea typeface="Lucida Grande"/>
                <a:cs typeface="Calibri" panose="020F0502020204030204" pitchFamily="34" charset="0"/>
              </a:rPr>
              <a:t> 189</a:t>
            </a: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1800" dirty="0">
                <a:solidFill>
                  <a:srgbClr val="FFFFFF"/>
                </a:solidFill>
                <a:ea typeface="Lucida Grande"/>
                <a:cs typeface="Calibri" panose="020F0502020204030204" pitchFamily="34" charset="0"/>
              </a:rPr>
              <a:t>Etude randomisée de phase ii/III de chimiothérapie </a:t>
            </a:r>
            <a:r>
              <a:rPr lang="fr-FR" sz="1800" dirty="0" err="1">
                <a:solidFill>
                  <a:srgbClr val="FFFFFF"/>
                </a:solidFill>
                <a:ea typeface="Lucida Grande"/>
                <a:cs typeface="Calibri" panose="020F0502020204030204" pitchFamily="34" charset="0"/>
              </a:rPr>
              <a:t>neoadjuvante</a:t>
            </a:r>
            <a:r>
              <a:rPr lang="fr-FR" sz="1800" dirty="0">
                <a:solidFill>
                  <a:srgbClr val="FFFFFF"/>
                </a:solidFill>
                <a:ea typeface="Lucida Grande"/>
                <a:cs typeface="Calibri" panose="020F0502020204030204" pitchFamily="34" charset="0"/>
              </a:rPr>
              <a:t> avec </a:t>
            </a:r>
            <a:r>
              <a:rPr lang="fr-FR" sz="1800" dirty="0" err="1">
                <a:solidFill>
                  <a:srgbClr val="FFFFFF"/>
                </a:solidFill>
                <a:ea typeface="Lucida Grande"/>
                <a:cs typeface="Calibri" panose="020F0502020204030204" pitchFamily="34" charset="0"/>
              </a:rPr>
              <a:t>gemcitabine</a:t>
            </a:r>
            <a:r>
              <a:rPr lang="fr-FR" sz="1800" dirty="0">
                <a:solidFill>
                  <a:srgbClr val="FFFFFF"/>
                </a:solidFill>
                <a:ea typeface="Lucida Grande"/>
                <a:cs typeface="Calibri" panose="020F0502020204030204" pitchFamily="34" charset="0"/>
              </a:rPr>
              <a:t> et s1 dans les cancers </a:t>
            </a:r>
            <a:r>
              <a:rPr lang="fr-FR" sz="1800" dirty="0" err="1">
                <a:solidFill>
                  <a:srgbClr val="FFFFFF"/>
                </a:solidFill>
                <a:ea typeface="Lucida Grande"/>
                <a:cs typeface="Calibri" panose="020F0502020204030204" pitchFamily="34" charset="0"/>
              </a:rPr>
              <a:t>résécables</a:t>
            </a:r>
            <a:r>
              <a:rPr lang="fr-FR" sz="1800" dirty="0">
                <a:solidFill>
                  <a:srgbClr val="FFFFFF"/>
                </a:solidFill>
                <a:ea typeface="Lucida Grande"/>
                <a:cs typeface="Calibri" panose="020F0502020204030204" pitchFamily="34" charset="0"/>
              </a:rPr>
              <a:t> du pancréas (Prep-02/JSAP-05)</a:t>
            </a:r>
            <a:endParaRPr lang="fr-FR" sz="15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649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Etude de phase II/III Prep-02/JSAP-05</a:t>
            </a:r>
            <a:br>
              <a:rPr lang="fr-FR" dirty="0"/>
            </a:br>
            <a:r>
              <a:rPr lang="fr-FR" sz="1650" dirty="0"/>
              <a:t>Chimiothérapie néo-adjuvante dans les cancers du pancréas opérables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1480" y="4082194"/>
            <a:ext cx="2546454" cy="1043157"/>
          </a:xfrm>
        </p:spPr>
        <p:txBody>
          <a:bodyPr>
            <a:normAutofit/>
          </a:bodyPr>
          <a:lstStyle/>
          <a:p>
            <a:r>
              <a:rPr lang="fr-FR" sz="1500" b="1" dirty="0"/>
              <a:t>Objectif principal</a:t>
            </a:r>
          </a:p>
          <a:p>
            <a:pPr lvl="1"/>
            <a:r>
              <a:rPr lang="fr-FR" sz="1350" b="1" dirty="0"/>
              <a:t>Phase II : taux de résection</a:t>
            </a:r>
          </a:p>
          <a:p>
            <a:pPr lvl="1"/>
            <a:r>
              <a:rPr lang="fr-FR" sz="1350" b="1" dirty="0"/>
              <a:t>Phase III : survie globale</a:t>
            </a:r>
          </a:p>
        </p:txBody>
      </p:sp>
      <p:sp>
        <p:nvSpPr>
          <p:cNvPr id="8" name="Rectangle à coins arrondis 7"/>
          <p:cNvSpPr/>
          <p:nvPr/>
        </p:nvSpPr>
        <p:spPr>
          <a:xfrm>
            <a:off x="4312272" y="1300460"/>
            <a:ext cx="2381324" cy="664247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fr-FR" sz="1400" dirty="0">
                <a:solidFill>
                  <a:prstClr val="white"/>
                </a:solidFill>
                <a:latin typeface="Calibri"/>
              </a:rPr>
              <a:t>Chirurgie </a:t>
            </a:r>
            <a:r>
              <a:rPr lang="fr-FR" sz="1400" dirty="0">
                <a:solidFill>
                  <a:prstClr val="white"/>
                </a:solidFill>
                <a:latin typeface="Calibri"/>
                <a:sym typeface="Wingdings"/>
              </a:rPr>
              <a:t></a:t>
            </a:r>
            <a:r>
              <a:rPr lang="fr-FR" sz="1400" dirty="0">
                <a:solidFill>
                  <a:prstClr val="white"/>
                </a:solidFill>
                <a:latin typeface="Calibri"/>
              </a:rPr>
              <a:t>Adjuvant S1</a:t>
            </a:r>
          </a:p>
        </p:txBody>
      </p:sp>
      <p:sp>
        <p:nvSpPr>
          <p:cNvPr id="9" name="Rectangle à coins arrondis 8"/>
          <p:cNvSpPr/>
          <p:nvPr/>
        </p:nvSpPr>
        <p:spPr>
          <a:xfrm>
            <a:off x="4312271" y="2577379"/>
            <a:ext cx="2381324" cy="664247"/>
          </a:xfrm>
          <a:prstGeom prst="roundRect">
            <a:avLst/>
          </a:prstGeom>
          <a:solidFill>
            <a:srgbClr val="A470AA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fr-FR" sz="1400" dirty="0" err="1">
                <a:solidFill>
                  <a:prstClr val="white"/>
                </a:solidFill>
                <a:latin typeface="Calibri"/>
              </a:rPr>
              <a:t>Néoadjuvant</a:t>
            </a:r>
            <a:r>
              <a:rPr lang="fr-FR" sz="1400" dirty="0">
                <a:solidFill>
                  <a:prstClr val="white"/>
                </a:solidFill>
                <a:latin typeface="Calibri"/>
              </a:rPr>
              <a:t> (Gem.</a:t>
            </a:r>
            <a:r>
              <a:rPr lang="mr-IN" sz="1400" dirty="0">
                <a:solidFill>
                  <a:prstClr val="white"/>
                </a:solidFill>
                <a:latin typeface="Calibri"/>
                <a:cs typeface="Mangal" panose="02040503050203030202" pitchFamily="18" charset="0"/>
              </a:rPr>
              <a:t>–</a:t>
            </a:r>
            <a:r>
              <a:rPr lang="fr-FR" sz="1400" dirty="0">
                <a:solidFill>
                  <a:prstClr val="white"/>
                </a:solidFill>
                <a:latin typeface="Calibri"/>
              </a:rPr>
              <a:t>S1) </a:t>
            </a:r>
            <a:r>
              <a:rPr lang="fr-FR" sz="1400" dirty="0">
                <a:solidFill>
                  <a:prstClr val="white"/>
                </a:solidFill>
                <a:latin typeface="Calibri"/>
                <a:sym typeface="Wingdings"/>
              </a:rPr>
              <a:t></a:t>
            </a:r>
            <a:r>
              <a:rPr lang="fr-FR" sz="1400" dirty="0">
                <a:solidFill>
                  <a:prstClr val="white"/>
                </a:solidFill>
                <a:latin typeface="Calibri"/>
              </a:rPr>
              <a:t> Chirurgie </a:t>
            </a:r>
            <a:r>
              <a:rPr lang="fr-FR" sz="1400" dirty="0">
                <a:solidFill>
                  <a:prstClr val="white"/>
                </a:solidFill>
                <a:latin typeface="Calibri"/>
                <a:sym typeface="Wingdings"/>
              </a:rPr>
              <a:t></a:t>
            </a:r>
            <a:r>
              <a:rPr lang="fr-FR" sz="1400" dirty="0">
                <a:solidFill>
                  <a:prstClr val="white"/>
                </a:solidFill>
                <a:latin typeface="Calibri"/>
              </a:rPr>
              <a:t> Adjuvant S1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6957230" y="1316529"/>
            <a:ext cx="72648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>
              <a:defRPr/>
            </a:pPr>
            <a:r>
              <a:rPr lang="fr-FR" sz="135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N = 180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6957230" y="2856224"/>
            <a:ext cx="72648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>
              <a:defRPr/>
            </a:pPr>
            <a:r>
              <a:rPr lang="fr-FR" sz="135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N = 180</a:t>
            </a:r>
          </a:p>
        </p:txBody>
      </p:sp>
      <p:sp>
        <p:nvSpPr>
          <p:cNvPr id="16" name="Espace réservé du contenu 2"/>
          <p:cNvSpPr txBox="1">
            <a:spLocks/>
          </p:cNvSpPr>
          <p:nvPr/>
        </p:nvSpPr>
        <p:spPr>
          <a:xfrm>
            <a:off x="4648451" y="4097184"/>
            <a:ext cx="2432425" cy="78110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A370A9"/>
              </a:buClr>
              <a:buFont typeface="Wingdings" pitchFamily="2" charset="2"/>
              <a:buChar char="§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2881" indent="-192881" defTabSz="257175">
              <a:defRPr/>
            </a:pPr>
            <a:r>
              <a:rPr lang="fr-FR" sz="1500" b="1" dirty="0">
                <a:solidFill>
                  <a:srgbClr val="1F497D"/>
                </a:solidFill>
                <a:latin typeface="Calibri"/>
              </a:rPr>
              <a:t>Stratification</a:t>
            </a:r>
          </a:p>
          <a:p>
            <a:pPr marL="417910" lvl="1" indent="-160735" defTabSz="257175">
              <a:defRPr/>
            </a:pPr>
            <a:r>
              <a:rPr lang="fr-FR" sz="1350" b="1" dirty="0">
                <a:solidFill>
                  <a:srgbClr val="4BACC6"/>
                </a:solidFill>
                <a:latin typeface="Calibri"/>
              </a:rPr>
              <a:t>CA 19-9</a:t>
            </a:r>
          </a:p>
          <a:p>
            <a:pPr marL="417910" lvl="1" indent="-160735" defTabSz="257175">
              <a:defRPr/>
            </a:pPr>
            <a:r>
              <a:rPr lang="fr-FR" sz="1350" b="1" dirty="0">
                <a:solidFill>
                  <a:srgbClr val="4BACC6"/>
                </a:solidFill>
                <a:latin typeface="Calibri"/>
              </a:rPr>
              <a:t>Institutions</a:t>
            </a:r>
          </a:p>
        </p:txBody>
      </p:sp>
      <p:cxnSp>
        <p:nvCxnSpPr>
          <p:cNvPr id="18" name="Connecteur droit 17"/>
          <p:cNvCxnSpPr/>
          <p:nvPr/>
        </p:nvCxnSpPr>
        <p:spPr>
          <a:xfrm>
            <a:off x="4312227" y="3734770"/>
            <a:ext cx="2381324" cy="1095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4607922" y="3613317"/>
            <a:ext cx="483132" cy="11458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428343" y="3613317"/>
            <a:ext cx="483132" cy="11458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20" name="Connecteur droit 19"/>
          <p:cNvCxnSpPr/>
          <p:nvPr/>
        </p:nvCxnSpPr>
        <p:spPr>
          <a:xfrm flipV="1">
            <a:off x="4607922" y="3475051"/>
            <a:ext cx="0" cy="252848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 flipV="1">
            <a:off x="4849488" y="3475051"/>
            <a:ext cx="0" cy="252848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 flipV="1">
            <a:off x="5091054" y="3475051"/>
            <a:ext cx="0" cy="252848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 flipV="1">
            <a:off x="5428343" y="3492872"/>
            <a:ext cx="0" cy="252848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 flipV="1">
            <a:off x="5669909" y="3492872"/>
            <a:ext cx="0" cy="252848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 flipV="1">
            <a:off x="5911475" y="3492872"/>
            <a:ext cx="0" cy="252848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4519174" y="3259607"/>
            <a:ext cx="186301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>
              <a:defRPr/>
            </a:pPr>
            <a:r>
              <a:rPr lang="fr-FR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1            8           15               22         29         36             43</a:t>
            </a:r>
          </a:p>
        </p:txBody>
      </p:sp>
      <p:cxnSp>
        <p:nvCxnSpPr>
          <p:cNvPr id="30" name="Connecteur droit avec flèche 29"/>
          <p:cNvCxnSpPr/>
          <p:nvPr/>
        </p:nvCxnSpPr>
        <p:spPr>
          <a:xfrm flipV="1">
            <a:off x="4607922" y="3745720"/>
            <a:ext cx="0" cy="174180"/>
          </a:xfrm>
          <a:prstGeom prst="straightConnector1">
            <a:avLst/>
          </a:prstGeom>
          <a:ln>
            <a:solidFill>
              <a:schemeClr val="accent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>
          <a:xfrm flipV="1">
            <a:off x="4840628" y="3745720"/>
            <a:ext cx="0" cy="174180"/>
          </a:xfrm>
          <a:prstGeom prst="straightConnector1">
            <a:avLst/>
          </a:prstGeom>
          <a:ln>
            <a:solidFill>
              <a:schemeClr val="accent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/>
          <p:nvPr/>
        </p:nvCxnSpPr>
        <p:spPr>
          <a:xfrm flipV="1">
            <a:off x="5437204" y="3745720"/>
            <a:ext cx="0" cy="174180"/>
          </a:xfrm>
          <a:prstGeom prst="straightConnector1">
            <a:avLst/>
          </a:prstGeom>
          <a:ln>
            <a:solidFill>
              <a:schemeClr val="accent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/>
          <p:nvPr/>
        </p:nvCxnSpPr>
        <p:spPr>
          <a:xfrm flipV="1">
            <a:off x="5669909" y="3745720"/>
            <a:ext cx="0" cy="174180"/>
          </a:xfrm>
          <a:prstGeom prst="straightConnector1">
            <a:avLst/>
          </a:prstGeom>
          <a:ln>
            <a:solidFill>
              <a:schemeClr val="accent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6241949" y="3492872"/>
            <a:ext cx="451645" cy="24189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fr-FR" sz="500" dirty="0">
                <a:solidFill>
                  <a:prstClr val="white"/>
                </a:solidFill>
                <a:latin typeface="Calibri"/>
              </a:rPr>
              <a:t>Chirurgie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4287734" y="3471985"/>
            <a:ext cx="277640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>
              <a:defRPr/>
            </a:pPr>
            <a:r>
              <a:rPr lang="fr-FR" sz="75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S1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3975177" y="3745721"/>
            <a:ext cx="684803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>
              <a:defRPr/>
            </a:pPr>
            <a:r>
              <a:rPr lang="fr-FR" sz="7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Gemcitabine</a:t>
            </a:r>
            <a:endParaRPr lang="fr-FR" sz="75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</a:endParaRPr>
          </a:p>
        </p:txBody>
      </p:sp>
      <p:sp>
        <p:nvSpPr>
          <p:cNvPr id="37" name="Rectangle à coins arrondis 3">
            <a:extLst>
              <a:ext uri="{FF2B5EF4-FFF2-40B4-BE49-F238E27FC236}">
                <a16:creationId xmlns:a16="http://schemas.microsoft.com/office/drawing/2014/main" xmlns="" id="{D8D9288F-B1D7-A64B-BE1B-79B10C17F6D4}"/>
              </a:ext>
            </a:extLst>
          </p:cNvPr>
          <p:cNvSpPr/>
          <p:nvPr/>
        </p:nvSpPr>
        <p:spPr>
          <a:xfrm>
            <a:off x="607102" y="1572286"/>
            <a:ext cx="2585804" cy="1425747"/>
          </a:xfrm>
          <a:prstGeom prst="roundRect">
            <a:avLst/>
          </a:prstGeom>
          <a:solidFill>
            <a:schemeClr val="tx2"/>
          </a:solidFill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fr-FR" sz="1400" b="1" dirty="0">
                <a:solidFill>
                  <a:prstClr val="white"/>
                </a:solidFill>
              </a:rPr>
              <a:t>ADK du pancréas </a:t>
            </a:r>
            <a:r>
              <a:rPr lang="fr-FR" sz="1400" b="1" dirty="0" err="1">
                <a:solidFill>
                  <a:prstClr val="white"/>
                </a:solidFill>
              </a:rPr>
              <a:t>résécable</a:t>
            </a:r>
            <a:endParaRPr lang="fr-FR" sz="1400" b="1" dirty="0">
              <a:solidFill>
                <a:prstClr val="white"/>
              </a:solidFill>
            </a:endParaRPr>
          </a:p>
          <a:p>
            <a:pPr marL="214313" indent="-214313" defTabSz="342900">
              <a:buFont typeface="Arial"/>
              <a:buChar char="•"/>
              <a:defRPr/>
            </a:pPr>
            <a:r>
              <a:rPr lang="fr-FR" sz="1100" dirty="0">
                <a:solidFill>
                  <a:prstClr val="white"/>
                </a:solidFill>
              </a:rPr>
              <a:t>Prouvé </a:t>
            </a:r>
            <a:r>
              <a:rPr lang="fr-FR" sz="1100" dirty="0" err="1">
                <a:solidFill>
                  <a:prstClr val="white"/>
                </a:solidFill>
              </a:rPr>
              <a:t>histo-cytologiquement</a:t>
            </a:r>
            <a:endParaRPr lang="fr-FR" sz="1100" dirty="0">
              <a:solidFill>
                <a:prstClr val="white"/>
              </a:solidFill>
            </a:endParaRPr>
          </a:p>
          <a:p>
            <a:pPr marL="214313" indent="-214313" defTabSz="342900">
              <a:buFont typeface="Arial"/>
              <a:buChar char="•"/>
              <a:defRPr/>
            </a:pPr>
            <a:r>
              <a:rPr lang="fr-FR" sz="1100" dirty="0" err="1">
                <a:solidFill>
                  <a:prstClr val="white"/>
                </a:solidFill>
              </a:rPr>
              <a:t>Résécable</a:t>
            </a:r>
            <a:r>
              <a:rPr lang="fr-FR" sz="1100" dirty="0">
                <a:solidFill>
                  <a:prstClr val="white"/>
                </a:solidFill>
              </a:rPr>
              <a:t> R0:1 sans envahissement artériel</a:t>
            </a:r>
          </a:p>
          <a:p>
            <a:pPr marL="214313" indent="-214313" defTabSz="342900">
              <a:buFont typeface="Arial"/>
              <a:buChar char="•"/>
              <a:defRPr/>
            </a:pPr>
            <a:r>
              <a:rPr lang="fr-FR" sz="1100" dirty="0">
                <a:solidFill>
                  <a:prstClr val="white"/>
                </a:solidFill>
              </a:rPr>
              <a:t>T1-3 N0-1</a:t>
            </a:r>
          </a:p>
          <a:p>
            <a:pPr marL="214313" indent="-214313" defTabSz="342900">
              <a:buFont typeface="Arial"/>
              <a:buChar char="•"/>
              <a:defRPr/>
            </a:pPr>
            <a:r>
              <a:rPr lang="fr-FR" sz="1100" dirty="0">
                <a:solidFill>
                  <a:prstClr val="white"/>
                </a:solidFill>
              </a:rPr>
              <a:t>PS 0-1</a:t>
            </a:r>
          </a:p>
          <a:p>
            <a:pPr marL="214313" indent="-214313" defTabSz="342900">
              <a:buFont typeface="Arial"/>
              <a:buChar char="•"/>
              <a:defRPr/>
            </a:pPr>
            <a:r>
              <a:rPr lang="fr-FR" sz="1100" dirty="0">
                <a:solidFill>
                  <a:prstClr val="white"/>
                </a:solidFill>
              </a:rPr>
              <a:t>20-79 ans</a:t>
            </a:r>
          </a:p>
        </p:txBody>
      </p: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xmlns="" id="{5A20E418-E476-0B46-B97E-EF1F40A9D2F1}"/>
              </a:ext>
            </a:extLst>
          </p:cNvPr>
          <p:cNvCxnSpPr>
            <a:cxnSpLocks/>
          </p:cNvCxnSpPr>
          <p:nvPr/>
        </p:nvCxnSpPr>
        <p:spPr>
          <a:xfrm flipV="1">
            <a:off x="3195303" y="2230423"/>
            <a:ext cx="254515" cy="2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xmlns="" id="{F25F1F3D-8381-1246-828B-DBAB8DD4ECE3}"/>
              </a:ext>
            </a:extLst>
          </p:cNvPr>
          <p:cNvCxnSpPr>
            <a:cxnSpLocks/>
            <a:endCxn id="8" idx="1"/>
          </p:cNvCxnSpPr>
          <p:nvPr/>
        </p:nvCxnSpPr>
        <p:spPr>
          <a:xfrm flipV="1">
            <a:off x="3630484" y="1632584"/>
            <a:ext cx="681788" cy="597838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xmlns="" id="{249BB4BF-B90F-E547-8B33-630639DB8BD9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3630484" y="2230423"/>
            <a:ext cx="681787" cy="67908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Ellipse 40">
            <a:extLst>
              <a:ext uri="{FF2B5EF4-FFF2-40B4-BE49-F238E27FC236}">
                <a16:creationId xmlns:a16="http://schemas.microsoft.com/office/drawing/2014/main" xmlns="" id="{E80A09A1-9229-8B43-99E0-1F6B26636A76}"/>
              </a:ext>
            </a:extLst>
          </p:cNvPr>
          <p:cNvSpPr/>
          <p:nvPr/>
        </p:nvSpPr>
        <p:spPr>
          <a:xfrm>
            <a:off x="3335670" y="1988599"/>
            <a:ext cx="504000" cy="504000"/>
          </a:xfrm>
          <a:prstGeom prst="ellipse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fr-FR" sz="1600" b="1" dirty="0">
                <a:solidFill>
                  <a:prstClr val="white"/>
                </a:solidFill>
                <a:latin typeface="Calibri"/>
              </a:rPr>
              <a:t>R</a:t>
            </a:r>
          </a:p>
        </p:txBody>
      </p:sp>
      <p:sp>
        <p:nvSpPr>
          <p:cNvPr id="42" name="ZoneTexte 3">
            <a:extLst>
              <a:ext uri="{FF2B5EF4-FFF2-40B4-BE49-F238E27FC236}">
                <a16:creationId xmlns:a16="http://schemas.microsoft.com/office/drawing/2014/main" xmlns="" id="{F1AF6558-61A0-1E46-B6EE-6F9FE46EA3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483" y="4845691"/>
            <a:ext cx="87852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dirty="0" err="1">
                <a:solidFill>
                  <a:srgbClr val="4D4D4D"/>
                </a:solidFill>
                <a:latin typeface="Calibri"/>
              </a:rPr>
              <a:t>Unno</a:t>
            </a:r>
            <a:r>
              <a:rPr lang="fr-FR" sz="1000" dirty="0">
                <a:solidFill>
                  <a:srgbClr val="4D4D4D"/>
                </a:solidFill>
                <a:latin typeface="Calibri"/>
              </a:rPr>
              <a:t> M et al., ASCO GI 2019, abs 189</a:t>
            </a:r>
          </a:p>
        </p:txBody>
      </p:sp>
    </p:spTree>
    <p:extLst>
      <p:ext uri="{BB962C8B-B14F-4D97-AF65-F5344CB8AC3E}">
        <p14:creationId xmlns:p14="http://schemas.microsoft.com/office/powerpoint/2010/main" val="334809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ADK œsogastriques métastatiques HER2+</a:t>
            </a:r>
            <a:br>
              <a:rPr lang="fr-FR" dirty="0"/>
            </a:br>
            <a:r>
              <a:rPr lang="fr-FR" dirty="0"/>
              <a:t>Phase II </a:t>
            </a:r>
            <a:r>
              <a:rPr lang="fr-FR" dirty="0" err="1"/>
              <a:t>Pembrolizumab</a:t>
            </a:r>
            <a:r>
              <a:rPr lang="fr-FR" dirty="0"/>
              <a:t>-</a:t>
            </a:r>
            <a:r>
              <a:rPr lang="fr-FR" dirty="0" err="1"/>
              <a:t>Trastuzumab</a:t>
            </a:r>
            <a:r>
              <a:rPr lang="fr-FR" dirty="0"/>
              <a:t>-Chimio.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0" y="1200151"/>
            <a:ext cx="8229600" cy="546497"/>
          </a:xfrm>
        </p:spPr>
        <p:txBody>
          <a:bodyPr/>
          <a:lstStyle/>
          <a:p>
            <a:r>
              <a:rPr lang="fr-FR" b="1" dirty="0"/>
              <a:t>Meilleure réponse</a:t>
            </a:r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5856317" y="1240551"/>
            <a:ext cx="3132929" cy="319872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A370A9"/>
              </a:buClr>
              <a:buFont typeface="Wingdings" pitchFamily="2" charset="2"/>
              <a:buChar char="§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2876" indent="-192876" defTabSz="257168">
              <a:defRPr/>
            </a:pPr>
            <a:r>
              <a:rPr lang="fr-FR" sz="1800" b="1" dirty="0">
                <a:solidFill>
                  <a:srgbClr val="1F497D"/>
                </a:solidFill>
              </a:rPr>
              <a:t>Survie sans progression</a:t>
            </a:r>
          </a:p>
          <a:p>
            <a:pPr marL="417899" lvl="1" indent="-160731" defTabSz="257168">
              <a:defRPr/>
            </a:pPr>
            <a:r>
              <a:rPr lang="fr-FR" sz="1350" b="1" dirty="0">
                <a:solidFill>
                  <a:srgbClr val="4BACC6"/>
                </a:solidFill>
              </a:rPr>
              <a:t>Médiane 11,6 m (IC 95% 6,0</a:t>
            </a:r>
            <a:r>
              <a:rPr lang="fr-FR" sz="1350" b="1" dirty="0">
                <a:solidFill>
                  <a:srgbClr val="4BACC6"/>
                </a:solidFill>
                <a:cs typeface="Mangal" panose="02040503050203030202" pitchFamily="18" charset="0"/>
              </a:rPr>
              <a:t>-</a:t>
            </a:r>
            <a:r>
              <a:rPr lang="fr-FR" sz="1350" b="1" dirty="0">
                <a:solidFill>
                  <a:srgbClr val="4BACC6"/>
                </a:solidFill>
              </a:rPr>
              <a:t>16,4)</a:t>
            </a:r>
          </a:p>
          <a:p>
            <a:pPr marL="417899" lvl="1" indent="-160731" defTabSz="257168">
              <a:defRPr/>
            </a:pPr>
            <a:r>
              <a:rPr lang="fr-FR" sz="1350" b="1" dirty="0">
                <a:solidFill>
                  <a:srgbClr val="4BACC6"/>
                </a:solidFill>
              </a:rPr>
              <a:t>Taux SSP à 6 m : 67%</a:t>
            </a:r>
          </a:p>
          <a:p>
            <a:pPr marL="417899" lvl="1" indent="-160731" defTabSz="257168">
              <a:defRPr/>
            </a:pPr>
            <a:endParaRPr lang="fr-FR" sz="1575" b="1" dirty="0">
              <a:solidFill>
                <a:srgbClr val="4BACC6"/>
              </a:solidFill>
            </a:endParaRPr>
          </a:p>
          <a:p>
            <a:pPr marL="192876" indent="-192876" defTabSz="257168">
              <a:defRPr/>
            </a:pPr>
            <a:r>
              <a:rPr lang="fr-FR" sz="1800" b="1" dirty="0">
                <a:solidFill>
                  <a:srgbClr val="1F497D"/>
                </a:solidFill>
              </a:rPr>
              <a:t>Survie globale</a:t>
            </a:r>
          </a:p>
          <a:p>
            <a:pPr marL="417899" lvl="1" indent="-160731" defTabSz="257168">
              <a:defRPr/>
            </a:pPr>
            <a:r>
              <a:rPr lang="fr-FR" sz="1350" b="1" dirty="0">
                <a:solidFill>
                  <a:srgbClr val="4BACC6"/>
                </a:solidFill>
              </a:rPr>
              <a:t>Médiane non atteinte</a:t>
            </a:r>
          </a:p>
          <a:p>
            <a:pPr marL="417899" lvl="1" indent="-160731" defTabSz="257168">
              <a:defRPr/>
            </a:pPr>
            <a:r>
              <a:rPr lang="fr-FR" sz="1350" b="1" dirty="0">
                <a:solidFill>
                  <a:srgbClr val="4BACC6"/>
                </a:solidFill>
              </a:rPr>
              <a:t>Taux SG à 1 an : 76% (IC 95% 51-89)</a:t>
            </a:r>
          </a:p>
        </p:txBody>
      </p:sp>
      <p:sp>
        <p:nvSpPr>
          <p:cNvPr id="6" name="ZoneTexte 3">
            <a:extLst>
              <a:ext uri="{FF2B5EF4-FFF2-40B4-BE49-F238E27FC236}">
                <a16:creationId xmlns:a16="http://schemas.microsoft.com/office/drawing/2014/main" xmlns="" id="{D0E56077-3D12-5741-9647-34A72E984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69" y="4897280"/>
            <a:ext cx="87852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457189" fontAlgn="base">
              <a:spcBef>
                <a:spcPct val="0"/>
              </a:spcBef>
              <a:spcAft>
                <a:spcPct val="0"/>
              </a:spcAft>
            </a:pPr>
            <a:r>
              <a:rPr lang="fr-FR" sz="1000" dirty="0" err="1">
                <a:solidFill>
                  <a:srgbClr val="4D4D4D"/>
                </a:solidFill>
                <a:latin typeface="Calibri"/>
              </a:rPr>
              <a:t>Janjigian</a:t>
            </a:r>
            <a:r>
              <a:rPr lang="fr-FR" sz="1000" dirty="0">
                <a:solidFill>
                  <a:srgbClr val="4D4D4D"/>
                </a:solidFill>
                <a:latin typeface="Calibri"/>
              </a:rPr>
              <a:t> Y et al., ASCO GI 2019, </a:t>
            </a:r>
            <a:r>
              <a:rPr lang="fr-FR" sz="1000" dirty="0" err="1">
                <a:solidFill>
                  <a:srgbClr val="4D4D4D"/>
                </a:solidFill>
                <a:latin typeface="Calibri"/>
              </a:rPr>
              <a:t>abstr</a:t>
            </a:r>
            <a:r>
              <a:rPr lang="fr-FR" sz="1000" dirty="0">
                <a:solidFill>
                  <a:srgbClr val="4D4D4D"/>
                </a:solidFill>
                <a:latin typeface="Calibri"/>
              </a:rPr>
              <a:t> 62</a:t>
            </a:r>
          </a:p>
        </p:txBody>
      </p:sp>
      <p:graphicFrame>
        <p:nvGraphicFramePr>
          <p:cNvPr id="45" name="Tableau 44">
            <a:extLst>
              <a:ext uri="{FF2B5EF4-FFF2-40B4-BE49-F238E27FC236}">
                <a16:creationId xmlns:a16="http://schemas.microsoft.com/office/drawing/2014/main" xmlns="" id="{27E6A07C-99F8-5C4C-873D-D6AB134530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6520616"/>
              </p:ext>
            </p:extLst>
          </p:nvPr>
        </p:nvGraphicFramePr>
        <p:xfrm>
          <a:off x="732903" y="3373009"/>
          <a:ext cx="2895873" cy="14589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280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6307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74022">
                <a:tc>
                  <a:txBody>
                    <a:bodyPr/>
                    <a:lstStyle/>
                    <a:p>
                      <a:endParaRPr lang="fr-FR" sz="700" b="1" dirty="0"/>
                    </a:p>
                  </a:txBody>
                  <a:tcPr marL="51435" marR="51435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700" b="1" dirty="0"/>
                        <a:t>Patients,</a:t>
                      </a:r>
                      <a:r>
                        <a:rPr lang="fr-FR" sz="700" b="1" baseline="0" dirty="0"/>
                        <a:t> n (%)</a:t>
                      </a:r>
                      <a:endParaRPr lang="fr-FR" sz="700" b="1" dirty="0"/>
                    </a:p>
                  </a:txBody>
                  <a:tcPr marL="51435" marR="51435" marT="34290" marB="3429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8610">
                <a:tc>
                  <a:txBody>
                    <a:bodyPr/>
                    <a:lstStyle/>
                    <a:p>
                      <a:r>
                        <a:rPr lang="fr-FR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TRG,</a:t>
                      </a:r>
                      <a:r>
                        <a:rPr lang="fr-FR" sz="800" b="1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n (%)*</a:t>
                      </a:r>
                      <a:endParaRPr lang="fr-FR" sz="8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51435" marR="51435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28 (87)</a:t>
                      </a:r>
                      <a:br>
                        <a:rPr lang="fr-FR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</a:br>
                      <a:r>
                        <a:rPr lang="fr-FR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IC 95% (71% ; 91%)</a:t>
                      </a:r>
                    </a:p>
                  </a:txBody>
                  <a:tcPr marL="51435" marR="51435" marT="34290" marB="3429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68655">
                <a:tc>
                  <a:txBody>
                    <a:bodyPr/>
                    <a:lstStyle/>
                    <a:p>
                      <a:pPr marL="265113" indent="0"/>
                      <a: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Réponse complète</a:t>
                      </a:r>
                    </a:p>
                    <a:p>
                      <a:pPr marL="265113" indent="0"/>
                      <a: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Réponse</a:t>
                      </a:r>
                      <a:r>
                        <a:rPr lang="fr-FR" sz="8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partielle</a:t>
                      </a:r>
                    </a:p>
                    <a:p>
                      <a:pPr marL="265113" indent="0"/>
                      <a:r>
                        <a:rPr lang="fr-FR" sz="8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Maladie stable</a:t>
                      </a:r>
                    </a:p>
                    <a:p>
                      <a:pPr marL="265113" indent="0"/>
                      <a:r>
                        <a:rPr lang="fr-FR" sz="8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Maladie progressive</a:t>
                      </a:r>
                    </a:p>
                    <a:p>
                      <a:pPr marL="265113" indent="0"/>
                      <a: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Non évaluable</a:t>
                      </a:r>
                    </a:p>
                  </a:txBody>
                  <a:tcPr marL="51435" marR="51435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 (9%)</a:t>
                      </a:r>
                    </a:p>
                    <a:p>
                      <a:pPr algn="ctr"/>
                      <a: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25 (71%)</a:t>
                      </a:r>
                    </a:p>
                    <a:p>
                      <a:pPr algn="ctr"/>
                      <a: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4 (11%)</a:t>
                      </a:r>
                    </a:p>
                    <a:p>
                      <a:pPr algn="ctr"/>
                      <a: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</a:t>
                      </a:r>
                    </a:p>
                    <a:p>
                      <a:pPr algn="ctr"/>
                      <a:r>
                        <a:rPr lang="fr-FR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 (9%)</a:t>
                      </a:r>
                    </a:p>
                  </a:txBody>
                  <a:tcPr marL="51435" marR="51435" marT="34290" marB="3429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4310">
                <a:tc>
                  <a:txBody>
                    <a:bodyPr/>
                    <a:lstStyle/>
                    <a:p>
                      <a:r>
                        <a:rPr lang="fr-FR" sz="800" b="1" dirty="0">
                          <a:solidFill>
                            <a:srgbClr val="1F497D"/>
                          </a:solidFill>
                        </a:rPr>
                        <a:t>Taux de contrôle de la maladie</a:t>
                      </a:r>
                    </a:p>
                  </a:txBody>
                  <a:tcPr marL="51435" marR="51435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>
                          <a:solidFill>
                            <a:srgbClr val="1F497D"/>
                          </a:solidFill>
                        </a:rPr>
                        <a:t>100%</a:t>
                      </a:r>
                    </a:p>
                  </a:txBody>
                  <a:tcPr marL="51435" marR="51435" marT="34290" marB="3429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pSp>
        <p:nvGrpSpPr>
          <p:cNvPr id="48" name="Groupe 47"/>
          <p:cNvGrpSpPr/>
          <p:nvPr/>
        </p:nvGrpSpPr>
        <p:grpSpPr>
          <a:xfrm>
            <a:off x="163072" y="1684471"/>
            <a:ext cx="5693245" cy="2899512"/>
            <a:chOff x="217431" y="2245961"/>
            <a:chExt cx="7590991" cy="3866016"/>
          </a:xfrm>
        </p:grpSpPr>
        <p:sp>
          <p:nvSpPr>
            <p:cNvPr id="7" name="Rectangle 6"/>
            <p:cNvSpPr/>
            <p:nvPr/>
          </p:nvSpPr>
          <p:spPr>
            <a:xfrm>
              <a:off x="1152439" y="2379588"/>
              <a:ext cx="126000" cy="684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367839" y="2379588"/>
              <a:ext cx="126000" cy="6948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564689" y="2379588"/>
              <a:ext cx="126000" cy="7632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767889" y="2379588"/>
              <a:ext cx="126000" cy="828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977439" y="2379588"/>
              <a:ext cx="126000" cy="1008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180639" y="2379588"/>
              <a:ext cx="126000" cy="1062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402889" y="2379588"/>
              <a:ext cx="126000" cy="1116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606089" y="2379588"/>
              <a:ext cx="126000" cy="1314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802939" y="2379588"/>
              <a:ext cx="126000" cy="1404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018339" y="2379588"/>
              <a:ext cx="126000" cy="1440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215189" y="2379588"/>
              <a:ext cx="126000" cy="1440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418389" y="2379588"/>
              <a:ext cx="126000" cy="1512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633789" y="2379588"/>
              <a:ext cx="126000" cy="1566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836989" y="2379588"/>
              <a:ext cx="126000" cy="1638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033839" y="2379588"/>
              <a:ext cx="126000" cy="1656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243389" y="2379588"/>
              <a:ext cx="126000" cy="1836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452939" y="2379588"/>
              <a:ext cx="126000" cy="1926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654472" y="2379588"/>
              <a:ext cx="126000" cy="1980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864022" y="2379588"/>
              <a:ext cx="126000" cy="2016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072910" y="2379588"/>
              <a:ext cx="126000" cy="2016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275105" y="2379588"/>
              <a:ext cx="126000" cy="2196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472477" y="2379588"/>
              <a:ext cx="126000" cy="2268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682672" y="2379588"/>
              <a:ext cx="126000" cy="2304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5887701" y="2379588"/>
              <a:ext cx="126000" cy="2322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103101" y="2379588"/>
              <a:ext cx="126000" cy="2322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6299951" y="2379588"/>
              <a:ext cx="126000" cy="2340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6509501" y="2379588"/>
              <a:ext cx="126000" cy="2448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6719051" y="2379588"/>
              <a:ext cx="126000" cy="2448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928601" y="2379588"/>
              <a:ext cx="126000" cy="2880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7138151" y="2379588"/>
              <a:ext cx="126000" cy="3384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335001" y="2379588"/>
              <a:ext cx="126000" cy="3384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7538201" y="2379588"/>
              <a:ext cx="126000" cy="3384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cxnSp>
          <p:nvCxnSpPr>
            <p:cNvPr id="42" name="Connecteur droit 41"/>
            <p:cNvCxnSpPr/>
            <p:nvPr/>
          </p:nvCxnSpPr>
          <p:spPr>
            <a:xfrm>
              <a:off x="1010093" y="3387588"/>
              <a:ext cx="6798329" cy="54000"/>
            </a:xfrm>
            <a:prstGeom prst="line">
              <a:avLst/>
            </a:prstGeom>
            <a:ln>
              <a:solidFill>
                <a:srgbClr val="1F497D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ZoneTexte 45"/>
            <p:cNvSpPr txBox="1"/>
            <p:nvPr/>
          </p:nvSpPr>
          <p:spPr>
            <a:xfrm>
              <a:off x="541344" y="2245961"/>
              <a:ext cx="517836" cy="386601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>
                <a:spcBef>
                  <a:spcPts val="1050"/>
                </a:spcBef>
              </a:pPr>
              <a:r>
                <a:rPr lang="fr-FR" sz="825" dirty="0">
                  <a:solidFill>
                    <a:schemeClr val="bg1">
                      <a:lumMod val="50000"/>
                    </a:schemeClr>
                  </a:solidFill>
                </a:rPr>
                <a:t>0</a:t>
              </a:r>
            </a:p>
            <a:p>
              <a:pPr algn="r">
                <a:spcBef>
                  <a:spcPts val="1050"/>
                </a:spcBef>
              </a:pPr>
              <a:r>
                <a:rPr lang="fr-FR" sz="825" dirty="0">
                  <a:solidFill>
                    <a:schemeClr val="bg1">
                      <a:lumMod val="50000"/>
                    </a:schemeClr>
                  </a:solidFill>
                </a:rPr>
                <a:t>-10</a:t>
              </a:r>
            </a:p>
            <a:p>
              <a:pPr algn="r">
                <a:spcBef>
                  <a:spcPts val="1050"/>
                </a:spcBef>
              </a:pPr>
              <a:r>
                <a:rPr lang="fr-FR" sz="825" dirty="0">
                  <a:solidFill>
                    <a:schemeClr val="bg1">
                      <a:lumMod val="50000"/>
                    </a:schemeClr>
                  </a:solidFill>
                </a:rPr>
                <a:t>-20</a:t>
              </a:r>
            </a:p>
            <a:p>
              <a:pPr algn="r">
                <a:spcBef>
                  <a:spcPts val="1050"/>
                </a:spcBef>
              </a:pPr>
              <a:r>
                <a:rPr lang="fr-FR" sz="825" dirty="0">
                  <a:solidFill>
                    <a:schemeClr val="bg1">
                      <a:lumMod val="50000"/>
                    </a:schemeClr>
                  </a:solidFill>
                </a:rPr>
                <a:t>-30</a:t>
              </a:r>
            </a:p>
            <a:p>
              <a:pPr algn="r">
                <a:spcBef>
                  <a:spcPts val="1050"/>
                </a:spcBef>
              </a:pPr>
              <a:r>
                <a:rPr lang="fr-FR" sz="825" dirty="0">
                  <a:solidFill>
                    <a:schemeClr val="bg1">
                      <a:lumMod val="50000"/>
                    </a:schemeClr>
                  </a:solidFill>
                </a:rPr>
                <a:t>-40</a:t>
              </a:r>
            </a:p>
            <a:p>
              <a:pPr algn="r">
                <a:spcBef>
                  <a:spcPts val="1050"/>
                </a:spcBef>
              </a:pPr>
              <a:r>
                <a:rPr lang="fr-FR" sz="825" dirty="0">
                  <a:solidFill>
                    <a:schemeClr val="bg1">
                      <a:lumMod val="50000"/>
                    </a:schemeClr>
                  </a:solidFill>
                </a:rPr>
                <a:t>-50</a:t>
              </a:r>
            </a:p>
            <a:p>
              <a:pPr algn="r">
                <a:spcBef>
                  <a:spcPts val="1050"/>
                </a:spcBef>
              </a:pPr>
              <a:r>
                <a:rPr lang="fr-FR" sz="825" dirty="0">
                  <a:solidFill>
                    <a:schemeClr val="bg1">
                      <a:lumMod val="50000"/>
                    </a:schemeClr>
                  </a:solidFill>
                </a:rPr>
                <a:t>-60</a:t>
              </a:r>
            </a:p>
            <a:p>
              <a:pPr algn="r">
                <a:spcBef>
                  <a:spcPts val="1050"/>
                </a:spcBef>
              </a:pPr>
              <a:r>
                <a:rPr lang="fr-FR" sz="825" dirty="0">
                  <a:solidFill>
                    <a:schemeClr val="bg1">
                      <a:lumMod val="50000"/>
                    </a:schemeClr>
                  </a:solidFill>
                </a:rPr>
                <a:t>-70</a:t>
              </a:r>
            </a:p>
            <a:p>
              <a:pPr algn="r">
                <a:spcBef>
                  <a:spcPts val="1050"/>
                </a:spcBef>
              </a:pPr>
              <a:r>
                <a:rPr lang="fr-FR" sz="825" dirty="0">
                  <a:solidFill>
                    <a:schemeClr val="bg1">
                      <a:lumMod val="50000"/>
                    </a:schemeClr>
                  </a:solidFill>
                </a:rPr>
                <a:t>-80</a:t>
              </a:r>
            </a:p>
            <a:p>
              <a:pPr algn="r">
                <a:spcBef>
                  <a:spcPts val="1050"/>
                </a:spcBef>
              </a:pPr>
              <a:r>
                <a:rPr lang="fr-FR" sz="825" dirty="0">
                  <a:solidFill>
                    <a:schemeClr val="bg1">
                      <a:lumMod val="50000"/>
                    </a:schemeClr>
                  </a:solidFill>
                </a:rPr>
                <a:t>-90</a:t>
              </a:r>
            </a:p>
            <a:p>
              <a:pPr algn="r">
                <a:spcBef>
                  <a:spcPts val="1050"/>
                </a:spcBef>
              </a:pPr>
              <a:r>
                <a:rPr lang="fr-FR" sz="825" dirty="0">
                  <a:solidFill>
                    <a:schemeClr val="bg1">
                      <a:lumMod val="50000"/>
                    </a:schemeClr>
                  </a:solidFill>
                </a:rPr>
                <a:t>-100</a:t>
              </a:r>
            </a:p>
          </p:txBody>
        </p:sp>
        <p:sp>
          <p:nvSpPr>
            <p:cNvPr id="47" name="ZoneTexte 46"/>
            <p:cNvSpPr txBox="1"/>
            <p:nvPr/>
          </p:nvSpPr>
          <p:spPr>
            <a:xfrm>
              <a:off x="217431" y="2328864"/>
              <a:ext cx="615553" cy="3175681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fr-FR" sz="900" dirty="0"/>
                <a:t>Meilleure réponse par rapport à la référence dans les lésions cibles</a:t>
              </a:r>
              <a:r>
                <a:rPr lang="fr-FR" sz="825" dirty="0"/>
                <a:t>(%)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750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Etude de phase II/III Prep-02/JSAP-05</a:t>
            </a:r>
            <a:br>
              <a:rPr lang="fr-FR" dirty="0"/>
            </a:br>
            <a:r>
              <a:rPr lang="fr-FR" dirty="0"/>
              <a:t>Partie phase II</a:t>
            </a:r>
            <a:br>
              <a:rPr lang="fr-FR" dirty="0"/>
            </a:br>
            <a:r>
              <a:rPr lang="fr-FR" sz="1800" dirty="0"/>
              <a:t>Chimiothérapie néo-adjuvante dans les cancers du pancréas opérables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Objectif principal : taux de résection</a:t>
            </a:r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/>
          </p:nvPr>
        </p:nvGraphicFramePr>
        <p:xfrm>
          <a:off x="906905" y="1908429"/>
          <a:ext cx="7285220" cy="15318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3036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2742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2742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30086">
                <a:tc>
                  <a:txBody>
                    <a:bodyPr/>
                    <a:lstStyle/>
                    <a:p>
                      <a:endParaRPr lang="fr-FR" sz="1800" dirty="0"/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Néo-adjuvant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Chirurgie</a:t>
                      </a: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50864">
                <a:tc>
                  <a:txBody>
                    <a:bodyPr/>
                    <a:lstStyle/>
                    <a:p>
                      <a:r>
                        <a:rPr lang="fr-FR" sz="1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Taux de résection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93% (39/42)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82% (36/44)</a:t>
                      </a: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50864">
                <a:tc>
                  <a:txBody>
                    <a:bodyPr/>
                    <a:lstStyle/>
                    <a:p>
                      <a:r>
                        <a:rPr lang="fr-FR" sz="1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Taux de non résection (IC95%)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7,14% (0,63 </a:t>
                      </a:r>
                      <a:r>
                        <a:rPr lang="mr-IN" sz="1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–</a:t>
                      </a:r>
                      <a:r>
                        <a:rPr lang="fr-FR" sz="1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13,7)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18,2% (8,65 </a:t>
                      </a:r>
                      <a:r>
                        <a:rPr lang="mr-IN" sz="1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–</a:t>
                      </a:r>
                      <a:r>
                        <a:rPr lang="fr-FR" sz="1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27,7)</a:t>
                      </a: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xmlns="" id="{F91639C7-7A51-964E-897D-5355841AA3B9}"/>
              </a:ext>
            </a:extLst>
          </p:cNvPr>
          <p:cNvSpPr/>
          <p:nvPr/>
        </p:nvSpPr>
        <p:spPr>
          <a:xfrm>
            <a:off x="1356610" y="3723878"/>
            <a:ext cx="6483246" cy="599606"/>
          </a:xfrm>
          <a:prstGeom prst="roundRect">
            <a:avLst/>
          </a:prstGeom>
          <a:solidFill>
            <a:srgbClr val="A370A9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FR" b="1" dirty="0">
                <a:solidFill>
                  <a:prstClr val="white"/>
                </a:solidFill>
              </a:rPr>
              <a:t>Objectif atteint permettant le passage en phase III</a:t>
            </a:r>
          </a:p>
        </p:txBody>
      </p:sp>
      <p:sp>
        <p:nvSpPr>
          <p:cNvPr id="7" name="ZoneTexte 3">
            <a:extLst>
              <a:ext uri="{FF2B5EF4-FFF2-40B4-BE49-F238E27FC236}">
                <a16:creationId xmlns:a16="http://schemas.microsoft.com/office/drawing/2014/main" xmlns="" id="{A085A315-1DF4-4844-BD02-85FE74D1FB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483" y="4845691"/>
            <a:ext cx="87852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dirty="0" err="1">
                <a:solidFill>
                  <a:srgbClr val="4D4D4D"/>
                </a:solidFill>
                <a:latin typeface="Calibri"/>
              </a:rPr>
              <a:t>Unno</a:t>
            </a:r>
            <a:r>
              <a:rPr lang="fr-FR" sz="1000" dirty="0">
                <a:solidFill>
                  <a:srgbClr val="4D4D4D"/>
                </a:solidFill>
                <a:latin typeface="Calibri"/>
              </a:rPr>
              <a:t> M et al., ASCO GI 2019, abs 189</a:t>
            </a:r>
          </a:p>
        </p:txBody>
      </p:sp>
    </p:spTree>
    <p:extLst>
      <p:ext uri="{BB962C8B-B14F-4D97-AF65-F5344CB8AC3E}">
        <p14:creationId xmlns:p14="http://schemas.microsoft.com/office/powerpoint/2010/main" val="330653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Etude de phase II/III Prep-02/JSAP-05</a:t>
            </a:r>
            <a:br>
              <a:rPr lang="fr-FR" dirty="0"/>
            </a:br>
            <a:r>
              <a:rPr lang="fr-FR" dirty="0"/>
              <a:t>Phase III</a:t>
            </a:r>
            <a:br>
              <a:rPr lang="fr-FR" dirty="0"/>
            </a:br>
            <a:r>
              <a:rPr lang="fr-FR" sz="1800" dirty="0"/>
              <a:t>Chimiothérapie néo-adjuvante dans les cancers du pancréas opérables</a:t>
            </a:r>
            <a:endParaRPr lang="fr-FR" dirty="0"/>
          </a:p>
        </p:txBody>
      </p:sp>
      <p:sp>
        <p:nvSpPr>
          <p:cNvPr id="4" name="Rectangle à coins arrondis 3"/>
          <p:cNvSpPr/>
          <p:nvPr/>
        </p:nvSpPr>
        <p:spPr>
          <a:xfrm>
            <a:off x="3614432" y="1193488"/>
            <a:ext cx="1560035" cy="468000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 defTabSz="342900">
              <a:defRPr/>
            </a:pPr>
            <a:r>
              <a:rPr lang="fr-FR" sz="1400" dirty="0">
                <a:solidFill>
                  <a:prstClr val="white"/>
                </a:solidFill>
                <a:latin typeface="Calibri"/>
              </a:rPr>
              <a:t>364 randomisations</a:t>
            </a:r>
          </a:p>
        </p:txBody>
      </p:sp>
      <p:sp>
        <p:nvSpPr>
          <p:cNvPr id="5" name="Rectangle à coins arrondis 4"/>
          <p:cNvSpPr/>
          <p:nvPr/>
        </p:nvSpPr>
        <p:spPr>
          <a:xfrm>
            <a:off x="2177562" y="1751017"/>
            <a:ext cx="1560035" cy="468000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 defTabSz="342900">
              <a:defRPr/>
            </a:pPr>
            <a:r>
              <a:rPr lang="fr-FR" sz="1400" dirty="0">
                <a:solidFill>
                  <a:prstClr val="white"/>
                </a:solidFill>
                <a:latin typeface="Calibri"/>
              </a:rPr>
              <a:t>182 néo-adjuvant</a:t>
            </a:r>
          </a:p>
        </p:txBody>
      </p:sp>
      <p:sp>
        <p:nvSpPr>
          <p:cNvPr id="6" name="Rectangle à coins arrondis 5"/>
          <p:cNvSpPr/>
          <p:nvPr/>
        </p:nvSpPr>
        <p:spPr>
          <a:xfrm>
            <a:off x="5051302" y="1751017"/>
            <a:ext cx="1560035" cy="468000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 defTabSz="342900">
              <a:defRPr/>
            </a:pPr>
            <a:r>
              <a:rPr lang="fr-FR" sz="1400" dirty="0">
                <a:solidFill>
                  <a:prstClr val="white"/>
                </a:solidFill>
                <a:latin typeface="Calibri"/>
              </a:rPr>
              <a:t>182 chirurgie</a:t>
            </a:r>
          </a:p>
        </p:txBody>
      </p:sp>
      <p:sp>
        <p:nvSpPr>
          <p:cNvPr id="7" name="Rectangle à coins arrondis 6"/>
          <p:cNvSpPr/>
          <p:nvPr/>
        </p:nvSpPr>
        <p:spPr>
          <a:xfrm>
            <a:off x="2177562" y="2724625"/>
            <a:ext cx="1560035" cy="468000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 defTabSz="342900">
              <a:defRPr/>
            </a:pPr>
            <a:r>
              <a:rPr lang="fr-FR" sz="1400" dirty="0">
                <a:solidFill>
                  <a:prstClr val="white"/>
                </a:solidFill>
                <a:latin typeface="Calibri"/>
              </a:rPr>
              <a:t>172 traités</a:t>
            </a:r>
          </a:p>
        </p:txBody>
      </p:sp>
      <p:sp>
        <p:nvSpPr>
          <p:cNvPr id="8" name="Rectangle à coins arrondis 7"/>
          <p:cNvSpPr/>
          <p:nvPr/>
        </p:nvSpPr>
        <p:spPr>
          <a:xfrm>
            <a:off x="5051302" y="2724625"/>
            <a:ext cx="1560035" cy="468000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 defTabSz="342900">
              <a:defRPr/>
            </a:pPr>
            <a:r>
              <a:rPr lang="fr-FR" sz="1400" dirty="0">
                <a:solidFill>
                  <a:prstClr val="white"/>
                </a:solidFill>
                <a:latin typeface="Calibri"/>
              </a:rPr>
              <a:t>178 traités</a:t>
            </a:r>
          </a:p>
        </p:txBody>
      </p:sp>
      <p:cxnSp>
        <p:nvCxnSpPr>
          <p:cNvPr id="10" name="Connecteur en angle 9"/>
          <p:cNvCxnSpPr>
            <a:stCxn id="4" idx="1"/>
            <a:endCxn id="5" idx="0"/>
          </p:cNvCxnSpPr>
          <p:nvPr/>
        </p:nvCxnSpPr>
        <p:spPr>
          <a:xfrm rot="10800000" flipV="1">
            <a:off x="2957580" y="1427487"/>
            <a:ext cx="656852" cy="323529"/>
          </a:xfrm>
          <a:prstGeom prst="bentConnector2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en angle 11"/>
          <p:cNvCxnSpPr>
            <a:stCxn id="4" idx="3"/>
            <a:endCxn id="6" idx="0"/>
          </p:cNvCxnSpPr>
          <p:nvPr/>
        </p:nvCxnSpPr>
        <p:spPr>
          <a:xfrm>
            <a:off x="5174467" y="1427488"/>
            <a:ext cx="656853" cy="323529"/>
          </a:xfrm>
          <a:prstGeom prst="bentConnector2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>
            <a:stCxn id="5" idx="2"/>
            <a:endCxn id="7" idx="0"/>
          </p:cNvCxnSpPr>
          <p:nvPr/>
        </p:nvCxnSpPr>
        <p:spPr>
          <a:xfrm>
            <a:off x="2957580" y="2219017"/>
            <a:ext cx="0" cy="505608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>
            <a:stCxn id="6" idx="2"/>
            <a:endCxn id="8" idx="0"/>
          </p:cNvCxnSpPr>
          <p:nvPr/>
        </p:nvCxnSpPr>
        <p:spPr>
          <a:xfrm>
            <a:off x="5831320" y="2219017"/>
            <a:ext cx="0" cy="505608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à coins arrondis 16"/>
          <p:cNvSpPr/>
          <p:nvPr/>
        </p:nvSpPr>
        <p:spPr>
          <a:xfrm>
            <a:off x="2046189" y="4114312"/>
            <a:ext cx="1822780" cy="468000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 defTabSz="342900">
              <a:defRPr/>
            </a:pPr>
            <a:r>
              <a:rPr lang="fr-FR" sz="1400" dirty="0">
                <a:solidFill>
                  <a:prstClr val="white"/>
                </a:solidFill>
                <a:latin typeface="Calibri"/>
              </a:rPr>
              <a:t>140 résections curatives</a:t>
            </a:r>
          </a:p>
        </p:txBody>
      </p:sp>
      <p:sp>
        <p:nvSpPr>
          <p:cNvPr id="18" name="Rectangle à coins arrondis 17"/>
          <p:cNvSpPr/>
          <p:nvPr/>
        </p:nvSpPr>
        <p:spPr>
          <a:xfrm>
            <a:off x="4919930" y="4114312"/>
            <a:ext cx="1822780" cy="468000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 defTabSz="342900">
              <a:defRPr/>
            </a:pPr>
            <a:r>
              <a:rPr lang="fr-FR" sz="1400" dirty="0">
                <a:solidFill>
                  <a:prstClr val="white"/>
                </a:solidFill>
                <a:latin typeface="Calibri"/>
              </a:rPr>
              <a:t>129 résections curatives</a:t>
            </a:r>
          </a:p>
        </p:txBody>
      </p:sp>
      <p:cxnSp>
        <p:nvCxnSpPr>
          <p:cNvPr id="19" name="Connecteur droit avec flèche 18"/>
          <p:cNvCxnSpPr>
            <a:stCxn id="7" idx="2"/>
            <a:endCxn id="17" idx="0"/>
          </p:cNvCxnSpPr>
          <p:nvPr/>
        </p:nvCxnSpPr>
        <p:spPr>
          <a:xfrm flipH="1">
            <a:off x="2957579" y="3192625"/>
            <a:ext cx="1" cy="921687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>
            <a:stCxn id="8" idx="2"/>
            <a:endCxn id="18" idx="0"/>
          </p:cNvCxnSpPr>
          <p:nvPr/>
        </p:nvCxnSpPr>
        <p:spPr>
          <a:xfrm>
            <a:off x="5831320" y="3192625"/>
            <a:ext cx="0" cy="921687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en angle 29"/>
          <p:cNvCxnSpPr>
            <a:cxnSpLocks/>
            <a:stCxn id="8" idx="2"/>
            <a:endCxn id="31" idx="1"/>
          </p:cNvCxnSpPr>
          <p:nvPr/>
        </p:nvCxnSpPr>
        <p:spPr>
          <a:xfrm rot="16200000" flipH="1">
            <a:off x="5911783" y="3112161"/>
            <a:ext cx="416930" cy="577857"/>
          </a:xfrm>
          <a:prstGeom prst="bentConnector2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à coins arrondis 30"/>
          <p:cNvSpPr/>
          <p:nvPr/>
        </p:nvSpPr>
        <p:spPr>
          <a:xfrm>
            <a:off x="6409177" y="3159735"/>
            <a:ext cx="1633311" cy="899639"/>
          </a:xfrm>
          <a:prstGeom prst="roundRect">
            <a:avLst/>
          </a:prstGeom>
          <a:solidFill>
            <a:srgbClr val="A470AA"/>
          </a:solidFill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fr-FR" sz="1200" dirty="0">
                <a:solidFill>
                  <a:schemeClr val="bg1"/>
                </a:solidFill>
                <a:latin typeface="Calibri"/>
              </a:rPr>
              <a:t>49 non réséqués (cytologie positive, métastases, pas d’adénocarcinome...)</a:t>
            </a:r>
          </a:p>
        </p:txBody>
      </p:sp>
      <p:sp>
        <p:nvSpPr>
          <p:cNvPr id="33" name="Rectangle à coins arrondis 32"/>
          <p:cNvSpPr/>
          <p:nvPr/>
        </p:nvSpPr>
        <p:spPr>
          <a:xfrm>
            <a:off x="749508" y="3190099"/>
            <a:ext cx="1633311" cy="899639"/>
          </a:xfrm>
          <a:prstGeom prst="roundRect">
            <a:avLst/>
          </a:prstGeom>
          <a:solidFill>
            <a:srgbClr val="A470AA"/>
          </a:solidFill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fr-FR" sz="1200" dirty="0">
                <a:solidFill>
                  <a:schemeClr val="bg1"/>
                </a:solidFill>
                <a:latin typeface="Calibri"/>
              </a:rPr>
              <a:t>32 non réséqués (cytologie positive, métastases, pas d’adénocarcinome...)</a:t>
            </a:r>
          </a:p>
        </p:txBody>
      </p:sp>
      <p:cxnSp>
        <p:nvCxnSpPr>
          <p:cNvPr id="38" name="Connecteur en angle 37"/>
          <p:cNvCxnSpPr>
            <a:cxnSpLocks/>
            <a:stCxn id="7" idx="2"/>
            <a:endCxn id="33" idx="3"/>
          </p:cNvCxnSpPr>
          <p:nvPr/>
        </p:nvCxnSpPr>
        <p:spPr>
          <a:xfrm rot="5400000">
            <a:off x="2446553" y="3128892"/>
            <a:ext cx="447294" cy="574761"/>
          </a:xfrm>
          <a:prstGeom prst="bentConnector2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ZoneTexte 3">
            <a:extLst>
              <a:ext uri="{FF2B5EF4-FFF2-40B4-BE49-F238E27FC236}">
                <a16:creationId xmlns:a16="http://schemas.microsoft.com/office/drawing/2014/main" xmlns="" id="{14F0C6F0-F165-7644-BCA8-F215FE8AA8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483" y="4845691"/>
            <a:ext cx="87852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dirty="0" err="1">
                <a:solidFill>
                  <a:srgbClr val="4D4D4D"/>
                </a:solidFill>
                <a:latin typeface="Calibri"/>
              </a:rPr>
              <a:t>Unno</a:t>
            </a:r>
            <a:r>
              <a:rPr lang="fr-FR" sz="1000" dirty="0">
                <a:solidFill>
                  <a:srgbClr val="4D4D4D"/>
                </a:solidFill>
                <a:latin typeface="Calibri"/>
              </a:rPr>
              <a:t> M et al., ASCO GI 2019, abs 189</a:t>
            </a:r>
          </a:p>
        </p:txBody>
      </p:sp>
    </p:spTree>
    <p:extLst>
      <p:ext uri="{BB962C8B-B14F-4D97-AF65-F5344CB8AC3E}">
        <p14:creationId xmlns:p14="http://schemas.microsoft.com/office/powerpoint/2010/main" val="89838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Etude de phase II/III Prep-02/JSAP-05</a:t>
            </a:r>
            <a:br>
              <a:rPr lang="fr-FR" dirty="0"/>
            </a:br>
            <a:r>
              <a:rPr lang="fr-FR" dirty="0"/>
              <a:t>Caractéristiques</a:t>
            </a:r>
            <a:br>
              <a:rPr lang="fr-FR" dirty="0"/>
            </a:br>
            <a:r>
              <a:rPr lang="fr-FR" sz="1800" dirty="0"/>
              <a:t>Chimiothérapie néo-adjuvante dans les cancers du pancréas opérables</a:t>
            </a:r>
            <a:endParaRPr lang="fr-FR" dirty="0"/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/>
          </p:nvPr>
        </p:nvGraphicFramePr>
        <p:xfrm>
          <a:off x="2206340" y="1298692"/>
          <a:ext cx="5678485" cy="35825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195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8459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8459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5733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32672">
                <a:tc>
                  <a:txBody>
                    <a:bodyPr/>
                    <a:lstStyle/>
                    <a:p>
                      <a:endParaRPr lang="fr-FR" sz="1800" b="1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Néo-adjuvant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Chirurgie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p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Homme (%)</a:t>
                      </a:r>
                      <a:endParaRPr lang="fr-FR" sz="16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52,7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52,8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1,0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Age (ans)</a:t>
                      </a:r>
                      <a:endParaRPr lang="fr-FR" sz="16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67,3 ± 8,2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66,0 ± 7,8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0,08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22512">
                <a:tc>
                  <a:txBody>
                    <a:bodyPr/>
                    <a:lstStyle/>
                    <a:p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Ca 19-9 (médian)</a:t>
                      </a:r>
                      <a:endParaRPr lang="fr-FR" sz="16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114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98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0,38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PS 0 (%)</a:t>
                      </a:r>
                      <a:endParaRPr lang="fr-FR" sz="16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96,7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94,4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0,43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73133">
                <a:tc>
                  <a:txBody>
                    <a:bodyPr/>
                    <a:lstStyle/>
                    <a:p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Localisation (%)</a:t>
                      </a:r>
                    </a:p>
                    <a:p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	Tête</a:t>
                      </a:r>
                    </a:p>
                    <a:p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	Corps/Queue</a:t>
                      </a:r>
                      <a:endParaRPr lang="fr-FR" sz="16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73,6</a:t>
                      </a:r>
                    </a:p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26,4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65,1</a:t>
                      </a:r>
                    </a:p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27,8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0,86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cT3 (%)</a:t>
                      </a:r>
                      <a:endParaRPr lang="fr-FR" sz="16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71,4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73,3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0,44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cN1 (%)</a:t>
                      </a:r>
                      <a:endParaRPr lang="fr-FR" sz="16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21,4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21,7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1,0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5" name="ZoneTexte 3">
            <a:extLst>
              <a:ext uri="{FF2B5EF4-FFF2-40B4-BE49-F238E27FC236}">
                <a16:creationId xmlns:a16="http://schemas.microsoft.com/office/drawing/2014/main" xmlns="" id="{F7A82879-5A3D-424C-891C-CD739C2058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483" y="4845691"/>
            <a:ext cx="87852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dirty="0" err="1">
                <a:solidFill>
                  <a:srgbClr val="4D4D4D"/>
                </a:solidFill>
                <a:latin typeface="Calibri"/>
              </a:rPr>
              <a:t>Unno</a:t>
            </a:r>
            <a:r>
              <a:rPr lang="fr-FR" sz="1000" dirty="0">
                <a:solidFill>
                  <a:srgbClr val="4D4D4D"/>
                </a:solidFill>
                <a:latin typeface="Calibri"/>
              </a:rPr>
              <a:t> M et al., ASCO GI 2019, abs 189</a:t>
            </a:r>
          </a:p>
        </p:txBody>
      </p:sp>
    </p:spTree>
    <p:extLst>
      <p:ext uri="{BB962C8B-B14F-4D97-AF65-F5344CB8AC3E}">
        <p14:creationId xmlns:p14="http://schemas.microsoft.com/office/powerpoint/2010/main" val="154321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Etude de phase II/III Prep-02/JSAP-05</a:t>
            </a:r>
            <a:br>
              <a:rPr lang="fr-FR" dirty="0"/>
            </a:br>
            <a:r>
              <a:rPr lang="fr-FR" sz="2325" dirty="0"/>
              <a:t>Tolérance de la chimiothérapie néo-adjuvante</a:t>
            </a:r>
            <a:br>
              <a:rPr lang="fr-FR" sz="2325" dirty="0"/>
            </a:br>
            <a:r>
              <a:rPr lang="fr-FR" sz="1800" dirty="0"/>
              <a:t>Chimiothérapie néo-adjuvante dans les cancers du pancréas opérables</a:t>
            </a:r>
            <a:endParaRPr lang="fr-FR" dirty="0"/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/>
          </p:nvPr>
        </p:nvGraphicFramePr>
        <p:xfrm>
          <a:off x="1990789" y="1462878"/>
          <a:ext cx="5137033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93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9882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9882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1800" dirty="0"/>
                        <a:t>N=172 (%)</a:t>
                      </a:r>
                      <a:endParaRPr lang="fr-FR" sz="1800" b="1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G3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G4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Leucopénie</a:t>
                      </a:r>
                      <a:endParaRPr lang="fr-FR" sz="16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41,3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23,8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Neutropénie</a:t>
                      </a:r>
                      <a:endParaRPr lang="fr-FR" sz="16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34,9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22,7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Neutropénie fébrile</a:t>
                      </a:r>
                      <a:endParaRPr lang="fr-FR" sz="16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6,4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fr-FR" sz="16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Thrombopénie</a:t>
                      </a:r>
                      <a:endParaRPr lang="fr-FR" sz="16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3,5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2,3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Anémie</a:t>
                      </a:r>
                      <a:endParaRPr lang="fr-FR" sz="16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4,1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0,6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Anorexie</a:t>
                      </a:r>
                      <a:endParaRPr lang="fr-FR" sz="16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7,6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Mucite</a:t>
                      </a:r>
                      <a:endParaRPr lang="fr-FR" sz="16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5,8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Rash cutané</a:t>
                      </a:r>
                      <a:endParaRPr lang="fr-FR" sz="16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8,7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5" name="ZoneTexte 3">
            <a:extLst>
              <a:ext uri="{FF2B5EF4-FFF2-40B4-BE49-F238E27FC236}">
                <a16:creationId xmlns:a16="http://schemas.microsoft.com/office/drawing/2014/main" xmlns="" id="{1500079C-D096-F440-9020-402615DBC2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483" y="4845691"/>
            <a:ext cx="87852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dirty="0" err="1">
                <a:solidFill>
                  <a:srgbClr val="4D4D4D"/>
                </a:solidFill>
                <a:latin typeface="Calibri"/>
              </a:rPr>
              <a:t>Unno</a:t>
            </a:r>
            <a:r>
              <a:rPr lang="fr-FR" sz="1000" dirty="0">
                <a:solidFill>
                  <a:srgbClr val="4D4D4D"/>
                </a:solidFill>
                <a:latin typeface="Calibri"/>
              </a:rPr>
              <a:t> M et al., ASCO GI 2019, abs 189</a:t>
            </a:r>
          </a:p>
        </p:txBody>
      </p:sp>
    </p:spTree>
    <p:extLst>
      <p:ext uri="{BB962C8B-B14F-4D97-AF65-F5344CB8AC3E}">
        <p14:creationId xmlns:p14="http://schemas.microsoft.com/office/powerpoint/2010/main" val="62611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Etude de phase II/III Prep-02/JSAP-05</a:t>
            </a:r>
            <a:br>
              <a:rPr lang="fr-FR" dirty="0"/>
            </a:br>
            <a:r>
              <a:rPr lang="fr-FR" dirty="0"/>
              <a:t>Résultats</a:t>
            </a:r>
            <a:br>
              <a:rPr lang="fr-FR" dirty="0"/>
            </a:br>
            <a:r>
              <a:rPr lang="fr-FR" sz="1800" dirty="0"/>
              <a:t>Chimiothérapie néo-adjuvante dans les cancers du pancréas opérables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5321508" y="1200151"/>
            <a:ext cx="3822492" cy="2608703"/>
          </a:xfrm>
        </p:spPr>
        <p:txBody>
          <a:bodyPr/>
          <a:lstStyle/>
          <a:p>
            <a:r>
              <a:rPr lang="fr-FR" b="1" dirty="0"/>
              <a:t>Survie globale</a:t>
            </a:r>
          </a:p>
          <a:p>
            <a:pPr lvl="1"/>
            <a:r>
              <a:rPr lang="fr-FR" dirty="0"/>
              <a:t>Néo-adjuvant : 36,7 m (28,7 </a:t>
            </a:r>
            <a:r>
              <a:rPr lang="mr-IN" dirty="0"/>
              <a:t>–</a:t>
            </a:r>
            <a:r>
              <a:rPr lang="fr-FR" dirty="0"/>
              <a:t> 43,3)</a:t>
            </a:r>
          </a:p>
          <a:p>
            <a:pPr lvl="1"/>
            <a:r>
              <a:rPr lang="fr-FR" dirty="0"/>
              <a:t>Chirurgie : 26,6 m (21,0 </a:t>
            </a:r>
            <a:r>
              <a:rPr lang="mr-IN" dirty="0"/>
              <a:t>–</a:t>
            </a:r>
            <a:r>
              <a:rPr lang="fr-FR" dirty="0"/>
              <a:t> 31,3)</a:t>
            </a:r>
          </a:p>
          <a:p>
            <a:pPr marL="257175" lvl="1" indent="0">
              <a:buNone/>
            </a:pPr>
            <a:r>
              <a:rPr lang="fr-FR" dirty="0"/>
              <a:t>HR 0,72 (IC 95% 0,55 </a:t>
            </a:r>
            <a:r>
              <a:rPr lang="mr-IN" dirty="0"/>
              <a:t>–</a:t>
            </a:r>
            <a:r>
              <a:rPr lang="fr-FR" dirty="0"/>
              <a:t> 0,94)</a:t>
            </a:r>
          </a:p>
          <a:p>
            <a:pPr marL="257175" lvl="1" indent="0">
              <a:buNone/>
            </a:pPr>
            <a:r>
              <a:rPr lang="fr-FR" dirty="0"/>
              <a:t>P=0,015</a:t>
            </a:r>
          </a:p>
          <a:p>
            <a:pPr lvl="1"/>
            <a:endParaRPr lang="fr-FR" dirty="0"/>
          </a:p>
          <a:p>
            <a:r>
              <a:rPr lang="fr-FR" b="1" dirty="0"/>
              <a:t>Survie à 2 ans</a:t>
            </a:r>
          </a:p>
          <a:p>
            <a:pPr lvl="1"/>
            <a:r>
              <a:rPr lang="fr-FR" dirty="0"/>
              <a:t>63,7% </a:t>
            </a:r>
            <a:r>
              <a:rPr lang="fr-FR" i="1" dirty="0"/>
              <a:t>vs</a:t>
            </a:r>
            <a:r>
              <a:rPr lang="fr-FR" dirty="0"/>
              <a:t> 52,5%</a:t>
            </a:r>
          </a:p>
        </p:txBody>
      </p:sp>
      <p:sp>
        <p:nvSpPr>
          <p:cNvPr id="6" name="ZoneTexte 3">
            <a:extLst>
              <a:ext uri="{FF2B5EF4-FFF2-40B4-BE49-F238E27FC236}">
                <a16:creationId xmlns:a16="http://schemas.microsoft.com/office/drawing/2014/main" xmlns="" id="{3CADCC6F-C80F-EB46-9646-E1A542646D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483" y="4845691"/>
            <a:ext cx="87852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dirty="0" err="1">
                <a:solidFill>
                  <a:srgbClr val="4D4D4D"/>
                </a:solidFill>
                <a:latin typeface="Calibri"/>
              </a:rPr>
              <a:t>Unno</a:t>
            </a:r>
            <a:r>
              <a:rPr lang="fr-FR" sz="1000" dirty="0">
                <a:solidFill>
                  <a:srgbClr val="4D4D4D"/>
                </a:solidFill>
                <a:latin typeface="Calibri"/>
              </a:rPr>
              <a:t> M et al., ASCO GI 2019, abs 189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A21B2C64-4B68-C543-9B84-F272A58071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413" y="3802031"/>
            <a:ext cx="68930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5FC6878E-BB52-3944-94DD-9DF98611EB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3122" y="3802031"/>
            <a:ext cx="68930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xmlns="" id="{6D8E2874-37D2-F148-82CE-F363495980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1966" y="1387994"/>
            <a:ext cx="206788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100</a:t>
            </a:r>
          </a:p>
        </p:txBody>
      </p:sp>
      <p:sp>
        <p:nvSpPr>
          <p:cNvPr id="88" name="Freeform 35">
            <a:extLst>
              <a:ext uri="{FF2B5EF4-FFF2-40B4-BE49-F238E27FC236}">
                <a16:creationId xmlns:a16="http://schemas.microsoft.com/office/drawing/2014/main" xmlns="" id="{2E27AF3A-D4C3-C34F-9A57-DA96B6091B5A}"/>
              </a:ext>
            </a:extLst>
          </p:cNvPr>
          <p:cNvSpPr>
            <a:spLocks noEditPoints="1"/>
          </p:cNvSpPr>
          <p:nvPr/>
        </p:nvSpPr>
        <p:spPr bwMode="auto">
          <a:xfrm>
            <a:off x="1752564" y="1451212"/>
            <a:ext cx="45719" cy="2298869"/>
          </a:xfrm>
          <a:custGeom>
            <a:avLst/>
            <a:gdLst>
              <a:gd name="T0" fmla="*/ 13 w 13"/>
              <a:gd name="T1" fmla="*/ 938 h 938"/>
              <a:gd name="T2" fmla="*/ 13 w 13"/>
              <a:gd name="T3" fmla="*/ 0 h 938"/>
              <a:gd name="T4" fmla="*/ 13 w 13"/>
              <a:gd name="T5" fmla="*/ 935 h 938"/>
              <a:gd name="T6" fmla="*/ 0 w 13"/>
              <a:gd name="T7" fmla="*/ 935 h 938"/>
              <a:gd name="T8" fmla="*/ 13 w 13"/>
              <a:gd name="T9" fmla="*/ 843 h 938"/>
              <a:gd name="T10" fmla="*/ 0 w 13"/>
              <a:gd name="T11" fmla="*/ 843 h 938"/>
              <a:gd name="T12" fmla="*/ 13 w 13"/>
              <a:gd name="T13" fmla="*/ 750 h 938"/>
              <a:gd name="T14" fmla="*/ 0 w 13"/>
              <a:gd name="T15" fmla="*/ 750 h 938"/>
              <a:gd name="T16" fmla="*/ 13 w 13"/>
              <a:gd name="T17" fmla="*/ 657 h 938"/>
              <a:gd name="T18" fmla="*/ 0 w 13"/>
              <a:gd name="T19" fmla="*/ 657 h 938"/>
              <a:gd name="T20" fmla="*/ 13 w 13"/>
              <a:gd name="T21" fmla="*/ 564 h 938"/>
              <a:gd name="T22" fmla="*/ 0 w 13"/>
              <a:gd name="T23" fmla="*/ 564 h 938"/>
              <a:gd name="T24" fmla="*/ 13 w 13"/>
              <a:gd name="T25" fmla="*/ 471 h 938"/>
              <a:gd name="T26" fmla="*/ 0 w 13"/>
              <a:gd name="T27" fmla="*/ 471 h 938"/>
              <a:gd name="T28" fmla="*/ 13 w 13"/>
              <a:gd name="T29" fmla="*/ 379 h 938"/>
              <a:gd name="T30" fmla="*/ 0 w 13"/>
              <a:gd name="T31" fmla="*/ 379 h 938"/>
              <a:gd name="T32" fmla="*/ 13 w 13"/>
              <a:gd name="T33" fmla="*/ 286 h 938"/>
              <a:gd name="T34" fmla="*/ 0 w 13"/>
              <a:gd name="T35" fmla="*/ 286 h 938"/>
              <a:gd name="T36" fmla="*/ 13 w 13"/>
              <a:gd name="T37" fmla="*/ 193 h 938"/>
              <a:gd name="T38" fmla="*/ 0 w 13"/>
              <a:gd name="T39" fmla="*/ 193 h 938"/>
              <a:gd name="T40" fmla="*/ 13 w 13"/>
              <a:gd name="T41" fmla="*/ 100 h 938"/>
              <a:gd name="T42" fmla="*/ 0 w 13"/>
              <a:gd name="T43" fmla="*/ 100 h 938"/>
              <a:gd name="T44" fmla="*/ 13 w 13"/>
              <a:gd name="T45" fmla="*/ 7 h 938"/>
              <a:gd name="T46" fmla="*/ 0 w 13"/>
              <a:gd name="T47" fmla="*/ 7 h 9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3" h="938">
                <a:moveTo>
                  <a:pt x="13" y="938"/>
                </a:moveTo>
                <a:lnTo>
                  <a:pt x="13" y="0"/>
                </a:lnTo>
                <a:moveTo>
                  <a:pt x="13" y="935"/>
                </a:moveTo>
                <a:lnTo>
                  <a:pt x="0" y="935"/>
                </a:lnTo>
                <a:moveTo>
                  <a:pt x="13" y="843"/>
                </a:moveTo>
                <a:lnTo>
                  <a:pt x="0" y="843"/>
                </a:lnTo>
                <a:moveTo>
                  <a:pt x="13" y="750"/>
                </a:moveTo>
                <a:lnTo>
                  <a:pt x="0" y="750"/>
                </a:lnTo>
                <a:moveTo>
                  <a:pt x="13" y="657"/>
                </a:moveTo>
                <a:lnTo>
                  <a:pt x="0" y="657"/>
                </a:lnTo>
                <a:moveTo>
                  <a:pt x="13" y="564"/>
                </a:moveTo>
                <a:lnTo>
                  <a:pt x="0" y="564"/>
                </a:lnTo>
                <a:moveTo>
                  <a:pt x="13" y="471"/>
                </a:moveTo>
                <a:lnTo>
                  <a:pt x="0" y="471"/>
                </a:lnTo>
                <a:moveTo>
                  <a:pt x="13" y="379"/>
                </a:moveTo>
                <a:lnTo>
                  <a:pt x="0" y="379"/>
                </a:lnTo>
                <a:moveTo>
                  <a:pt x="13" y="286"/>
                </a:moveTo>
                <a:lnTo>
                  <a:pt x="0" y="286"/>
                </a:lnTo>
                <a:moveTo>
                  <a:pt x="13" y="193"/>
                </a:moveTo>
                <a:lnTo>
                  <a:pt x="0" y="193"/>
                </a:lnTo>
                <a:moveTo>
                  <a:pt x="13" y="100"/>
                </a:moveTo>
                <a:lnTo>
                  <a:pt x="0" y="100"/>
                </a:lnTo>
                <a:moveTo>
                  <a:pt x="13" y="7"/>
                </a:moveTo>
                <a:lnTo>
                  <a:pt x="0" y="7"/>
                </a:lnTo>
              </a:path>
            </a:pathLst>
          </a:custGeom>
          <a:noFill/>
          <a:ln w="12700" cap="flat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750">
              <a:solidFill>
                <a:prstClr val="black"/>
              </a:solidFill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xmlns="" id="{B11877CA-4894-0C48-B3EB-6154D37F74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1355" y="4017238"/>
            <a:ext cx="407163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05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Années</a:t>
            </a:r>
            <a:endParaRPr lang="en-US" altLang="en-US" sz="1050" dirty="0">
              <a:solidFill>
                <a:prstClr val="black">
                  <a:lumMod val="50000"/>
                  <a:lumOff val="50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xmlns="" id="{1CD129F8-DC48-AF4A-9706-38519C9431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6426" y="4233283"/>
            <a:ext cx="650819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11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Nb</a:t>
            </a:r>
            <a:r>
              <a:rPr lang="en-US" altLang="en-US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 à </a:t>
            </a:r>
            <a:r>
              <a:rPr lang="en-US" altLang="en-US" sz="11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risque</a:t>
            </a:r>
            <a:endParaRPr lang="en-US" altLang="en-US" sz="1100" dirty="0">
              <a:solidFill>
                <a:prstClr val="black">
                  <a:lumMod val="50000"/>
                  <a:lumOff val="50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FD8E56C3-436E-1145-9F3F-6E5AF6796D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6414" y="4441839"/>
            <a:ext cx="445635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1100" dirty="0">
                <a:solidFill>
                  <a:srgbClr val="4F81BD"/>
                </a:solidFill>
                <a:latin typeface="Calibri" panose="020F0502020204030204" pitchFamily="34" charset="0"/>
              </a:rPr>
              <a:t>NAC-GS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xmlns="" id="{658F94C0-B9CF-0F45-812A-7D2CFBB192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8221" y="4620703"/>
            <a:ext cx="27090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1100" dirty="0">
                <a:solidFill>
                  <a:srgbClr val="A470AA"/>
                </a:solidFill>
                <a:latin typeface="Calibri" panose="020F0502020204030204" pitchFamily="34" charset="0"/>
              </a:rPr>
              <a:t>Up-S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xmlns="" id="{2E8D5133-8CFB-CF4C-98B5-BD31C8115E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000" y="4441839"/>
            <a:ext cx="21640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1100" dirty="0">
                <a:solidFill>
                  <a:srgbClr val="4F81BD"/>
                </a:solidFill>
                <a:latin typeface="Calibri" panose="020F0502020204030204" pitchFamily="34" charset="0"/>
              </a:rPr>
              <a:t>182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xmlns="" id="{5BB86333-28B3-DB45-BFB5-4D46E4A4A2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000" y="4620703"/>
            <a:ext cx="21640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1100" dirty="0">
                <a:solidFill>
                  <a:srgbClr val="A470AA"/>
                </a:solidFill>
                <a:latin typeface="Calibri" panose="020F0502020204030204" pitchFamily="34" charset="0"/>
              </a:rPr>
              <a:t>180</a:t>
            </a:r>
          </a:p>
        </p:txBody>
      </p:sp>
      <p:cxnSp>
        <p:nvCxnSpPr>
          <p:cNvPr id="109" name="Connecteur droit 108">
            <a:extLst>
              <a:ext uri="{FF2B5EF4-FFF2-40B4-BE49-F238E27FC236}">
                <a16:creationId xmlns:a16="http://schemas.microsoft.com/office/drawing/2014/main" xmlns="" id="{9613F648-E8CF-EE4E-8F81-64F362F2FA8F}"/>
              </a:ext>
            </a:extLst>
          </p:cNvPr>
          <p:cNvCxnSpPr>
            <a:cxnSpLocks/>
          </p:cNvCxnSpPr>
          <p:nvPr/>
        </p:nvCxnSpPr>
        <p:spPr>
          <a:xfrm>
            <a:off x="1796254" y="3739983"/>
            <a:ext cx="3326206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Connecteur droit 110">
            <a:extLst>
              <a:ext uri="{FF2B5EF4-FFF2-40B4-BE49-F238E27FC236}">
                <a16:creationId xmlns:a16="http://schemas.microsoft.com/office/drawing/2014/main" xmlns="" id="{4AF7FAB1-12E6-7740-A81F-BB93E74317A0}"/>
              </a:ext>
            </a:extLst>
          </p:cNvPr>
          <p:cNvCxnSpPr>
            <a:cxnSpLocks/>
          </p:cNvCxnSpPr>
          <p:nvPr/>
        </p:nvCxnSpPr>
        <p:spPr>
          <a:xfrm rot="5400000">
            <a:off x="2410238" y="3767435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3" name="Rectangle 112">
            <a:extLst>
              <a:ext uri="{FF2B5EF4-FFF2-40B4-BE49-F238E27FC236}">
                <a16:creationId xmlns:a16="http://schemas.microsoft.com/office/drawing/2014/main" xmlns="" id="{B753A519-5C09-EA45-B605-23AEE89A5B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7210" y="3802031"/>
            <a:ext cx="68930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2</a:t>
            </a:r>
          </a:p>
        </p:txBody>
      </p:sp>
      <p:cxnSp>
        <p:nvCxnSpPr>
          <p:cNvPr id="115" name="Connecteur droit 114">
            <a:extLst>
              <a:ext uri="{FF2B5EF4-FFF2-40B4-BE49-F238E27FC236}">
                <a16:creationId xmlns:a16="http://schemas.microsoft.com/office/drawing/2014/main" xmlns="" id="{ACAEEF8A-CBA4-294D-ABC9-FC17CF8D26AD}"/>
              </a:ext>
            </a:extLst>
          </p:cNvPr>
          <p:cNvCxnSpPr>
            <a:cxnSpLocks/>
          </p:cNvCxnSpPr>
          <p:nvPr/>
        </p:nvCxnSpPr>
        <p:spPr>
          <a:xfrm rot="5400000">
            <a:off x="3054326" y="3767435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7" name="Rectangle 116">
            <a:extLst>
              <a:ext uri="{FF2B5EF4-FFF2-40B4-BE49-F238E27FC236}">
                <a16:creationId xmlns:a16="http://schemas.microsoft.com/office/drawing/2014/main" xmlns="" id="{50641014-2DFA-3F44-BC4B-A06C7CAFD2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1601" y="3802031"/>
            <a:ext cx="68930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3</a:t>
            </a:r>
          </a:p>
        </p:txBody>
      </p:sp>
      <p:cxnSp>
        <p:nvCxnSpPr>
          <p:cNvPr id="119" name="Connecteur droit 118">
            <a:extLst>
              <a:ext uri="{FF2B5EF4-FFF2-40B4-BE49-F238E27FC236}">
                <a16:creationId xmlns:a16="http://schemas.microsoft.com/office/drawing/2014/main" xmlns="" id="{787472E6-8651-2C49-8735-B7CAD0D160FC}"/>
              </a:ext>
            </a:extLst>
          </p:cNvPr>
          <p:cNvCxnSpPr>
            <a:cxnSpLocks/>
          </p:cNvCxnSpPr>
          <p:nvPr/>
        </p:nvCxnSpPr>
        <p:spPr>
          <a:xfrm rot="5400000">
            <a:off x="3698717" y="3767435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1" name="Rectangle 120">
            <a:extLst>
              <a:ext uri="{FF2B5EF4-FFF2-40B4-BE49-F238E27FC236}">
                <a16:creationId xmlns:a16="http://schemas.microsoft.com/office/drawing/2014/main" xmlns="" id="{0AB320C8-8212-2941-BA39-741E205C39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0425" y="3802031"/>
            <a:ext cx="68930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4</a:t>
            </a:r>
          </a:p>
        </p:txBody>
      </p:sp>
      <p:cxnSp>
        <p:nvCxnSpPr>
          <p:cNvPr id="123" name="Connecteur droit 122">
            <a:extLst>
              <a:ext uri="{FF2B5EF4-FFF2-40B4-BE49-F238E27FC236}">
                <a16:creationId xmlns:a16="http://schemas.microsoft.com/office/drawing/2014/main" xmlns="" id="{C3FFE0F1-A2F5-F543-A9AE-0431B9E75A78}"/>
              </a:ext>
            </a:extLst>
          </p:cNvPr>
          <p:cNvCxnSpPr>
            <a:cxnSpLocks/>
          </p:cNvCxnSpPr>
          <p:nvPr/>
        </p:nvCxnSpPr>
        <p:spPr>
          <a:xfrm rot="5400000">
            <a:off x="4337541" y="3767435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5" name="Rectangle 124">
            <a:extLst>
              <a:ext uri="{FF2B5EF4-FFF2-40B4-BE49-F238E27FC236}">
                <a16:creationId xmlns:a16="http://schemas.microsoft.com/office/drawing/2014/main" xmlns="" id="{2B4D90FC-8AC8-4C42-9845-78A63595F3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1050" y="3802031"/>
            <a:ext cx="68930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5</a:t>
            </a:r>
          </a:p>
        </p:txBody>
      </p:sp>
      <p:cxnSp>
        <p:nvCxnSpPr>
          <p:cNvPr id="127" name="Connecteur droit 126">
            <a:extLst>
              <a:ext uri="{FF2B5EF4-FFF2-40B4-BE49-F238E27FC236}">
                <a16:creationId xmlns:a16="http://schemas.microsoft.com/office/drawing/2014/main" xmlns="" id="{76029D71-60A3-E54A-8935-3EA492C2974E}"/>
              </a:ext>
            </a:extLst>
          </p:cNvPr>
          <p:cNvCxnSpPr>
            <a:cxnSpLocks/>
          </p:cNvCxnSpPr>
          <p:nvPr/>
        </p:nvCxnSpPr>
        <p:spPr>
          <a:xfrm rot="5400000">
            <a:off x="4978166" y="3767435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5" name="TextBox 140">
            <a:extLst>
              <a:ext uri="{FF2B5EF4-FFF2-40B4-BE49-F238E27FC236}">
                <a16:creationId xmlns:a16="http://schemas.microsoft.com/office/drawing/2014/main" xmlns="" id="{8817AD9F-64EF-B241-97F0-C2B20AE0E964}"/>
              </a:ext>
            </a:extLst>
          </p:cNvPr>
          <p:cNvSpPr txBox="1"/>
          <p:nvPr/>
        </p:nvSpPr>
        <p:spPr>
          <a:xfrm>
            <a:off x="1235074" y="1911971"/>
            <a:ext cx="161583" cy="1400567"/>
          </a:xfrm>
          <a:prstGeom prst="rect">
            <a:avLst/>
          </a:prstGeom>
          <a:noFill/>
        </p:spPr>
        <p:txBody>
          <a:bodyPr vert="vert270" wrap="square" lIns="0" tIns="0" rIns="0" bIns="0" rtlCol="0" anchor="t" anchorCtr="0">
            <a:spAutoFit/>
          </a:bodyPr>
          <a:lstStyle/>
          <a:p>
            <a:pPr algn="ctr" defTabSz="457200"/>
            <a:r>
              <a:rPr lang="en-US" sz="1050" b="1" kern="600" spc="23" dirty="0">
                <a:solidFill>
                  <a:prstClr val="black">
                    <a:lumMod val="50000"/>
                    <a:lumOff val="50000"/>
                  </a:prstClr>
                </a:solidFill>
              </a:rPr>
              <a:t>SG (%)</a:t>
            </a: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xmlns="" id="{AC256262-67EA-6A46-8BD2-241D9C9C7C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0896" y="1613679"/>
            <a:ext cx="137858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90</a:t>
            </a:r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xmlns="" id="{C18FF57D-DC49-A94D-B504-04FEC27F6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0896" y="1843352"/>
            <a:ext cx="137858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80</a:t>
            </a: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xmlns="" id="{627B3F43-993D-3A42-8258-D80DD5702E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0896" y="2067694"/>
            <a:ext cx="137858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70</a:t>
            </a: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xmlns="" id="{2F4D038A-088F-3747-A8E1-7881A32792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0896" y="2292036"/>
            <a:ext cx="137858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60</a:t>
            </a:r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xmlns="" id="{48EB5777-6D3E-4440-90F4-9CE0360F4A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0896" y="2516378"/>
            <a:ext cx="137858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50</a:t>
            </a: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xmlns="" id="{033DA7E6-97AA-7248-9E92-421F751B35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0896" y="2745269"/>
            <a:ext cx="137858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40</a:t>
            </a: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xmlns="" id="{71319897-4D35-FD43-92FD-14AF2AE3B3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0896" y="2974160"/>
            <a:ext cx="137858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30</a:t>
            </a: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xmlns="" id="{67D7A7DF-66F4-1A4D-98EF-DE48C01A18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0896" y="3207600"/>
            <a:ext cx="137858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20</a:t>
            </a: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xmlns="" id="{3EDC7501-1F13-454F-B913-0E6859F983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0896" y="3427393"/>
            <a:ext cx="137858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10</a:t>
            </a: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xmlns="" id="{49CF7B06-3E34-3E4D-917D-786B62904F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9825" y="3647186"/>
            <a:ext cx="68929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/>
            <a:r>
              <a:rPr lang="en-US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156" name="Forme libre 155">
            <a:extLst>
              <a:ext uri="{FF2B5EF4-FFF2-40B4-BE49-F238E27FC236}">
                <a16:creationId xmlns:a16="http://schemas.microsoft.com/office/drawing/2014/main" xmlns="" id="{522DBB57-E8C5-A44C-8917-2CD5330E2AB9}"/>
              </a:ext>
            </a:extLst>
          </p:cNvPr>
          <p:cNvSpPr/>
          <p:nvPr/>
        </p:nvSpPr>
        <p:spPr>
          <a:xfrm>
            <a:off x="1908026" y="1472283"/>
            <a:ext cx="3076609" cy="1535004"/>
          </a:xfrm>
          <a:custGeom>
            <a:avLst/>
            <a:gdLst>
              <a:gd name="connsiteX0" fmla="*/ 3076609 w 3076609"/>
              <a:gd name="connsiteY0" fmla="*/ 1535004 h 1535004"/>
              <a:gd name="connsiteX1" fmla="*/ 3076609 w 3076609"/>
              <a:gd name="connsiteY1" fmla="*/ 1442573 h 1535004"/>
              <a:gd name="connsiteX2" fmla="*/ 2713490 w 3076609"/>
              <a:gd name="connsiteY2" fmla="*/ 1442573 h 1535004"/>
              <a:gd name="connsiteX3" fmla="*/ 2713490 w 3076609"/>
              <a:gd name="connsiteY3" fmla="*/ 1389756 h 1535004"/>
              <a:gd name="connsiteX4" fmla="*/ 2512124 w 3076609"/>
              <a:gd name="connsiteY4" fmla="*/ 1389756 h 1535004"/>
              <a:gd name="connsiteX5" fmla="*/ 2512124 w 3076609"/>
              <a:gd name="connsiteY5" fmla="*/ 1353444 h 1535004"/>
              <a:gd name="connsiteX6" fmla="*/ 2317360 w 3076609"/>
              <a:gd name="connsiteY6" fmla="*/ 1353444 h 1535004"/>
              <a:gd name="connsiteX7" fmla="*/ 2317360 w 3076609"/>
              <a:gd name="connsiteY7" fmla="*/ 1323734 h 1535004"/>
              <a:gd name="connsiteX8" fmla="*/ 2211726 w 3076609"/>
              <a:gd name="connsiteY8" fmla="*/ 1323734 h 1535004"/>
              <a:gd name="connsiteX9" fmla="*/ 2211726 w 3076609"/>
              <a:gd name="connsiteY9" fmla="*/ 1297326 h 1535004"/>
              <a:gd name="connsiteX10" fmla="*/ 2142403 w 3076609"/>
              <a:gd name="connsiteY10" fmla="*/ 1297326 h 1535004"/>
              <a:gd name="connsiteX11" fmla="*/ 2142403 w 3076609"/>
              <a:gd name="connsiteY11" fmla="*/ 1261014 h 1535004"/>
              <a:gd name="connsiteX12" fmla="*/ 2066478 w 3076609"/>
              <a:gd name="connsiteY12" fmla="*/ 1261014 h 1535004"/>
              <a:gd name="connsiteX13" fmla="*/ 2066478 w 3076609"/>
              <a:gd name="connsiteY13" fmla="*/ 1261014 h 1535004"/>
              <a:gd name="connsiteX14" fmla="*/ 2049973 w 3076609"/>
              <a:gd name="connsiteY14" fmla="*/ 1237906 h 1535004"/>
              <a:gd name="connsiteX15" fmla="*/ 2023564 w 3076609"/>
              <a:gd name="connsiteY15" fmla="*/ 1228003 h 1535004"/>
              <a:gd name="connsiteX16" fmla="*/ 2007058 w 3076609"/>
              <a:gd name="connsiteY16" fmla="*/ 1201594 h 1535004"/>
              <a:gd name="connsiteX17" fmla="*/ 1947639 w 3076609"/>
              <a:gd name="connsiteY17" fmla="*/ 1201594 h 1535004"/>
              <a:gd name="connsiteX18" fmla="*/ 1924531 w 3076609"/>
              <a:gd name="connsiteY18" fmla="*/ 1185089 h 1535004"/>
              <a:gd name="connsiteX19" fmla="*/ 1924531 w 3076609"/>
              <a:gd name="connsiteY19" fmla="*/ 1185089 h 1535004"/>
              <a:gd name="connsiteX20" fmla="*/ 1898123 w 3076609"/>
              <a:gd name="connsiteY20" fmla="*/ 1168583 h 1535004"/>
              <a:gd name="connsiteX21" fmla="*/ 1898123 w 3076609"/>
              <a:gd name="connsiteY21" fmla="*/ 1168583 h 1535004"/>
              <a:gd name="connsiteX22" fmla="*/ 1868413 w 3076609"/>
              <a:gd name="connsiteY22" fmla="*/ 1158680 h 1535004"/>
              <a:gd name="connsiteX23" fmla="*/ 1868413 w 3076609"/>
              <a:gd name="connsiteY23" fmla="*/ 1158680 h 1535004"/>
              <a:gd name="connsiteX24" fmla="*/ 1848606 w 3076609"/>
              <a:gd name="connsiteY24" fmla="*/ 1132272 h 1535004"/>
              <a:gd name="connsiteX25" fmla="*/ 1779284 w 3076609"/>
              <a:gd name="connsiteY25" fmla="*/ 1132272 h 1535004"/>
              <a:gd name="connsiteX26" fmla="*/ 1779284 w 3076609"/>
              <a:gd name="connsiteY26" fmla="*/ 1132272 h 1535004"/>
              <a:gd name="connsiteX27" fmla="*/ 1752875 w 3076609"/>
              <a:gd name="connsiteY27" fmla="*/ 1112465 h 1535004"/>
              <a:gd name="connsiteX28" fmla="*/ 1670348 w 3076609"/>
              <a:gd name="connsiteY28" fmla="*/ 1112465 h 1535004"/>
              <a:gd name="connsiteX29" fmla="*/ 1630735 w 3076609"/>
              <a:gd name="connsiteY29" fmla="*/ 1095960 h 1535004"/>
              <a:gd name="connsiteX30" fmla="*/ 1604326 w 3076609"/>
              <a:gd name="connsiteY30" fmla="*/ 1082755 h 1535004"/>
              <a:gd name="connsiteX31" fmla="*/ 1604326 w 3076609"/>
              <a:gd name="connsiteY31" fmla="*/ 1082755 h 1535004"/>
              <a:gd name="connsiteX32" fmla="*/ 1571315 w 3076609"/>
              <a:gd name="connsiteY32" fmla="*/ 1049744 h 1535004"/>
              <a:gd name="connsiteX33" fmla="*/ 1541606 w 3076609"/>
              <a:gd name="connsiteY33" fmla="*/ 1049744 h 1535004"/>
              <a:gd name="connsiteX34" fmla="*/ 1541606 w 3076609"/>
              <a:gd name="connsiteY34" fmla="*/ 1049744 h 1535004"/>
              <a:gd name="connsiteX35" fmla="*/ 1528401 w 3076609"/>
              <a:gd name="connsiteY35" fmla="*/ 1023336 h 1535004"/>
              <a:gd name="connsiteX36" fmla="*/ 1468982 w 3076609"/>
              <a:gd name="connsiteY36" fmla="*/ 1023336 h 1535004"/>
              <a:gd name="connsiteX37" fmla="*/ 1439272 w 3076609"/>
              <a:gd name="connsiteY37" fmla="*/ 996927 h 1535004"/>
              <a:gd name="connsiteX38" fmla="*/ 1422767 w 3076609"/>
              <a:gd name="connsiteY38" fmla="*/ 993626 h 1535004"/>
              <a:gd name="connsiteX39" fmla="*/ 1422767 w 3076609"/>
              <a:gd name="connsiteY39" fmla="*/ 954013 h 1535004"/>
              <a:gd name="connsiteX40" fmla="*/ 1294025 w 3076609"/>
              <a:gd name="connsiteY40" fmla="*/ 954013 h 1535004"/>
              <a:gd name="connsiteX41" fmla="*/ 1274218 w 3076609"/>
              <a:gd name="connsiteY41" fmla="*/ 944110 h 1535004"/>
              <a:gd name="connsiteX42" fmla="*/ 1270917 w 3076609"/>
              <a:gd name="connsiteY42" fmla="*/ 871486 h 1535004"/>
              <a:gd name="connsiteX43" fmla="*/ 1208196 w 3076609"/>
              <a:gd name="connsiteY43" fmla="*/ 871486 h 1535004"/>
              <a:gd name="connsiteX44" fmla="*/ 1188390 w 3076609"/>
              <a:gd name="connsiteY44" fmla="*/ 845077 h 1535004"/>
              <a:gd name="connsiteX45" fmla="*/ 1188390 w 3076609"/>
              <a:gd name="connsiteY45" fmla="*/ 845077 h 1535004"/>
              <a:gd name="connsiteX46" fmla="*/ 1188390 w 3076609"/>
              <a:gd name="connsiteY46" fmla="*/ 845077 h 1535004"/>
              <a:gd name="connsiteX47" fmla="*/ 1148777 w 3076609"/>
              <a:gd name="connsiteY47" fmla="*/ 815368 h 1535004"/>
              <a:gd name="connsiteX48" fmla="*/ 1119067 w 3076609"/>
              <a:gd name="connsiteY48" fmla="*/ 795561 h 1535004"/>
              <a:gd name="connsiteX49" fmla="*/ 1089357 w 3076609"/>
              <a:gd name="connsiteY49" fmla="*/ 772453 h 1535004"/>
              <a:gd name="connsiteX50" fmla="*/ 1049744 w 3076609"/>
              <a:gd name="connsiteY50" fmla="*/ 749346 h 1535004"/>
              <a:gd name="connsiteX51" fmla="*/ 1016734 w 3076609"/>
              <a:gd name="connsiteY51" fmla="*/ 716335 h 1535004"/>
              <a:gd name="connsiteX52" fmla="*/ 1016734 w 3076609"/>
              <a:gd name="connsiteY52" fmla="*/ 716335 h 1535004"/>
              <a:gd name="connsiteX53" fmla="*/ 993626 w 3076609"/>
              <a:gd name="connsiteY53" fmla="*/ 676722 h 1535004"/>
              <a:gd name="connsiteX54" fmla="*/ 980422 w 3076609"/>
              <a:gd name="connsiteY54" fmla="*/ 647012 h 1535004"/>
              <a:gd name="connsiteX55" fmla="*/ 957314 w 3076609"/>
              <a:gd name="connsiteY55" fmla="*/ 627206 h 1535004"/>
              <a:gd name="connsiteX56" fmla="*/ 924303 w 3076609"/>
              <a:gd name="connsiteY56" fmla="*/ 627206 h 1535004"/>
              <a:gd name="connsiteX57" fmla="*/ 904497 w 3076609"/>
              <a:gd name="connsiteY57" fmla="*/ 597496 h 1535004"/>
              <a:gd name="connsiteX58" fmla="*/ 891292 w 3076609"/>
              <a:gd name="connsiteY58" fmla="*/ 564485 h 1535004"/>
              <a:gd name="connsiteX59" fmla="*/ 868185 w 3076609"/>
              <a:gd name="connsiteY59" fmla="*/ 524872 h 1535004"/>
              <a:gd name="connsiteX60" fmla="*/ 805464 w 3076609"/>
              <a:gd name="connsiteY60" fmla="*/ 524872 h 1535004"/>
              <a:gd name="connsiteX61" fmla="*/ 782357 w 3076609"/>
              <a:gd name="connsiteY61" fmla="*/ 508367 h 1535004"/>
              <a:gd name="connsiteX62" fmla="*/ 746045 w 3076609"/>
              <a:gd name="connsiteY62" fmla="*/ 508367 h 1535004"/>
              <a:gd name="connsiteX63" fmla="*/ 732840 w 3076609"/>
              <a:gd name="connsiteY63" fmla="*/ 488560 h 1535004"/>
              <a:gd name="connsiteX64" fmla="*/ 716335 w 3076609"/>
              <a:gd name="connsiteY64" fmla="*/ 465453 h 1535004"/>
              <a:gd name="connsiteX65" fmla="*/ 716335 w 3076609"/>
              <a:gd name="connsiteY65" fmla="*/ 465453 h 1535004"/>
              <a:gd name="connsiteX66" fmla="*/ 683324 w 3076609"/>
              <a:gd name="connsiteY66" fmla="*/ 442345 h 1535004"/>
              <a:gd name="connsiteX67" fmla="*/ 666819 w 3076609"/>
              <a:gd name="connsiteY67" fmla="*/ 409334 h 1535004"/>
              <a:gd name="connsiteX68" fmla="*/ 666819 w 3076609"/>
              <a:gd name="connsiteY68" fmla="*/ 409334 h 1535004"/>
              <a:gd name="connsiteX69" fmla="*/ 650313 w 3076609"/>
              <a:gd name="connsiteY69" fmla="*/ 382926 h 1535004"/>
              <a:gd name="connsiteX70" fmla="*/ 607399 w 3076609"/>
              <a:gd name="connsiteY70" fmla="*/ 382926 h 1535004"/>
              <a:gd name="connsiteX71" fmla="*/ 561184 w 3076609"/>
              <a:gd name="connsiteY71" fmla="*/ 323506 h 1535004"/>
              <a:gd name="connsiteX72" fmla="*/ 528173 w 3076609"/>
              <a:gd name="connsiteY72" fmla="*/ 283893 h 1535004"/>
              <a:gd name="connsiteX73" fmla="*/ 501765 w 3076609"/>
              <a:gd name="connsiteY73" fmla="*/ 240979 h 1535004"/>
              <a:gd name="connsiteX74" fmla="*/ 458851 w 3076609"/>
              <a:gd name="connsiteY74" fmla="*/ 240979 h 1535004"/>
              <a:gd name="connsiteX75" fmla="*/ 435743 w 3076609"/>
              <a:gd name="connsiteY75" fmla="*/ 188162 h 1535004"/>
              <a:gd name="connsiteX76" fmla="*/ 389528 w 3076609"/>
              <a:gd name="connsiteY76" fmla="*/ 188162 h 1535004"/>
              <a:gd name="connsiteX77" fmla="*/ 353216 w 3076609"/>
              <a:gd name="connsiteY77" fmla="*/ 155151 h 1535004"/>
              <a:gd name="connsiteX78" fmla="*/ 330108 w 3076609"/>
              <a:gd name="connsiteY78" fmla="*/ 128742 h 1535004"/>
              <a:gd name="connsiteX79" fmla="*/ 244280 w 3076609"/>
              <a:gd name="connsiteY79" fmla="*/ 128742 h 1535004"/>
              <a:gd name="connsiteX80" fmla="*/ 231076 w 3076609"/>
              <a:gd name="connsiteY80" fmla="*/ 95731 h 1535004"/>
              <a:gd name="connsiteX81" fmla="*/ 211269 w 3076609"/>
              <a:gd name="connsiteY81" fmla="*/ 75925 h 1535004"/>
              <a:gd name="connsiteX82" fmla="*/ 165054 w 3076609"/>
              <a:gd name="connsiteY82" fmla="*/ 66022 h 1535004"/>
              <a:gd name="connsiteX83" fmla="*/ 148549 w 3076609"/>
              <a:gd name="connsiteY83" fmla="*/ 42914 h 1535004"/>
              <a:gd name="connsiteX84" fmla="*/ 105635 w 3076609"/>
              <a:gd name="connsiteY84" fmla="*/ 29710 h 1535004"/>
              <a:gd name="connsiteX85" fmla="*/ 82527 w 3076609"/>
              <a:gd name="connsiteY85" fmla="*/ 6602 h 1535004"/>
              <a:gd name="connsiteX86" fmla="*/ 29710 w 3076609"/>
              <a:gd name="connsiteY86" fmla="*/ 13204 h 1535004"/>
              <a:gd name="connsiteX87" fmla="*/ 0 w 3076609"/>
              <a:gd name="connsiteY87" fmla="*/ 0 h 1535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3076609" h="1535004">
                <a:moveTo>
                  <a:pt x="3076609" y="1535004"/>
                </a:moveTo>
                <a:lnTo>
                  <a:pt x="3076609" y="1442573"/>
                </a:lnTo>
                <a:lnTo>
                  <a:pt x="2713490" y="1442573"/>
                </a:lnTo>
                <a:lnTo>
                  <a:pt x="2713490" y="1389756"/>
                </a:lnTo>
                <a:lnTo>
                  <a:pt x="2512124" y="1389756"/>
                </a:lnTo>
                <a:lnTo>
                  <a:pt x="2512124" y="1353444"/>
                </a:lnTo>
                <a:lnTo>
                  <a:pt x="2317360" y="1353444"/>
                </a:lnTo>
                <a:lnTo>
                  <a:pt x="2317360" y="1323734"/>
                </a:lnTo>
                <a:lnTo>
                  <a:pt x="2211726" y="1323734"/>
                </a:lnTo>
                <a:lnTo>
                  <a:pt x="2211726" y="1297326"/>
                </a:lnTo>
                <a:lnTo>
                  <a:pt x="2142403" y="1297326"/>
                </a:lnTo>
                <a:lnTo>
                  <a:pt x="2142403" y="1261014"/>
                </a:lnTo>
                <a:lnTo>
                  <a:pt x="2066478" y="1261014"/>
                </a:lnTo>
                <a:lnTo>
                  <a:pt x="2066478" y="1261014"/>
                </a:lnTo>
                <a:lnTo>
                  <a:pt x="2049973" y="1237906"/>
                </a:lnTo>
                <a:lnTo>
                  <a:pt x="2023564" y="1228003"/>
                </a:lnTo>
                <a:lnTo>
                  <a:pt x="2007058" y="1201594"/>
                </a:lnTo>
                <a:lnTo>
                  <a:pt x="1947639" y="1201594"/>
                </a:lnTo>
                <a:lnTo>
                  <a:pt x="1924531" y="1185089"/>
                </a:lnTo>
                <a:lnTo>
                  <a:pt x="1924531" y="1185089"/>
                </a:lnTo>
                <a:lnTo>
                  <a:pt x="1898123" y="1168583"/>
                </a:lnTo>
                <a:lnTo>
                  <a:pt x="1898123" y="1168583"/>
                </a:lnTo>
                <a:lnTo>
                  <a:pt x="1868413" y="1158680"/>
                </a:lnTo>
                <a:lnTo>
                  <a:pt x="1868413" y="1158680"/>
                </a:lnTo>
                <a:lnTo>
                  <a:pt x="1848606" y="1132272"/>
                </a:lnTo>
                <a:lnTo>
                  <a:pt x="1779284" y="1132272"/>
                </a:lnTo>
                <a:lnTo>
                  <a:pt x="1779284" y="1132272"/>
                </a:lnTo>
                <a:lnTo>
                  <a:pt x="1752875" y="1112465"/>
                </a:lnTo>
                <a:lnTo>
                  <a:pt x="1670348" y="1112465"/>
                </a:lnTo>
                <a:lnTo>
                  <a:pt x="1630735" y="1095960"/>
                </a:lnTo>
                <a:lnTo>
                  <a:pt x="1604326" y="1082755"/>
                </a:lnTo>
                <a:lnTo>
                  <a:pt x="1604326" y="1082755"/>
                </a:lnTo>
                <a:lnTo>
                  <a:pt x="1571315" y="1049744"/>
                </a:lnTo>
                <a:lnTo>
                  <a:pt x="1541606" y="1049744"/>
                </a:lnTo>
                <a:lnTo>
                  <a:pt x="1541606" y="1049744"/>
                </a:lnTo>
                <a:lnTo>
                  <a:pt x="1528401" y="1023336"/>
                </a:lnTo>
                <a:lnTo>
                  <a:pt x="1468982" y="1023336"/>
                </a:lnTo>
                <a:lnTo>
                  <a:pt x="1439272" y="996927"/>
                </a:lnTo>
                <a:lnTo>
                  <a:pt x="1422767" y="993626"/>
                </a:lnTo>
                <a:lnTo>
                  <a:pt x="1422767" y="954013"/>
                </a:lnTo>
                <a:lnTo>
                  <a:pt x="1294025" y="954013"/>
                </a:lnTo>
                <a:lnTo>
                  <a:pt x="1274218" y="944110"/>
                </a:lnTo>
                <a:lnTo>
                  <a:pt x="1270917" y="871486"/>
                </a:lnTo>
                <a:lnTo>
                  <a:pt x="1208196" y="871486"/>
                </a:lnTo>
                <a:lnTo>
                  <a:pt x="1188390" y="845077"/>
                </a:lnTo>
                <a:lnTo>
                  <a:pt x="1188390" y="845077"/>
                </a:lnTo>
                <a:lnTo>
                  <a:pt x="1188390" y="845077"/>
                </a:lnTo>
                <a:lnTo>
                  <a:pt x="1148777" y="815368"/>
                </a:lnTo>
                <a:lnTo>
                  <a:pt x="1119067" y="795561"/>
                </a:lnTo>
                <a:lnTo>
                  <a:pt x="1089357" y="772453"/>
                </a:lnTo>
                <a:lnTo>
                  <a:pt x="1049744" y="749346"/>
                </a:lnTo>
                <a:lnTo>
                  <a:pt x="1016734" y="716335"/>
                </a:lnTo>
                <a:lnTo>
                  <a:pt x="1016734" y="716335"/>
                </a:lnTo>
                <a:lnTo>
                  <a:pt x="993626" y="676722"/>
                </a:lnTo>
                <a:lnTo>
                  <a:pt x="980422" y="647012"/>
                </a:lnTo>
                <a:lnTo>
                  <a:pt x="957314" y="627206"/>
                </a:lnTo>
                <a:lnTo>
                  <a:pt x="924303" y="627206"/>
                </a:lnTo>
                <a:lnTo>
                  <a:pt x="904497" y="597496"/>
                </a:lnTo>
                <a:lnTo>
                  <a:pt x="891292" y="564485"/>
                </a:lnTo>
                <a:lnTo>
                  <a:pt x="868185" y="524872"/>
                </a:lnTo>
                <a:lnTo>
                  <a:pt x="805464" y="524872"/>
                </a:lnTo>
                <a:lnTo>
                  <a:pt x="782357" y="508367"/>
                </a:lnTo>
                <a:lnTo>
                  <a:pt x="746045" y="508367"/>
                </a:lnTo>
                <a:lnTo>
                  <a:pt x="732840" y="488560"/>
                </a:lnTo>
                <a:lnTo>
                  <a:pt x="716335" y="465453"/>
                </a:lnTo>
                <a:lnTo>
                  <a:pt x="716335" y="465453"/>
                </a:lnTo>
                <a:lnTo>
                  <a:pt x="683324" y="442345"/>
                </a:lnTo>
                <a:lnTo>
                  <a:pt x="666819" y="409334"/>
                </a:lnTo>
                <a:lnTo>
                  <a:pt x="666819" y="409334"/>
                </a:lnTo>
                <a:lnTo>
                  <a:pt x="650313" y="382926"/>
                </a:lnTo>
                <a:lnTo>
                  <a:pt x="607399" y="382926"/>
                </a:lnTo>
                <a:lnTo>
                  <a:pt x="561184" y="323506"/>
                </a:lnTo>
                <a:lnTo>
                  <a:pt x="528173" y="283893"/>
                </a:lnTo>
                <a:lnTo>
                  <a:pt x="501765" y="240979"/>
                </a:lnTo>
                <a:lnTo>
                  <a:pt x="458851" y="240979"/>
                </a:lnTo>
                <a:lnTo>
                  <a:pt x="435743" y="188162"/>
                </a:lnTo>
                <a:lnTo>
                  <a:pt x="389528" y="188162"/>
                </a:lnTo>
                <a:lnTo>
                  <a:pt x="353216" y="155151"/>
                </a:lnTo>
                <a:lnTo>
                  <a:pt x="330108" y="128742"/>
                </a:lnTo>
                <a:lnTo>
                  <a:pt x="244280" y="128742"/>
                </a:lnTo>
                <a:lnTo>
                  <a:pt x="231076" y="95731"/>
                </a:lnTo>
                <a:lnTo>
                  <a:pt x="211269" y="75925"/>
                </a:lnTo>
                <a:lnTo>
                  <a:pt x="165054" y="66022"/>
                </a:lnTo>
                <a:lnTo>
                  <a:pt x="148549" y="42914"/>
                </a:lnTo>
                <a:lnTo>
                  <a:pt x="105635" y="29710"/>
                </a:lnTo>
                <a:lnTo>
                  <a:pt x="82527" y="6602"/>
                </a:lnTo>
                <a:lnTo>
                  <a:pt x="29710" y="13204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7" name="Forme libre 156">
            <a:extLst>
              <a:ext uri="{FF2B5EF4-FFF2-40B4-BE49-F238E27FC236}">
                <a16:creationId xmlns:a16="http://schemas.microsoft.com/office/drawing/2014/main" xmlns="" id="{89B3678A-6C44-8948-BA3B-955B05F6E9C0}"/>
              </a:ext>
            </a:extLst>
          </p:cNvPr>
          <p:cNvSpPr/>
          <p:nvPr/>
        </p:nvSpPr>
        <p:spPr>
          <a:xfrm>
            <a:off x="1802391" y="1475584"/>
            <a:ext cx="3205352" cy="1604326"/>
          </a:xfrm>
          <a:custGeom>
            <a:avLst/>
            <a:gdLst>
              <a:gd name="connsiteX0" fmla="*/ 3205352 w 3205352"/>
              <a:gd name="connsiteY0" fmla="*/ 1604326 h 1604326"/>
              <a:gd name="connsiteX1" fmla="*/ 2426296 w 3205352"/>
              <a:gd name="connsiteY1" fmla="*/ 1604326 h 1604326"/>
              <a:gd name="connsiteX2" fmla="*/ 2426296 w 3205352"/>
              <a:gd name="connsiteY2" fmla="*/ 1574617 h 1604326"/>
              <a:gd name="connsiteX3" fmla="*/ 2251339 w 3205352"/>
              <a:gd name="connsiteY3" fmla="*/ 1574617 h 1604326"/>
              <a:gd name="connsiteX4" fmla="*/ 2224930 w 3205352"/>
              <a:gd name="connsiteY4" fmla="*/ 1531703 h 1604326"/>
              <a:gd name="connsiteX5" fmla="*/ 2175414 w 3205352"/>
              <a:gd name="connsiteY5" fmla="*/ 1531703 h 1604326"/>
              <a:gd name="connsiteX6" fmla="*/ 2175414 w 3205352"/>
              <a:gd name="connsiteY6" fmla="*/ 1485487 h 1604326"/>
              <a:gd name="connsiteX7" fmla="*/ 2106091 w 3205352"/>
              <a:gd name="connsiteY7" fmla="*/ 1485487 h 1604326"/>
              <a:gd name="connsiteX8" fmla="*/ 2106091 w 3205352"/>
              <a:gd name="connsiteY8" fmla="*/ 1485487 h 1604326"/>
              <a:gd name="connsiteX9" fmla="*/ 2106091 w 3205352"/>
              <a:gd name="connsiteY9" fmla="*/ 1485487 h 1604326"/>
              <a:gd name="connsiteX10" fmla="*/ 2079683 w 3205352"/>
              <a:gd name="connsiteY10" fmla="*/ 1472283 h 1604326"/>
              <a:gd name="connsiteX11" fmla="*/ 1987252 w 3205352"/>
              <a:gd name="connsiteY11" fmla="*/ 1472283 h 1604326"/>
              <a:gd name="connsiteX12" fmla="*/ 1974048 w 3205352"/>
              <a:gd name="connsiteY12" fmla="*/ 1435971 h 1604326"/>
              <a:gd name="connsiteX13" fmla="*/ 1908026 w 3205352"/>
              <a:gd name="connsiteY13" fmla="*/ 1435971 h 1604326"/>
              <a:gd name="connsiteX14" fmla="*/ 1894822 w 3205352"/>
              <a:gd name="connsiteY14" fmla="*/ 1409563 h 1604326"/>
              <a:gd name="connsiteX15" fmla="*/ 1855209 w 3205352"/>
              <a:gd name="connsiteY15" fmla="*/ 1409563 h 1604326"/>
              <a:gd name="connsiteX16" fmla="*/ 1838704 w 3205352"/>
              <a:gd name="connsiteY16" fmla="*/ 1363347 h 1604326"/>
              <a:gd name="connsiteX17" fmla="*/ 1812295 w 3205352"/>
              <a:gd name="connsiteY17" fmla="*/ 1353444 h 1604326"/>
              <a:gd name="connsiteX18" fmla="*/ 1782585 w 3205352"/>
              <a:gd name="connsiteY18" fmla="*/ 1346842 h 1604326"/>
              <a:gd name="connsiteX19" fmla="*/ 1756177 w 3205352"/>
              <a:gd name="connsiteY19" fmla="*/ 1330337 h 1604326"/>
              <a:gd name="connsiteX20" fmla="*/ 1726467 w 3205352"/>
              <a:gd name="connsiteY20" fmla="*/ 1300627 h 1604326"/>
              <a:gd name="connsiteX21" fmla="*/ 1686854 w 3205352"/>
              <a:gd name="connsiteY21" fmla="*/ 1300627 h 1604326"/>
              <a:gd name="connsiteX22" fmla="*/ 1670348 w 3205352"/>
              <a:gd name="connsiteY22" fmla="*/ 1270917 h 1604326"/>
              <a:gd name="connsiteX23" fmla="*/ 1634036 w 3205352"/>
              <a:gd name="connsiteY23" fmla="*/ 1228003 h 1604326"/>
              <a:gd name="connsiteX24" fmla="*/ 1561413 w 3205352"/>
              <a:gd name="connsiteY24" fmla="*/ 1228003 h 1604326"/>
              <a:gd name="connsiteX25" fmla="*/ 1518499 w 3205352"/>
              <a:gd name="connsiteY25" fmla="*/ 1198293 h 1604326"/>
              <a:gd name="connsiteX26" fmla="*/ 1498692 w 3205352"/>
              <a:gd name="connsiteY26" fmla="*/ 1185089 h 1604326"/>
              <a:gd name="connsiteX27" fmla="*/ 1468982 w 3205352"/>
              <a:gd name="connsiteY27" fmla="*/ 1185089 h 1604326"/>
              <a:gd name="connsiteX28" fmla="*/ 1442574 w 3205352"/>
              <a:gd name="connsiteY28" fmla="*/ 1148777 h 1604326"/>
              <a:gd name="connsiteX29" fmla="*/ 1386455 w 3205352"/>
              <a:gd name="connsiteY29" fmla="*/ 1112465 h 1604326"/>
              <a:gd name="connsiteX30" fmla="*/ 1300627 w 3205352"/>
              <a:gd name="connsiteY30" fmla="*/ 1112465 h 1604326"/>
              <a:gd name="connsiteX31" fmla="*/ 1300627 w 3205352"/>
              <a:gd name="connsiteY31" fmla="*/ 1112465 h 1604326"/>
              <a:gd name="connsiteX32" fmla="*/ 1280821 w 3205352"/>
              <a:gd name="connsiteY32" fmla="*/ 1072852 h 1604326"/>
              <a:gd name="connsiteX33" fmla="*/ 1264315 w 3205352"/>
              <a:gd name="connsiteY33" fmla="*/ 1053046 h 1604326"/>
              <a:gd name="connsiteX34" fmla="*/ 1224702 w 3205352"/>
              <a:gd name="connsiteY34" fmla="*/ 1010132 h 1604326"/>
              <a:gd name="connsiteX35" fmla="*/ 1188390 w 3205352"/>
              <a:gd name="connsiteY35" fmla="*/ 1010132 h 1604326"/>
              <a:gd name="connsiteX36" fmla="*/ 1188390 w 3205352"/>
              <a:gd name="connsiteY36" fmla="*/ 1010132 h 1604326"/>
              <a:gd name="connsiteX37" fmla="*/ 1158680 w 3205352"/>
              <a:gd name="connsiteY37" fmla="*/ 980422 h 1604326"/>
              <a:gd name="connsiteX38" fmla="*/ 1142175 w 3205352"/>
              <a:gd name="connsiteY38" fmla="*/ 963917 h 1604326"/>
              <a:gd name="connsiteX39" fmla="*/ 1142175 w 3205352"/>
              <a:gd name="connsiteY39" fmla="*/ 963917 h 1604326"/>
              <a:gd name="connsiteX40" fmla="*/ 1095960 w 3205352"/>
              <a:gd name="connsiteY40" fmla="*/ 921002 h 1604326"/>
              <a:gd name="connsiteX41" fmla="*/ 1049745 w 3205352"/>
              <a:gd name="connsiteY41" fmla="*/ 891293 h 1604326"/>
              <a:gd name="connsiteX42" fmla="*/ 1023336 w 3205352"/>
              <a:gd name="connsiteY42" fmla="*/ 871486 h 1604326"/>
              <a:gd name="connsiteX43" fmla="*/ 1003530 w 3205352"/>
              <a:gd name="connsiteY43" fmla="*/ 841776 h 1604326"/>
              <a:gd name="connsiteX44" fmla="*/ 1003530 w 3205352"/>
              <a:gd name="connsiteY44" fmla="*/ 841776 h 1604326"/>
              <a:gd name="connsiteX45" fmla="*/ 950712 w 3205352"/>
              <a:gd name="connsiteY45" fmla="*/ 802163 h 1604326"/>
              <a:gd name="connsiteX46" fmla="*/ 934207 w 3205352"/>
              <a:gd name="connsiteY46" fmla="*/ 752647 h 1604326"/>
              <a:gd name="connsiteX47" fmla="*/ 924304 w 3205352"/>
              <a:gd name="connsiteY47" fmla="*/ 703131 h 1604326"/>
              <a:gd name="connsiteX48" fmla="*/ 864884 w 3205352"/>
              <a:gd name="connsiteY48" fmla="*/ 703131 h 1604326"/>
              <a:gd name="connsiteX49" fmla="*/ 864884 w 3205352"/>
              <a:gd name="connsiteY49" fmla="*/ 670120 h 1604326"/>
              <a:gd name="connsiteX50" fmla="*/ 795561 w 3205352"/>
              <a:gd name="connsiteY50" fmla="*/ 630507 h 1604326"/>
              <a:gd name="connsiteX51" fmla="*/ 689927 w 3205352"/>
              <a:gd name="connsiteY51" fmla="*/ 630507 h 1604326"/>
              <a:gd name="connsiteX52" fmla="*/ 689927 w 3205352"/>
              <a:gd name="connsiteY52" fmla="*/ 600797 h 1604326"/>
              <a:gd name="connsiteX53" fmla="*/ 680023 w 3205352"/>
              <a:gd name="connsiteY53" fmla="*/ 587593 h 1604326"/>
              <a:gd name="connsiteX54" fmla="*/ 637109 w 3205352"/>
              <a:gd name="connsiteY54" fmla="*/ 561184 h 1604326"/>
              <a:gd name="connsiteX55" fmla="*/ 610701 w 3205352"/>
              <a:gd name="connsiteY55" fmla="*/ 511668 h 1604326"/>
              <a:gd name="connsiteX56" fmla="*/ 600797 w 3205352"/>
              <a:gd name="connsiteY56" fmla="*/ 485259 h 1604326"/>
              <a:gd name="connsiteX57" fmla="*/ 587593 w 3205352"/>
              <a:gd name="connsiteY57" fmla="*/ 442345 h 1604326"/>
              <a:gd name="connsiteX58" fmla="*/ 541378 w 3205352"/>
              <a:gd name="connsiteY58" fmla="*/ 415937 h 1604326"/>
              <a:gd name="connsiteX59" fmla="*/ 528174 w 3205352"/>
              <a:gd name="connsiteY59" fmla="*/ 366420 h 1604326"/>
              <a:gd name="connsiteX60" fmla="*/ 478657 w 3205352"/>
              <a:gd name="connsiteY60" fmla="*/ 323506 h 1604326"/>
              <a:gd name="connsiteX61" fmla="*/ 462152 w 3205352"/>
              <a:gd name="connsiteY61" fmla="*/ 280592 h 1604326"/>
              <a:gd name="connsiteX62" fmla="*/ 425840 w 3205352"/>
              <a:gd name="connsiteY62" fmla="*/ 270689 h 1604326"/>
              <a:gd name="connsiteX63" fmla="*/ 376324 w 3205352"/>
              <a:gd name="connsiteY63" fmla="*/ 231076 h 1604326"/>
              <a:gd name="connsiteX64" fmla="*/ 340012 w 3205352"/>
              <a:gd name="connsiteY64" fmla="*/ 188162 h 1604326"/>
              <a:gd name="connsiteX65" fmla="*/ 333410 w 3205352"/>
              <a:gd name="connsiteY65" fmla="*/ 135345 h 1604326"/>
              <a:gd name="connsiteX66" fmla="*/ 297098 w 3205352"/>
              <a:gd name="connsiteY66" fmla="*/ 89129 h 1604326"/>
              <a:gd name="connsiteX67" fmla="*/ 250883 w 3205352"/>
              <a:gd name="connsiteY67" fmla="*/ 89129 h 1604326"/>
              <a:gd name="connsiteX68" fmla="*/ 250883 w 3205352"/>
              <a:gd name="connsiteY68" fmla="*/ 49516 h 1604326"/>
              <a:gd name="connsiteX69" fmla="*/ 191463 w 3205352"/>
              <a:gd name="connsiteY69" fmla="*/ 49516 h 1604326"/>
              <a:gd name="connsiteX70" fmla="*/ 158452 w 3205352"/>
              <a:gd name="connsiteY70" fmla="*/ 23108 h 1604326"/>
              <a:gd name="connsiteX71" fmla="*/ 102334 w 3205352"/>
              <a:gd name="connsiteY71" fmla="*/ 0 h 1604326"/>
              <a:gd name="connsiteX72" fmla="*/ 0 w 3205352"/>
              <a:gd name="connsiteY72" fmla="*/ 0 h 160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3205352" h="1604326">
                <a:moveTo>
                  <a:pt x="3205352" y="1604326"/>
                </a:moveTo>
                <a:lnTo>
                  <a:pt x="2426296" y="1604326"/>
                </a:lnTo>
                <a:lnTo>
                  <a:pt x="2426296" y="1574617"/>
                </a:lnTo>
                <a:lnTo>
                  <a:pt x="2251339" y="1574617"/>
                </a:lnTo>
                <a:lnTo>
                  <a:pt x="2224930" y="1531703"/>
                </a:lnTo>
                <a:lnTo>
                  <a:pt x="2175414" y="1531703"/>
                </a:lnTo>
                <a:lnTo>
                  <a:pt x="2175414" y="1485487"/>
                </a:lnTo>
                <a:lnTo>
                  <a:pt x="2106091" y="1485487"/>
                </a:lnTo>
                <a:lnTo>
                  <a:pt x="2106091" y="1485487"/>
                </a:lnTo>
                <a:lnTo>
                  <a:pt x="2106091" y="1485487"/>
                </a:lnTo>
                <a:lnTo>
                  <a:pt x="2079683" y="1472283"/>
                </a:lnTo>
                <a:lnTo>
                  <a:pt x="1987252" y="1472283"/>
                </a:lnTo>
                <a:lnTo>
                  <a:pt x="1974048" y="1435971"/>
                </a:lnTo>
                <a:lnTo>
                  <a:pt x="1908026" y="1435971"/>
                </a:lnTo>
                <a:lnTo>
                  <a:pt x="1894822" y="1409563"/>
                </a:lnTo>
                <a:lnTo>
                  <a:pt x="1855209" y="1409563"/>
                </a:lnTo>
                <a:lnTo>
                  <a:pt x="1838704" y="1363347"/>
                </a:lnTo>
                <a:lnTo>
                  <a:pt x="1812295" y="1353444"/>
                </a:lnTo>
                <a:lnTo>
                  <a:pt x="1782585" y="1346842"/>
                </a:lnTo>
                <a:lnTo>
                  <a:pt x="1756177" y="1330337"/>
                </a:lnTo>
                <a:lnTo>
                  <a:pt x="1726467" y="1300627"/>
                </a:lnTo>
                <a:lnTo>
                  <a:pt x="1686854" y="1300627"/>
                </a:lnTo>
                <a:lnTo>
                  <a:pt x="1670348" y="1270917"/>
                </a:lnTo>
                <a:lnTo>
                  <a:pt x="1634036" y="1228003"/>
                </a:lnTo>
                <a:lnTo>
                  <a:pt x="1561413" y="1228003"/>
                </a:lnTo>
                <a:lnTo>
                  <a:pt x="1518499" y="1198293"/>
                </a:lnTo>
                <a:lnTo>
                  <a:pt x="1498692" y="1185089"/>
                </a:lnTo>
                <a:lnTo>
                  <a:pt x="1468982" y="1185089"/>
                </a:lnTo>
                <a:lnTo>
                  <a:pt x="1442574" y="1148777"/>
                </a:lnTo>
                <a:lnTo>
                  <a:pt x="1386455" y="1112465"/>
                </a:lnTo>
                <a:lnTo>
                  <a:pt x="1300627" y="1112465"/>
                </a:lnTo>
                <a:lnTo>
                  <a:pt x="1300627" y="1112465"/>
                </a:lnTo>
                <a:lnTo>
                  <a:pt x="1280821" y="1072852"/>
                </a:lnTo>
                <a:lnTo>
                  <a:pt x="1264315" y="1053046"/>
                </a:lnTo>
                <a:lnTo>
                  <a:pt x="1224702" y="1010132"/>
                </a:lnTo>
                <a:lnTo>
                  <a:pt x="1188390" y="1010132"/>
                </a:lnTo>
                <a:lnTo>
                  <a:pt x="1188390" y="1010132"/>
                </a:lnTo>
                <a:lnTo>
                  <a:pt x="1158680" y="980422"/>
                </a:lnTo>
                <a:lnTo>
                  <a:pt x="1142175" y="963917"/>
                </a:lnTo>
                <a:lnTo>
                  <a:pt x="1142175" y="963917"/>
                </a:lnTo>
                <a:lnTo>
                  <a:pt x="1095960" y="921002"/>
                </a:lnTo>
                <a:lnTo>
                  <a:pt x="1049745" y="891293"/>
                </a:lnTo>
                <a:lnTo>
                  <a:pt x="1023336" y="871486"/>
                </a:lnTo>
                <a:lnTo>
                  <a:pt x="1003530" y="841776"/>
                </a:lnTo>
                <a:lnTo>
                  <a:pt x="1003530" y="841776"/>
                </a:lnTo>
                <a:lnTo>
                  <a:pt x="950712" y="802163"/>
                </a:lnTo>
                <a:lnTo>
                  <a:pt x="934207" y="752647"/>
                </a:lnTo>
                <a:lnTo>
                  <a:pt x="924304" y="703131"/>
                </a:lnTo>
                <a:lnTo>
                  <a:pt x="864884" y="703131"/>
                </a:lnTo>
                <a:lnTo>
                  <a:pt x="864884" y="670120"/>
                </a:lnTo>
                <a:lnTo>
                  <a:pt x="795561" y="630507"/>
                </a:lnTo>
                <a:lnTo>
                  <a:pt x="689927" y="630507"/>
                </a:lnTo>
                <a:lnTo>
                  <a:pt x="689927" y="600797"/>
                </a:lnTo>
                <a:lnTo>
                  <a:pt x="680023" y="587593"/>
                </a:lnTo>
                <a:lnTo>
                  <a:pt x="637109" y="561184"/>
                </a:lnTo>
                <a:lnTo>
                  <a:pt x="610701" y="511668"/>
                </a:lnTo>
                <a:lnTo>
                  <a:pt x="600797" y="485259"/>
                </a:lnTo>
                <a:lnTo>
                  <a:pt x="587593" y="442345"/>
                </a:lnTo>
                <a:lnTo>
                  <a:pt x="541378" y="415937"/>
                </a:lnTo>
                <a:lnTo>
                  <a:pt x="528174" y="366420"/>
                </a:lnTo>
                <a:lnTo>
                  <a:pt x="478657" y="323506"/>
                </a:lnTo>
                <a:lnTo>
                  <a:pt x="462152" y="280592"/>
                </a:lnTo>
                <a:lnTo>
                  <a:pt x="425840" y="270689"/>
                </a:lnTo>
                <a:lnTo>
                  <a:pt x="376324" y="231076"/>
                </a:lnTo>
                <a:lnTo>
                  <a:pt x="340012" y="188162"/>
                </a:lnTo>
                <a:lnTo>
                  <a:pt x="333410" y="135345"/>
                </a:lnTo>
                <a:lnTo>
                  <a:pt x="297098" y="89129"/>
                </a:lnTo>
                <a:lnTo>
                  <a:pt x="250883" y="89129"/>
                </a:lnTo>
                <a:lnTo>
                  <a:pt x="250883" y="49516"/>
                </a:lnTo>
                <a:lnTo>
                  <a:pt x="191463" y="49516"/>
                </a:lnTo>
                <a:lnTo>
                  <a:pt x="158452" y="23108"/>
                </a:lnTo>
                <a:lnTo>
                  <a:pt x="102334" y="0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A470A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9" name="Connecteur droit 158">
            <a:extLst>
              <a:ext uri="{FF2B5EF4-FFF2-40B4-BE49-F238E27FC236}">
                <a16:creationId xmlns:a16="http://schemas.microsoft.com/office/drawing/2014/main" xmlns="" id="{36308729-F72C-EF47-A86E-8200E8E5DBD6}"/>
              </a:ext>
            </a:extLst>
          </p:cNvPr>
          <p:cNvCxnSpPr/>
          <p:nvPr/>
        </p:nvCxnSpPr>
        <p:spPr>
          <a:xfrm>
            <a:off x="4822882" y="2868767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0" name="Connecteur droit 159">
            <a:extLst>
              <a:ext uri="{FF2B5EF4-FFF2-40B4-BE49-F238E27FC236}">
                <a16:creationId xmlns:a16="http://schemas.microsoft.com/office/drawing/2014/main" xmlns="" id="{57D65B56-7247-F042-9D0E-FEB4DC660F0C}"/>
              </a:ext>
            </a:extLst>
          </p:cNvPr>
          <p:cNvCxnSpPr/>
          <p:nvPr/>
        </p:nvCxnSpPr>
        <p:spPr>
          <a:xfrm>
            <a:off x="4998188" y="2958325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1" name="Connecteur droit 160">
            <a:extLst>
              <a:ext uri="{FF2B5EF4-FFF2-40B4-BE49-F238E27FC236}">
                <a16:creationId xmlns:a16="http://schemas.microsoft.com/office/drawing/2014/main" xmlns="" id="{59C591C9-6BD7-7648-A64C-DFF7A67E38CB}"/>
              </a:ext>
            </a:extLst>
          </p:cNvPr>
          <p:cNvCxnSpPr/>
          <p:nvPr/>
        </p:nvCxnSpPr>
        <p:spPr>
          <a:xfrm>
            <a:off x="4716016" y="2868767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2" name="Connecteur droit 161">
            <a:extLst>
              <a:ext uri="{FF2B5EF4-FFF2-40B4-BE49-F238E27FC236}">
                <a16:creationId xmlns:a16="http://schemas.microsoft.com/office/drawing/2014/main" xmlns="" id="{F589A739-B1E4-2448-86D2-154B8AC44F67}"/>
              </a:ext>
            </a:extLst>
          </p:cNvPr>
          <p:cNvCxnSpPr/>
          <p:nvPr/>
        </p:nvCxnSpPr>
        <p:spPr>
          <a:xfrm>
            <a:off x="4765799" y="2868767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3" name="Connecteur droit 162">
            <a:extLst>
              <a:ext uri="{FF2B5EF4-FFF2-40B4-BE49-F238E27FC236}">
                <a16:creationId xmlns:a16="http://schemas.microsoft.com/office/drawing/2014/main" xmlns="" id="{9C97C83D-3E85-B94D-9400-88D4F7E924CB}"/>
              </a:ext>
            </a:extLst>
          </p:cNvPr>
          <p:cNvCxnSpPr/>
          <p:nvPr/>
        </p:nvCxnSpPr>
        <p:spPr>
          <a:xfrm>
            <a:off x="4687441" y="2868767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4" name="Connecteur droit 163">
            <a:extLst>
              <a:ext uri="{FF2B5EF4-FFF2-40B4-BE49-F238E27FC236}">
                <a16:creationId xmlns:a16="http://schemas.microsoft.com/office/drawing/2014/main" xmlns="" id="{1ECE81EA-5973-0840-9FAB-A85756CD8837}"/>
              </a:ext>
            </a:extLst>
          </p:cNvPr>
          <p:cNvCxnSpPr/>
          <p:nvPr/>
        </p:nvCxnSpPr>
        <p:spPr>
          <a:xfrm>
            <a:off x="4659883" y="2868767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5" name="Connecteur droit 164">
            <a:extLst>
              <a:ext uri="{FF2B5EF4-FFF2-40B4-BE49-F238E27FC236}">
                <a16:creationId xmlns:a16="http://schemas.microsoft.com/office/drawing/2014/main" xmlns="" id="{F79E167D-5ED3-D24B-BFA4-28FA7267D589}"/>
              </a:ext>
            </a:extLst>
          </p:cNvPr>
          <p:cNvCxnSpPr/>
          <p:nvPr/>
        </p:nvCxnSpPr>
        <p:spPr>
          <a:xfrm>
            <a:off x="4587875" y="2809999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7" name="Connecteur droit 166">
            <a:extLst>
              <a:ext uri="{FF2B5EF4-FFF2-40B4-BE49-F238E27FC236}">
                <a16:creationId xmlns:a16="http://schemas.microsoft.com/office/drawing/2014/main" xmlns="" id="{EEA21AC9-CEC5-2E40-884B-35CBC1A6AD84}"/>
              </a:ext>
            </a:extLst>
          </p:cNvPr>
          <p:cNvCxnSpPr/>
          <p:nvPr/>
        </p:nvCxnSpPr>
        <p:spPr>
          <a:xfrm>
            <a:off x="4579367" y="2809999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8" name="Connecteur droit 167">
            <a:extLst>
              <a:ext uri="{FF2B5EF4-FFF2-40B4-BE49-F238E27FC236}">
                <a16:creationId xmlns:a16="http://schemas.microsoft.com/office/drawing/2014/main" xmlns="" id="{52B7887E-675A-3645-A578-EC7285FC5B56}"/>
              </a:ext>
            </a:extLst>
          </p:cNvPr>
          <p:cNvCxnSpPr/>
          <p:nvPr/>
        </p:nvCxnSpPr>
        <p:spPr>
          <a:xfrm>
            <a:off x="4546600" y="2809999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9" name="Connecteur droit 168">
            <a:extLst>
              <a:ext uri="{FF2B5EF4-FFF2-40B4-BE49-F238E27FC236}">
                <a16:creationId xmlns:a16="http://schemas.microsoft.com/office/drawing/2014/main" xmlns="" id="{74275422-B5CE-8340-BB66-3C01FD47A1DE}"/>
              </a:ext>
            </a:extLst>
          </p:cNvPr>
          <p:cNvCxnSpPr/>
          <p:nvPr/>
        </p:nvCxnSpPr>
        <p:spPr>
          <a:xfrm>
            <a:off x="4538092" y="2809999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0" name="Connecteur droit 169">
            <a:extLst>
              <a:ext uri="{FF2B5EF4-FFF2-40B4-BE49-F238E27FC236}">
                <a16:creationId xmlns:a16="http://schemas.microsoft.com/office/drawing/2014/main" xmlns="" id="{C590CBF2-5674-D746-9075-0D0F53B5887D}"/>
              </a:ext>
            </a:extLst>
          </p:cNvPr>
          <p:cNvCxnSpPr/>
          <p:nvPr/>
        </p:nvCxnSpPr>
        <p:spPr>
          <a:xfrm>
            <a:off x="4508500" y="2809999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1" name="Connecteur droit 170">
            <a:extLst>
              <a:ext uri="{FF2B5EF4-FFF2-40B4-BE49-F238E27FC236}">
                <a16:creationId xmlns:a16="http://schemas.microsoft.com/office/drawing/2014/main" xmlns="" id="{3B31F0D2-6626-F34D-AB4D-28311063E027}"/>
              </a:ext>
            </a:extLst>
          </p:cNvPr>
          <p:cNvCxnSpPr/>
          <p:nvPr/>
        </p:nvCxnSpPr>
        <p:spPr>
          <a:xfrm>
            <a:off x="4499992" y="2809999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2" name="Connecteur droit 171">
            <a:extLst>
              <a:ext uri="{FF2B5EF4-FFF2-40B4-BE49-F238E27FC236}">
                <a16:creationId xmlns:a16="http://schemas.microsoft.com/office/drawing/2014/main" xmlns="" id="{762C15C6-5C1F-D444-AEE4-5A0B793976A1}"/>
              </a:ext>
            </a:extLst>
          </p:cNvPr>
          <p:cNvCxnSpPr/>
          <p:nvPr/>
        </p:nvCxnSpPr>
        <p:spPr>
          <a:xfrm>
            <a:off x="4470400" y="2809999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3" name="Connecteur droit 172">
            <a:extLst>
              <a:ext uri="{FF2B5EF4-FFF2-40B4-BE49-F238E27FC236}">
                <a16:creationId xmlns:a16="http://schemas.microsoft.com/office/drawing/2014/main" xmlns="" id="{22AA1999-3D93-DB41-B0A8-A0200102FE7D}"/>
              </a:ext>
            </a:extLst>
          </p:cNvPr>
          <p:cNvCxnSpPr/>
          <p:nvPr/>
        </p:nvCxnSpPr>
        <p:spPr>
          <a:xfrm>
            <a:off x="4461892" y="2809999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Connecteur droit 173">
            <a:extLst>
              <a:ext uri="{FF2B5EF4-FFF2-40B4-BE49-F238E27FC236}">
                <a16:creationId xmlns:a16="http://schemas.microsoft.com/office/drawing/2014/main" xmlns="" id="{55D5C8DE-FA83-F840-BE65-BA37193BA6D5}"/>
              </a:ext>
            </a:extLst>
          </p:cNvPr>
          <p:cNvCxnSpPr/>
          <p:nvPr/>
        </p:nvCxnSpPr>
        <p:spPr>
          <a:xfrm>
            <a:off x="4448175" y="2809999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Connecteur droit 174">
            <a:extLst>
              <a:ext uri="{FF2B5EF4-FFF2-40B4-BE49-F238E27FC236}">
                <a16:creationId xmlns:a16="http://schemas.microsoft.com/office/drawing/2014/main" xmlns="" id="{DAD8B6ED-189A-8541-A706-38B05BA24A3B}"/>
              </a:ext>
            </a:extLst>
          </p:cNvPr>
          <p:cNvCxnSpPr/>
          <p:nvPr/>
        </p:nvCxnSpPr>
        <p:spPr>
          <a:xfrm>
            <a:off x="4439667" y="2809999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Connecteur droit 175">
            <a:extLst>
              <a:ext uri="{FF2B5EF4-FFF2-40B4-BE49-F238E27FC236}">
                <a16:creationId xmlns:a16="http://schemas.microsoft.com/office/drawing/2014/main" xmlns="" id="{08C49053-4996-6143-8B3B-130F89A8E1E3}"/>
              </a:ext>
            </a:extLst>
          </p:cNvPr>
          <p:cNvCxnSpPr/>
          <p:nvPr/>
        </p:nvCxnSpPr>
        <p:spPr>
          <a:xfrm>
            <a:off x="4484117" y="2809999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Connecteur droit 176">
            <a:extLst>
              <a:ext uri="{FF2B5EF4-FFF2-40B4-BE49-F238E27FC236}">
                <a16:creationId xmlns:a16="http://schemas.microsoft.com/office/drawing/2014/main" xmlns="" id="{B656DF04-5236-C94F-AD7D-534326BEA553}"/>
              </a:ext>
            </a:extLst>
          </p:cNvPr>
          <p:cNvCxnSpPr/>
          <p:nvPr/>
        </p:nvCxnSpPr>
        <p:spPr>
          <a:xfrm>
            <a:off x="4399409" y="2775074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8" name="Connecteur droit 177">
            <a:extLst>
              <a:ext uri="{FF2B5EF4-FFF2-40B4-BE49-F238E27FC236}">
                <a16:creationId xmlns:a16="http://schemas.microsoft.com/office/drawing/2014/main" xmlns="" id="{BE519D25-1862-E34B-8400-18A274853AFA}"/>
              </a:ext>
            </a:extLst>
          </p:cNvPr>
          <p:cNvCxnSpPr/>
          <p:nvPr/>
        </p:nvCxnSpPr>
        <p:spPr>
          <a:xfrm>
            <a:off x="4365501" y="2775074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0" name="Connecteur droit 179">
            <a:extLst>
              <a:ext uri="{FF2B5EF4-FFF2-40B4-BE49-F238E27FC236}">
                <a16:creationId xmlns:a16="http://schemas.microsoft.com/office/drawing/2014/main" xmlns="" id="{2443ADBD-D789-DF4C-9AA7-948B2882D8AE}"/>
              </a:ext>
            </a:extLst>
          </p:cNvPr>
          <p:cNvCxnSpPr/>
          <p:nvPr/>
        </p:nvCxnSpPr>
        <p:spPr>
          <a:xfrm>
            <a:off x="4318893" y="2775074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1" name="Connecteur droit 180">
            <a:extLst>
              <a:ext uri="{FF2B5EF4-FFF2-40B4-BE49-F238E27FC236}">
                <a16:creationId xmlns:a16="http://schemas.microsoft.com/office/drawing/2014/main" xmlns="" id="{BCDC0593-7A64-5349-8773-BFBB65E23B63}"/>
              </a:ext>
            </a:extLst>
          </p:cNvPr>
          <p:cNvCxnSpPr/>
          <p:nvPr/>
        </p:nvCxnSpPr>
        <p:spPr>
          <a:xfrm>
            <a:off x="4283968" y="2775074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2" name="Connecteur droit 181">
            <a:extLst>
              <a:ext uri="{FF2B5EF4-FFF2-40B4-BE49-F238E27FC236}">
                <a16:creationId xmlns:a16="http://schemas.microsoft.com/office/drawing/2014/main" xmlns="" id="{550FE869-10A8-0F40-80DE-9CDB1B54F8B7}"/>
              </a:ext>
            </a:extLst>
          </p:cNvPr>
          <p:cNvCxnSpPr/>
          <p:nvPr/>
        </p:nvCxnSpPr>
        <p:spPr>
          <a:xfrm>
            <a:off x="4249043" y="2775074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5" name="Connecteur droit 184">
            <a:extLst>
              <a:ext uri="{FF2B5EF4-FFF2-40B4-BE49-F238E27FC236}">
                <a16:creationId xmlns:a16="http://schemas.microsoft.com/office/drawing/2014/main" xmlns="" id="{61E83A13-334C-F94A-8211-C1B1C99285B3}"/>
              </a:ext>
            </a:extLst>
          </p:cNvPr>
          <p:cNvCxnSpPr/>
          <p:nvPr/>
        </p:nvCxnSpPr>
        <p:spPr>
          <a:xfrm>
            <a:off x="4292476" y="2775074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6" name="Connecteur droit 185">
            <a:extLst>
              <a:ext uri="{FF2B5EF4-FFF2-40B4-BE49-F238E27FC236}">
                <a16:creationId xmlns:a16="http://schemas.microsoft.com/office/drawing/2014/main" xmlns="" id="{14BF95D7-5BE7-E648-97E1-EC95A58A938C}"/>
              </a:ext>
            </a:extLst>
          </p:cNvPr>
          <p:cNvCxnSpPr/>
          <p:nvPr/>
        </p:nvCxnSpPr>
        <p:spPr>
          <a:xfrm>
            <a:off x="4257551" y="2775074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7" name="Connecteur droit 186">
            <a:extLst>
              <a:ext uri="{FF2B5EF4-FFF2-40B4-BE49-F238E27FC236}">
                <a16:creationId xmlns:a16="http://schemas.microsoft.com/office/drawing/2014/main" xmlns="" id="{2EBFF90C-E182-1647-BE1C-E575A5CD56CF}"/>
              </a:ext>
            </a:extLst>
          </p:cNvPr>
          <p:cNvCxnSpPr/>
          <p:nvPr/>
        </p:nvCxnSpPr>
        <p:spPr>
          <a:xfrm>
            <a:off x="4202435" y="2741166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8" name="Connecteur droit 187">
            <a:extLst>
              <a:ext uri="{FF2B5EF4-FFF2-40B4-BE49-F238E27FC236}">
                <a16:creationId xmlns:a16="http://schemas.microsoft.com/office/drawing/2014/main" xmlns="" id="{E3B8BC46-B3B6-E44D-AE8C-CFC08076E57F}"/>
              </a:ext>
            </a:extLst>
          </p:cNvPr>
          <p:cNvCxnSpPr/>
          <p:nvPr/>
        </p:nvCxnSpPr>
        <p:spPr>
          <a:xfrm>
            <a:off x="4181227" y="2741166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9" name="Connecteur droit 188">
            <a:extLst>
              <a:ext uri="{FF2B5EF4-FFF2-40B4-BE49-F238E27FC236}">
                <a16:creationId xmlns:a16="http://schemas.microsoft.com/office/drawing/2014/main" xmlns="" id="{D0508A6C-7638-1043-B54F-B6EF123E8BCF}"/>
              </a:ext>
            </a:extLst>
          </p:cNvPr>
          <p:cNvCxnSpPr/>
          <p:nvPr/>
        </p:nvCxnSpPr>
        <p:spPr>
          <a:xfrm>
            <a:off x="4092327" y="2715766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0" name="Connecteur droit 189">
            <a:extLst>
              <a:ext uri="{FF2B5EF4-FFF2-40B4-BE49-F238E27FC236}">
                <a16:creationId xmlns:a16="http://schemas.microsoft.com/office/drawing/2014/main" xmlns="" id="{AD06A43E-A829-744D-9B99-A621A8F3CAC1}"/>
              </a:ext>
            </a:extLst>
          </p:cNvPr>
          <p:cNvCxnSpPr/>
          <p:nvPr/>
        </p:nvCxnSpPr>
        <p:spPr>
          <a:xfrm>
            <a:off x="4039369" y="2675508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1" name="Connecteur droit 190">
            <a:extLst>
              <a:ext uri="{FF2B5EF4-FFF2-40B4-BE49-F238E27FC236}">
                <a16:creationId xmlns:a16="http://schemas.microsoft.com/office/drawing/2014/main" xmlns="" id="{979ACFE0-1080-7F4E-B2D4-8A7804A4964F}"/>
              </a:ext>
            </a:extLst>
          </p:cNvPr>
          <p:cNvCxnSpPr/>
          <p:nvPr/>
        </p:nvCxnSpPr>
        <p:spPr>
          <a:xfrm>
            <a:off x="4019178" y="2675508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2" name="Connecteur droit 191">
            <a:extLst>
              <a:ext uri="{FF2B5EF4-FFF2-40B4-BE49-F238E27FC236}">
                <a16:creationId xmlns:a16="http://schemas.microsoft.com/office/drawing/2014/main" xmlns="" id="{8D9EF529-8A9D-AE43-876E-85305A11CBC3}"/>
              </a:ext>
            </a:extLst>
          </p:cNvPr>
          <p:cNvCxnSpPr/>
          <p:nvPr/>
        </p:nvCxnSpPr>
        <p:spPr>
          <a:xfrm>
            <a:off x="3970536" y="2659633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3" name="Connecteur droit 192">
            <a:extLst>
              <a:ext uri="{FF2B5EF4-FFF2-40B4-BE49-F238E27FC236}">
                <a16:creationId xmlns:a16="http://schemas.microsoft.com/office/drawing/2014/main" xmlns="" id="{00E2E711-F941-DB4D-A700-E9790DD2A371}"/>
              </a:ext>
            </a:extLst>
          </p:cNvPr>
          <p:cNvCxnSpPr/>
          <p:nvPr/>
        </p:nvCxnSpPr>
        <p:spPr>
          <a:xfrm>
            <a:off x="3923928" y="2643758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4" name="Connecteur droit 193">
            <a:extLst>
              <a:ext uri="{FF2B5EF4-FFF2-40B4-BE49-F238E27FC236}">
                <a16:creationId xmlns:a16="http://schemas.microsoft.com/office/drawing/2014/main" xmlns="" id="{0DD238FD-B6C7-D344-ADEA-B63D9248EE54}"/>
              </a:ext>
            </a:extLst>
          </p:cNvPr>
          <p:cNvCxnSpPr/>
          <p:nvPr/>
        </p:nvCxnSpPr>
        <p:spPr>
          <a:xfrm>
            <a:off x="3896370" y="2624708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5" name="Connecteur droit 194">
            <a:extLst>
              <a:ext uri="{FF2B5EF4-FFF2-40B4-BE49-F238E27FC236}">
                <a16:creationId xmlns:a16="http://schemas.microsoft.com/office/drawing/2014/main" xmlns="" id="{94982D64-A604-2D4C-8279-E03E2F15DB0D}"/>
              </a:ext>
            </a:extLst>
          </p:cNvPr>
          <p:cNvCxnSpPr/>
          <p:nvPr/>
        </p:nvCxnSpPr>
        <p:spPr>
          <a:xfrm>
            <a:off x="3851920" y="2624708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6" name="Connecteur droit 195">
            <a:extLst>
              <a:ext uri="{FF2B5EF4-FFF2-40B4-BE49-F238E27FC236}">
                <a16:creationId xmlns:a16="http://schemas.microsoft.com/office/drawing/2014/main" xmlns="" id="{ED561A78-8CA6-C143-B511-DC11554F9441}"/>
              </a:ext>
            </a:extLst>
          </p:cNvPr>
          <p:cNvCxnSpPr/>
          <p:nvPr/>
        </p:nvCxnSpPr>
        <p:spPr>
          <a:xfrm>
            <a:off x="3839220" y="2624708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7" name="Connecteur droit 196">
            <a:extLst>
              <a:ext uri="{FF2B5EF4-FFF2-40B4-BE49-F238E27FC236}">
                <a16:creationId xmlns:a16="http://schemas.microsoft.com/office/drawing/2014/main" xmlns="" id="{E1163495-CAE7-A14A-8F84-FBCCD7E74190}"/>
              </a:ext>
            </a:extLst>
          </p:cNvPr>
          <p:cNvCxnSpPr/>
          <p:nvPr/>
        </p:nvCxnSpPr>
        <p:spPr>
          <a:xfrm>
            <a:off x="3876303" y="2624708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8" name="Connecteur droit 197">
            <a:extLst>
              <a:ext uri="{FF2B5EF4-FFF2-40B4-BE49-F238E27FC236}">
                <a16:creationId xmlns:a16="http://schemas.microsoft.com/office/drawing/2014/main" xmlns="" id="{D24D047C-4CC2-AE4E-97B2-A7440221D97E}"/>
              </a:ext>
            </a:extLst>
          </p:cNvPr>
          <p:cNvCxnSpPr/>
          <p:nvPr/>
        </p:nvCxnSpPr>
        <p:spPr>
          <a:xfrm>
            <a:off x="3764037" y="2574925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9" name="Connecteur droit 198">
            <a:extLst>
              <a:ext uri="{FF2B5EF4-FFF2-40B4-BE49-F238E27FC236}">
                <a16:creationId xmlns:a16="http://schemas.microsoft.com/office/drawing/2014/main" xmlns="" id="{8ACB9AC2-D27D-9540-9883-81FE47EFA3B8}"/>
              </a:ext>
            </a:extLst>
          </p:cNvPr>
          <p:cNvCxnSpPr/>
          <p:nvPr/>
        </p:nvCxnSpPr>
        <p:spPr>
          <a:xfrm>
            <a:off x="3736479" y="2555875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0" name="Connecteur droit 199">
            <a:extLst>
              <a:ext uri="{FF2B5EF4-FFF2-40B4-BE49-F238E27FC236}">
                <a16:creationId xmlns:a16="http://schemas.microsoft.com/office/drawing/2014/main" xmlns="" id="{4C785873-F817-E14A-93C8-3353DF858327}"/>
              </a:ext>
            </a:extLst>
          </p:cNvPr>
          <p:cNvCxnSpPr/>
          <p:nvPr/>
        </p:nvCxnSpPr>
        <p:spPr>
          <a:xfrm>
            <a:off x="3707904" y="2555875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1" name="Connecteur droit 200">
            <a:extLst>
              <a:ext uri="{FF2B5EF4-FFF2-40B4-BE49-F238E27FC236}">
                <a16:creationId xmlns:a16="http://schemas.microsoft.com/office/drawing/2014/main" xmlns="" id="{CA66B71B-4206-594F-875D-C26CB8951489}"/>
              </a:ext>
            </a:extLst>
          </p:cNvPr>
          <p:cNvCxnSpPr/>
          <p:nvPr/>
        </p:nvCxnSpPr>
        <p:spPr>
          <a:xfrm>
            <a:off x="3695204" y="2555875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2" name="Connecteur droit 201">
            <a:extLst>
              <a:ext uri="{FF2B5EF4-FFF2-40B4-BE49-F238E27FC236}">
                <a16:creationId xmlns:a16="http://schemas.microsoft.com/office/drawing/2014/main" xmlns="" id="{C852275E-ED57-CC47-AB95-CE2819E9F488}"/>
              </a:ext>
            </a:extLst>
          </p:cNvPr>
          <p:cNvCxnSpPr/>
          <p:nvPr/>
        </p:nvCxnSpPr>
        <p:spPr>
          <a:xfrm>
            <a:off x="3677171" y="2543175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3" name="Connecteur droit 202">
            <a:extLst>
              <a:ext uri="{FF2B5EF4-FFF2-40B4-BE49-F238E27FC236}">
                <a16:creationId xmlns:a16="http://schemas.microsoft.com/office/drawing/2014/main" xmlns="" id="{8EDE7E49-844F-2A4B-89DD-44757ED7F852}"/>
              </a:ext>
            </a:extLst>
          </p:cNvPr>
          <p:cNvCxnSpPr/>
          <p:nvPr/>
        </p:nvCxnSpPr>
        <p:spPr>
          <a:xfrm>
            <a:off x="3576588" y="2536825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4" name="Connecteur droit 203">
            <a:extLst>
              <a:ext uri="{FF2B5EF4-FFF2-40B4-BE49-F238E27FC236}">
                <a16:creationId xmlns:a16="http://schemas.microsoft.com/office/drawing/2014/main" xmlns="" id="{63B4447B-22F5-484C-92AE-168615FAB281}"/>
              </a:ext>
            </a:extLst>
          </p:cNvPr>
          <p:cNvCxnSpPr/>
          <p:nvPr/>
        </p:nvCxnSpPr>
        <p:spPr>
          <a:xfrm>
            <a:off x="3654946" y="2536825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" name="Connecteur droit 204">
            <a:extLst>
              <a:ext uri="{FF2B5EF4-FFF2-40B4-BE49-F238E27FC236}">
                <a16:creationId xmlns:a16="http://schemas.microsoft.com/office/drawing/2014/main" xmlns="" id="{5DF5F814-BF66-9944-8C81-60F7DE08D4D6}"/>
              </a:ext>
            </a:extLst>
          </p:cNvPr>
          <p:cNvCxnSpPr/>
          <p:nvPr/>
        </p:nvCxnSpPr>
        <p:spPr>
          <a:xfrm>
            <a:off x="3643263" y="2536825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" name="Connecteur droit 205">
            <a:extLst>
              <a:ext uri="{FF2B5EF4-FFF2-40B4-BE49-F238E27FC236}">
                <a16:creationId xmlns:a16="http://schemas.microsoft.com/office/drawing/2014/main" xmlns="" id="{EECD53A5-FB1F-AB4E-8C8C-D6B3958B505A}"/>
              </a:ext>
            </a:extLst>
          </p:cNvPr>
          <p:cNvCxnSpPr/>
          <p:nvPr/>
        </p:nvCxnSpPr>
        <p:spPr>
          <a:xfrm>
            <a:off x="3622055" y="2536825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" name="Connecteur droit 206">
            <a:extLst>
              <a:ext uri="{FF2B5EF4-FFF2-40B4-BE49-F238E27FC236}">
                <a16:creationId xmlns:a16="http://schemas.microsoft.com/office/drawing/2014/main" xmlns="" id="{F943F228-6E97-1F4A-8868-D1E2C6965E23}"/>
              </a:ext>
            </a:extLst>
          </p:cNvPr>
          <p:cNvCxnSpPr/>
          <p:nvPr/>
        </p:nvCxnSpPr>
        <p:spPr>
          <a:xfrm>
            <a:off x="3595638" y="2536825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8" name="Connecteur droit 207">
            <a:extLst>
              <a:ext uri="{FF2B5EF4-FFF2-40B4-BE49-F238E27FC236}">
                <a16:creationId xmlns:a16="http://schemas.microsoft.com/office/drawing/2014/main" xmlns="" id="{58D8A4CE-5F5F-F247-9248-7C8D56742B26}"/>
              </a:ext>
            </a:extLst>
          </p:cNvPr>
          <p:cNvCxnSpPr/>
          <p:nvPr/>
        </p:nvCxnSpPr>
        <p:spPr>
          <a:xfrm>
            <a:off x="3522613" y="2502917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9" name="Connecteur droit 208">
            <a:extLst>
              <a:ext uri="{FF2B5EF4-FFF2-40B4-BE49-F238E27FC236}">
                <a16:creationId xmlns:a16="http://schemas.microsoft.com/office/drawing/2014/main" xmlns="" id="{BDC64045-EE3D-E64E-A543-5AC642BD7E6D}"/>
              </a:ext>
            </a:extLst>
          </p:cNvPr>
          <p:cNvCxnSpPr/>
          <p:nvPr/>
        </p:nvCxnSpPr>
        <p:spPr>
          <a:xfrm>
            <a:off x="3501405" y="2493392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0" name="Connecteur droit 209">
            <a:extLst>
              <a:ext uri="{FF2B5EF4-FFF2-40B4-BE49-F238E27FC236}">
                <a16:creationId xmlns:a16="http://schemas.microsoft.com/office/drawing/2014/main" xmlns="" id="{5A631795-1864-9C4A-8BFA-C3AE50A27B82}"/>
              </a:ext>
            </a:extLst>
          </p:cNvPr>
          <p:cNvCxnSpPr/>
          <p:nvPr/>
        </p:nvCxnSpPr>
        <p:spPr>
          <a:xfrm>
            <a:off x="3480197" y="2484884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1" name="Connecteur droit 210">
            <a:extLst>
              <a:ext uri="{FF2B5EF4-FFF2-40B4-BE49-F238E27FC236}">
                <a16:creationId xmlns:a16="http://schemas.microsoft.com/office/drawing/2014/main" xmlns="" id="{970D6876-7395-1540-A42A-780463153BF7}"/>
              </a:ext>
            </a:extLst>
          </p:cNvPr>
          <p:cNvCxnSpPr/>
          <p:nvPr/>
        </p:nvCxnSpPr>
        <p:spPr>
          <a:xfrm>
            <a:off x="3450605" y="2464817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2" name="Connecteur droit 211">
            <a:extLst>
              <a:ext uri="{FF2B5EF4-FFF2-40B4-BE49-F238E27FC236}">
                <a16:creationId xmlns:a16="http://schemas.microsoft.com/office/drawing/2014/main" xmlns="" id="{BB0D96D5-18D0-4649-9106-AAC3333C29BA}"/>
              </a:ext>
            </a:extLst>
          </p:cNvPr>
          <p:cNvCxnSpPr/>
          <p:nvPr/>
        </p:nvCxnSpPr>
        <p:spPr>
          <a:xfrm>
            <a:off x="2821707" y="2035944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3" name="Connecteur droit 212">
            <a:extLst>
              <a:ext uri="{FF2B5EF4-FFF2-40B4-BE49-F238E27FC236}">
                <a16:creationId xmlns:a16="http://schemas.microsoft.com/office/drawing/2014/main" xmlns="" id="{4E3F18FF-B385-974D-978E-7E8BDCCFD8B6}"/>
              </a:ext>
            </a:extLst>
          </p:cNvPr>
          <p:cNvCxnSpPr/>
          <p:nvPr/>
        </p:nvCxnSpPr>
        <p:spPr>
          <a:xfrm>
            <a:off x="2765450" y="1954411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4" name="Connecteur droit 213">
            <a:extLst>
              <a:ext uri="{FF2B5EF4-FFF2-40B4-BE49-F238E27FC236}">
                <a16:creationId xmlns:a16="http://schemas.microsoft.com/office/drawing/2014/main" xmlns="" id="{341AFC26-13F3-3B44-8C86-5154777A77F1}"/>
              </a:ext>
            </a:extLst>
          </p:cNvPr>
          <p:cNvCxnSpPr/>
          <p:nvPr/>
        </p:nvCxnSpPr>
        <p:spPr>
          <a:xfrm>
            <a:off x="2221260" y="1546746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5" name="Connecteur droit 214">
            <a:extLst>
              <a:ext uri="{FF2B5EF4-FFF2-40B4-BE49-F238E27FC236}">
                <a16:creationId xmlns:a16="http://schemas.microsoft.com/office/drawing/2014/main" xmlns="" id="{4654DC59-5A9B-A74E-8FFD-3FBB646DB461}"/>
              </a:ext>
            </a:extLst>
          </p:cNvPr>
          <p:cNvCxnSpPr/>
          <p:nvPr/>
        </p:nvCxnSpPr>
        <p:spPr>
          <a:xfrm>
            <a:off x="2123728" y="1501155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6" name="Connecteur droit 215">
            <a:extLst>
              <a:ext uri="{FF2B5EF4-FFF2-40B4-BE49-F238E27FC236}">
                <a16:creationId xmlns:a16="http://schemas.microsoft.com/office/drawing/2014/main" xmlns="" id="{E08FE5D4-47F4-2342-9D20-3C56D5CB7CBF}"/>
              </a:ext>
            </a:extLst>
          </p:cNvPr>
          <p:cNvCxnSpPr/>
          <p:nvPr/>
        </p:nvCxnSpPr>
        <p:spPr>
          <a:xfrm>
            <a:off x="2026320" y="1463055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7" name="Connecteur droit 216">
            <a:extLst>
              <a:ext uri="{FF2B5EF4-FFF2-40B4-BE49-F238E27FC236}">
                <a16:creationId xmlns:a16="http://schemas.microsoft.com/office/drawing/2014/main" xmlns="" id="{23A47806-D5E0-6A49-B6E4-1AE5433B90F1}"/>
              </a:ext>
            </a:extLst>
          </p:cNvPr>
          <p:cNvCxnSpPr/>
          <p:nvPr/>
        </p:nvCxnSpPr>
        <p:spPr>
          <a:xfrm>
            <a:off x="1813471" y="1419622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8" name="Connecteur droit 217">
            <a:extLst>
              <a:ext uri="{FF2B5EF4-FFF2-40B4-BE49-F238E27FC236}">
                <a16:creationId xmlns:a16="http://schemas.microsoft.com/office/drawing/2014/main" xmlns="" id="{09375081-31DF-C544-A007-D3E89116229D}"/>
              </a:ext>
            </a:extLst>
          </p:cNvPr>
          <p:cNvCxnSpPr/>
          <p:nvPr/>
        </p:nvCxnSpPr>
        <p:spPr>
          <a:xfrm>
            <a:off x="1797596" y="1419622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9" name="Connecteur droit 218">
            <a:extLst>
              <a:ext uri="{FF2B5EF4-FFF2-40B4-BE49-F238E27FC236}">
                <a16:creationId xmlns:a16="http://schemas.microsoft.com/office/drawing/2014/main" xmlns="" id="{8CD37B2B-CDB7-0C45-9EE3-002CC2C4BB4E}"/>
              </a:ext>
            </a:extLst>
          </p:cNvPr>
          <p:cNvCxnSpPr/>
          <p:nvPr/>
        </p:nvCxnSpPr>
        <p:spPr>
          <a:xfrm>
            <a:off x="1992412" y="1471563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0" name="Connecteur droit 219">
            <a:extLst>
              <a:ext uri="{FF2B5EF4-FFF2-40B4-BE49-F238E27FC236}">
                <a16:creationId xmlns:a16="http://schemas.microsoft.com/office/drawing/2014/main" xmlns="" id="{7978B07F-603A-BC48-A0D7-0C28D90F0DD6}"/>
              </a:ext>
            </a:extLst>
          </p:cNvPr>
          <p:cNvCxnSpPr/>
          <p:nvPr/>
        </p:nvCxnSpPr>
        <p:spPr>
          <a:xfrm>
            <a:off x="3267745" y="2597671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1" name="Connecteur droit 220">
            <a:extLst>
              <a:ext uri="{FF2B5EF4-FFF2-40B4-BE49-F238E27FC236}">
                <a16:creationId xmlns:a16="http://schemas.microsoft.com/office/drawing/2014/main" xmlns="" id="{4773C592-4E35-1949-A288-46B3368DAB44}"/>
              </a:ext>
            </a:extLst>
          </p:cNvPr>
          <p:cNvCxnSpPr/>
          <p:nvPr/>
        </p:nvCxnSpPr>
        <p:spPr>
          <a:xfrm>
            <a:off x="3389139" y="2650108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2" name="Connecteur droit 221">
            <a:extLst>
              <a:ext uri="{FF2B5EF4-FFF2-40B4-BE49-F238E27FC236}">
                <a16:creationId xmlns:a16="http://schemas.microsoft.com/office/drawing/2014/main" xmlns="" id="{97A049CF-0E1F-E146-B853-655108AD163C}"/>
              </a:ext>
            </a:extLst>
          </p:cNvPr>
          <p:cNvCxnSpPr/>
          <p:nvPr/>
        </p:nvCxnSpPr>
        <p:spPr>
          <a:xfrm>
            <a:off x="3432572" y="2677666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3" name="Connecteur droit 222">
            <a:extLst>
              <a:ext uri="{FF2B5EF4-FFF2-40B4-BE49-F238E27FC236}">
                <a16:creationId xmlns:a16="http://schemas.microsoft.com/office/drawing/2014/main" xmlns="" id="{882D608E-B267-7048-81D1-D5E01D19F872}"/>
              </a:ext>
            </a:extLst>
          </p:cNvPr>
          <p:cNvCxnSpPr/>
          <p:nvPr/>
        </p:nvCxnSpPr>
        <p:spPr>
          <a:xfrm>
            <a:off x="3447430" y="2684016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4" name="Connecteur droit 223">
            <a:extLst>
              <a:ext uri="{FF2B5EF4-FFF2-40B4-BE49-F238E27FC236}">
                <a16:creationId xmlns:a16="http://schemas.microsoft.com/office/drawing/2014/main" xmlns="" id="{2C8384C1-1669-4D4A-B0DB-AD3305C00429}"/>
              </a:ext>
            </a:extLst>
          </p:cNvPr>
          <p:cNvCxnSpPr/>
          <p:nvPr/>
        </p:nvCxnSpPr>
        <p:spPr>
          <a:xfrm>
            <a:off x="3460130" y="2696716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6" name="Connecteur droit 225">
            <a:extLst>
              <a:ext uri="{FF2B5EF4-FFF2-40B4-BE49-F238E27FC236}">
                <a16:creationId xmlns:a16="http://schemas.microsoft.com/office/drawing/2014/main" xmlns="" id="{2D9CDD67-4CDB-974A-8859-5CAB70F62BAB}"/>
              </a:ext>
            </a:extLst>
          </p:cNvPr>
          <p:cNvCxnSpPr/>
          <p:nvPr/>
        </p:nvCxnSpPr>
        <p:spPr>
          <a:xfrm>
            <a:off x="3520455" y="2741166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7" name="Connecteur droit 226">
            <a:extLst>
              <a:ext uri="{FF2B5EF4-FFF2-40B4-BE49-F238E27FC236}">
                <a16:creationId xmlns:a16="http://schemas.microsoft.com/office/drawing/2014/main" xmlns="" id="{90A648AF-8D2A-EC49-8170-80245DC8D0C5}"/>
              </a:ext>
            </a:extLst>
          </p:cNvPr>
          <p:cNvCxnSpPr/>
          <p:nvPr/>
        </p:nvCxnSpPr>
        <p:spPr>
          <a:xfrm>
            <a:off x="3541663" y="2752849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9" name="Connecteur droit 228">
            <a:extLst>
              <a:ext uri="{FF2B5EF4-FFF2-40B4-BE49-F238E27FC236}">
                <a16:creationId xmlns:a16="http://schemas.microsoft.com/office/drawing/2014/main" xmlns="" id="{943EBA1D-5F75-644D-A52B-11BC357C6264}"/>
              </a:ext>
            </a:extLst>
          </p:cNvPr>
          <p:cNvCxnSpPr/>
          <p:nvPr/>
        </p:nvCxnSpPr>
        <p:spPr>
          <a:xfrm>
            <a:off x="3553346" y="2756024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0" name="Connecteur droit 229">
            <a:extLst>
              <a:ext uri="{FF2B5EF4-FFF2-40B4-BE49-F238E27FC236}">
                <a16:creationId xmlns:a16="http://schemas.microsoft.com/office/drawing/2014/main" xmlns="" id="{BDFECCB1-6213-7E4E-8D97-D3E4E0DB3C82}"/>
              </a:ext>
            </a:extLst>
          </p:cNvPr>
          <p:cNvCxnSpPr/>
          <p:nvPr/>
        </p:nvCxnSpPr>
        <p:spPr>
          <a:xfrm>
            <a:off x="3578746" y="2781424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1" name="Connecteur droit 230">
            <a:extLst>
              <a:ext uri="{FF2B5EF4-FFF2-40B4-BE49-F238E27FC236}">
                <a16:creationId xmlns:a16="http://schemas.microsoft.com/office/drawing/2014/main" xmlns="" id="{BCBA5EFA-0197-FF41-956C-89F9FA66BDDE}"/>
              </a:ext>
            </a:extLst>
          </p:cNvPr>
          <p:cNvCxnSpPr/>
          <p:nvPr/>
        </p:nvCxnSpPr>
        <p:spPr>
          <a:xfrm>
            <a:off x="3597796" y="2781424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2" name="Connecteur droit 231">
            <a:extLst>
              <a:ext uri="{FF2B5EF4-FFF2-40B4-BE49-F238E27FC236}">
                <a16:creationId xmlns:a16="http://schemas.microsoft.com/office/drawing/2014/main" xmlns="" id="{F1FB386F-BE68-9C46-B274-825485979BBD}"/>
              </a:ext>
            </a:extLst>
          </p:cNvPr>
          <p:cNvCxnSpPr/>
          <p:nvPr/>
        </p:nvCxnSpPr>
        <p:spPr>
          <a:xfrm>
            <a:off x="3616846" y="2781424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3" name="Connecteur droit 232">
            <a:extLst>
              <a:ext uri="{FF2B5EF4-FFF2-40B4-BE49-F238E27FC236}">
                <a16:creationId xmlns:a16="http://schemas.microsoft.com/office/drawing/2014/main" xmlns="" id="{BFA26F5B-16B5-AC4B-BED5-85FE8768B8A7}"/>
              </a:ext>
            </a:extLst>
          </p:cNvPr>
          <p:cNvCxnSpPr/>
          <p:nvPr/>
        </p:nvCxnSpPr>
        <p:spPr>
          <a:xfrm>
            <a:off x="3645421" y="2813174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5" name="Connecteur droit 234">
            <a:extLst>
              <a:ext uri="{FF2B5EF4-FFF2-40B4-BE49-F238E27FC236}">
                <a16:creationId xmlns:a16="http://schemas.microsoft.com/office/drawing/2014/main" xmlns="" id="{88225ED2-EAA5-784E-9EBD-42A62883AC29}"/>
              </a:ext>
            </a:extLst>
          </p:cNvPr>
          <p:cNvCxnSpPr/>
          <p:nvPr/>
        </p:nvCxnSpPr>
        <p:spPr>
          <a:xfrm>
            <a:off x="3707904" y="2859782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6" name="Connecteur droit 235">
            <a:extLst>
              <a:ext uri="{FF2B5EF4-FFF2-40B4-BE49-F238E27FC236}">
                <a16:creationId xmlns:a16="http://schemas.microsoft.com/office/drawing/2014/main" xmlns="" id="{2E7A24E6-184D-7445-B939-0539993F5EBC}"/>
              </a:ext>
            </a:extLst>
          </p:cNvPr>
          <p:cNvCxnSpPr/>
          <p:nvPr/>
        </p:nvCxnSpPr>
        <p:spPr>
          <a:xfrm>
            <a:off x="3732287" y="2866132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7" name="Connecteur droit 236">
            <a:extLst>
              <a:ext uri="{FF2B5EF4-FFF2-40B4-BE49-F238E27FC236}">
                <a16:creationId xmlns:a16="http://schemas.microsoft.com/office/drawing/2014/main" xmlns="" id="{33BCD9F7-1F41-CB4E-B741-488BBEA19E5B}"/>
              </a:ext>
            </a:extLst>
          </p:cNvPr>
          <p:cNvCxnSpPr/>
          <p:nvPr/>
        </p:nvCxnSpPr>
        <p:spPr>
          <a:xfrm>
            <a:off x="3779912" y="2890515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Connecteur droit 237">
            <a:extLst>
              <a:ext uri="{FF2B5EF4-FFF2-40B4-BE49-F238E27FC236}">
                <a16:creationId xmlns:a16="http://schemas.microsoft.com/office/drawing/2014/main" xmlns="" id="{1F52A13F-5A3E-5D45-867B-C309756892CC}"/>
              </a:ext>
            </a:extLst>
          </p:cNvPr>
          <p:cNvCxnSpPr/>
          <p:nvPr/>
        </p:nvCxnSpPr>
        <p:spPr>
          <a:xfrm>
            <a:off x="3810645" y="2904232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9" name="Connecteur droit 238">
            <a:extLst>
              <a:ext uri="{FF2B5EF4-FFF2-40B4-BE49-F238E27FC236}">
                <a16:creationId xmlns:a16="http://schemas.microsoft.com/office/drawing/2014/main" xmlns="" id="{E45F44C6-1915-0F42-B7BB-2B936D4116B4}"/>
              </a:ext>
            </a:extLst>
          </p:cNvPr>
          <p:cNvCxnSpPr/>
          <p:nvPr/>
        </p:nvCxnSpPr>
        <p:spPr>
          <a:xfrm>
            <a:off x="3851920" y="2904232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0" name="Connecteur droit 239">
            <a:extLst>
              <a:ext uri="{FF2B5EF4-FFF2-40B4-BE49-F238E27FC236}">
                <a16:creationId xmlns:a16="http://schemas.microsoft.com/office/drawing/2014/main" xmlns="" id="{96509EE8-40B0-2F40-80E4-12285D1A7B77}"/>
              </a:ext>
            </a:extLst>
          </p:cNvPr>
          <p:cNvCxnSpPr/>
          <p:nvPr/>
        </p:nvCxnSpPr>
        <p:spPr>
          <a:xfrm>
            <a:off x="3893195" y="2904232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1" name="Connecteur droit 240">
            <a:extLst>
              <a:ext uri="{FF2B5EF4-FFF2-40B4-BE49-F238E27FC236}">
                <a16:creationId xmlns:a16="http://schemas.microsoft.com/office/drawing/2014/main" xmlns="" id="{E09999F3-47B1-2340-8A5B-79ECA04168AA}"/>
              </a:ext>
            </a:extLst>
          </p:cNvPr>
          <p:cNvCxnSpPr/>
          <p:nvPr/>
        </p:nvCxnSpPr>
        <p:spPr>
          <a:xfrm>
            <a:off x="3874145" y="2904232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2" name="Connecteur droit 241">
            <a:extLst>
              <a:ext uri="{FF2B5EF4-FFF2-40B4-BE49-F238E27FC236}">
                <a16:creationId xmlns:a16="http://schemas.microsoft.com/office/drawing/2014/main" xmlns="" id="{0CE9E914-3F2B-4941-836D-FA6D29FAF997}"/>
              </a:ext>
            </a:extLst>
          </p:cNvPr>
          <p:cNvCxnSpPr/>
          <p:nvPr/>
        </p:nvCxnSpPr>
        <p:spPr>
          <a:xfrm>
            <a:off x="3864620" y="2904232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3" name="Connecteur droit 242">
            <a:extLst>
              <a:ext uri="{FF2B5EF4-FFF2-40B4-BE49-F238E27FC236}">
                <a16:creationId xmlns:a16="http://schemas.microsoft.com/office/drawing/2014/main" xmlns="" id="{5B12CE2D-47D1-F547-8F03-E42D8DAD80B6}"/>
              </a:ext>
            </a:extLst>
          </p:cNvPr>
          <p:cNvCxnSpPr/>
          <p:nvPr/>
        </p:nvCxnSpPr>
        <p:spPr>
          <a:xfrm>
            <a:off x="3904878" y="2912740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Connecteur droit 243">
            <a:extLst>
              <a:ext uri="{FF2B5EF4-FFF2-40B4-BE49-F238E27FC236}">
                <a16:creationId xmlns:a16="http://schemas.microsoft.com/office/drawing/2014/main" xmlns="" id="{325CDC45-CC0E-3546-924D-2287D19FBD3F}"/>
              </a:ext>
            </a:extLst>
          </p:cNvPr>
          <p:cNvCxnSpPr/>
          <p:nvPr/>
        </p:nvCxnSpPr>
        <p:spPr>
          <a:xfrm>
            <a:off x="3917578" y="2912740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5" name="Connecteur droit 244">
            <a:extLst>
              <a:ext uri="{FF2B5EF4-FFF2-40B4-BE49-F238E27FC236}">
                <a16:creationId xmlns:a16="http://schemas.microsoft.com/office/drawing/2014/main" xmlns="" id="{E856A18A-1EBF-3642-BE5A-2D2213711B29}"/>
              </a:ext>
            </a:extLst>
          </p:cNvPr>
          <p:cNvCxnSpPr/>
          <p:nvPr/>
        </p:nvCxnSpPr>
        <p:spPr>
          <a:xfrm>
            <a:off x="3930278" y="2912740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6" name="Connecteur droit 245">
            <a:extLst>
              <a:ext uri="{FF2B5EF4-FFF2-40B4-BE49-F238E27FC236}">
                <a16:creationId xmlns:a16="http://schemas.microsoft.com/office/drawing/2014/main" xmlns="" id="{64D5C5AF-787A-CC4E-A71C-B350B47F79DD}"/>
              </a:ext>
            </a:extLst>
          </p:cNvPr>
          <p:cNvCxnSpPr/>
          <p:nvPr/>
        </p:nvCxnSpPr>
        <p:spPr>
          <a:xfrm>
            <a:off x="3962028" y="2912740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7" name="Connecteur droit 246">
            <a:extLst>
              <a:ext uri="{FF2B5EF4-FFF2-40B4-BE49-F238E27FC236}">
                <a16:creationId xmlns:a16="http://schemas.microsoft.com/office/drawing/2014/main" xmlns="" id="{FE999E95-F2A8-4E49-925A-0F7B7A28B2F1}"/>
              </a:ext>
            </a:extLst>
          </p:cNvPr>
          <p:cNvCxnSpPr/>
          <p:nvPr/>
        </p:nvCxnSpPr>
        <p:spPr>
          <a:xfrm>
            <a:off x="4013969" y="2966715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8" name="Connecteur droit 247">
            <a:extLst>
              <a:ext uri="{FF2B5EF4-FFF2-40B4-BE49-F238E27FC236}">
                <a16:creationId xmlns:a16="http://schemas.microsoft.com/office/drawing/2014/main" xmlns="" id="{E49811A3-E120-594A-87AA-D0E0579D4187}"/>
              </a:ext>
            </a:extLst>
          </p:cNvPr>
          <p:cNvCxnSpPr/>
          <p:nvPr/>
        </p:nvCxnSpPr>
        <p:spPr>
          <a:xfrm>
            <a:off x="4099694" y="3003798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9" name="Connecteur droit 248">
            <a:extLst>
              <a:ext uri="{FF2B5EF4-FFF2-40B4-BE49-F238E27FC236}">
                <a16:creationId xmlns:a16="http://schemas.microsoft.com/office/drawing/2014/main" xmlns="" id="{A78808DA-8507-3D46-AC82-F78F3E2CBD15}"/>
              </a:ext>
            </a:extLst>
          </p:cNvPr>
          <p:cNvCxnSpPr/>
          <p:nvPr/>
        </p:nvCxnSpPr>
        <p:spPr>
          <a:xfrm>
            <a:off x="4124077" y="3003798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0" name="Connecteur droit 249">
            <a:extLst>
              <a:ext uri="{FF2B5EF4-FFF2-40B4-BE49-F238E27FC236}">
                <a16:creationId xmlns:a16="http://schemas.microsoft.com/office/drawing/2014/main" xmlns="" id="{43A29B08-DC61-0445-9E51-73BE607A4FA0}"/>
              </a:ext>
            </a:extLst>
          </p:cNvPr>
          <p:cNvCxnSpPr/>
          <p:nvPr/>
        </p:nvCxnSpPr>
        <p:spPr>
          <a:xfrm>
            <a:off x="4173860" y="3003798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1" name="Connecteur droit 250">
            <a:extLst>
              <a:ext uri="{FF2B5EF4-FFF2-40B4-BE49-F238E27FC236}">
                <a16:creationId xmlns:a16="http://schemas.microsoft.com/office/drawing/2014/main" xmlns="" id="{B99BAA23-0746-6A49-9F6C-4B7A911335FE}"/>
              </a:ext>
            </a:extLst>
          </p:cNvPr>
          <p:cNvCxnSpPr/>
          <p:nvPr/>
        </p:nvCxnSpPr>
        <p:spPr>
          <a:xfrm>
            <a:off x="4112518" y="3003798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Connecteur droit 251">
            <a:extLst>
              <a:ext uri="{FF2B5EF4-FFF2-40B4-BE49-F238E27FC236}">
                <a16:creationId xmlns:a16="http://schemas.microsoft.com/office/drawing/2014/main" xmlns="" id="{3A3B6046-1C89-CB4E-A13B-4F81702E2C6B}"/>
              </a:ext>
            </a:extLst>
          </p:cNvPr>
          <p:cNvCxnSpPr/>
          <p:nvPr/>
        </p:nvCxnSpPr>
        <p:spPr>
          <a:xfrm>
            <a:off x="4253235" y="3044056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3" name="Connecteur droit 252">
            <a:extLst>
              <a:ext uri="{FF2B5EF4-FFF2-40B4-BE49-F238E27FC236}">
                <a16:creationId xmlns:a16="http://schemas.microsoft.com/office/drawing/2014/main" xmlns="" id="{75ECDCFB-B704-4345-BEFE-120C9C650DB8}"/>
              </a:ext>
            </a:extLst>
          </p:cNvPr>
          <p:cNvCxnSpPr/>
          <p:nvPr/>
        </p:nvCxnSpPr>
        <p:spPr>
          <a:xfrm>
            <a:off x="4267076" y="3044056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4" name="Connecteur droit 253">
            <a:extLst>
              <a:ext uri="{FF2B5EF4-FFF2-40B4-BE49-F238E27FC236}">
                <a16:creationId xmlns:a16="http://schemas.microsoft.com/office/drawing/2014/main" xmlns="" id="{6719541E-94F6-2C4C-9879-C16D3DAF4EA8}"/>
              </a:ext>
            </a:extLst>
          </p:cNvPr>
          <p:cNvCxnSpPr/>
          <p:nvPr/>
        </p:nvCxnSpPr>
        <p:spPr>
          <a:xfrm>
            <a:off x="4430142" y="3044056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5" name="Connecteur droit 254">
            <a:extLst>
              <a:ext uri="{FF2B5EF4-FFF2-40B4-BE49-F238E27FC236}">
                <a16:creationId xmlns:a16="http://schemas.microsoft.com/office/drawing/2014/main" xmlns="" id="{647A273B-12A9-4242-BC7F-FC580B6178F8}"/>
              </a:ext>
            </a:extLst>
          </p:cNvPr>
          <p:cNvCxnSpPr/>
          <p:nvPr/>
        </p:nvCxnSpPr>
        <p:spPr>
          <a:xfrm>
            <a:off x="4542408" y="3044056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6" name="Connecteur droit 255">
            <a:extLst>
              <a:ext uri="{FF2B5EF4-FFF2-40B4-BE49-F238E27FC236}">
                <a16:creationId xmlns:a16="http://schemas.microsoft.com/office/drawing/2014/main" xmlns="" id="{DCC5C962-8F20-7C4D-B451-B33285C49054}"/>
              </a:ext>
            </a:extLst>
          </p:cNvPr>
          <p:cNvCxnSpPr/>
          <p:nvPr/>
        </p:nvCxnSpPr>
        <p:spPr>
          <a:xfrm>
            <a:off x="4676899" y="3044056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8" name="Connecteur droit 257">
            <a:extLst>
              <a:ext uri="{FF2B5EF4-FFF2-40B4-BE49-F238E27FC236}">
                <a16:creationId xmlns:a16="http://schemas.microsoft.com/office/drawing/2014/main" xmlns="" id="{76ADEC62-A9E0-7C4E-92E5-3A700EE9DA95}"/>
              </a:ext>
            </a:extLst>
          </p:cNvPr>
          <p:cNvCxnSpPr/>
          <p:nvPr/>
        </p:nvCxnSpPr>
        <p:spPr>
          <a:xfrm>
            <a:off x="4882381" y="3044056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9" name="Connecteur droit 258">
            <a:extLst>
              <a:ext uri="{FF2B5EF4-FFF2-40B4-BE49-F238E27FC236}">
                <a16:creationId xmlns:a16="http://schemas.microsoft.com/office/drawing/2014/main" xmlns="" id="{9A0B0902-416C-A847-9C68-F7515A700BDC}"/>
              </a:ext>
            </a:extLst>
          </p:cNvPr>
          <p:cNvCxnSpPr/>
          <p:nvPr/>
        </p:nvCxnSpPr>
        <p:spPr>
          <a:xfrm>
            <a:off x="4985122" y="3044056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0" name="Connecteur droit 259">
            <a:extLst>
              <a:ext uri="{FF2B5EF4-FFF2-40B4-BE49-F238E27FC236}">
                <a16:creationId xmlns:a16="http://schemas.microsoft.com/office/drawing/2014/main" xmlns="" id="{8268484E-D6C5-684B-8432-20F1F0DBAC22}"/>
              </a:ext>
            </a:extLst>
          </p:cNvPr>
          <p:cNvCxnSpPr/>
          <p:nvPr/>
        </p:nvCxnSpPr>
        <p:spPr>
          <a:xfrm>
            <a:off x="4305176" y="3044056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1" name="Connecteur droit 260">
            <a:extLst>
              <a:ext uri="{FF2B5EF4-FFF2-40B4-BE49-F238E27FC236}">
                <a16:creationId xmlns:a16="http://schemas.microsoft.com/office/drawing/2014/main" xmlns="" id="{C773CC92-BBBF-174B-8F04-C0392B1CD2D8}"/>
              </a:ext>
            </a:extLst>
          </p:cNvPr>
          <p:cNvCxnSpPr/>
          <p:nvPr/>
        </p:nvCxnSpPr>
        <p:spPr>
          <a:xfrm>
            <a:off x="4371851" y="3044056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2" name="Connecteur droit 261">
            <a:extLst>
              <a:ext uri="{FF2B5EF4-FFF2-40B4-BE49-F238E27FC236}">
                <a16:creationId xmlns:a16="http://schemas.microsoft.com/office/drawing/2014/main" xmlns="" id="{53F3618D-1AE7-F14F-AF17-D4F79B8A02FF}"/>
              </a:ext>
            </a:extLst>
          </p:cNvPr>
          <p:cNvCxnSpPr/>
          <p:nvPr/>
        </p:nvCxnSpPr>
        <p:spPr>
          <a:xfrm>
            <a:off x="4393059" y="3044056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3" name="Connecteur droit 262">
            <a:extLst>
              <a:ext uri="{FF2B5EF4-FFF2-40B4-BE49-F238E27FC236}">
                <a16:creationId xmlns:a16="http://schemas.microsoft.com/office/drawing/2014/main" xmlns="" id="{5BC93252-0A9C-3D44-A399-C984B46452AD}"/>
              </a:ext>
            </a:extLst>
          </p:cNvPr>
          <p:cNvCxnSpPr/>
          <p:nvPr/>
        </p:nvCxnSpPr>
        <p:spPr>
          <a:xfrm>
            <a:off x="4446017" y="3044056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4" name="Connecteur droit 263">
            <a:extLst>
              <a:ext uri="{FF2B5EF4-FFF2-40B4-BE49-F238E27FC236}">
                <a16:creationId xmlns:a16="http://schemas.microsoft.com/office/drawing/2014/main" xmlns="" id="{57BE8D71-4FF4-2346-AAC1-9A26A897B2C5}"/>
              </a:ext>
            </a:extLst>
          </p:cNvPr>
          <p:cNvCxnSpPr/>
          <p:nvPr/>
        </p:nvCxnSpPr>
        <p:spPr>
          <a:xfrm>
            <a:off x="4506342" y="3044056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6" name="Connecteur droit 265">
            <a:extLst>
              <a:ext uri="{FF2B5EF4-FFF2-40B4-BE49-F238E27FC236}">
                <a16:creationId xmlns:a16="http://schemas.microsoft.com/office/drawing/2014/main" xmlns="" id="{DCE4422F-AB91-EF41-BB3B-DFD605F07444}"/>
              </a:ext>
            </a:extLst>
          </p:cNvPr>
          <p:cNvCxnSpPr/>
          <p:nvPr/>
        </p:nvCxnSpPr>
        <p:spPr>
          <a:xfrm>
            <a:off x="4580508" y="3044056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7" name="Connecteur droit 266">
            <a:extLst>
              <a:ext uri="{FF2B5EF4-FFF2-40B4-BE49-F238E27FC236}">
                <a16:creationId xmlns:a16="http://schemas.microsoft.com/office/drawing/2014/main" xmlns="" id="{89CBAA63-52A1-1F4F-9CF2-771778AA328A}"/>
              </a:ext>
            </a:extLst>
          </p:cNvPr>
          <p:cNvCxnSpPr/>
          <p:nvPr/>
        </p:nvCxnSpPr>
        <p:spPr>
          <a:xfrm>
            <a:off x="4618608" y="3044056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9" name="Rectangle 268">
            <a:extLst>
              <a:ext uri="{FF2B5EF4-FFF2-40B4-BE49-F238E27FC236}">
                <a16:creationId xmlns:a16="http://schemas.microsoft.com/office/drawing/2014/main" xmlns="" id="{9EF16287-7175-CA4D-9B6F-843B678559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5244" y="4441839"/>
            <a:ext cx="21640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1100" dirty="0">
                <a:solidFill>
                  <a:srgbClr val="4F81BD"/>
                </a:solidFill>
                <a:latin typeface="Calibri" panose="020F0502020204030204" pitchFamily="34" charset="0"/>
              </a:rPr>
              <a:t>154</a:t>
            </a:r>
          </a:p>
        </p:txBody>
      </p:sp>
      <p:sp>
        <p:nvSpPr>
          <p:cNvPr id="270" name="Rectangle 269">
            <a:extLst>
              <a:ext uri="{FF2B5EF4-FFF2-40B4-BE49-F238E27FC236}">
                <a16:creationId xmlns:a16="http://schemas.microsoft.com/office/drawing/2014/main" xmlns="" id="{B05624B1-FBFA-0643-A236-0ED34A8FDE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5244" y="4620703"/>
            <a:ext cx="21640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1100" dirty="0">
                <a:solidFill>
                  <a:srgbClr val="A470AA"/>
                </a:solidFill>
                <a:latin typeface="Calibri" panose="020F0502020204030204" pitchFamily="34" charset="0"/>
              </a:rPr>
              <a:t>135</a:t>
            </a:r>
          </a:p>
        </p:txBody>
      </p:sp>
      <p:sp>
        <p:nvSpPr>
          <p:cNvPr id="271" name="Rectangle 270">
            <a:extLst>
              <a:ext uri="{FF2B5EF4-FFF2-40B4-BE49-F238E27FC236}">
                <a16:creationId xmlns:a16="http://schemas.microsoft.com/office/drawing/2014/main" xmlns="" id="{ECF592BB-9283-FA4D-9D4B-A26F3A9738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3316" y="4441839"/>
            <a:ext cx="21640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1100" dirty="0">
                <a:solidFill>
                  <a:srgbClr val="4F81BD"/>
                </a:solidFill>
                <a:latin typeface="Calibri" panose="020F0502020204030204" pitchFamily="34" charset="0"/>
              </a:rPr>
              <a:t>111</a:t>
            </a:r>
          </a:p>
        </p:txBody>
      </p:sp>
      <p:sp>
        <p:nvSpPr>
          <p:cNvPr id="272" name="Rectangle 271">
            <a:extLst>
              <a:ext uri="{FF2B5EF4-FFF2-40B4-BE49-F238E27FC236}">
                <a16:creationId xmlns:a16="http://schemas.microsoft.com/office/drawing/2014/main" xmlns="" id="{6703247F-2F86-DF45-8B2B-94FCF881C8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9384" y="4620703"/>
            <a:ext cx="144270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1100" dirty="0">
                <a:solidFill>
                  <a:srgbClr val="A470AA"/>
                </a:solidFill>
                <a:latin typeface="Calibri" panose="020F0502020204030204" pitchFamily="34" charset="0"/>
              </a:rPr>
              <a:t>94</a:t>
            </a:r>
          </a:p>
        </p:txBody>
      </p:sp>
      <p:sp>
        <p:nvSpPr>
          <p:cNvPr id="273" name="Rectangle 272">
            <a:extLst>
              <a:ext uri="{FF2B5EF4-FFF2-40B4-BE49-F238E27FC236}">
                <a16:creationId xmlns:a16="http://schemas.microsoft.com/office/drawing/2014/main" xmlns="" id="{25CFD003-4321-9A45-962B-5021472311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4464" y="4441839"/>
            <a:ext cx="144270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1100" dirty="0">
                <a:solidFill>
                  <a:srgbClr val="4F81BD"/>
                </a:solidFill>
                <a:latin typeface="Calibri" panose="020F0502020204030204" pitchFamily="34" charset="0"/>
              </a:rPr>
              <a:t>70</a:t>
            </a:r>
          </a:p>
        </p:txBody>
      </p:sp>
      <p:sp>
        <p:nvSpPr>
          <p:cNvPr id="274" name="Rectangle 273">
            <a:extLst>
              <a:ext uri="{FF2B5EF4-FFF2-40B4-BE49-F238E27FC236}">
                <a16:creationId xmlns:a16="http://schemas.microsoft.com/office/drawing/2014/main" xmlns="" id="{7D20DCA1-A279-2E4D-A4C7-70BD12CA67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4464" y="4620703"/>
            <a:ext cx="144270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1100" dirty="0">
                <a:solidFill>
                  <a:srgbClr val="A470AA"/>
                </a:solidFill>
                <a:latin typeface="Calibri" panose="020F0502020204030204" pitchFamily="34" charset="0"/>
              </a:rPr>
              <a:t>53</a:t>
            </a:r>
          </a:p>
        </p:txBody>
      </p:sp>
      <p:sp>
        <p:nvSpPr>
          <p:cNvPr id="275" name="Rectangle 274">
            <a:extLst>
              <a:ext uri="{FF2B5EF4-FFF2-40B4-BE49-F238E27FC236}">
                <a16:creationId xmlns:a16="http://schemas.microsoft.com/office/drawing/2014/main" xmlns="" id="{0620043E-58F8-6947-9523-3ED867170B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2403" y="4441839"/>
            <a:ext cx="144270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1100" dirty="0">
                <a:solidFill>
                  <a:srgbClr val="4F81BD"/>
                </a:solidFill>
                <a:latin typeface="Calibri" panose="020F0502020204030204" pitchFamily="34" charset="0"/>
              </a:rPr>
              <a:t>29</a:t>
            </a:r>
          </a:p>
        </p:txBody>
      </p:sp>
      <p:sp>
        <p:nvSpPr>
          <p:cNvPr id="276" name="Rectangle 275">
            <a:extLst>
              <a:ext uri="{FF2B5EF4-FFF2-40B4-BE49-F238E27FC236}">
                <a16:creationId xmlns:a16="http://schemas.microsoft.com/office/drawing/2014/main" xmlns="" id="{D59D0E3B-9553-0B4B-BA7C-58267995CE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2403" y="4620703"/>
            <a:ext cx="144270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1100" dirty="0">
                <a:solidFill>
                  <a:srgbClr val="A470AA"/>
                </a:solidFill>
                <a:latin typeface="Calibri" panose="020F0502020204030204" pitchFamily="34" charset="0"/>
              </a:rPr>
              <a:t>18</a:t>
            </a:r>
          </a:p>
        </p:txBody>
      </p:sp>
      <p:sp>
        <p:nvSpPr>
          <p:cNvPr id="277" name="Rectangle 276">
            <a:extLst>
              <a:ext uri="{FF2B5EF4-FFF2-40B4-BE49-F238E27FC236}">
                <a16:creationId xmlns:a16="http://schemas.microsoft.com/office/drawing/2014/main" xmlns="" id="{DFAD97DC-6677-0741-88F7-D232AF4937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6542" y="4441839"/>
            <a:ext cx="72135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1100" dirty="0">
                <a:solidFill>
                  <a:srgbClr val="4F81BD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278" name="Rectangle 277">
            <a:extLst>
              <a:ext uri="{FF2B5EF4-FFF2-40B4-BE49-F238E27FC236}">
                <a16:creationId xmlns:a16="http://schemas.microsoft.com/office/drawing/2014/main" xmlns="" id="{E6412C2A-06B9-C540-B4EF-5D217986D7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6542" y="4620703"/>
            <a:ext cx="72135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1100" dirty="0">
                <a:solidFill>
                  <a:srgbClr val="A470AA"/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279" name="ZoneTexte 278">
            <a:extLst>
              <a:ext uri="{FF2B5EF4-FFF2-40B4-BE49-F238E27FC236}">
                <a16:creationId xmlns:a16="http://schemas.microsoft.com/office/drawing/2014/main" xmlns="" id="{2CD93FBC-25ED-8E46-BAB8-ED1B4CEFFFC5}"/>
              </a:ext>
            </a:extLst>
          </p:cNvPr>
          <p:cNvSpPr txBox="1"/>
          <p:nvPr/>
        </p:nvSpPr>
        <p:spPr>
          <a:xfrm>
            <a:off x="4309206" y="1479881"/>
            <a:ext cx="7303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NAC-GS</a:t>
            </a:r>
          </a:p>
          <a:p>
            <a:r>
              <a:rPr lang="fr-FR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Up-S</a:t>
            </a:r>
          </a:p>
        </p:txBody>
      </p:sp>
      <p:cxnSp>
        <p:nvCxnSpPr>
          <p:cNvPr id="280" name="Connecteur droit 279">
            <a:extLst>
              <a:ext uri="{FF2B5EF4-FFF2-40B4-BE49-F238E27FC236}">
                <a16:creationId xmlns:a16="http://schemas.microsoft.com/office/drawing/2014/main" xmlns="" id="{E69284B7-6885-354B-82B8-09B1C860538A}"/>
              </a:ext>
            </a:extLst>
          </p:cNvPr>
          <p:cNvCxnSpPr>
            <a:cxnSpLocks/>
          </p:cNvCxnSpPr>
          <p:nvPr/>
        </p:nvCxnSpPr>
        <p:spPr>
          <a:xfrm>
            <a:off x="4074726" y="1604537"/>
            <a:ext cx="234480" cy="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1" name="Connecteur droit 280">
            <a:extLst>
              <a:ext uri="{FF2B5EF4-FFF2-40B4-BE49-F238E27FC236}">
                <a16:creationId xmlns:a16="http://schemas.microsoft.com/office/drawing/2014/main" xmlns="" id="{3C718587-A76E-7046-BD98-AE956015BF61}"/>
              </a:ext>
            </a:extLst>
          </p:cNvPr>
          <p:cNvCxnSpPr/>
          <p:nvPr/>
        </p:nvCxnSpPr>
        <p:spPr>
          <a:xfrm>
            <a:off x="4073836" y="1753214"/>
            <a:ext cx="234481" cy="2052"/>
          </a:xfrm>
          <a:prstGeom prst="line">
            <a:avLst/>
          </a:prstGeom>
          <a:ln w="12700">
            <a:solidFill>
              <a:srgbClr val="A470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3" name="Connecteur droit 282">
            <a:extLst>
              <a:ext uri="{FF2B5EF4-FFF2-40B4-BE49-F238E27FC236}">
                <a16:creationId xmlns:a16="http://schemas.microsoft.com/office/drawing/2014/main" xmlns="" id="{AD1F4825-EB42-864C-82A1-4C69D6230C55}"/>
              </a:ext>
            </a:extLst>
          </p:cNvPr>
          <p:cNvCxnSpPr>
            <a:cxnSpLocks/>
          </p:cNvCxnSpPr>
          <p:nvPr/>
        </p:nvCxnSpPr>
        <p:spPr>
          <a:xfrm rot="5400000">
            <a:off x="1771796" y="3767435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937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Etude de phase II/III Prep-02/JSAP-05</a:t>
            </a:r>
            <a:br>
              <a:rPr lang="fr-FR" dirty="0"/>
            </a:br>
            <a:r>
              <a:rPr lang="fr-FR" dirty="0"/>
              <a:t>Chirurgie</a:t>
            </a:r>
            <a:br>
              <a:rPr lang="fr-FR" dirty="0"/>
            </a:br>
            <a:r>
              <a:rPr lang="fr-FR" sz="1800" dirty="0"/>
              <a:t>Chimiothérapie néo-adjuvante dans les cancers du pancréas opérables</a:t>
            </a:r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457200" y="1723869"/>
            <a:ext cx="8229600" cy="2870754"/>
          </a:xfrm>
        </p:spPr>
        <p:txBody>
          <a:bodyPr>
            <a:normAutofit/>
          </a:bodyPr>
          <a:lstStyle/>
          <a:p>
            <a:r>
              <a:rPr lang="fr-FR" dirty="0"/>
              <a:t>Aucune différence entre les deux groupes pour les complications post-opératoires</a:t>
            </a:r>
          </a:p>
          <a:p>
            <a:endParaRPr lang="fr-FR" dirty="0"/>
          </a:p>
          <a:p>
            <a:r>
              <a:rPr lang="fr-FR" dirty="0" err="1"/>
              <a:t>pT</a:t>
            </a:r>
            <a:r>
              <a:rPr lang="fr-FR" dirty="0"/>
              <a:t> : pas de différence significative entre les deux groupes</a:t>
            </a:r>
          </a:p>
          <a:p>
            <a:endParaRPr lang="fr-FR" dirty="0"/>
          </a:p>
          <a:p>
            <a:r>
              <a:rPr lang="fr-FR" dirty="0" err="1"/>
              <a:t>pN</a:t>
            </a:r>
            <a:r>
              <a:rPr lang="fr-FR" dirty="0"/>
              <a:t> : pN0 40,4% (néo-</a:t>
            </a:r>
            <a:r>
              <a:rPr lang="fr-FR" dirty="0" err="1"/>
              <a:t>adj</a:t>
            </a:r>
            <a:r>
              <a:rPr lang="fr-FR" dirty="0"/>
              <a:t>) </a:t>
            </a:r>
            <a:r>
              <a:rPr lang="fr-FR" i="1" dirty="0"/>
              <a:t>vs</a:t>
            </a:r>
            <a:r>
              <a:rPr lang="fr-FR" dirty="0"/>
              <a:t> 18,5% (</a:t>
            </a:r>
            <a:r>
              <a:rPr lang="fr-FR" dirty="0" err="1"/>
              <a:t>chir</a:t>
            </a:r>
            <a:r>
              <a:rPr lang="fr-FR" dirty="0"/>
              <a:t>.), p&lt;0,01</a:t>
            </a:r>
          </a:p>
          <a:p>
            <a:endParaRPr lang="fr-FR" dirty="0"/>
          </a:p>
          <a:p>
            <a:r>
              <a:rPr lang="fr-FR" dirty="0"/>
              <a:t>Pas de différence pour les types de récidive entre les deux groupes, sauf pour les métastases hépatiques (30,0 </a:t>
            </a:r>
            <a:r>
              <a:rPr lang="fr-FR" i="1" dirty="0"/>
              <a:t>vs</a:t>
            </a:r>
            <a:r>
              <a:rPr lang="fr-FR" dirty="0"/>
              <a:t> 47,5%, p=0,01) en faveur du groupe néo-adjuvant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6A8D942D-4818-D643-87E9-83D1281A9A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483" y="4845691"/>
            <a:ext cx="87852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dirty="0" err="1">
                <a:solidFill>
                  <a:srgbClr val="4D4D4D"/>
                </a:solidFill>
                <a:latin typeface="Calibri"/>
              </a:rPr>
              <a:t>Unno</a:t>
            </a:r>
            <a:r>
              <a:rPr lang="fr-FR" sz="1000" dirty="0">
                <a:solidFill>
                  <a:srgbClr val="4D4D4D"/>
                </a:solidFill>
                <a:latin typeface="Calibri"/>
              </a:rPr>
              <a:t> M et al., ASCO GI 2019, abs 189</a:t>
            </a:r>
          </a:p>
        </p:txBody>
      </p:sp>
    </p:spTree>
    <p:extLst>
      <p:ext uri="{BB962C8B-B14F-4D97-AF65-F5344CB8AC3E}">
        <p14:creationId xmlns:p14="http://schemas.microsoft.com/office/powerpoint/2010/main" val="153960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Etude de phase II/III Prep-02/JSAP-05</a:t>
            </a:r>
            <a:br>
              <a:rPr lang="fr-FR" dirty="0"/>
            </a:br>
            <a:r>
              <a:rPr lang="fr-FR" sz="1600" dirty="0"/>
              <a:t>Chimiothérapie néo-adjuvante dans les cancers du pancréas opérables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18937"/>
            <a:ext cx="8229600" cy="2975685"/>
          </a:xfrm>
        </p:spPr>
        <p:txBody>
          <a:bodyPr>
            <a:normAutofit/>
          </a:bodyPr>
          <a:lstStyle/>
          <a:p>
            <a:r>
              <a:rPr lang="fr-FR" dirty="0"/>
              <a:t>Première étude randomisée démontrant l’intérêt de la chimiothérapie </a:t>
            </a:r>
            <a:br>
              <a:rPr lang="fr-FR" dirty="0"/>
            </a:br>
            <a:r>
              <a:rPr lang="fr-FR" dirty="0"/>
              <a:t>néo-adjuvante !</a:t>
            </a:r>
          </a:p>
          <a:p>
            <a:endParaRPr lang="fr-FR" dirty="0"/>
          </a:p>
          <a:p>
            <a:r>
              <a:rPr lang="fr-FR" dirty="0"/>
              <a:t>Mais</a:t>
            </a:r>
          </a:p>
          <a:p>
            <a:pPr lvl="1"/>
            <a:r>
              <a:rPr lang="fr-FR" dirty="0"/>
              <a:t>Protocole de chimiothérapie non disponible en France</a:t>
            </a:r>
          </a:p>
          <a:p>
            <a:pPr lvl="1"/>
            <a:r>
              <a:rPr lang="fr-FR" dirty="0"/>
              <a:t>Pas d’information sur la survie sans récidive</a:t>
            </a:r>
          </a:p>
          <a:p>
            <a:pPr lvl="1"/>
            <a:r>
              <a:rPr lang="fr-FR" dirty="0"/>
              <a:t>Pas d’information sur les traitements reçus lors de la récidive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04567EC6-12D0-7244-A348-2F5534F6B3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483" y="4845691"/>
            <a:ext cx="87852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dirty="0" err="1">
                <a:solidFill>
                  <a:srgbClr val="4D4D4D"/>
                </a:solidFill>
                <a:latin typeface="Calibri"/>
              </a:rPr>
              <a:t>Unno</a:t>
            </a:r>
            <a:r>
              <a:rPr lang="fr-FR" sz="1000" dirty="0">
                <a:solidFill>
                  <a:srgbClr val="4D4D4D"/>
                </a:solidFill>
                <a:latin typeface="Calibri"/>
              </a:rPr>
              <a:t> M et al., ASCO GI 2019, abs 189</a:t>
            </a:r>
          </a:p>
        </p:txBody>
      </p:sp>
    </p:spTree>
    <p:extLst>
      <p:ext uri="{BB962C8B-B14F-4D97-AF65-F5344CB8AC3E}">
        <p14:creationId xmlns:p14="http://schemas.microsoft.com/office/powerpoint/2010/main" val="365611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xmlns="" id="{D11110D5-9095-234B-967B-BD6D8C5D37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4501" y="3517946"/>
            <a:ext cx="7660212" cy="1125140"/>
          </a:xfrm>
        </p:spPr>
        <p:txBody>
          <a:bodyPr/>
          <a:lstStyle/>
          <a:p>
            <a:r>
              <a:rPr lang="fr-FR" dirty="0" err="1">
                <a:solidFill>
                  <a:schemeClr val="bg1"/>
                </a:solidFill>
              </a:rPr>
              <a:t>O’Kane</a:t>
            </a:r>
            <a:r>
              <a:rPr lang="fr-FR" dirty="0">
                <a:solidFill>
                  <a:schemeClr val="bg1"/>
                </a:solidFill>
              </a:rPr>
              <a:t> G.M et al. ASCO GI 2019, </a:t>
            </a:r>
            <a:r>
              <a:rPr lang="fr-FR" dirty="0" err="1">
                <a:solidFill>
                  <a:schemeClr val="bg1"/>
                </a:solidFill>
              </a:rPr>
              <a:t>abstr</a:t>
            </a:r>
            <a:r>
              <a:rPr lang="fr-FR" dirty="0">
                <a:solidFill>
                  <a:schemeClr val="bg1"/>
                </a:solidFill>
              </a:rPr>
              <a:t> 188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xmlns="" id="{F8B90FEF-C984-E148-BBE3-3754C5C30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772" y="2207894"/>
            <a:ext cx="7660093" cy="1314951"/>
          </a:xfrm>
        </p:spPr>
        <p:txBody>
          <a:bodyPr>
            <a:noAutofit/>
          </a:bodyPr>
          <a:lstStyle/>
          <a:p>
            <a:r>
              <a:rPr lang="fr-FR" sz="2000" dirty="0">
                <a:solidFill>
                  <a:schemeClr val="bg1"/>
                </a:solidFill>
              </a:rPr>
              <a:t>Réponse à la chimiothérapie de 1</a:t>
            </a:r>
            <a:r>
              <a:rPr lang="fr-FR" sz="2000" cap="none" baseline="30000" dirty="0">
                <a:solidFill>
                  <a:schemeClr val="bg1"/>
                </a:solidFill>
              </a:rPr>
              <a:t>ère</a:t>
            </a:r>
            <a:r>
              <a:rPr lang="fr-FR" sz="2000" dirty="0">
                <a:solidFill>
                  <a:schemeClr val="bg1"/>
                </a:solidFill>
              </a:rPr>
              <a:t> ligne des adénocarcinomes pancréatiques métastatiques ou localement avancés en fonction de leur profil moléculaire : étude </a:t>
            </a:r>
            <a:r>
              <a:rPr lang="fr-FR" sz="2000" dirty="0" err="1">
                <a:solidFill>
                  <a:schemeClr val="bg1"/>
                </a:solidFill>
              </a:rPr>
              <a:t>compass</a:t>
            </a:r>
            <a:endParaRPr lang="fr-F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49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19BCE5A-7AB3-5743-865C-BEBB5CC10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Profil moléculaire et réponse à la chimiothérapie des ADK pancréas avancé : étude COMPASS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C725422D-B731-9E41-9048-AA7CCFD2EF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2"/>
            <a:ext cx="8229600" cy="447165"/>
          </a:xfrm>
        </p:spPr>
        <p:txBody>
          <a:bodyPr>
            <a:normAutofit/>
          </a:bodyPr>
          <a:lstStyle/>
          <a:p>
            <a:r>
              <a:rPr lang="fr-FR" sz="2000" dirty="0"/>
              <a:t>Design de l’étude COMPASS</a:t>
            </a:r>
            <a:endParaRPr lang="fr-FR" sz="1532" dirty="0"/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xmlns="" id="{8B505005-F37E-E048-BDAF-12E37A0B29EB}"/>
              </a:ext>
            </a:extLst>
          </p:cNvPr>
          <p:cNvSpPr txBox="1">
            <a:spLocks/>
          </p:cNvSpPr>
          <p:nvPr/>
        </p:nvSpPr>
        <p:spPr>
          <a:xfrm>
            <a:off x="457200" y="3461921"/>
            <a:ext cx="8229600" cy="135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A370A9"/>
              </a:buClr>
              <a:buFont typeface="Wingdings" pitchFamily="2" charset="2"/>
              <a:buChar char="§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r-FR" sz="1700" b="1" dirty="0"/>
              <a:t>Objectif principal : </a:t>
            </a:r>
            <a:r>
              <a:rPr lang="fr-FR" sz="1700" dirty="0"/>
              <a:t>obtenir un séquençage complet du génome (WGS) avant la première évaluation à 8 semaines.</a:t>
            </a:r>
          </a:p>
          <a:p>
            <a:pPr lvl="1"/>
            <a:r>
              <a:rPr lang="fr-FR" sz="1700" b="1" dirty="0"/>
              <a:t>Objectif secondaire :</a:t>
            </a:r>
            <a:r>
              <a:rPr lang="fr-FR" sz="1700" dirty="0"/>
              <a:t> corrélation des sous-groupes génomiques et des classifications moléculaires (ARN et expression de GATA6) avec la survie</a:t>
            </a:r>
          </a:p>
        </p:txBody>
      </p:sp>
      <p:sp>
        <p:nvSpPr>
          <p:cNvPr id="6" name="ZoneTexte 3">
            <a:extLst>
              <a:ext uri="{FF2B5EF4-FFF2-40B4-BE49-F238E27FC236}">
                <a16:creationId xmlns:a16="http://schemas.microsoft.com/office/drawing/2014/main" xmlns="" id="{13F5276E-FF11-0C46-82E5-7E0A969A05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4845692"/>
            <a:ext cx="87852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GM </a:t>
            </a:r>
            <a:r>
              <a:rPr lang="fr-FR" altLang="fr-FR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O’Kane</a:t>
            </a:r>
            <a:r>
              <a:rPr lang="fr-FR" alt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ro-RO" alt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et al., ASCO</a:t>
            </a:r>
            <a:r>
              <a:rPr lang="fr-FR" alt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GI</a:t>
            </a:r>
            <a:r>
              <a:rPr lang="ro-RO" alt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 20</a:t>
            </a:r>
            <a:r>
              <a:rPr lang="fr-FR" alt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19</a:t>
            </a:r>
            <a:r>
              <a:rPr lang="ro-RO" alt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, </a:t>
            </a:r>
            <a:r>
              <a:rPr lang="fr-FR" alt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abs 188</a:t>
            </a:r>
            <a:endParaRPr lang="nl-NL" altLang="fr-FR" sz="1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59A5993F-9A17-BD4B-A3F9-2391AA283FDE}"/>
              </a:ext>
            </a:extLst>
          </p:cNvPr>
          <p:cNvSpPr txBox="1"/>
          <p:nvPr/>
        </p:nvSpPr>
        <p:spPr>
          <a:xfrm>
            <a:off x="153537" y="2070065"/>
            <a:ext cx="23418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8">
              <a:defRPr/>
            </a:pPr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Biopsies n=169/180 pts </a:t>
            </a:r>
          </a:p>
          <a:p>
            <a:pPr algn="r" defTabSz="914378">
              <a:defRPr/>
            </a:pPr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Analyse génomique n=154</a:t>
            </a:r>
          </a:p>
          <a:p>
            <a:pPr algn="r" defTabSz="914378">
              <a:defRPr/>
            </a:pPr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Analyse ARN n=145</a:t>
            </a:r>
          </a:p>
        </p:txBody>
      </p:sp>
      <p:sp>
        <p:nvSpPr>
          <p:cNvPr id="8" name="Pentagone 7"/>
          <p:cNvSpPr/>
          <p:nvPr/>
        </p:nvSpPr>
        <p:spPr>
          <a:xfrm>
            <a:off x="3588275" y="1695132"/>
            <a:ext cx="5287858" cy="287291"/>
          </a:xfrm>
          <a:prstGeom prst="homePlate">
            <a:avLst/>
          </a:prstGeom>
          <a:solidFill>
            <a:srgbClr val="A8ADB7"/>
          </a:solidFill>
          <a:ln>
            <a:solidFill>
              <a:srgbClr val="A8ADB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>
                <a:solidFill>
                  <a:schemeClr val="tx1"/>
                </a:solidFill>
              </a:rPr>
              <a:t>Collecte de données cliniques prospectives/ 8 CT Scan hebdomadaires/Renouvellement de biopsie à progression</a:t>
            </a:r>
          </a:p>
        </p:txBody>
      </p:sp>
      <p:sp>
        <p:nvSpPr>
          <p:cNvPr id="9" name="Pentagone 8"/>
          <p:cNvSpPr/>
          <p:nvPr/>
        </p:nvSpPr>
        <p:spPr>
          <a:xfrm>
            <a:off x="3588275" y="3023041"/>
            <a:ext cx="5287858" cy="287291"/>
          </a:xfrm>
          <a:prstGeom prst="homePlate">
            <a:avLst/>
          </a:prstGeom>
          <a:solidFill>
            <a:srgbClr val="A8ADB7"/>
          </a:solidFill>
          <a:ln>
            <a:solidFill>
              <a:srgbClr val="A8ADB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>
                <a:solidFill>
                  <a:schemeClr val="tx1"/>
                </a:solidFill>
              </a:rPr>
              <a:t>Échantillonnage plasma/sérum pour les biomarqueurs circulant</a:t>
            </a:r>
          </a:p>
          <a:p>
            <a:pPr algn="ctr"/>
            <a:r>
              <a:rPr lang="fr-FR" sz="1050" dirty="0">
                <a:solidFill>
                  <a:schemeClr val="tx1"/>
                </a:solidFill>
              </a:rPr>
              <a:t>Analyse de stroma (étude distincte)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DD4BB4C8-60A0-8A4B-9ADE-A8E74179E9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2" t="18097" r="80938" b="34973"/>
          <a:stretch/>
        </p:blipFill>
        <p:spPr bwMode="auto">
          <a:xfrm>
            <a:off x="2453220" y="1597699"/>
            <a:ext cx="1091357" cy="1814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e 19"/>
          <p:cNvGrpSpPr/>
          <p:nvPr/>
        </p:nvGrpSpPr>
        <p:grpSpPr>
          <a:xfrm>
            <a:off x="3588275" y="2090537"/>
            <a:ext cx="5287858" cy="835958"/>
            <a:chOff x="4879902" y="2787382"/>
            <a:chExt cx="6820084" cy="1114611"/>
          </a:xfrm>
        </p:grpSpPr>
        <p:sp>
          <p:nvSpPr>
            <p:cNvPr id="10" name="Pentagone 9"/>
            <p:cNvSpPr/>
            <p:nvPr/>
          </p:nvSpPr>
          <p:spPr>
            <a:xfrm>
              <a:off x="5684745" y="2797322"/>
              <a:ext cx="2072532" cy="1100305"/>
            </a:xfrm>
            <a:prstGeom prst="homePlat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900" dirty="0">
                  <a:solidFill>
                    <a:schemeClr val="tx1"/>
                  </a:solidFill>
                </a:rPr>
                <a:t>1</a:t>
              </a:r>
              <a:r>
                <a:rPr lang="fr-FR" sz="900" baseline="30000" dirty="0">
                  <a:solidFill>
                    <a:schemeClr val="tx1"/>
                  </a:solidFill>
                </a:rPr>
                <a:t>ère</a:t>
              </a:r>
              <a:r>
                <a:rPr lang="fr-FR" sz="900" dirty="0">
                  <a:solidFill>
                    <a:schemeClr val="tx1"/>
                  </a:solidFill>
                </a:rPr>
                <a:t> ligne de chimio standard</a:t>
              </a:r>
              <a:br>
                <a:rPr lang="fr-FR" sz="900" dirty="0">
                  <a:solidFill>
                    <a:schemeClr val="tx1"/>
                  </a:solidFill>
                </a:rPr>
              </a:br>
              <a:r>
                <a:rPr lang="fr-FR" sz="900" dirty="0">
                  <a:solidFill>
                    <a:schemeClr val="tx1"/>
                  </a:solidFill>
                </a:rPr>
                <a:t>(</a:t>
              </a:r>
              <a:r>
                <a:rPr lang="fr-FR" sz="900" dirty="0" err="1">
                  <a:solidFill>
                    <a:schemeClr val="tx1"/>
                  </a:solidFill>
                </a:rPr>
                <a:t>mFOLFIRINOX</a:t>
              </a:r>
              <a:r>
                <a:rPr lang="fr-FR" sz="900" dirty="0">
                  <a:solidFill>
                    <a:schemeClr val="tx1"/>
                  </a:solidFill>
                </a:rPr>
                <a:t>/</a:t>
              </a:r>
              <a:br>
                <a:rPr lang="fr-FR" sz="900" dirty="0">
                  <a:solidFill>
                    <a:schemeClr val="tx1"/>
                  </a:solidFill>
                </a:rPr>
              </a:br>
              <a:r>
                <a:rPr lang="fr-FR" sz="900" dirty="0">
                  <a:solidFill>
                    <a:schemeClr val="tx1"/>
                  </a:solidFill>
                </a:rPr>
                <a:t>GEM-</a:t>
              </a:r>
              <a:r>
                <a:rPr lang="fr-FR" sz="900" dirty="0" err="1">
                  <a:solidFill>
                    <a:schemeClr val="tx1"/>
                  </a:solidFill>
                </a:rPr>
                <a:t>nab</a:t>
              </a:r>
              <a:r>
                <a:rPr lang="fr-FR" sz="900" dirty="0">
                  <a:solidFill>
                    <a:schemeClr val="tx1"/>
                  </a:solidFill>
                </a:rPr>
                <a:t>-</a:t>
              </a:r>
              <a:r>
                <a:rPr lang="fr-FR" sz="900" dirty="0" err="1">
                  <a:solidFill>
                    <a:schemeClr val="tx1"/>
                  </a:solidFill>
                </a:rPr>
                <a:t>Placitalxel</a:t>
              </a:r>
              <a:r>
                <a:rPr lang="fr-FR" sz="900" dirty="0">
                  <a:solidFill>
                    <a:schemeClr val="tx1"/>
                  </a:solidFill>
                </a:rPr>
                <a:t>)</a:t>
              </a:r>
            </a:p>
          </p:txBody>
        </p:sp>
        <p:sp>
          <p:nvSpPr>
            <p:cNvPr id="11" name="Chevron 10"/>
            <p:cNvSpPr/>
            <p:nvPr/>
          </p:nvSpPr>
          <p:spPr>
            <a:xfrm>
              <a:off x="7151642" y="2787382"/>
              <a:ext cx="2579209" cy="1111632"/>
            </a:xfrm>
            <a:prstGeom prst="chevro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900" dirty="0">
                  <a:solidFill>
                    <a:schemeClr val="tx1"/>
                  </a:solidFill>
                </a:rPr>
                <a:t>Profiles moléculaires (disponibles avant 8 semaines)</a:t>
              </a:r>
            </a:p>
          </p:txBody>
        </p:sp>
        <p:sp>
          <p:nvSpPr>
            <p:cNvPr id="12" name="Chevron 11"/>
            <p:cNvSpPr/>
            <p:nvPr/>
          </p:nvSpPr>
          <p:spPr>
            <a:xfrm>
              <a:off x="9270684" y="2787382"/>
              <a:ext cx="2429302" cy="1111632"/>
            </a:xfrm>
            <a:prstGeom prst="chevro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900" dirty="0">
                  <a:solidFill>
                    <a:schemeClr val="tx1"/>
                  </a:solidFill>
                </a:rPr>
                <a:t>? 2</a:t>
              </a:r>
              <a:r>
                <a:rPr lang="fr-FR" sz="900" baseline="30000" dirty="0">
                  <a:solidFill>
                    <a:schemeClr val="tx1"/>
                  </a:solidFill>
                </a:rPr>
                <a:t>eme</a:t>
              </a:r>
              <a:r>
                <a:rPr lang="fr-FR" sz="900" dirty="0">
                  <a:solidFill>
                    <a:schemeClr val="tx1"/>
                  </a:solidFill>
                </a:rPr>
                <a:t> ligne de traitement personnalisée </a:t>
              </a:r>
              <a:r>
                <a:rPr lang="fr-FR" sz="900" dirty="0" err="1">
                  <a:solidFill>
                    <a:schemeClr val="tx1"/>
                  </a:solidFill>
                </a:rPr>
                <a:t>Vareinates</a:t>
              </a:r>
              <a:r>
                <a:rPr lang="fr-FR" sz="900" dirty="0">
                  <a:solidFill>
                    <a:schemeClr val="tx1"/>
                  </a:solidFill>
                </a:rPr>
                <a:t> thérapeutiques et ciblages de voies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879902" y="2803342"/>
              <a:ext cx="792000" cy="27295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900" dirty="0">
                  <a:solidFill>
                    <a:schemeClr val="tx1"/>
                  </a:solidFill>
                </a:rPr>
                <a:t>WGS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879902" y="3078574"/>
              <a:ext cx="792000" cy="27295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900" dirty="0">
                  <a:solidFill>
                    <a:schemeClr val="tx1"/>
                  </a:solidFill>
                </a:rPr>
                <a:t>RNA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879902" y="3340158"/>
              <a:ext cx="792000" cy="272955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900" dirty="0">
                  <a:solidFill>
                    <a:schemeClr val="tx1"/>
                  </a:solidFill>
                </a:rPr>
                <a:t>GATA6*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879902" y="3629038"/>
              <a:ext cx="792000" cy="272955"/>
            </a:xfrm>
            <a:prstGeom prst="rect">
              <a:avLst/>
            </a:prstGeom>
            <a:solidFill>
              <a:srgbClr val="FFFF99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900" dirty="0">
                  <a:solidFill>
                    <a:schemeClr val="tx1"/>
                  </a:solidFill>
                </a:rPr>
                <a:t>PDO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240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7FAB731-EFB8-C848-9D20-72558C93E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Profil moléculaire et réponse à la chimiothérapie des ADK pancréas avancé : étude COMPASS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1BEA87A1-442F-5244-B678-A311B64755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2"/>
            <a:ext cx="3102678" cy="1012557"/>
          </a:xfrm>
        </p:spPr>
        <p:txBody>
          <a:bodyPr>
            <a:normAutofit/>
          </a:bodyPr>
          <a:lstStyle/>
          <a:p>
            <a:r>
              <a:rPr lang="fr-FR" dirty="0"/>
              <a:t>Classifications moléculaires des ADK pancréas (ARN)</a:t>
            </a:r>
          </a:p>
          <a:p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A2A559EF-0B2B-E548-987D-C55DA47674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4845692"/>
            <a:ext cx="87852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GM </a:t>
            </a:r>
            <a:r>
              <a:rPr lang="fr-FR" altLang="fr-FR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O’Kane</a:t>
            </a:r>
            <a:r>
              <a:rPr lang="fr-FR" alt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ro-RO" alt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et al., ASCO</a:t>
            </a:r>
            <a:r>
              <a:rPr lang="fr-FR" alt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GI</a:t>
            </a:r>
            <a:r>
              <a:rPr lang="ro-RO" alt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 20</a:t>
            </a:r>
            <a:r>
              <a:rPr lang="fr-FR" alt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19</a:t>
            </a:r>
            <a:r>
              <a:rPr lang="ro-RO" alt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, </a:t>
            </a:r>
            <a:r>
              <a:rPr lang="fr-FR" alt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abs 188</a:t>
            </a:r>
            <a:endParaRPr lang="nl-NL" altLang="fr-FR" sz="1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xmlns="" id="{45E0F1F0-0F12-B146-8025-42A33B261BDE}"/>
              </a:ext>
            </a:extLst>
          </p:cNvPr>
          <p:cNvSpPr txBox="1">
            <a:spLocks/>
          </p:cNvSpPr>
          <p:nvPr/>
        </p:nvSpPr>
        <p:spPr>
          <a:xfrm>
            <a:off x="457200" y="3003798"/>
            <a:ext cx="2746690" cy="6538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A370A9"/>
              </a:buClr>
              <a:buFont typeface="Wingdings" pitchFamily="2" charset="2"/>
              <a:buChar char="§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sz="1800" dirty="0"/>
              <a:t>Expression de GATA6 : low </a:t>
            </a:r>
            <a:r>
              <a:rPr lang="en" sz="1800" i="1" dirty="0"/>
              <a:t>vs</a:t>
            </a:r>
            <a:r>
              <a:rPr lang="en" sz="1800" dirty="0"/>
              <a:t> high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6CB313E1-D06C-964D-AFA8-9D3F56A6A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423" y="2823677"/>
            <a:ext cx="4394391" cy="2340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xmlns="" id="{4C60B3CE-8767-D743-B3B1-EF5FCAEF5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652900"/>
            <a:ext cx="1820799" cy="13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e 9"/>
          <p:cNvGrpSpPr/>
          <p:nvPr/>
        </p:nvGrpSpPr>
        <p:grpSpPr>
          <a:xfrm>
            <a:off x="3485090" y="994719"/>
            <a:ext cx="5479398" cy="1577030"/>
            <a:chOff x="4575922" y="4803147"/>
            <a:chExt cx="7808320" cy="2102707"/>
          </a:xfrm>
        </p:grpSpPr>
        <p:grpSp>
          <p:nvGrpSpPr>
            <p:cNvPr id="11" name="Groupe 10"/>
            <p:cNvGrpSpPr/>
            <p:nvPr/>
          </p:nvGrpSpPr>
          <p:grpSpPr>
            <a:xfrm>
              <a:off x="4601311" y="5141696"/>
              <a:ext cx="5943438" cy="1764158"/>
              <a:chOff x="4683199" y="4007619"/>
              <a:chExt cx="5943438" cy="1764158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4683199" y="4007619"/>
                <a:ext cx="2088001" cy="504000"/>
              </a:xfrm>
              <a:prstGeom prst="rect">
                <a:avLst/>
              </a:prstGeom>
              <a:solidFill>
                <a:schemeClr val="accent2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fr-FR" sz="1050" dirty="0">
                    <a:solidFill>
                      <a:schemeClr val="bg1"/>
                    </a:solidFill>
                  </a:rPr>
                  <a:t>Quasi-</a:t>
                </a:r>
                <a:r>
                  <a:rPr lang="fr-FR" sz="1050" dirty="0" err="1">
                    <a:solidFill>
                      <a:schemeClr val="bg1"/>
                    </a:solidFill>
                  </a:rPr>
                  <a:t>mesenchymateux</a:t>
                </a:r>
                <a:endParaRPr lang="fr-FR" sz="105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6807173" y="4007619"/>
                <a:ext cx="980729" cy="50400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fr-FR" sz="1050" dirty="0">
                    <a:solidFill>
                      <a:schemeClr val="tx1"/>
                    </a:solidFill>
                  </a:rPr>
                  <a:t>Exocrine</a:t>
                </a: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7864820" y="4007619"/>
                <a:ext cx="2761817" cy="504000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fr-FR" sz="1050" dirty="0">
                    <a:solidFill>
                      <a:schemeClr val="tx1"/>
                    </a:solidFill>
                  </a:rPr>
                  <a:t>Classique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4683199" y="4637698"/>
                <a:ext cx="2088001" cy="504000"/>
              </a:xfrm>
              <a:prstGeom prst="rect">
                <a:avLst/>
              </a:prstGeom>
              <a:solidFill>
                <a:schemeClr val="accent2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fr-FR" sz="1050" dirty="0">
                    <a:solidFill>
                      <a:schemeClr val="bg1"/>
                    </a:solidFill>
                  </a:rPr>
                  <a:t>Squameux</a:t>
                </a: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6836743" y="4637698"/>
                <a:ext cx="980729" cy="50400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fr-FR" sz="1050" dirty="0">
                    <a:solidFill>
                      <a:schemeClr val="tx1"/>
                    </a:solidFill>
                  </a:rPr>
                  <a:t>ADEX</a:t>
                </a: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7864820" y="4637698"/>
                <a:ext cx="1340176" cy="504000"/>
              </a:xfrm>
              <a:prstGeom prst="rect">
                <a:avLst/>
              </a:prstGeom>
              <a:solidFill>
                <a:srgbClr val="4F81BD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fr-FR" sz="1050" dirty="0" err="1"/>
                  <a:t>Immuno</a:t>
                </a:r>
                <a:r>
                  <a:rPr lang="fr-FR" sz="1050" dirty="0"/>
                  <a:t>-</a:t>
                </a:r>
                <a:br>
                  <a:rPr lang="fr-FR" sz="1050" dirty="0"/>
                </a:br>
                <a:r>
                  <a:rPr lang="fr-FR" sz="1050" dirty="0"/>
                  <a:t>gène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9252344" y="4637698"/>
                <a:ext cx="1346399" cy="504000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fr-FR" sz="1050" dirty="0" err="1">
                    <a:solidFill>
                      <a:schemeClr val="tx1"/>
                    </a:solidFill>
                  </a:rPr>
                  <a:t>Progéniteur</a:t>
                </a:r>
                <a:endParaRPr lang="fr-FR" sz="1050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fr-FR" sz="1050" dirty="0">
                    <a:solidFill>
                      <a:schemeClr val="tx1"/>
                    </a:solidFill>
                  </a:rPr>
                  <a:t>Pancréatique</a:t>
                </a:r>
                <a:br>
                  <a:rPr lang="fr-FR" sz="1050" dirty="0">
                    <a:solidFill>
                      <a:schemeClr val="tx1"/>
                    </a:solidFill>
                  </a:rPr>
                </a:br>
                <a:endParaRPr lang="fr-FR" sz="105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4683199" y="5267774"/>
                <a:ext cx="2386343" cy="504000"/>
              </a:xfrm>
              <a:prstGeom prst="rect">
                <a:avLst/>
              </a:prstGeom>
              <a:solidFill>
                <a:schemeClr val="accent2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fr-FR" sz="1050" dirty="0">
                    <a:solidFill>
                      <a:schemeClr val="bg1"/>
                    </a:solidFill>
                  </a:rPr>
                  <a:t>Basal-</a:t>
                </a:r>
                <a:r>
                  <a:rPr lang="fr-FR" sz="1050" dirty="0" err="1">
                    <a:solidFill>
                      <a:schemeClr val="bg1"/>
                    </a:solidFill>
                  </a:rPr>
                  <a:t>like</a:t>
                </a:r>
                <a:endParaRPr lang="fr-FR" sz="105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7114665" y="5267777"/>
                <a:ext cx="3484080" cy="504000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fr-FR" sz="1050" dirty="0">
                    <a:solidFill>
                      <a:schemeClr val="tx1"/>
                    </a:solidFill>
                  </a:rPr>
                  <a:t>Classique</a:t>
                </a:r>
              </a:p>
            </p:txBody>
          </p:sp>
        </p:grpSp>
        <p:sp>
          <p:nvSpPr>
            <p:cNvPr id="12" name="ZoneTexte 11"/>
            <p:cNvSpPr txBox="1"/>
            <p:nvPr/>
          </p:nvSpPr>
          <p:spPr>
            <a:xfrm>
              <a:off x="4575922" y="4803147"/>
              <a:ext cx="22671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dirty="0" err="1"/>
                <a:t>Transcriptomique</a:t>
              </a:r>
              <a:endParaRPr lang="fr-FR" sz="1200" b="1" dirty="0"/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10580724" y="5237774"/>
              <a:ext cx="18035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err="1"/>
                <a:t>Collisson</a:t>
              </a:r>
              <a:r>
                <a:rPr lang="fr-FR" sz="1200" dirty="0"/>
                <a:t> et al.</a:t>
              </a: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10550557" y="5849758"/>
              <a:ext cx="18035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Bailey et al.</a:t>
              </a: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10531101" y="6483743"/>
              <a:ext cx="15976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err="1"/>
                <a:t>Moffitt</a:t>
              </a:r>
              <a:r>
                <a:rPr lang="fr-FR" sz="1200" dirty="0"/>
                <a:t> et al.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282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ADK œsogastriques métastatiques HER2+</a:t>
            </a:r>
            <a:br>
              <a:rPr lang="fr-FR" dirty="0"/>
            </a:br>
            <a:r>
              <a:rPr lang="fr-FR" dirty="0"/>
              <a:t>Phase II </a:t>
            </a:r>
            <a:r>
              <a:rPr lang="fr-FR" dirty="0" err="1"/>
              <a:t>Pembrolizumab</a:t>
            </a:r>
            <a:r>
              <a:rPr lang="fr-FR" dirty="0"/>
              <a:t>-</a:t>
            </a:r>
            <a:r>
              <a:rPr lang="fr-FR" dirty="0" err="1"/>
              <a:t>Trastuzumab</a:t>
            </a:r>
            <a:r>
              <a:rPr lang="fr-FR" dirty="0"/>
              <a:t>-Chimio.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490077"/>
            <a:ext cx="8229600" cy="3394472"/>
          </a:xfrm>
        </p:spPr>
        <p:txBody>
          <a:bodyPr>
            <a:normAutofit/>
          </a:bodyPr>
          <a:lstStyle/>
          <a:p>
            <a:r>
              <a:rPr lang="fr-FR" sz="2100" dirty="0"/>
              <a:t>Très bon profil de tolérance (3% d’effets secondaires aboutissant à un arrêt du traitement)</a:t>
            </a:r>
          </a:p>
          <a:p>
            <a:endParaRPr lang="fr-FR" sz="2100" dirty="0"/>
          </a:p>
          <a:p>
            <a:r>
              <a:rPr lang="fr-FR" sz="2100" dirty="0"/>
              <a:t>Résultats préliminaires (suivi 6,6 m) très encourageants</a:t>
            </a:r>
          </a:p>
          <a:p>
            <a:endParaRPr lang="fr-FR" sz="2100" dirty="0"/>
          </a:p>
          <a:p>
            <a:r>
              <a:rPr lang="fr-FR" sz="2100" dirty="0"/>
              <a:t>Une phase III en préparation : KEYNOTE 811</a:t>
            </a:r>
          </a:p>
          <a:p>
            <a:pPr lvl="1"/>
            <a:r>
              <a:rPr lang="fr-FR" sz="1800" dirty="0" err="1"/>
              <a:t>Pembro</a:t>
            </a:r>
            <a:r>
              <a:rPr lang="fr-FR" sz="1800" dirty="0"/>
              <a:t>.-</a:t>
            </a:r>
            <a:r>
              <a:rPr lang="fr-FR" sz="1800" dirty="0" err="1"/>
              <a:t>Trastu</a:t>
            </a:r>
            <a:r>
              <a:rPr lang="fr-FR" sz="1800" dirty="0"/>
              <a:t>.-Chimio</a:t>
            </a:r>
            <a:r>
              <a:rPr lang="fr-FR" sz="1800" i="1" dirty="0"/>
              <a:t> vs </a:t>
            </a:r>
            <a:r>
              <a:rPr lang="fr-FR" sz="1800" dirty="0"/>
              <a:t>Placebo-</a:t>
            </a:r>
            <a:r>
              <a:rPr lang="fr-FR" sz="1800" dirty="0" err="1"/>
              <a:t>Trastu</a:t>
            </a:r>
            <a:r>
              <a:rPr lang="fr-FR" sz="1800" dirty="0"/>
              <a:t>-Chimio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CBCE21C3-759C-D94C-8EF8-4A10228E0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68" y="4897279"/>
            <a:ext cx="87852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000" dirty="0" err="1">
                <a:solidFill>
                  <a:srgbClr val="4D4D4D"/>
                </a:solidFill>
                <a:latin typeface="Calibri"/>
              </a:rPr>
              <a:t>Janjigian</a:t>
            </a:r>
            <a:r>
              <a:rPr lang="fr-FR" sz="1000" dirty="0">
                <a:solidFill>
                  <a:srgbClr val="4D4D4D"/>
                </a:solidFill>
                <a:latin typeface="Calibri"/>
              </a:rPr>
              <a:t> Y et al., ASCO GI 2019, </a:t>
            </a:r>
            <a:r>
              <a:rPr lang="fr-FR" sz="1000" dirty="0" err="1">
                <a:solidFill>
                  <a:srgbClr val="4D4D4D"/>
                </a:solidFill>
                <a:latin typeface="Calibri"/>
              </a:rPr>
              <a:t>abstr</a:t>
            </a:r>
            <a:r>
              <a:rPr lang="fr-FR" sz="1000" dirty="0">
                <a:solidFill>
                  <a:srgbClr val="4D4D4D"/>
                </a:solidFill>
                <a:latin typeface="Calibri"/>
              </a:rPr>
              <a:t> 62</a:t>
            </a:r>
          </a:p>
        </p:txBody>
      </p:sp>
    </p:spTree>
    <p:extLst>
      <p:ext uri="{BB962C8B-B14F-4D97-AF65-F5344CB8AC3E}">
        <p14:creationId xmlns:p14="http://schemas.microsoft.com/office/powerpoint/2010/main" val="375061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B614972-AB83-CC40-BEEF-351C383FF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Profil moléculaire et réponse à la chimiothérapie des ADK pancréas avancé : étude COMPASS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B3A53DAE-DB86-8F42-81AB-9D5CF872A9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181" y="1165250"/>
            <a:ext cx="8229600" cy="1047458"/>
          </a:xfrm>
        </p:spPr>
        <p:txBody>
          <a:bodyPr>
            <a:normAutofit/>
          </a:bodyPr>
          <a:lstStyle/>
          <a:p>
            <a:r>
              <a:rPr lang="fr-FR" sz="1800" dirty="0"/>
              <a:t>Survie sans progression en fonction de la chimiothérapie reçue et de la signature de </a:t>
            </a:r>
            <a:r>
              <a:rPr lang="fr-FR" sz="1800" dirty="0" err="1"/>
              <a:t>Moffitt</a:t>
            </a:r>
            <a:r>
              <a:rPr lang="fr-FR" sz="1800" dirty="0"/>
              <a:t> classique ou « basal-</a:t>
            </a:r>
            <a:r>
              <a:rPr lang="fr-FR" sz="1800" dirty="0" err="1"/>
              <a:t>like</a:t>
            </a:r>
            <a:r>
              <a:rPr lang="fr-FR" sz="1800" dirty="0"/>
              <a:t> »</a:t>
            </a:r>
          </a:p>
          <a:p>
            <a:pPr lvl="1"/>
            <a:r>
              <a:rPr lang="fr-FR" sz="1600" dirty="0"/>
              <a:t>FOLFIRINOX modifié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05AD2777-D013-844C-9202-678460875C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908670"/>
            <a:ext cx="87852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GM </a:t>
            </a:r>
            <a:r>
              <a:rPr kumimoji="0" lang="fr-FR" altLang="fr-FR" sz="100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O’Kane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ro-RO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et al., ASCO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GI</a:t>
            </a:r>
            <a:r>
              <a:rPr kumimoji="0" lang="ro-RO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20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19</a:t>
            </a:r>
            <a:r>
              <a:rPr kumimoji="0" lang="ro-RO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, 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rPr>
              <a:t>abs 188</a:t>
            </a:r>
            <a:endParaRPr kumimoji="0" lang="nl-NL" altLang="fr-FR" sz="100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xmlns="" id="{65E156D7-D782-734E-B659-EB1F0C59802B}"/>
              </a:ext>
            </a:extLst>
          </p:cNvPr>
          <p:cNvSpPr txBox="1">
            <a:spLocks/>
          </p:cNvSpPr>
          <p:nvPr/>
        </p:nvSpPr>
        <p:spPr>
          <a:xfrm>
            <a:off x="4926460" y="1763537"/>
            <a:ext cx="2779628" cy="4770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A370A9"/>
              </a:buClr>
              <a:buFont typeface="Wingdings" pitchFamily="2" charset="2"/>
              <a:buChar char="§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r-FR" sz="1600" dirty="0" err="1"/>
              <a:t>Gemzar</a:t>
            </a:r>
            <a:r>
              <a:rPr lang="fr-FR" sz="1600" dirty="0"/>
              <a:t> </a:t>
            </a:r>
            <a:r>
              <a:rPr lang="fr-FR" sz="1600" dirty="0" err="1"/>
              <a:t>abraxane</a:t>
            </a:r>
            <a:endParaRPr lang="fr-FR" sz="1600" dirty="0"/>
          </a:p>
        </p:txBody>
      </p:sp>
      <p:sp>
        <p:nvSpPr>
          <p:cNvPr id="41" name="Forme libre 40">
            <a:extLst>
              <a:ext uri="{FF2B5EF4-FFF2-40B4-BE49-F238E27FC236}">
                <a16:creationId xmlns:a16="http://schemas.microsoft.com/office/drawing/2014/main" xmlns="" id="{6CFFDC7E-152F-334F-A1A6-C14E7BCF1381}"/>
              </a:ext>
            </a:extLst>
          </p:cNvPr>
          <p:cNvSpPr/>
          <p:nvPr/>
        </p:nvSpPr>
        <p:spPr>
          <a:xfrm>
            <a:off x="1231900" y="2339975"/>
            <a:ext cx="466725" cy="1860550"/>
          </a:xfrm>
          <a:custGeom>
            <a:avLst/>
            <a:gdLst>
              <a:gd name="connsiteX0" fmla="*/ 466725 w 466725"/>
              <a:gd name="connsiteY0" fmla="*/ 1860550 h 1860550"/>
              <a:gd name="connsiteX1" fmla="*/ 466725 w 466725"/>
              <a:gd name="connsiteY1" fmla="*/ 1746250 h 1860550"/>
              <a:gd name="connsiteX2" fmla="*/ 444500 w 466725"/>
              <a:gd name="connsiteY2" fmla="*/ 1746250 h 1860550"/>
              <a:gd name="connsiteX3" fmla="*/ 444500 w 466725"/>
              <a:gd name="connsiteY3" fmla="*/ 1622425 h 1860550"/>
              <a:gd name="connsiteX4" fmla="*/ 396875 w 466725"/>
              <a:gd name="connsiteY4" fmla="*/ 1622425 h 1860550"/>
              <a:gd name="connsiteX5" fmla="*/ 396875 w 466725"/>
              <a:gd name="connsiteY5" fmla="*/ 1498600 h 1860550"/>
              <a:gd name="connsiteX6" fmla="*/ 292100 w 466725"/>
              <a:gd name="connsiteY6" fmla="*/ 1498600 h 1860550"/>
              <a:gd name="connsiteX7" fmla="*/ 292100 w 466725"/>
              <a:gd name="connsiteY7" fmla="*/ 1368425 h 1860550"/>
              <a:gd name="connsiteX8" fmla="*/ 225425 w 466725"/>
              <a:gd name="connsiteY8" fmla="*/ 1368425 h 1860550"/>
              <a:gd name="connsiteX9" fmla="*/ 225425 w 466725"/>
              <a:gd name="connsiteY9" fmla="*/ 1250950 h 1860550"/>
              <a:gd name="connsiteX10" fmla="*/ 209550 w 466725"/>
              <a:gd name="connsiteY10" fmla="*/ 1250950 h 1860550"/>
              <a:gd name="connsiteX11" fmla="*/ 209550 w 466725"/>
              <a:gd name="connsiteY11" fmla="*/ 1123950 h 1860550"/>
              <a:gd name="connsiteX12" fmla="*/ 180975 w 466725"/>
              <a:gd name="connsiteY12" fmla="*/ 1123950 h 1860550"/>
              <a:gd name="connsiteX13" fmla="*/ 180975 w 466725"/>
              <a:gd name="connsiteY13" fmla="*/ 873125 h 1860550"/>
              <a:gd name="connsiteX14" fmla="*/ 171450 w 466725"/>
              <a:gd name="connsiteY14" fmla="*/ 755650 h 1860550"/>
              <a:gd name="connsiteX15" fmla="*/ 171450 w 466725"/>
              <a:gd name="connsiteY15" fmla="*/ 625475 h 1860550"/>
              <a:gd name="connsiteX16" fmla="*/ 171450 w 466725"/>
              <a:gd name="connsiteY16" fmla="*/ 625475 h 1860550"/>
              <a:gd name="connsiteX17" fmla="*/ 171450 w 466725"/>
              <a:gd name="connsiteY17" fmla="*/ 625475 h 1860550"/>
              <a:gd name="connsiteX18" fmla="*/ 171450 w 466725"/>
              <a:gd name="connsiteY18" fmla="*/ 625475 h 1860550"/>
              <a:gd name="connsiteX19" fmla="*/ 158750 w 466725"/>
              <a:gd name="connsiteY19" fmla="*/ 600075 h 1860550"/>
              <a:gd name="connsiteX20" fmla="*/ 158750 w 466725"/>
              <a:gd name="connsiteY20" fmla="*/ 495300 h 1860550"/>
              <a:gd name="connsiteX21" fmla="*/ 158750 w 466725"/>
              <a:gd name="connsiteY21" fmla="*/ 495300 h 1860550"/>
              <a:gd name="connsiteX22" fmla="*/ 158750 w 466725"/>
              <a:gd name="connsiteY22" fmla="*/ 495300 h 1860550"/>
              <a:gd name="connsiteX23" fmla="*/ 146050 w 466725"/>
              <a:gd name="connsiteY23" fmla="*/ 454025 h 1860550"/>
              <a:gd name="connsiteX24" fmla="*/ 139700 w 466725"/>
              <a:gd name="connsiteY24" fmla="*/ 352425 h 1860550"/>
              <a:gd name="connsiteX25" fmla="*/ 139700 w 466725"/>
              <a:gd name="connsiteY25" fmla="*/ 120650 h 1860550"/>
              <a:gd name="connsiteX26" fmla="*/ 111125 w 466725"/>
              <a:gd name="connsiteY26" fmla="*/ 120650 h 1860550"/>
              <a:gd name="connsiteX27" fmla="*/ 111125 w 466725"/>
              <a:gd name="connsiteY27" fmla="*/ 0 h 1860550"/>
              <a:gd name="connsiteX28" fmla="*/ 0 w 466725"/>
              <a:gd name="connsiteY28" fmla="*/ 0 h 1860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66725" h="1860550">
                <a:moveTo>
                  <a:pt x="466725" y="1860550"/>
                </a:moveTo>
                <a:lnTo>
                  <a:pt x="466725" y="1746250"/>
                </a:lnTo>
                <a:lnTo>
                  <a:pt x="444500" y="1746250"/>
                </a:lnTo>
                <a:lnTo>
                  <a:pt x="444500" y="1622425"/>
                </a:lnTo>
                <a:lnTo>
                  <a:pt x="396875" y="1622425"/>
                </a:lnTo>
                <a:lnTo>
                  <a:pt x="396875" y="1498600"/>
                </a:lnTo>
                <a:lnTo>
                  <a:pt x="292100" y="1498600"/>
                </a:lnTo>
                <a:lnTo>
                  <a:pt x="292100" y="1368425"/>
                </a:lnTo>
                <a:lnTo>
                  <a:pt x="225425" y="1368425"/>
                </a:lnTo>
                <a:lnTo>
                  <a:pt x="225425" y="1250950"/>
                </a:lnTo>
                <a:lnTo>
                  <a:pt x="209550" y="1250950"/>
                </a:lnTo>
                <a:lnTo>
                  <a:pt x="209550" y="1123950"/>
                </a:lnTo>
                <a:lnTo>
                  <a:pt x="180975" y="1123950"/>
                </a:lnTo>
                <a:lnTo>
                  <a:pt x="180975" y="873125"/>
                </a:lnTo>
                <a:lnTo>
                  <a:pt x="171450" y="755650"/>
                </a:lnTo>
                <a:lnTo>
                  <a:pt x="171450" y="625475"/>
                </a:lnTo>
                <a:lnTo>
                  <a:pt x="171450" y="625475"/>
                </a:lnTo>
                <a:lnTo>
                  <a:pt x="171450" y="625475"/>
                </a:lnTo>
                <a:lnTo>
                  <a:pt x="171450" y="625475"/>
                </a:lnTo>
                <a:lnTo>
                  <a:pt x="158750" y="600075"/>
                </a:lnTo>
                <a:lnTo>
                  <a:pt x="158750" y="495300"/>
                </a:lnTo>
                <a:lnTo>
                  <a:pt x="158750" y="495300"/>
                </a:lnTo>
                <a:lnTo>
                  <a:pt x="158750" y="495300"/>
                </a:lnTo>
                <a:lnTo>
                  <a:pt x="146050" y="454025"/>
                </a:lnTo>
                <a:lnTo>
                  <a:pt x="139700" y="352425"/>
                </a:lnTo>
                <a:lnTo>
                  <a:pt x="139700" y="120650"/>
                </a:lnTo>
                <a:lnTo>
                  <a:pt x="111125" y="120650"/>
                </a:lnTo>
                <a:lnTo>
                  <a:pt x="111125" y="0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Forme libre 41">
            <a:extLst>
              <a:ext uri="{FF2B5EF4-FFF2-40B4-BE49-F238E27FC236}">
                <a16:creationId xmlns:a16="http://schemas.microsoft.com/office/drawing/2014/main" xmlns="" id="{A83BFFEB-9F7A-F646-8335-740BFFE37265}"/>
              </a:ext>
            </a:extLst>
          </p:cNvPr>
          <p:cNvSpPr/>
          <p:nvPr/>
        </p:nvSpPr>
        <p:spPr>
          <a:xfrm>
            <a:off x="1219200" y="2330450"/>
            <a:ext cx="2311400" cy="1644650"/>
          </a:xfrm>
          <a:custGeom>
            <a:avLst/>
            <a:gdLst>
              <a:gd name="connsiteX0" fmla="*/ 2311400 w 2311400"/>
              <a:gd name="connsiteY0" fmla="*/ 1644650 h 1644650"/>
              <a:gd name="connsiteX1" fmla="*/ 1044575 w 2311400"/>
              <a:gd name="connsiteY1" fmla="*/ 1644650 h 1644650"/>
              <a:gd name="connsiteX2" fmla="*/ 1044575 w 2311400"/>
              <a:gd name="connsiteY2" fmla="*/ 1577975 h 1644650"/>
              <a:gd name="connsiteX3" fmla="*/ 917575 w 2311400"/>
              <a:gd name="connsiteY3" fmla="*/ 1577975 h 1644650"/>
              <a:gd name="connsiteX4" fmla="*/ 917575 w 2311400"/>
              <a:gd name="connsiteY4" fmla="*/ 1508125 h 1644650"/>
              <a:gd name="connsiteX5" fmla="*/ 879475 w 2311400"/>
              <a:gd name="connsiteY5" fmla="*/ 1508125 h 1644650"/>
              <a:gd name="connsiteX6" fmla="*/ 879475 w 2311400"/>
              <a:gd name="connsiteY6" fmla="*/ 1447800 h 1644650"/>
              <a:gd name="connsiteX7" fmla="*/ 825500 w 2311400"/>
              <a:gd name="connsiteY7" fmla="*/ 1447800 h 1644650"/>
              <a:gd name="connsiteX8" fmla="*/ 825500 w 2311400"/>
              <a:gd name="connsiteY8" fmla="*/ 1390650 h 1644650"/>
              <a:gd name="connsiteX9" fmla="*/ 765175 w 2311400"/>
              <a:gd name="connsiteY9" fmla="*/ 1390650 h 1644650"/>
              <a:gd name="connsiteX10" fmla="*/ 765175 w 2311400"/>
              <a:gd name="connsiteY10" fmla="*/ 1330325 h 1644650"/>
              <a:gd name="connsiteX11" fmla="*/ 663575 w 2311400"/>
              <a:gd name="connsiteY11" fmla="*/ 1330325 h 1644650"/>
              <a:gd name="connsiteX12" fmla="*/ 663575 w 2311400"/>
              <a:gd name="connsiteY12" fmla="*/ 1273175 h 1644650"/>
              <a:gd name="connsiteX13" fmla="*/ 663575 w 2311400"/>
              <a:gd name="connsiteY13" fmla="*/ 1273175 h 1644650"/>
              <a:gd name="connsiteX14" fmla="*/ 644525 w 2311400"/>
              <a:gd name="connsiteY14" fmla="*/ 1222375 h 1644650"/>
              <a:gd name="connsiteX15" fmla="*/ 644525 w 2311400"/>
              <a:gd name="connsiteY15" fmla="*/ 1104900 h 1644650"/>
              <a:gd name="connsiteX16" fmla="*/ 612775 w 2311400"/>
              <a:gd name="connsiteY16" fmla="*/ 1104900 h 1644650"/>
              <a:gd name="connsiteX17" fmla="*/ 612775 w 2311400"/>
              <a:gd name="connsiteY17" fmla="*/ 1000125 h 1644650"/>
              <a:gd name="connsiteX18" fmla="*/ 577850 w 2311400"/>
              <a:gd name="connsiteY18" fmla="*/ 1000125 h 1644650"/>
              <a:gd name="connsiteX19" fmla="*/ 577850 w 2311400"/>
              <a:gd name="connsiteY19" fmla="*/ 962025 h 1644650"/>
              <a:gd name="connsiteX20" fmla="*/ 558800 w 2311400"/>
              <a:gd name="connsiteY20" fmla="*/ 962025 h 1644650"/>
              <a:gd name="connsiteX21" fmla="*/ 558800 w 2311400"/>
              <a:gd name="connsiteY21" fmla="*/ 920750 h 1644650"/>
              <a:gd name="connsiteX22" fmla="*/ 533400 w 2311400"/>
              <a:gd name="connsiteY22" fmla="*/ 911225 h 1644650"/>
              <a:gd name="connsiteX23" fmla="*/ 523875 w 2311400"/>
              <a:gd name="connsiteY23" fmla="*/ 866775 h 1644650"/>
              <a:gd name="connsiteX24" fmla="*/ 523875 w 2311400"/>
              <a:gd name="connsiteY24" fmla="*/ 819150 h 1644650"/>
              <a:gd name="connsiteX25" fmla="*/ 523875 w 2311400"/>
              <a:gd name="connsiteY25" fmla="*/ 819150 h 1644650"/>
              <a:gd name="connsiteX26" fmla="*/ 523875 w 2311400"/>
              <a:gd name="connsiteY26" fmla="*/ 819150 h 1644650"/>
              <a:gd name="connsiteX27" fmla="*/ 523875 w 2311400"/>
              <a:gd name="connsiteY27" fmla="*/ 819150 h 1644650"/>
              <a:gd name="connsiteX28" fmla="*/ 501650 w 2311400"/>
              <a:gd name="connsiteY28" fmla="*/ 803275 h 1644650"/>
              <a:gd name="connsiteX29" fmla="*/ 501650 w 2311400"/>
              <a:gd name="connsiteY29" fmla="*/ 803275 h 1644650"/>
              <a:gd name="connsiteX30" fmla="*/ 488950 w 2311400"/>
              <a:gd name="connsiteY30" fmla="*/ 762000 h 1644650"/>
              <a:gd name="connsiteX31" fmla="*/ 488950 w 2311400"/>
              <a:gd name="connsiteY31" fmla="*/ 762000 h 1644650"/>
              <a:gd name="connsiteX32" fmla="*/ 488950 w 2311400"/>
              <a:gd name="connsiteY32" fmla="*/ 733425 h 1644650"/>
              <a:gd name="connsiteX33" fmla="*/ 488950 w 2311400"/>
              <a:gd name="connsiteY33" fmla="*/ 733425 h 1644650"/>
              <a:gd name="connsiteX34" fmla="*/ 488950 w 2311400"/>
              <a:gd name="connsiteY34" fmla="*/ 733425 h 1644650"/>
              <a:gd name="connsiteX35" fmla="*/ 466725 w 2311400"/>
              <a:gd name="connsiteY35" fmla="*/ 711200 h 1644650"/>
              <a:gd name="connsiteX36" fmla="*/ 466725 w 2311400"/>
              <a:gd name="connsiteY36" fmla="*/ 711200 h 1644650"/>
              <a:gd name="connsiteX37" fmla="*/ 466725 w 2311400"/>
              <a:gd name="connsiteY37" fmla="*/ 711200 h 1644650"/>
              <a:gd name="connsiteX38" fmla="*/ 466725 w 2311400"/>
              <a:gd name="connsiteY38" fmla="*/ 711200 h 1644650"/>
              <a:gd name="connsiteX39" fmla="*/ 466725 w 2311400"/>
              <a:gd name="connsiteY39" fmla="*/ 711200 h 1644650"/>
              <a:gd name="connsiteX40" fmla="*/ 457200 w 2311400"/>
              <a:gd name="connsiteY40" fmla="*/ 685800 h 1644650"/>
              <a:gd name="connsiteX41" fmla="*/ 409575 w 2311400"/>
              <a:gd name="connsiteY41" fmla="*/ 685800 h 1644650"/>
              <a:gd name="connsiteX42" fmla="*/ 409575 w 2311400"/>
              <a:gd name="connsiteY42" fmla="*/ 647700 h 1644650"/>
              <a:gd name="connsiteX43" fmla="*/ 368300 w 2311400"/>
              <a:gd name="connsiteY43" fmla="*/ 647700 h 1644650"/>
              <a:gd name="connsiteX44" fmla="*/ 368300 w 2311400"/>
              <a:gd name="connsiteY44" fmla="*/ 606425 h 1644650"/>
              <a:gd name="connsiteX45" fmla="*/ 333375 w 2311400"/>
              <a:gd name="connsiteY45" fmla="*/ 606425 h 1644650"/>
              <a:gd name="connsiteX46" fmla="*/ 311150 w 2311400"/>
              <a:gd name="connsiteY46" fmla="*/ 549275 h 1644650"/>
              <a:gd name="connsiteX47" fmla="*/ 311150 w 2311400"/>
              <a:gd name="connsiteY47" fmla="*/ 520700 h 1644650"/>
              <a:gd name="connsiteX48" fmla="*/ 307975 w 2311400"/>
              <a:gd name="connsiteY48" fmla="*/ 476250 h 1644650"/>
              <a:gd name="connsiteX49" fmla="*/ 298450 w 2311400"/>
              <a:gd name="connsiteY49" fmla="*/ 434975 h 1644650"/>
              <a:gd name="connsiteX50" fmla="*/ 282575 w 2311400"/>
              <a:gd name="connsiteY50" fmla="*/ 396875 h 1644650"/>
              <a:gd name="connsiteX51" fmla="*/ 269875 w 2311400"/>
              <a:gd name="connsiteY51" fmla="*/ 349250 h 1644650"/>
              <a:gd name="connsiteX52" fmla="*/ 263525 w 2311400"/>
              <a:gd name="connsiteY52" fmla="*/ 285750 h 1644650"/>
              <a:gd name="connsiteX53" fmla="*/ 247650 w 2311400"/>
              <a:gd name="connsiteY53" fmla="*/ 241300 h 1644650"/>
              <a:gd name="connsiteX54" fmla="*/ 206375 w 2311400"/>
              <a:gd name="connsiteY54" fmla="*/ 241300 h 1644650"/>
              <a:gd name="connsiteX55" fmla="*/ 206375 w 2311400"/>
              <a:gd name="connsiteY55" fmla="*/ 206375 h 1644650"/>
              <a:gd name="connsiteX56" fmla="*/ 206375 w 2311400"/>
              <a:gd name="connsiteY56" fmla="*/ 206375 h 1644650"/>
              <a:gd name="connsiteX57" fmla="*/ 180975 w 2311400"/>
              <a:gd name="connsiteY57" fmla="*/ 149225 h 1644650"/>
              <a:gd name="connsiteX58" fmla="*/ 168275 w 2311400"/>
              <a:gd name="connsiteY58" fmla="*/ 92075 h 1644650"/>
              <a:gd name="connsiteX59" fmla="*/ 146050 w 2311400"/>
              <a:gd name="connsiteY59" fmla="*/ 47625 h 1644650"/>
              <a:gd name="connsiteX60" fmla="*/ 107950 w 2311400"/>
              <a:gd name="connsiteY60" fmla="*/ 47625 h 1644650"/>
              <a:gd name="connsiteX61" fmla="*/ 107950 w 2311400"/>
              <a:gd name="connsiteY61" fmla="*/ 9525 h 1644650"/>
              <a:gd name="connsiteX62" fmla="*/ 0 w 2311400"/>
              <a:gd name="connsiteY62" fmla="*/ 0 h 164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2311400" h="1644650">
                <a:moveTo>
                  <a:pt x="2311400" y="1644650"/>
                </a:moveTo>
                <a:lnTo>
                  <a:pt x="1044575" y="1644650"/>
                </a:lnTo>
                <a:lnTo>
                  <a:pt x="1044575" y="1577975"/>
                </a:lnTo>
                <a:lnTo>
                  <a:pt x="917575" y="1577975"/>
                </a:lnTo>
                <a:lnTo>
                  <a:pt x="917575" y="1508125"/>
                </a:lnTo>
                <a:lnTo>
                  <a:pt x="879475" y="1508125"/>
                </a:lnTo>
                <a:lnTo>
                  <a:pt x="879475" y="1447800"/>
                </a:lnTo>
                <a:lnTo>
                  <a:pt x="825500" y="1447800"/>
                </a:lnTo>
                <a:lnTo>
                  <a:pt x="825500" y="1390650"/>
                </a:lnTo>
                <a:lnTo>
                  <a:pt x="765175" y="1390650"/>
                </a:lnTo>
                <a:lnTo>
                  <a:pt x="765175" y="1330325"/>
                </a:lnTo>
                <a:lnTo>
                  <a:pt x="663575" y="1330325"/>
                </a:lnTo>
                <a:lnTo>
                  <a:pt x="663575" y="1273175"/>
                </a:lnTo>
                <a:lnTo>
                  <a:pt x="663575" y="1273175"/>
                </a:lnTo>
                <a:lnTo>
                  <a:pt x="644525" y="1222375"/>
                </a:lnTo>
                <a:lnTo>
                  <a:pt x="644525" y="1104900"/>
                </a:lnTo>
                <a:lnTo>
                  <a:pt x="612775" y="1104900"/>
                </a:lnTo>
                <a:lnTo>
                  <a:pt x="612775" y="1000125"/>
                </a:lnTo>
                <a:lnTo>
                  <a:pt x="577850" y="1000125"/>
                </a:lnTo>
                <a:lnTo>
                  <a:pt x="577850" y="962025"/>
                </a:lnTo>
                <a:lnTo>
                  <a:pt x="558800" y="962025"/>
                </a:lnTo>
                <a:lnTo>
                  <a:pt x="558800" y="920750"/>
                </a:lnTo>
                <a:lnTo>
                  <a:pt x="533400" y="911225"/>
                </a:lnTo>
                <a:lnTo>
                  <a:pt x="523875" y="866775"/>
                </a:lnTo>
                <a:lnTo>
                  <a:pt x="523875" y="819150"/>
                </a:lnTo>
                <a:lnTo>
                  <a:pt x="523875" y="819150"/>
                </a:lnTo>
                <a:lnTo>
                  <a:pt x="523875" y="819150"/>
                </a:lnTo>
                <a:lnTo>
                  <a:pt x="523875" y="819150"/>
                </a:lnTo>
                <a:lnTo>
                  <a:pt x="501650" y="803275"/>
                </a:lnTo>
                <a:lnTo>
                  <a:pt x="501650" y="803275"/>
                </a:lnTo>
                <a:lnTo>
                  <a:pt x="488950" y="762000"/>
                </a:lnTo>
                <a:lnTo>
                  <a:pt x="488950" y="762000"/>
                </a:lnTo>
                <a:lnTo>
                  <a:pt x="488950" y="733425"/>
                </a:lnTo>
                <a:lnTo>
                  <a:pt x="488950" y="733425"/>
                </a:lnTo>
                <a:lnTo>
                  <a:pt x="488950" y="733425"/>
                </a:lnTo>
                <a:lnTo>
                  <a:pt x="466725" y="711200"/>
                </a:lnTo>
                <a:lnTo>
                  <a:pt x="466725" y="711200"/>
                </a:lnTo>
                <a:lnTo>
                  <a:pt x="466725" y="711200"/>
                </a:lnTo>
                <a:lnTo>
                  <a:pt x="466725" y="711200"/>
                </a:lnTo>
                <a:lnTo>
                  <a:pt x="466725" y="711200"/>
                </a:lnTo>
                <a:lnTo>
                  <a:pt x="457200" y="685800"/>
                </a:lnTo>
                <a:lnTo>
                  <a:pt x="409575" y="685800"/>
                </a:lnTo>
                <a:lnTo>
                  <a:pt x="409575" y="647700"/>
                </a:lnTo>
                <a:lnTo>
                  <a:pt x="368300" y="647700"/>
                </a:lnTo>
                <a:lnTo>
                  <a:pt x="368300" y="606425"/>
                </a:lnTo>
                <a:lnTo>
                  <a:pt x="333375" y="606425"/>
                </a:lnTo>
                <a:lnTo>
                  <a:pt x="311150" y="549275"/>
                </a:lnTo>
                <a:lnTo>
                  <a:pt x="311150" y="520700"/>
                </a:lnTo>
                <a:lnTo>
                  <a:pt x="307975" y="476250"/>
                </a:lnTo>
                <a:lnTo>
                  <a:pt x="298450" y="434975"/>
                </a:lnTo>
                <a:lnTo>
                  <a:pt x="282575" y="396875"/>
                </a:lnTo>
                <a:lnTo>
                  <a:pt x="269875" y="349250"/>
                </a:lnTo>
                <a:lnTo>
                  <a:pt x="263525" y="285750"/>
                </a:lnTo>
                <a:lnTo>
                  <a:pt x="247650" y="241300"/>
                </a:lnTo>
                <a:lnTo>
                  <a:pt x="206375" y="241300"/>
                </a:lnTo>
                <a:lnTo>
                  <a:pt x="206375" y="206375"/>
                </a:lnTo>
                <a:lnTo>
                  <a:pt x="206375" y="206375"/>
                </a:lnTo>
                <a:lnTo>
                  <a:pt x="180975" y="149225"/>
                </a:lnTo>
                <a:lnTo>
                  <a:pt x="168275" y="92075"/>
                </a:lnTo>
                <a:lnTo>
                  <a:pt x="146050" y="47625"/>
                </a:lnTo>
                <a:lnTo>
                  <a:pt x="107950" y="47625"/>
                </a:lnTo>
                <a:lnTo>
                  <a:pt x="107950" y="9525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A470A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xmlns="" id="{7D5E0922-D857-3E4D-983A-3B053A5AF2A1}"/>
              </a:ext>
            </a:extLst>
          </p:cNvPr>
          <p:cNvCxnSpPr/>
          <p:nvPr/>
        </p:nvCxnSpPr>
        <p:spPr>
          <a:xfrm>
            <a:off x="3526805" y="3950717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xmlns="" id="{BB1CB5A1-2AEF-3D4E-AEE4-F30C8426CEF6}"/>
              </a:ext>
            </a:extLst>
          </p:cNvPr>
          <p:cNvCxnSpPr/>
          <p:nvPr/>
        </p:nvCxnSpPr>
        <p:spPr>
          <a:xfrm>
            <a:off x="2944391" y="3950717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xmlns="" id="{8D13C640-177E-004D-96B6-A0F8F2413826}"/>
              </a:ext>
            </a:extLst>
          </p:cNvPr>
          <p:cNvCxnSpPr/>
          <p:nvPr/>
        </p:nvCxnSpPr>
        <p:spPr>
          <a:xfrm>
            <a:off x="2651150" y="3950717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xmlns="" id="{929CDDEA-7BA2-7844-AA8E-29F71081C0E7}"/>
              </a:ext>
            </a:extLst>
          </p:cNvPr>
          <p:cNvCxnSpPr/>
          <p:nvPr/>
        </p:nvCxnSpPr>
        <p:spPr>
          <a:xfrm>
            <a:off x="2164110" y="3877419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xmlns="" id="{B821F4D3-01D3-574D-AE93-B4633F47841A}"/>
              </a:ext>
            </a:extLst>
          </p:cNvPr>
          <p:cNvCxnSpPr/>
          <p:nvPr/>
        </p:nvCxnSpPr>
        <p:spPr>
          <a:xfrm>
            <a:off x="1900337" y="3631803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xmlns="" id="{FD1EBEA4-C8BD-6141-BB2C-5D4B4493C137}"/>
              </a:ext>
            </a:extLst>
          </p:cNvPr>
          <p:cNvCxnSpPr/>
          <p:nvPr/>
        </p:nvCxnSpPr>
        <p:spPr>
          <a:xfrm>
            <a:off x="1844204" y="3415779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xmlns="" id="{D6EA76AD-49DC-614A-8199-3BBB69890F89}"/>
              </a:ext>
            </a:extLst>
          </p:cNvPr>
          <p:cNvCxnSpPr/>
          <p:nvPr/>
        </p:nvCxnSpPr>
        <p:spPr>
          <a:xfrm>
            <a:off x="1834679" y="3309863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xmlns="" id="{0F703BBC-38B9-CD4F-8634-FB2B810114F1}"/>
              </a:ext>
            </a:extLst>
          </p:cNvPr>
          <p:cNvCxnSpPr/>
          <p:nvPr/>
        </p:nvCxnSpPr>
        <p:spPr>
          <a:xfrm>
            <a:off x="1773213" y="3253730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xmlns="" id="{AC4A44B7-FD8B-DE49-9D86-C5888A525FB8}"/>
              </a:ext>
            </a:extLst>
          </p:cNvPr>
          <p:cNvCxnSpPr/>
          <p:nvPr/>
        </p:nvCxnSpPr>
        <p:spPr>
          <a:xfrm>
            <a:off x="1752005" y="3210297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xmlns="" id="{AEDA7503-C09E-E24A-9598-2D72C206D14F}"/>
              </a:ext>
            </a:extLst>
          </p:cNvPr>
          <p:cNvCxnSpPr/>
          <p:nvPr/>
        </p:nvCxnSpPr>
        <p:spPr>
          <a:xfrm>
            <a:off x="1666280" y="2995414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xmlns="" id="{1838C046-FB81-C54D-B8DF-9796FAA71BEA}"/>
              </a:ext>
            </a:extLst>
          </p:cNvPr>
          <p:cNvCxnSpPr/>
          <p:nvPr/>
        </p:nvCxnSpPr>
        <p:spPr>
          <a:xfrm>
            <a:off x="1537122" y="2865115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54">
            <a:extLst>
              <a:ext uri="{FF2B5EF4-FFF2-40B4-BE49-F238E27FC236}">
                <a16:creationId xmlns:a16="http://schemas.microsoft.com/office/drawing/2014/main" xmlns="" id="{FF75C5D6-8035-5946-A8B2-651B708C780E}"/>
              </a:ext>
            </a:extLst>
          </p:cNvPr>
          <p:cNvCxnSpPr/>
          <p:nvPr/>
        </p:nvCxnSpPr>
        <p:spPr>
          <a:xfrm>
            <a:off x="1511722" y="2702049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xmlns="" id="{0FF3CE59-D5F7-4F40-B739-C69BE717752F}"/>
              </a:ext>
            </a:extLst>
          </p:cNvPr>
          <p:cNvCxnSpPr>
            <a:cxnSpLocks/>
          </p:cNvCxnSpPr>
          <p:nvPr/>
        </p:nvCxnSpPr>
        <p:spPr>
          <a:xfrm rot="5400000">
            <a:off x="1403772" y="2457574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56">
            <a:extLst>
              <a:ext uri="{FF2B5EF4-FFF2-40B4-BE49-F238E27FC236}">
                <a16:creationId xmlns:a16="http://schemas.microsoft.com/office/drawing/2014/main" xmlns="" id="{F8E1A63F-3F64-DC48-B786-3F2DDB80BA93}"/>
              </a:ext>
            </a:extLst>
          </p:cNvPr>
          <p:cNvCxnSpPr>
            <a:cxnSpLocks/>
          </p:cNvCxnSpPr>
          <p:nvPr/>
        </p:nvCxnSpPr>
        <p:spPr>
          <a:xfrm rot="5400000">
            <a:off x="1481364" y="2616842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xmlns="" id="{86412AD2-8CDB-3B46-88C9-21D9C7C28A03}"/>
              </a:ext>
            </a:extLst>
          </p:cNvPr>
          <p:cNvCxnSpPr>
            <a:cxnSpLocks/>
          </p:cNvCxnSpPr>
          <p:nvPr/>
        </p:nvCxnSpPr>
        <p:spPr>
          <a:xfrm rot="5400000">
            <a:off x="1503589" y="2694183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xmlns="" id="{F1ACDD70-880D-8241-A779-8DBCA63119B9}"/>
              </a:ext>
            </a:extLst>
          </p:cNvPr>
          <p:cNvCxnSpPr>
            <a:cxnSpLocks/>
          </p:cNvCxnSpPr>
          <p:nvPr/>
        </p:nvCxnSpPr>
        <p:spPr>
          <a:xfrm rot="5400000">
            <a:off x="1532164" y="2863599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60">
            <a:extLst>
              <a:ext uri="{FF2B5EF4-FFF2-40B4-BE49-F238E27FC236}">
                <a16:creationId xmlns:a16="http://schemas.microsoft.com/office/drawing/2014/main" xmlns="" id="{B8867267-7744-B54D-8B7E-9D0C4A53C984}"/>
              </a:ext>
            </a:extLst>
          </p:cNvPr>
          <p:cNvCxnSpPr>
            <a:cxnSpLocks/>
          </p:cNvCxnSpPr>
          <p:nvPr/>
        </p:nvCxnSpPr>
        <p:spPr>
          <a:xfrm rot="5400000">
            <a:off x="1753521" y="3210939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61">
            <a:extLst>
              <a:ext uri="{FF2B5EF4-FFF2-40B4-BE49-F238E27FC236}">
                <a16:creationId xmlns:a16="http://schemas.microsoft.com/office/drawing/2014/main" xmlns="" id="{C8605957-5CD5-A041-BB21-3688487A89C5}"/>
              </a:ext>
            </a:extLst>
          </p:cNvPr>
          <p:cNvCxnSpPr>
            <a:cxnSpLocks/>
          </p:cNvCxnSpPr>
          <p:nvPr/>
        </p:nvCxnSpPr>
        <p:spPr>
          <a:xfrm rot="5400000">
            <a:off x="1782096" y="3260722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62">
            <a:extLst>
              <a:ext uri="{FF2B5EF4-FFF2-40B4-BE49-F238E27FC236}">
                <a16:creationId xmlns:a16="http://schemas.microsoft.com/office/drawing/2014/main" xmlns="" id="{DCA26AE6-8ED9-DA47-9046-5D0A44788E02}"/>
              </a:ext>
            </a:extLst>
          </p:cNvPr>
          <p:cNvCxnSpPr>
            <a:cxnSpLocks/>
          </p:cNvCxnSpPr>
          <p:nvPr/>
        </p:nvCxnSpPr>
        <p:spPr>
          <a:xfrm rot="5400000">
            <a:off x="1835054" y="3305172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63">
            <a:extLst>
              <a:ext uri="{FF2B5EF4-FFF2-40B4-BE49-F238E27FC236}">
                <a16:creationId xmlns:a16="http://schemas.microsoft.com/office/drawing/2014/main" xmlns="" id="{9B4319D0-B14A-6E4D-96DD-E2C674258E6F}"/>
              </a:ext>
            </a:extLst>
          </p:cNvPr>
          <p:cNvCxnSpPr>
            <a:cxnSpLocks/>
          </p:cNvCxnSpPr>
          <p:nvPr/>
        </p:nvCxnSpPr>
        <p:spPr>
          <a:xfrm rot="5400000">
            <a:off x="3535688" y="3945877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1" name="Groupe 120">
            <a:extLst>
              <a:ext uri="{FF2B5EF4-FFF2-40B4-BE49-F238E27FC236}">
                <a16:creationId xmlns:a16="http://schemas.microsoft.com/office/drawing/2014/main" xmlns="" id="{9CFB7640-B574-E14B-B63A-C9F93205D984}"/>
              </a:ext>
            </a:extLst>
          </p:cNvPr>
          <p:cNvGrpSpPr/>
          <p:nvPr/>
        </p:nvGrpSpPr>
        <p:grpSpPr>
          <a:xfrm>
            <a:off x="595223" y="2064514"/>
            <a:ext cx="3417527" cy="2866344"/>
            <a:chOff x="595223" y="2064514"/>
            <a:chExt cx="3417527" cy="2866344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xmlns="" id="{30F83F9D-CB03-CB4C-94EE-E1312F67E9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8530" y="4563391"/>
              <a:ext cx="532197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685800"/>
              <a:r>
                <a:rPr lang="en-US" altLang="en-US" sz="9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</a:rPr>
                <a:t>Nb</a:t>
              </a:r>
              <a:r>
                <a:rPr lang="en-US" altLang="en-US" sz="9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</a:rPr>
                <a:t> à </a:t>
              </a:r>
              <a:r>
                <a:rPr lang="en-US" altLang="en-US" sz="9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</a:rPr>
                <a:t>risque</a:t>
              </a:r>
              <a:endPara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endParaRPr>
            </a:p>
          </p:txBody>
        </p:sp>
        <p:grpSp>
          <p:nvGrpSpPr>
            <p:cNvPr id="80" name="Groupe 79">
              <a:extLst>
                <a:ext uri="{FF2B5EF4-FFF2-40B4-BE49-F238E27FC236}">
                  <a16:creationId xmlns:a16="http://schemas.microsoft.com/office/drawing/2014/main" xmlns="" id="{C8B187F5-BC57-CA48-8107-E9FF567E40B7}"/>
                </a:ext>
              </a:extLst>
            </p:cNvPr>
            <p:cNvGrpSpPr/>
            <p:nvPr/>
          </p:nvGrpSpPr>
          <p:grpSpPr>
            <a:xfrm>
              <a:off x="595223" y="2064514"/>
              <a:ext cx="3417527" cy="2866344"/>
              <a:chOff x="595223" y="2064514"/>
              <a:chExt cx="3417527" cy="2866344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xmlns="" id="{A776AC0F-C5D2-3549-B2E6-A05015B38A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6983" y="4269544"/>
                <a:ext cx="68930" cy="1615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105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  <a:t>0</a:t>
                </a: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xmlns="" id="{0861C62C-4125-4C41-A53D-B0A08BC29E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8785" y="4269544"/>
                <a:ext cx="68930" cy="1615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685800"/>
                <a:r>
                  <a:rPr lang="en-US" altLang="en-US" sz="105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  <a:t>5</a:t>
                </a: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xmlns="" id="{CECD9572-3827-0B44-9FE4-92FC7578E8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0802" y="2250184"/>
                <a:ext cx="171522" cy="1615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defTabSz="685800"/>
                <a:r>
                  <a:rPr lang="en-US" altLang="en-US" sz="105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  <a:t>1,0</a:t>
                </a:r>
              </a:p>
            </p:txBody>
          </p:sp>
          <p:sp>
            <p:nvSpPr>
              <p:cNvPr id="11" name="Freeform 35">
                <a:extLst>
                  <a:ext uri="{FF2B5EF4-FFF2-40B4-BE49-F238E27FC236}">
                    <a16:creationId xmlns:a16="http://schemas.microsoft.com/office/drawing/2014/main" xmlns="" id="{90A6A620-D59F-594B-A87D-F2E98ADE89B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76134" y="2321169"/>
                <a:ext cx="45719" cy="1896425"/>
              </a:xfrm>
              <a:custGeom>
                <a:avLst/>
                <a:gdLst>
                  <a:gd name="T0" fmla="*/ 13 w 13"/>
                  <a:gd name="T1" fmla="*/ 938 h 938"/>
                  <a:gd name="T2" fmla="*/ 13 w 13"/>
                  <a:gd name="T3" fmla="*/ 0 h 938"/>
                  <a:gd name="T4" fmla="*/ 13 w 13"/>
                  <a:gd name="T5" fmla="*/ 935 h 938"/>
                  <a:gd name="T6" fmla="*/ 0 w 13"/>
                  <a:gd name="T7" fmla="*/ 935 h 938"/>
                  <a:gd name="T8" fmla="*/ 13 w 13"/>
                  <a:gd name="T9" fmla="*/ 843 h 938"/>
                  <a:gd name="T10" fmla="*/ 0 w 13"/>
                  <a:gd name="T11" fmla="*/ 843 h 938"/>
                  <a:gd name="T12" fmla="*/ 13 w 13"/>
                  <a:gd name="T13" fmla="*/ 750 h 938"/>
                  <a:gd name="T14" fmla="*/ 0 w 13"/>
                  <a:gd name="T15" fmla="*/ 750 h 938"/>
                  <a:gd name="T16" fmla="*/ 13 w 13"/>
                  <a:gd name="T17" fmla="*/ 657 h 938"/>
                  <a:gd name="T18" fmla="*/ 0 w 13"/>
                  <a:gd name="T19" fmla="*/ 657 h 938"/>
                  <a:gd name="T20" fmla="*/ 13 w 13"/>
                  <a:gd name="T21" fmla="*/ 564 h 938"/>
                  <a:gd name="T22" fmla="*/ 0 w 13"/>
                  <a:gd name="T23" fmla="*/ 564 h 938"/>
                  <a:gd name="T24" fmla="*/ 13 w 13"/>
                  <a:gd name="T25" fmla="*/ 471 h 938"/>
                  <a:gd name="T26" fmla="*/ 0 w 13"/>
                  <a:gd name="T27" fmla="*/ 471 h 938"/>
                  <a:gd name="T28" fmla="*/ 13 w 13"/>
                  <a:gd name="T29" fmla="*/ 379 h 938"/>
                  <a:gd name="T30" fmla="*/ 0 w 13"/>
                  <a:gd name="T31" fmla="*/ 379 h 938"/>
                  <a:gd name="T32" fmla="*/ 13 w 13"/>
                  <a:gd name="T33" fmla="*/ 286 h 938"/>
                  <a:gd name="T34" fmla="*/ 0 w 13"/>
                  <a:gd name="T35" fmla="*/ 286 h 938"/>
                  <a:gd name="T36" fmla="*/ 13 w 13"/>
                  <a:gd name="T37" fmla="*/ 193 h 938"/>
                  <a:gd name="T38" fmla="*/ 0 w 13"/>
                  <a:gd name="T39" fmla="*/ 193 h 938"/>
                  <a:gd name="T40" fmla="*/ 13 w 13"/>
                  <a:gd name="T41" fmla="*/ 100 h 938"/>
                  <a:gd name="T42" fmla="*/ 0 w 13"/>
                  <a:gd name="T43" fmla="*/ 100 h 938"/>
                  <a:gd name="T44" fmla="*/ 13 w 13"/>
                  <a:gd name="T45" fmla="*/ 7 h 938"/>
                  <a:gd name="T46" fmla="*/ 0 w 13"/>
                  <a:gd name="T47" fmla="*/ 7 h 9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3" h="938">
                    <a:moveTo>
                      <a:pt x="13" y="938"/>
                    </a:moveTo>
                    <a:lnTo>
                      <a:pt x="13" y="0"/>
                    </a:lnTo>
                    <a:moveTo>
                      <a:pt x="13" y="935"/>
                    </a:moveTo>
                    <a:lnTo>
                      <a:pt x="0" y="935"/>
                    </a:lnTo>
                    <a:moveTo>
                      <a:pt x="13" y="843"/>
                    </a:moveTo>
                    <a:lnTo>
                      <a:pt x="0" y="843"/>
                    </a:lnTo>
                    <a:moveTo>
                      <a:pt x="13" y="750"/>
                    </a:moveTo>
                    <a:lnTo>
                      <a:pt x="0" y="750"/>
                    </a:lnTo>
                    <a:moveTo>
                      <a:pt x="13" y="657"/>
                    </a:moveTo>
                    <a:lnTo>
                      <a:pt x="0" y="657"/>
                    </a:lnTo>
                    <a:moveTo>
                      <a:pt x="13" y="564"/>
                    </a:moveTo>
                    <a:lnTo>
                      <a:pt x="0" y="564"/>
                    </a:lnTo>
                    <a:moveTo>
                      <a:pt x="13" y="471"/>
                    </a:moveTo>
                    <a:lnTo>
                      <a:pt x="0" y="471"/>
                    </a:lnTo>
                    <a:moveTo>
                      <a:pt x="13" y="379"/>
                    </a:moveTo>
                    <a:lnTo>
                      <a:pt x="0" y="379"/>
                    </a:lnTo>
                    <a:moveTo>
                      <a:pt x="13" y="286"/>
                    </a:moveTo>
                    <a:lnTo>
                      <a:pt x="0" y="286"/>
                    </a:lnTo>
                    <a:moveTo>
                      <a:pt x="13" y="193"/>
                    </a:moveTo>
                    <a:lnTo>
                      <a:pt x="0" y="193"/>
                    </a:lnTo>
                    <a:moveTo>
                      <a:pt x="13" y="100"/>
                    </a:moveTo>
                    <a:lnTo>
                      <a:pt x="0" y="100"/>
                    </a:lnTo>
                    <a:moveTo>
                      <a:pt x="13" y="7"/>
                    </a:moveTo>
                    <a:lnTo>
                      <a:pt x="0" y="7"/>
                    </a:lnTo>
                  </a:path>
                </a:pathLst>
              </a:custGeom>
              <a:noFill/>
              <a:ln w="12700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sz="750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xmlns="" id="{7F6AFEDC-9B64-F049-88C9-ACD1F8D68C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2185" y="4449582"/>
                <a:ext cx="1502014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685800"/>
                <a:r>
                  <a:rPr lang="en-US" altLang="en-US" sz="900" dirty="0" err="1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  <a:t>Délai</a:t>
                </a:r>
                <a:r>
                  <a:rPr lang="en-US" altLang="en-US" sz="9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US" altLang="en-US" sz="900" dirty="0" err="1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  <a:t>jusqu’à</a:t>
                </a:r>
                <a:r>
                  <a:rPr lang="en-US" altLang="en-US" sz="9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  <a:t> progression (</a:t>
                </a:r>
                <a:r>
                  <a:rPr lang="en-US" altLang="en-US" sz="900" dirty="0" err="1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  <a:t>mois</a:t>
                </a:r>
                <a:r>
                  <a:rPr lang="en-US" altLang="en-US" sz="9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  <a:t>)</a:t>
                </a:r>
              </a:p>
            </p:txBody>
          </p:sp>
          <p:cxnSp>
            <p:nvCxnSpPr>
              <p:cNvPr id="13" name="Connecteur droit 12">
                <a:extLst>
                  <a:ext uri="{FF2B5EF4-FFF2-40B4-BE49-F238E27FC236}">
                    <a16:creationId xmlns:a16="http://schemas.microsoft.com/office/drawing/2014/main" xmlns="" id="{D4394C48-50CE-2B4F-94EF-B13BB42D6B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19824" y="4214991"/>
                <a:ext cx="2398699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necteur droit 13">
                <a:extLst>
                  <a:ext uri="{FF2B5EF4-FFF2-40B4-BE49-F238E27FC236}">
                    <a16:creationId xmlns:a16="http://schemas.microsoft.com/office/drawing/2014/main" xmlns="" id="{6BF40646-5A16-4F47-A799-AFC6C33D711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575901" y="4234948"/>
                <a:ext cx="54000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xmlns="" id="{C1C07A7D-7C7D-114E-AE46-FBAF0C4261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19793" y="4269544"/>
                <a:ext cx="137858" cy="1615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685800"/>
                <a:r>
                  <a:rPr lang="en-US" altLang="en-US" sz="105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  <a:t>10</a:t>
                </a:r>
              </a:p>
            </p:txBody>
          </p:sp>
          <p:cxnSp>
            <p:nvCxnSpPr>
              <p:cNvPr id="16" name="Connecteur droit 15">
                <a:extLst>
                  <a:ext uri="{FF2B5EF4-FFF2-40B4-BE49-F238E27FC236}">
                    <a16:creationId xmlns:a16="http://schemas.microsoft.com/office/drawing/2014/main" xmlns="" id="{DA4D6BB5-FEBE-1F48-B91B-7454AAE4D1B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958173" y="4234948"/>
                <a:ext cx="54000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="" id="{AC9F99E6-D7BA-D64C-9398-E9C9B13F84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2369" y="4269544"/>
                <a:ext cx="137858" cy="1615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685800"/>
                <a:r>
                  <a:rPr lang="en-US" altLang="en-US" sz="105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  <a:t>15</a:t>
                </a:r>
              </a:p>
            </p:txBody>
          </p:sp>
          <p:cxnSp>
            <p:nvCxnSpPr>
              <p:cNvPr id="18" name="Connecteur droit 17">
                <a:extLst>
                  <a:ext uri="{FF2B5EF4-FFF2-40B4-BE49-F238E27FC236}">
                    <a16:creationId xmlns:a16="http://schemas.microsoft.com/office/drawing/2014/main" xmlns="" id="{74FB2F38-FC85-BE41-BADB-69D68DA4C91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340749" y="4234948"/>
                <a:ext cx="54000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xmlns="" id="{5B549233-F75D-534C-8521-F79D535DAC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9378" y="4269544"/>
                <a:ext cx="137858" cy="1615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685800"/>
                <a:r>
                  <a:rPr lang="en-US" altLang="en-US" sz="105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  <a:t>20</a:t>
                </a:r>
              </a:p>
            </p:txBody>
          </p:sp>
          <p:cxnSp>
            <p:nvCxnSpPr>
              <p:cNvPr id="20" name="Connecteur droit 19">
                <a:extLst>
                  <a:ext uri="{FF2B5EF4-FFF2-40B4-BE49-F238E27FC236}">
                    <a16:creationId xmlns:a16="http://schemas.microsoft.com/office/drawing/2014/main" xmlns="" id="{38DBBCDA-9380-F849-AF67-94A1E0936F1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721665" y="4234948"/>
                <a:ext cx="54000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xmlns="" id="{F8EC56BE-26EB-A840-9FB5-22E7CF1A21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2094" y="4269544"/>
                <a:ext cx="137858" cy="1615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685800"/>
                <a:r>
                  <a:rPr lang="en-US" altLang="en-US" sz="105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  <a:t>25</a:t>
                </a:r>
              </a:p>
            </p:txBody>
          </p:sp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xmlns="" id="{9411E99C-AF80-9E4A-A5E1-FA92117ED88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104382" y="4234948"/>
                <a:ext cx="54000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xmlns="" id="{781EF735-7805-4A4A-B9D1-6201E33E22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0802" y="2619572"/>
                <a:ext cx="171522" cy="1615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defTabSz="685800"/>
                <a:r>
                  <a:rPr lang="en-US" altLang="en-US" sz="105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  <a:t>0,8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xmlns="" id="{579EEB84-F970-334F-8A34-DC6166F06F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0802" y="2997918"/>
                <a:ext cx="171522" cy="1615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defTabSz="685800"/>
                <a:r>
                  <a:rPr lang="en-US" altLang="en-US" sz="105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  <a:t>0,6</a:t>
                </a: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xmlns="" id="{7C7878B4-BAFD-6C48-A06A-DE751D4473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0802" y="3372997"/>
                <a:ext cx="171522" cy="1615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defTabSz="685800"/>
                <a:r>
                  <a:rPr lang="en-US" altLang="en-US" sz="105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  <a:t>0,4</a:t>
                </a: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xmlns="" id="{F8072579-3206-624E-A92E-7B8A2F1E83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0802" y="3741544"/>
                <a:ext cx="171522" cy="1615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defTabSz="685800"/>
                <a:r>
                  <a:rPr lang="en-US" altLang="en-US" sz="105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  <a:t>0,2</a:t>
                </a: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xmlns="" id="{6C6D4AC1-B41D-FE46-AD35-C0B11B19B6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0802" y="4114699"/>
                <a:ext cx="171522" cy="1615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defTabSz="685800"/>
                <a:r>
                  <a:rPr lang="en-US" altLang="en-US" sz="105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  <a:t>0,0</a:t>
                </a:r>
              </a:p>
            </p:txBody>
          </p:sp>
          <p:cxnSp>
            <p:nvCxnSpPr>
              <p:cNvPr id="35" name="Connecteur droit 34">
                <a:extLst>
                  <a:ext uri="{FF2B5EF4-FFF2-40B4-BE49-F238E27FC236}">
                    <a16:creationId xmlns:a16="http://schemas.microsoft.com/office/drawing/2014/main" xmlns="" id="{446F0B2D-5227-024D-A550-E0C4A77B00B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195366" y="4234948"/>
                <a:ext cx="54000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xmlns="" id="{F6E19E1B-76FC-7542-B304-ECEFBF33A3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5041" y="4269544"/>
                <a:ext cx="137858" cy="1615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685800"/>
                <a:r>
                  <a:rPr lang="en-US" altLang="en-US" sz="105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  <a:t>30</a:t>
                </a:r>
              </a:p>
            </p:txBody>
          </p:sp>
          <p:cxnSp>
            <p:nvCxnSpPr>
              <p:cNvPr id="37" name="Connecteur droit 36">
                <a:extLst>
                  <a:ext uri="{FF2B5EF4-FFF2-40B4-BE49-F238E27FC236}">
                    <a16:creationId xmlns:a16="http://schemas.microsoft.com/office/drawing/2014/main" xmlns="" id="{037F2F91-7975-6047-8D49-0DA481CA0FC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489513" y="4234948"/>
                <a:ext cx="54000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xmlns="" id="{787FBE8F-4999-6649-8E15-69859A06AA83}"/>
                  </a:ext>
                </a:extLst>
              </p:cNvPr>
              <p:cNvSpPr/>
              <p:nvPr/>
            </p:nvSpPr>
            <p:spPr>
              <a:xfrm>
                <a:off x="1785117" y="2064514"/>
                <a:ext cx="860868" cy="280452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txBody>
              <a:bodyPr wrap="none" lIns="36000" tIns="36000" rIns="36000" bIns="3600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" sz="135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4F81BD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mFFX</a:t>
                </a:r>
                <a:r>
                  <a:rPr kumimoji="0" lang="en" sz="13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F81BD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n=64</a:t>
                </a: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xmlns="" id="{7B5BD407-5BB9-CA46-8163-DD47CEF22C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0067" y="3023300"/>
                <a:ext cx="2072683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105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  <a:t>SSP </a:t>
                </a:r>
                <a:r>
                  <a:rPr lang="en-US" altLang="en-US" sz="1050" dirty="0" err="1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  <a:t>médiane</a:t>
                </a:r>
                <a:r>
                  <a:rPr lang="en-US" altLang="en-US" sz="105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  <a:t> 7,17 </a:t>
                </a:r>
                <a:r>
                  <a:rPr lang="en-US" altLang="en-US" sz="1050" i="1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  <a:t>vs</a:t>
                </a:r>
                <a:r>
                  <a:rPr lang="en-US" altLang="en-US" sz="105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  <a:t> 2,50 </a:t>
                </a:r>
                <a:r>
                  <a:rPr lang="en-US" altLang="en-US" sz="1050" dirty="0" err="1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  <a:t>mois</a:t>
                </a:r>
                <a:r>
                  <a:rPr lang="en-US" altLang="en-US" sz="105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  <a:t> </a:t>
                </a:r>
                <a:br>
                  <a:rPr lang="en-US" altLang="en-US" sz="105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</a:br>
                <a:r>
                  <a:rPr lang="en-US" altLang="en-US" sz="105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  <a:t>HR 0,17 (IC 95% 0,08-0,34), p&lt;0,0001</a:t>
                </a:r>
              </a:p>
            </p:txBody>
          </p:sp>
          <p:sp>
            <p:nvSpPr>
              <p:cNvPr id="65" name="ZoneTexte 64">
                <a:extLst>
                  <a:ext uri="{FF2B5EF4-FFF2-40B4-BE49-F238E27FC236}">
                    <a16:creationId xmlns:a16="http://schemas.microsoft.com/office/drawing/2014/main" xmlns="" id="{B2E25C3C-AA66-094B-8296-9F0F4B05EE68}"/>
                  </a:ext>
                </a:extLst>
              </p:cNvPr>
              <p:cNvSpPr txBox="1"/>
              <p:nvPr/>
            </p:nvSpPr>
            <p:spPr>
              <a:xfrm>
                <a:off x="2667731" y="2356181"/>
                <a:ext cx="109146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Basal, FFX (n=15)</a:t>
                </a:r>
              </a:p>
              <a:p>
                <a:r>
                  <a:rPr lang="fr-FR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Classique, FFX (n=49)</a:t>
                </a:r>
              </a:p>
              <a:p>
                <a:r>
                  <a:rPr lang="fr-FR" sz="9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p</a:t>
                </a:r>
                <a:r>
                  <a:rPr lang="fr-FR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: 0,0000</a:t>
                </a:r>
              </a:p>
            </p:txBody>
          </p:sp>
          <p:cxnSp>
            <p:nvCxnSpPr>
              <p:cNvPr id="66" name="Connecteur droit 65">
                <a:extLst>
                  <a:ext uri="{FF2B5EF4-FFF2-40B4-BE49-F238E27FC236}">
                    <a16:creationId xmlns:a16="http://schemas.microsoft.com/office/drawing/2014/main" xmlns="" id="{B13E9A19-9528-F145-A5D3-DAEE5247ED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33251" y="2480837"/>
                <a:ext cx="234480" cy="0"/>
              </a:xfrm>
              <a:prstGeom prst="line">
                <a:avLst/>
              </a:prstGeom>
              <a:ln w="12700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Connecteur droit 66">
                <a:extLst>
                  <a:ext uri="{FF2B5EF4-FFF2-40B4-BE49-F238E27FC236}">
                    <a16:creationId xmlns:a16="http://schemas.microsoft.com/office/drawing/2014/main" xmlns="" id="{F38EE199-DAAC-7A43-A1E4-6D578501FAC1}"/>
                  </a:ext>
                </a:extLst>
              </p:cNvPr>
              <p:cNvCxnSpPr/>
              <p:nvPr/>
            </p:nvCxnSpPr>
            <p:spPr>
              <a:xfrm>
                <a:off x="2432361" y="2629514"/>
                <a:ext cx="234481" cy="2052"/>
              </a:xfrm>
              <a:prstGeom prst="line">
                <a:avLst/>
              </a:prstGeom>
              <a:ln w="12700">
                <a:solidFill>
                  <a:srgbClr val="A470A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xmlns="" id="{7573A2F1-117A-A84C-A4B9-0808EF8CC5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2263" y="4676215"/>
                <a:ext cx="463268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defTabSz="685800"/>
                <a:r>
                  <a:rPr lang="en-US" altLang="en-US" sz="900" dirty="0">
                    <a:solidFill>
                      <a:srgbClr val="4F81BD"/>
                    </a:solidFill>
                    <a:latin typeface="Calibri" panose="020F0502020204030204" pitchFamily="34" charset="0"/>
                  </a:rPr>
                  <a:t>Basal, FFX</a:t>
                </a:r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xmlns="" id="{A2A3A2E3-CECC-6049-BFF5-EF1445275C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23" y="4792359"/>
                <a:ext cx="527388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defTabSz="685800"/>
                <a:r>
                  <a:rPr lang="en-US" altLang="en-US" sz="900" dirty="0">
                    <a:solidFill>
                      <a:srgbClr val="A470AA"/>
                    </a:solidFill>
                    <a:latin typeface="Calibri" panose="020F0502020204030204" pitchFamily="34" charset="0"/>
                  </a:rPr>
                  <a:t>Classic, FFX</a:t>
                </a:r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xmlns="" id="{DE839CB7-FAB0-3F41-B2DE-5D54A5DC39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1407" y="4676215"/>
                <a:ext cx="115416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685800"/>
                <a:r>
                  <a:rPr lang="en-US" altLang="en-US" sz="900" dirty="0">
                    <a:solidFill>
                      <a:srgbClr val="4F81BD"/>
                    </a:solidFill>
                    <a:latin typeface="Calibri" panose="020F0502020204030204" pitchFamily="34" charset="0"/>
                  </a:rPr>
                  <a:t>15</a:t>
                </a:r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xmlns="" id="{5BF25271-0BFE-7C40-9C98-25BFAB5916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1407" y="4792359"/>
                <a:ext cx="115416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685800"/>
                <a:r>
                  <a:rPr lang="en-US" altLang="en-US" sz="900" dirty="0">
                    <a:solidFill>
                      <a:srgbClr val="A470AA"/>
                    </a:solidFill>
                    <a:latin typeface="Calibri" panose="020F0502020204030204" pitchFamily="34" charset="0"/>
                  </a:rPr>
                  <a:t>49</a:t>
                </a:r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xmlns="" id="{74940184-5740-7C4B-9C08-6AD0CEA287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6518" y="4676215"/>
                <a:ext cx="57708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685800"/>
                <a:r>
                  <a:rPr lang="en-US" altLang="en-US" sz="900" dirty="0">
                    <a:solidFill>
                      <a:srgbClr val="4F81BD"/>
                    </a:solidFill>
                    <a:latin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xmlns="" id="{EA7187D0-3FEA-BF4C-B3A4-183D858122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7664" y="4792359"/>
                <a:ext cx="115416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685800"/>
                <a:r>
                  <a:rPr lang="en-US" altLang="en-US" sz="900" dirty="0">
                    <a:solidFill>
                      <a:srgbClr val="A470AA"/>
                    </a:solidFill>
                    <a:latin typeface="Calibri" panose="020F0502020204030204" pitchFamily="34" charset="0"/>
                  </a:rPr>
                  <a:t>29</a:t>
                </a: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xmlns="" id="{19FDF062-D956-2D44-B88D-7F7D5902C7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3063" y="4792359"/>
                <a:ext cx="57708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685800"/>
                <a:r>
                  <a:rPr lang="en-US" altLang="en-US" sz="900" dirty="0">
                    <a:solidFill>
                      <a:srgbClr val="A470AA"/>
                    </a:solidFill>
                    <a:latin typeface="Calibri" panose="020F0502020204030204" pitchFamily="34" charset="0"/>
                  </a:rPr>
                  <a:t>8</a:t>
                </a: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xmlns="" id="{A80B7A7F-96B9-1647-AEDE-3C5BB4AE24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9752" y="4792359"/>
                <a:ext cx="57708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685800"/>
                <a:r>
                  <a:rPr lang="en-US" altLang="en-US" sz="900" dirty="0">
                    <a:solidFill>
                      <a:srgbClr val="A470AA"/>
                    </a:solidFill>
                    <a:latin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xmlns="" id="{45C777CD-7160-AF4D-B62B-8774E8B375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9598" y="4792359"/>
                <a:ext cx="57708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685800"/>
                <a:r>
                  <a:rPr lang="en-US" altLang="en-US" sz="900" dirty="0">
                    <a:solidFill>
                      <a:srgbClr val="A470AA"/>
                    </a:solidFill>
                    <a:latin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xmlns="" id="{2B11E300-D44C-CF43-A909-851D7B0DE4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5335" y="4792359"/>
                <a:ext cx="57708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685800"/>
                <a:r>
                  <a:rPr lang="en-US" altLang="en-US" sz="900" dirty="0">
                    <a:solidFill>
                      <a:srgbClr val="A470AA"/>
                    </a:solidFill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xmlns="" id="{D223BAEF-1D69-574F-B954-EF56F03D83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1880" y="4792359"/>
                <a:ext cx="57708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685800"/>
                <a:r>
                  <a:rPr lang="en-US" altLang="en-US" sz="900" dirty="0">
                    <a:solidFill>
                      <a:srgbClr val="A470AA"/>
                    </a:solidFill>
                    <a:latin typeface="Calibri" panose="020F0502020204030204" pitchFamily="34" charset="0"/>
                  </a:rPr>
                  <a:t>1</a:t>
                </a:r>
              </a:p>
            </p:txBody>
          </p:sp>
        </p:grpSp>
      </p:grpSp>
      <p:grpSp>
        <p:nvGrpSpPr>
          <p:cNvPr id="122" name="Groupe 121">
            <a:extLst>
              <a:ext uri="{FF2B5EF4-FFF2-40B4-BE49-F238E27FC236}">
                <a16:creationId xmlns:a16="http://schemas.microsoft.com/office/drawing/2014/main" xmlns="" id="{49A1C741-7222-5748-83D9-A22D13AE976E}"/>
              </a:ext>
            </a:extLst>
          </p:cNvPr>
          <p:cNvGrpSpPr/>
          <p:nvPr/>
        </p:nvGrpSpPr>
        <p:grpSpPr>
          <a:xfrm>
            <a:off x="5111319" y="2064514"/>
            <a:ext cx="3433759" cy="2866344"/>
            <a:chOff x="598530" y="2064514"/>
            <a:chExt cx="3433759" cy="2866344"/>
          </a:xfrm>
        </p:grpSpPr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xmlns="" id="{380A11F5-6AD1-A947-98FB-0FAB698F9E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8530" y="4563391"/>
              <a:ext cx="532197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685800"/>
              <a:r>
                <a:rPr lang="en-US" altLang="en-US" sz="9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</a:rPr>
                <a:t>Nb</a:t>
              </a:r>
              <a:r>
                <a:rPr lang="en-US" altLang="en-US" sz="9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</a:rPr>
                <a:t> à </a:t>
              </a:r>
              <a:r>
                <a:rPr lang="en-US" altLang="en-US" sz="9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</a:rPr>
                <a:t>risque</a:t>
              </a:r>
              <a:endPara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endParaRPr>
            </a:p>
          </p:txBody>
        </p:sp>
        <p:grpSp>
          <p:nvGrpSpPr>
            <p:cNvPr id="124" name="Groupe 123">
              <a:extLst>
                <a:ext uri="{FF2B5EF4-FFF2-40B4-BE49-F238E27FC236}">
                  <a16:creationId xmlns:a16="http://schemas.microsoft.com/office/drawing/2014/main" xmlns="" id="{40DAA775-BF60-D74F-BB80-0FC9E3F84F4D}"/>
                </a:ext>
              </a:extLst>
            </p:cNvPr>
            <p:cNvGrpSpPr/>
            <p:nvPr/>
          </p:nvGrpSpPr>
          <p:grpSpPr>
            <a:xfrm>
              <a:off x="620871" y="2064514"/>
              <a:ext cx="3411418" cy="2866344"/>
              <a:chOff x="620871" y="2064514"/>
              <a:chExt cx="3411418" cy="2866344"/>
            </a:xfrm>
          </p:grpSpPr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xmlns="" id="{B39712C7-5EBE-E443-B313-D9A37DE541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6983" y="4269544"/>
                <a:ext cx="68930" cy="1615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105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  <a:t>0</a:t>
                </a:r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xmlns="" id="{A8DECF3C-E1E9-5A4A-8733-538CD3A0A2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3808" y="4269544"/>
                <a:ext cx="68930" cy="1615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685800"/>
                <a:r>
                  <a:rPr lang="en-US" altLang="en-US" sz="105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  <a:t>5</a:t>
                </a:r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xmlns="" id="{356C6CF7-F69A-4B41-9D53-D1A215AD52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0802" y="2250184"/>
                <a:ext cx="171522" cy="1615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defTabSz="685800"/>
                <a:r>
                  <a:rPr lang="en-US" altLang="en-US" sz="105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  <a:t>1,0</a:t>
                </a:r>
              </a:p>
            </p:txBody>
          </p:sp>
          <p:sp>
            <p:nvSpPr>
              <p:cNvPr id="128" name="Freeform 35">
                <a:extLst>
                  <a:ext uri="{FF2B5EF4-FFF2-40B4-BE49-F238E27FC236}">
                    <a16:creationId xmlns:a16="http://schemas.microsoft.com/office/drawing/2014/main" xmlns="" id="{6B2289C6-7BF0-9947-A959-21D8871932E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76134" y="2321169"/>
                <a:ext cx="45719" cy="1896425"/>
              </a:xfrm>
              <a:custGeom>
                <a:avLst/>
                <a:gdLst>
                  <a:gd name="T0" fmla="*/ 13 w 13"/>
                  <a:gd name="T1" fmla="*/ 938 h 938"/>
                  <a:gd name="T2" fmla="*/ 13 w 13"/>
                  <a:gd name="T3" fmla="*/ 0 h 938"/>
                  <a:gd name="T4" fmla="*/ 13 w 13"/>
                  <a:gd name="T5" fmla="*/ 935 h 938"/>
                  <a:gd name="T6" fmla="*/ 0 w 13"/>
                  <a:gd name="T7" fmla="*/ 935 h 938"/>
                  <a:gd name="T8" fmla="*/ 13 w 13"/>
                  <a:gd name="T9" fmla="*/ 843 h 938"/>
                  <a:gd name="T10" fmla="*/ 0 w 13"/>
                  <a:gd name="T11" fmla="*/ 843 h 938"/>
                  <a:gd name="T12" fmla="*/ 13 w 13"/>
                  <a:gd name="T13" fmla="*/ 750 h 938"/>
                  <a:gd name="T14" fmla="*/ 0 w 13"/>
                  <a:gd name="T15" fmla="*/ 750 h 938"/>
                  <a:gd name="T16" fmla="*/ 13 w 13"/>
                  <a:gd name="T17" fmla="*/ 657 h 938"/>
                  <a:gd name="T18" fmla="*/ 0 w 13"/>
                  <a:gd name="T19" fmla="*/ 657 h 938"/>
                  <a:gd name="T20" fmla="*/ 13 w 13"/>
                  <a:gd name="T21" fmla="*/ 564 h 938"/>
                  <a:gd name="T22" fmla="*/ 0 w 13"/>
                  <a:gd name="T23" fmla="*/ 564 h 938"/>
                  <a:gd name="T24" fmla="*/ 13 w 13"/>
                  <a:gd name="T25" fmla="*/ 471 h 938"/>
                  <a:gd name="T26" fmla="*/ 0 w 13"/>
                  <a:gd name="T27" fmla="*/ 471 h 938"/>
                  <a:gd name="T28" fmla="*/ 13 w 13"/>
                  <a:gd name="T29" fmla="*/ 379 h 938"/>
                  <a:gd name="T30" fmla="*/ 0 w 13"/>
                  <a:gd name="T31" fmla="*/ 379 h 938"/>
                  <a:gd name="T32" fmla="*/ 13 w 13"/>
                  <a:gd name="T33" fmla="*/ 286 h 938"/>
                  <a:gd name="T34" fmla="*/ 0 w 13"/>
                  <a:gd name="T35" fmla="*/ 286 h 938"/>
                  <a:gd name="T36" fmla="*/ 13 w 13"/>
                  <a:gd name="T37" fmla="*/ 193 h 938"/>
                  <a:gd name="T38" fmla="*/ 0 w 13"/>
                  <a:gd name="T39" fmla="*/ 193 h 938"/>
                  <a:gd name="T40" fmla="*/ 13 w 13"/>
                  <a:gd name="T41" fmla="*/ 100 h 938"/>
                  <a:gd name="T42" fmla="*/ 0 w 13"/>
                  <a:gd name="T43" fmla="*/ 100 h 938"/>
                  <a:gd name="T44" fmla="*/ 13 w 13"/>
                  <a:gd name="T45" fmla="*/ 7 h 938"/>
                  <a:gd name="T46" fmla="*/ 0 w 13"/>
                  <a:gd name="T47" fmla="*/ 7 h 9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3" h="938">
                    <a:moveTo>
                      <a:pt x="13" y="938"/>
                    </a:moveTo>
                    <a:lnTo>
                      <a:pt x="13" y="0"/>
                    </a:lnTo>
                    <a:moveTo>
                      <a:pt x="13" y="935"/>
                    </a:moveTo>
                    <a:lnTo>
                      <a:pt x="0" y="935"/>
                    </a:lnTo>
                    <a:moveTo>
                      <a:pt x="13" y="843"/>
                    </a:moveTo>
                    <a:lnTo>
                      <a:pt x="0" y="843"/>
                    </a:lnTo>
                    <a:moveTo>
                      <a:pt x="13" y="750"/>
                    </a:moveTo>
                    <a:lnTo>
                      <a:pt x="0" y="750"/>
                    </a:lnTo>
                    <a:moveTo>
                      <a:pt x="13" y="657"/>
                    </a:moveTo>
                    <a:lnTo>
                      <a:pt x="0" y="657"/>
                    </a:lnTo>
                    <a:moveTo>
                      <a:pt x="13" y="564"/>
                    </a:moveTo>
                    <a:lnTo>
                      <a:pt x="0" y="564"/>
                    </a:lnTo>
                    <a:moveTo>
                      <a:pt x="13" y="471"/>
                    </a:moveTo>
                    <a:lnTo>
                      <a:pt x="0" y="471"/>
                    </a:lnTo>
                    <a:moveTo>
                      <a:pt x="13" y="379"/>
                    </a:moveTo>
                    <a:lnTo>
                      <a:pt x="0" y="379"/>
                    </a:lnTo>
                    <a:moveTo>
                      <a:pt x="13" y="286"/>
                    </a:moveTo>
                    <a:lnTo>
                      <a:pt x="0" y="286"/>
                    </a:lnTo>
                    <a:moveTo>
                      <a:pt x="13" y="193"/>
                    </a:moveTo>
                    <a:lnTo>
                      <a:pt x="0" y="193"/>
                    </a:lnTo>
                    <a:moveTo>
                      <a:pt x="13" y="100"/>
                    </a:moveTo>
                    <a:lnTo>
                      <a:pt x="0" y="100"/>
                    </a:lnTo>
                    <a:moveTo>
                      <a:pt x="13" y="7"/>
                    </a:moveTo>
                    <a:lnTo>
                      <a:pt x="0" y="7"/>
                    </a:lnTo>
                  </a:path>
                </a:pathLst>
              </a:custGeom>
              <a:noFill/>
              <a:ln w="12700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sz="750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xmlns="" id="{2773AF13-87B1-C547-93F5-52242B3684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2179" y="4449582"/>
                <a:ext cx="1502014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685800"/>
                <a:r>
                  <a:rPr lang="en-US" altLang="en-US" sz="900" dirty="0" err="1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  <a:t>Délai</a:t>
                </a:r>
                <a:r>
                  <a:rPr lang="en-US" altLang="en-US" sz="9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US" altLang="en-US" sz="900" dirty="0" err="1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  <a:t>jusqu’à</a:t>
                </a:r>
                <a:r>
                  <a:rPr lang="en-US" altLang="en-US" sz="9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  <a:t> progression (</a:t>
                </a:r>
                <a:r>
                  <a:rPr lang="en-US" altLang="en-US" sz="900" dirty="0" err="1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  <a:t>mois</a:t>
                </a:r>
                <a:r>
                  <a:rPr lang="en-US" altLang="en-US" sz="9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  <a:t>)</a:t>
                </a:r>
              </a:p>
            </p:txBody>
          </p:sp>
          <p:cxnSp>
            <p:nvCxnSpPr>
              <p:cNvPr id="130" name="Connecteur droit 129">
                <a:extLst>
                  <a:ext uri="{FF2B5EF4-FFF2-40B4-BE49-F238E27FC236}">
                    <a16:creationId xmlns:a16="http://schemas.microsoft.com/office/drawing/2014/main" xmlns="" id="{2836ECE5-3CE0-C144-9030-F5936FD77A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19824" y="4214991"/>
                <a:ext cx="2398699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Connecteur droit 130">
                <a:extLst>
                  <a:ext uri="{FF2B5EF4-FFF2-40B4-BE49-F238E27FC236}">
                    <a16:creationId xmlns:a16="http://schemas.microsoft.com/office/drawing/2014/main" xmlns="" id="{4FA053BF-1EE4-794E-803C-DC7521F830C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780924" y="4234948"/>
                <a:ext cx="54000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xmlns="" id="{0C08A66D-F700-C747-87F4-AF273B31FF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9335" y="4269544"/>
                <a:ext cx="137858" cy="1615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685800"/>
                <a:r>
                  <a:rPr lang="en-US" altLang="en-US" sz="105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  <a:t>10</a:t>
                </a:r>
              </a:p>
            </p:txBody>
          </p:sp>
          <p:cxnSp>
            <p:nvCxnSpPr>
              <p:cNvPr id="133" name="Connecteur droit 132">
                <a:extLst>
                  <a:ext uri="{FF2B5EF4-FFF2-40B4-BE49-F238E27FC236}">
                    <a16:creationId xmlns:a16="http://schemas.microsoft.com/office/drawing/2014/main" xmlns="" id="{9F23A6BC-20BD-C84E-87C1-2BCC8A44070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347715" y="4234948"/>
                <a:ext cx="54000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xmlns="" id="{9BE154C8-01F8-1649-8DDE-03CEB4B5A8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533" y="4269544"/>
                <a:ext cx="137858" cy="1615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685800"/>
                <a:r>
                  <a:rPr lang="en-US" altLang="en-US" sz="105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  <a:t>15</a:t>
                </a:r>
              </a:p>
            </p:txBody>
          </p:sp>
          <p:cxnSp>
            <p:nvCxnSpPr>
              <p:cNvPr id="135" name="Connecteur droit 134">
                <a:extLst>
                  <a:ext uri="{FF2B5EF4-FFF2-40B4-BE49-F238E27FC236}">
                    <a16:creationId xmlns:a16="http://schemas.microsoft.com/office/drawing/2014/main" xmlns="" id="{DC2462DE-E373-2843-BEA2-80C969E3039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918913" y="4234948"/>
                <a:ext cx="54000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xmlns="" id="{39F54BA0-117F-FC46-A6A0-0440186642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6162" y="4269544"/>
                <a:ext cx="137858" cy="1615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685800"/>
                <a:r>
                  <a:rPr lang="en-US" altLang="en-US" sz="105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  <a:t>20</a:t>
                </a:r>
              </a:p>
            </p:txBody>
          </p:sp>
          <p:cxnSp>
            <p:nvCxnSpPr>
              <p:cNvPr id="137" name="Connecteur droit 136">
                <a:extLst>
                  <a:ext uri="{FF2B5EF4-FFF2-40B4-BE49-F238E27FC236}">
                    <a16:creationId xmlns:a16="http://schemas.microsoft.com/office/drawing/2014/main" xmlns="" id="{9EB7D2A5-54A1-4349-B0FF-85F466D4C5B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488449" y="4234948"/>
                <a:ext cx="54000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xmlns="" id="{636911F1-96AC-E94B-B61A-8D30EF348E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0802" y="2619572"/>
                <a:ext cx="171522" cy="1615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defTabSz="685800"/>
                <a:r>
                  <a:rPr lang="en-US" altLang="en-US" sz="105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  <a:t>0,8</a:t>
                </a:r>
              </a:p>
            </p:txBody>
          </p:sp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xmlns="" id="{BA647065-DD95-2042-BF22-EEE4F5073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0802" y="2997918"/>
                <a:ext cx="171522" cy="1615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defTabSz="685800"/>
                <a:r>
                  <a:rPr lang="en-US" altLang="en-US" sz="105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  <a:t>0,6</a:t>
                </a:r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xmlns="" id="{07003ED4-2FD9-C846-BA1F-0FFAABFF40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0802" y="3372997"/>
                <a:ext cx="171522" cy="1615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defTabSz="685800"/>
                <a:r>
                  <a:rPr lang="en-US" altLang="en-US" sz="105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  <a:t>0,4</a:t>
                </a:r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xmlns="" id="{395E9DCA-2261-3646-B35D-8B8FB84C44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0802" y="3741544"/>
                <a:ext cx="171522" cy="1615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defTabSz="685800"/>
                <a:r>
                  <a:rPr lang="en-US" altLang="en-US" sz="105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  <a:t>0,2</a:t>
                </a:r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xmlns="" id="{23B9D913-6FDE-D74B-AF9E-1AD9C9B999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0802" y="4114699"/>
                <a:ext cx="171522" cy="1615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defTabSz="685800"/>
                <a:r>
                  <a:rPr lang="en-US" altLang="en-US" sz="105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  <a:t>0,0</a:t>
                </a:r>
              </a:p>
            </p:txBody>
          </p:sp>
          <p:cxnSp>
            <p:nvCxnSpPr>
              <p:cNvPr id="145" name="Connecteur droit 144">
                <a:extLst>
                  <a:ext uri="{FF2B5EF4-FFF2-40B4-BE49-F238E27FC236}">
                    <a16:creationId xmlns:a16="http://schemas.microsoft.com/office/drawing/2014/main" xmlns="" id="{92CCD9E6-9786-C245-A170-5B4D2A3879A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195366" y="4234948"/>
                <a:ext cx="54000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xmlns="" id="{A6E5B8DD-DE5E-C74B-8696-F10386413E3D}"/>
                  </a:ext>
                </a:extLst>
              </p:cNvPr>
              <p:cNvSpPr/>
              <p:nvPr/>
            </p:nvSpPr>
            <p:spPr>
              <a:xfrm>
                <a:off x="1785117" y="2064514"/>
                <a:ext cx="681844" cy="280452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txBody>
              <a:bodyPr wrap="none" lIns="36000" tIns="36000" rIns="36000" bIns="3600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" sz="13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F81BD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GA n=57</a:t>
                </a:r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xmlns="" id="{E1691C92-C319-1848-8452-C52BBAD1B8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97464" y="3023300"/>
                <a:ext cx="1934825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105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  <a:t>SSP </a:t>
                </a:r>
                <a:r>
                  <a:rPr lang="en-US" altLang="en-US" sz="1050" dirty="0" err="1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  <a:t>médiane</a:t>
                </a:r>
                <a:r>
                  <a:rPr lang="en-US" altLang="en-US" sz="105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  <a:t> 5,65 </a:t>
                </a:r>
                <a:r>
                  <a:rPr lang="en-US" altLang="en-US" sz="1050" i="1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  <a:t>vs</a:t>
                </a:r>
                <a:r>
                  <a:rPr lang="en-US" altLang="en-US" sz="105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  <a:t> 4,93 </a:t>
                </a:r>
                <a:r>
                  <a:rPr lang="en-US" altLang="en-US" sz="1050" dirty="0" err="1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  <a:t>mois</a:t>
                </a:r>
                <a:r>
                  <a:rPr lang="en-US" altLang="en-US" sz="105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  <a:t> </a:t>
                </a:r>
                <a:br>
                  <a:rPr lang="en-US" altLang="en-US" sz="105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</a:br>
                <a:r>
                  <a:rPr lang="en-US" altLang="en-US" sz="105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  <a:t>HR 1,17 (IC 95% 0,51-2,67), p=0,69</a:t>
                </a:r>
              </a:p>
            </p:txBody>
          </p:sp>
          <p:sp>
            <p:nvSpPr>
              <p:cNvPr id="150" name="ZoneTexte 149">
                <a:extLst>
                  <a:ext uri="{FF2B5EF4-FFF2-40B4-BE49-F238E27FC236}">
                    <a16:creationId xmlns:a16="http://schemas.microsoft.com/office/drawing/2014/main" xmlns="" id="{363031BA-839D-6349-A22A-61D06D00EE5A}"/>
                  </a:ext>
                </a:extLst>
              </p:cNvPr>
              <p:cNvSpPr txBox="1"/>
              <p:nvPr/>
            </p:nvSpPr>
            <p:spPr>
              <a:xfrm>
                <a:off x="2667731" y="2356181"/>
                <a:ext cx="109146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Basal, GA (n=9)</a:t>
                </a:r>
              </a:p>
              <a:p>
                <a:r>
                  <a:rPr lang="fr-FR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Classique, GA (n=48)</a:t>
                </a:r>
              </a:p>
              <a:p>
                <a:r>
                  <a:rPr lang="fr-FR" sz="9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p</a:t>
                </a:r>
                <a:r>
                  <a:rPr lang="fr-FR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: 0,6945</a:t>
                </a:r>
              </a:p>
            </p:txBody>
          </p:sp>
          <p:cxnSp>
            <p:nvCxnSpPr>
              <p:cNvPr id="151" name="Connecteur droit 150">
                <a:extLst>
                  <a:ext uri="{FF2B5EF4-FFF2-40B4-BE49-F238E27FC236}">
                    <a16:creationId xmlns:a16="http://schemas.microsoft.com/office/drawing/2014/main" xmlns="" id="{166A1EA8-1021-C54A-B854-0E67DEB914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33251" y="2480837"/>
                <a:ext cx="234480" cy="0"/>
              </a:xfrm>
              <a:prstGeom prst="line">
                <a:avLst/>
              </a:prstGeom>
              <a:ln w="12700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Connecteur droit 151">
                <a:extLst>
                  <a:ext uri="{FF2B5EF4-FFF2-40B4-BE49-F238E27FC236}">
                    <a16:creationId xmlns:a16="http://schemas.microsoft.com/office/drawing/2014/main" xmlns="" id="{3BE550F4-DE77-C94E-934C-BC3BEAB383CE}"/>
                  </a:ext>
                </a:extLst>
              </p:cNvPr>
              <p:cNvCxnSpPr/>
              <p:nvPr/>
            </p:nvCxnSpPr>
            <p:spPr>
              <a:xfrm>
                <a:off x="2432361" y="2629514"/>
                <a:ext cx="234481" cy="2052"/>
              </a:xfrm>
              <a:prstGeom prst="line">
                <a:avLst/>
              </a:prstGeom>
              <a:ln w="12700">
                <a:solidFill>
                  <a:srgbClr val="A470A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xmlns="" id="{8A24083C-199A-F747-9C61-909E1E1813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7911" y="4676215"/>
                <a:ext cx="437620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defTabSz="685800"/>
                <a:r>
                  <a:rPr lang="en-US" altLang="en-US" sz="900" dirty="0">
                    <a:solidFill>
                      <a:srgbClr val="4F81BD"/>
                    </a:solidFill>
                    <a:latin typeface="Calibri" panose="020F0502020204030204" pitchFamily="34" charset="0"/>
                  </a:rPr>
                  <a:t>Basal, GA</a:t>
                </a:r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xmlns="" id="{319A2B72-BE9D-7449-B0C8-BC99B6B057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0871" y="4792359"/>
                <a:ext cx="501740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defTabSz="685800"/>
                <a:r>
                  <a:rPr lang="en-US" altLang="en-US" sz="900" dirty="0">
                    <a:solidFill>
                      <a:srgbClr val="A470AA"/>
                    </a:solidFill>
                    <a:latin typeface="Calibri" panose="020F0502020204030204" pitchFamily="34" charset="0"/>
                  </a:rPr>
                  <a:t>Classic, GA</a:t>
                </a:r>
              </a:p>
            </p:txBody>
          </p:sp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xmlns="" id="{98B35E81-5206-4047-9617-8654F427FF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261" y="4676215"/>
                <a:ext cx="57708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685800"/>
                <a:r>
                  <a:rPr lang="en-US" altLang="en-US" sz="900" dirty="0">
                    <a:solidFill>
                      <a:srgbClr val="4F81BD"/>
                    </a:solidFill>
                    <a:latin typeface="Calibri" panose="020F0502020204030204" pitchFamily="34" charset="0"/>
                  </a:rPr>
                  <a:t>9</a:t>
                </a:r>
              </a:p>
            </p:txBody>
          </p:sp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xmlns="" id="{5F3BB5A7-B99D-D84F-B3FD-96406E6895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1407" y="4792359"/>
                <a:ext cx="115416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685800"/>
                <a:r>
                  <a:rPr lang="en-US" altLang="en-US" sz="900" dirty="0">
                    <a:solidFill>
                      <a:srgbClr val="A470AA"/>
                    </a:solidFill>
                    <a:latin typeface="Calibri" panose="020F0502020204030204" pitchFamily="34" charset="0"/>
                  </a:rPr>
                  <a:t>48</a:t>
                </a:r>
              </a:p>
            </p:txBody>
          </p:sp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xmlns="" id="{86203DBC-3E4B-C546-8B66-AFC3C9B8EE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9718" y="4676215"/>
                <a:ext cx="57708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685800"/>
                <a:r>
                  <a:rPr lang="en-US" altLang="en-US" sz="900" dirty="0">
                    <a:solidFill>
                      <a:srgbClr val="4F81BD"/>
                    </a:solidFill>
                    <a:latin typeface="Calibri" panose="020F0502020204030204" pitchFamily="34" charset="0"/>
                  </a:rPr>
                  <a:t>4</a:t>
                </a:r>
              </a:p>
            </p:txBody>
          </p:sp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xmlns="" id="{AC94E33D-D40D-9E4B-BD22-55A043AA66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0864" y="4792359"/>
                <a:ext cx="115416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685800"/>
                <a:r>
                  <a:rPr lang="en-US" altLang="en-US" sz="900" dirty="0">
                    <a:solidFill>
                      <a:srgbClr val="A470AA"/>
                    </a:solidFill>
                    <a:latin typeface="Calibri" panose="020F0502020204030204" pitchFamily="34" charset="0"/>
                  </a:rPr>
                  <a:t>22</a:t>
                </a:r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xmlns="" id="{6A3E003E-FE9F-FE4E-A61E-F67004866B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5713" y="4676215"/>
                <a:ext cx="57708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685800"/>
                <a:r>
                  <a:rPr lang="en-US" altLang="en-US" sz="900" dirty="0">
                    <a:solidFill>
                      <a:srgbClr val="4F81BD"/>
                    </a:solidFill>
                    <a:latin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xmlns="" id="{508A6585-8FC7-B046-80C2-6D4BD84FB4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5713" y="4792359"/>
                <a:ext cx="57708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685800"/>
                <a:r>
                  <a:rPr lang="en-US" altLang="en-US" sz="900" dirty="0">
                    <a:solidFill>
                      <a:srgbClr val="A470AA"/>
                    </a:solidFill>
                    <a:latin typeface="Calibri" panose="020F0502020204030204" pitchFamily="34" charset="0"/>
                  </a:rPr>
                  <a:t>5</a:t>
                </a:r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xmlns="" id="{A7AFB188-E59B-0A4A-A531-66B96B4D55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1498" y="4676215"/>
                <a:ext cx="57708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685800"/>
                <a:r>
                  <a:rPr lang="en-US" altLang="en-US" sz="900" dirty="0">
                    <a:solidFill>
                      <a:srgbClr val="4F81BD"/>
                    </a:solidFill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xmlns="" id="{6EA2FCEA-72F7-2F4B-9026-1C02F139C6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1498" y="4792359"/>
                <a:ext cx="57708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685800"/>
                <a:r>
                  <a:rPr lang="en-US" altLang="en-US" sz="900" dirty="0">
                    <a:solidFill>
                      <a:srgbClr val="A470AA"/>
                    </a:solidFill>
                    <a:latin typeface="Calibri" panose="020F0502020204030204" pitchFamily="34" charset="0"/>
                  </a:rPr>
                  <a:t>1</a:t>
                </a:r>
              </a:p>
            </p:txBody>
          </p:sp>
        </p:grpSp>
      </p:grpSp>
      <p:sp>
        <p:nvSpPr>
          <p:cNvPr id="164" name="Forme libre 163">
            <a:extLst>
              <a:ext uri="{FF2B5EF4-FFF2-40B4-BE49-F238E27FC236}">
                <a16:creationId xmlns:a16="http://schemas.microsoft.com/office/drawing/2014/main" xmlns="" id="{22C7C42B-7AC9-8B40-A4D8-D0FB91FC310F}"/>
              </a:ext>
            </a:extLst>
          </p:cNvPr>
          <p:cNvSpPr/>
          <p:nvPr/>
        </p:nvSpPr>
        <p:spPr>
          <a:xfrm>
            <a:off x="5788025" y="2333625"/>
            <a:ext cx="1968500" cy="1866900"/>
          </a:xfrm>
          <a:custGeom>
            <a:avLst/>
            <a:gdLst>
              <a:gd name="connsiteX0" fmla="*/ 1968500 w 1968500"/>
              <a:gd name="connsiteY0" fmla="*/ 1866900 h 1866900"/>
              <a:gd name="connsiteX1" fmla="*/ 1968500 w 1968500"/>
              <a:gd name="connsiteY1" fmla="*/ 1352550 h 1866900"/>
              <a:gd name="connsiteX2" fmla="*/ 1022350 w 1968500"/>
              <a:gd name="connsiteY2" fmla="*/ 1352550 h 1866900"/>
              <a:gd name="connsiteX3" fmla="*/ 1022350 w 1968500"/>
              <a:gd name="connsiteY3" fmla="*/ 1098550 h 1866900"/>
              <a:gd name="connsiteX4" fmla="*/ 603250 w 1968500"/>
              <a:gd name="connsiteY4" fmla="*/ 1098550 h 1866900"/>
              <a:gd name="connsiteX5" fmla="*/ 603250 w 1968500"/>
              <a:gd name="connsiteY5" fmla="*/ 835025 h 1866900"/>
              <a:gd name="connsiteX6" fmla="*/ 381000 w 1968500"/>
              <a:gd name="connsiteY6" fmla="*/ 835025 h 1866900"/>
              <a:gd name="connsiteX7" fmla="*/ 381000 w 1968500"/>
              <a:gd name="connsiteY7" fmla="*/ 422275 h 1866900"/>
              <a:gd name="connsiteX8" fmla="*/ 314325 w 1968500"/>
              <a:gd name="connsiteY8" fmla="*/ 422275 h 1866900"/>
              <a:gd name="connsiteX9" fmla="*/ 187325 w 1968500"/>
              <a:gd name="connsiteY9" fmla="*/ 422275 h 1866900"/>
              <a:gd name="connsiteX10" fmla="*/ 187325 w 1968500"/>
              <a:gd name="connsiteY10" fmla="*/ 209550 h 1866900"/>
              <a:gd name="connsiteX11" fmla="*/ 161925 w 1968500"/>
              <a:gd name="connsiteY11" fmla="*/ 200025 h 1866900"/>
              <a:gd name="connsiteX12" fmla="*/ 161925 w 1968500"/>
              <a:gd name="connsiteY12" fmla="*/ 0 h 1866900"/>
              <a:gd name="connsiteX13" fmla="*/ 0 w 1968500"/>
              <a:gd name="connsiteY13" fmla="*/ 0 h 186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1866900">
                <a:moveTo>
                  <a:pt x="1968500" y="1866900"/>
                </a:moveTo>
                <a:lnTo>
                  <a:pt x="1968500" y="1352550"/>
                </a:lnTo>
                <a:lnTo>
                  <a:pt x="1022350" y="1352550"/>
                </a:lnTo>
                <a:lnTo>
                  <a:pt x="1022350" y="1098550"/>
                </a:lnTo>
                <a:lnTo>
                  <a:pt x="603250" y="1098550"/>
                </a:lnTo>
                <a:lnTo>
                  <a:pt x="603250" y="835025"/>
                </a:lnTo>
                <a:lnTo>
                  <a:pt x="381000" y="835025"/>
                </a:lnTo>
                <a:lnTo>
                  <a:pt x="381000" y="422275"/>
                </a:lnTo>
                <a:lnTo>
                  <a:pt x="314325" y="422275"/>
                </a:lnTo>
                <a:lnTo>
                  <a:pt x="187325" y="422275"/>
                </a:lnTo>
                <a:lnTo>
                  <a:pt x="187325" y="209550"/>
                </a:lnTo>
                <a:lnTo>
                  <a:pt x="161925" y="200025"/>
                </a:lnTo>
                <a:lnTo>
                  <a:pt x="161925" y="0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5" name="Forme libre 164">
            <a:extLst>
              <a:ext uri="{FF2B5EF4-FFF2-40B4-BE49-F238E27FC236}">
                <a16:creationId xmlns:a16="http://schemas.microsoft.com/office/drawing/2014/main" xmlns="" id="{38D05934-0029-564F-8C18-11AE7DE0A20A}"/>
              </a:ext>
            </a:extLst>
          </p:cNvPr>
          <p:cNvSpPr/>
          <p:nvPr/>
        </p:nvSpPr>
        <p:spPr>
          <a:xfrm>
            <a:off x="5743575" y="2330450"/>
            <a:ext cx="2260600" cy="1749425"/>
          </a:xfrm>
          <a:custGeom>
            <a:avLst/>
            <a:gdLst>
              <a:gd name="connsiteX0" fmla="*/ 2260600 w 2260600"/>
              <a:gd name="connsiteY0" fmla="*/ 1749425 h 1749425"/>
              <a:gd name="connsiteX1" fmla="*/ 1695450 w 2260600"/>
              <a:gd name="connsiteY1" fmla="*/ 1749425 h 1749425"/>
              <a:gd name="connsiteX2" fmla="*/ 1695450 w 2260600"/>
              <a:gd name="connsiteY2" fmla="*/ 1625600 h 1749425"/>
              <a:gd name="connsiteX3" fmla="*/ 1314450 w 2260600"/>
              <a:gd name="connsiteY3" fmla="*/ 1625600 h 1749425"/>
              <a:gd name="connsiteX4" fmla="*/ 1314450 w 2260600"/>
              <a:gd name="connsiteY4" fmla="*/ 1533525 h 1749425"/>
              <a:gd name="connsiteX5" fmla="*/ 1155700 w 2260600"/>
              <a:gd name="connsiteY5" fmla="*/ 1533525 h 1749425"/>
              <a:gd name="connsiteX6" fmla="*/ 1155700 w 2260600"/>
              <a:gd name="connsiteY6" fmla="*/ 1444625 h 1749425"/>
              <a:gd name="connsiteX7" fmla="*/ 1127125 w 2260600"/>
              <a:gd name="connsiteY7" fmla="*/ 1444625 h 1749425"/>
              <a:gd name="connsiteX8" fmla="*/ 1127125 w 2260600"/>
              <a:gd name="connsiteY8" fmla="*/ 1362075 h 1749425"/>
              <a:gd name="connsiteX9" fmla="*/ 863600 w 2260600"/>
              <a:gd name="connsiteY9" fmla="*/ 1362075 h 1749425"/>
              <a:gd name="connsiteX10" fmla="*/ 863600 w 2260600"/>
              <a:gd name="connsiteY10" fmla="*/ 1317625 h 1749425"/>
              <a:gd name="connsiteX11" fmla="*/ 771525 w 2260600"/>
              <a:gd name="connsiteY11" fmla="*/ 1317625 h 1749425"/>
              <a:gd name="connsiteX12" fmla="*/ 771525 w 2260600"/>
              <a:gd name="connsiteY12" fmla="*/ 1270000 h 1749425"/>
              <a:gd name="connsiteX13" fmla="*/ 723900 w 2260600"/>
              <a:gd name="connsiteY13" fmla="*/ 1270000 h 1749425"/>
              <a:gd name="connsiteX14" fmla="*/ 723900 w 2260600"/>
              <a:gd name="connsiteY14" fmla="*/ 1190625 h 1749425"/>
              <a:gd name="connsiteX15" fmla="*/ 698500 w 2260600"/>
              <a:gd name="connsiteY15" fmla="*/ 1190625 h 1749425"/>
              <a:gd name="connsiteX16" fmla="*/ 698500 w 2260600"/>
              <a:gd name="connsiteY16" fmla="*/ 1139825 h 1749425"/>
              <a:gd name="connsiteX17" fmla="*/ 698500 w 2260600"/>
              <a:gd name="connsiteY17" fmla="*/ 1139825 h 1749425"/>
              <a:gd name="connsiteX18" fmla="*/ 676275 w 2260600"/>
              <a:gd name="connsiteY18" fmla="*/ 1060450 h 1749425"/>
              <a:gd name="connsiteX19" fmla="*/ 615950 w 2260600"/>
              <a:gd name="connsiteY19" fmla="*/ 1060450 h 1749425"/>
              <a:gd name="connsiteX20" fmla="*/ 615950 w 2260600"/>
              <a:gd name="connsiteY20" fmla="*/ 1016000 h 1749425"/>
              <a:gd name="connsiteX21" fmla="*/ 615950 w 2260600"/>
              <a:gd name="connsiteY21" fmla="*/ 1016000 h 1749425"/>
              <a:gd name="connsiteX22" fmla="*/ 615950 w 2260600"/>
              <a:gd name="connsiteY22" fmla="*/ 1016000 h 1749425"/>
              <a:gd name="connsiteX23" fmla="*/ 587375 w 2260600"/>
              <a:gd name="connsiteY23" fmla="*/ 1016000 h 1749425"/>
              <a:gd name="connsiteX24" fmla="*/ 587375 w 2260600"/>
              <a:gd name="connsiteY24" fmla="*/ 971550 h 1749425"/>
              <a:gd name="connsiteX25" fmla="*/ 587375 w 2260600"/>
              <a:gd name="connsiteY25" fmla="*/ 971550 h 1749425"/>
              <a:gd name="connsiteX26" fmla="*/ 587375 w 2260600"/>
              <a:gd name="connsiteY26" fmla="*/ 971550 h 1749425"/>
              <a:gd name="connsiteX27" fmla="*/ 561975 w 2260600"/>
              <a:gd name="connsiteY27" fmla="*/ 958850 h 1749425"/>
              <a:gd name="connsiteX28" fmla="*/ 561975 w 2260600"/>
              <a:gd name="connsiteY28" fmla="*/ 914400 h 1749425"/>
              <a:gd name="connsiteX29" fmla="*/ 561975 w 2260600"/>
              <a:gd name="connsiteY29" fmla="*/ 914400 h 1749425"/>
              <a:gd name="connsiteX30" fmla="*/ 546100 w 2260600"/>
              <a:gd name="connsiteY30" fmla="*/ 850900 h 1749425"/>
              <a:gd name="connsiteX31" fmla="*/ 498475 w 2260600"/>
              <a:gd name="connsiteY31" fmla="*/ 850900 h 1749425"/>
              <a:gd name="connsiteX32" fmla="*/ 498475 w 2260600"/>
              <a:gd name="connsiteY32" fmla="*/ 787400 h 1749425"/>
              <a:gd name="connsiteX33" fmla="*/ 498475 w 2260600"/>
              <a:gd name="connsiteY33" fmla="*/ 787400 h 1749425"/>
              <a:gd name="connsiteX34" fmla="*/ 492125 w 2260600"/>
              <a:gd name="connsiteY34" fmla="*/ 736600 h 1749425"/>
              <a:gd name="connsiteX35" fmla="*/ 431800 w 2260600"/>
              <a:gd name="connsiteY35" fmla="*/ 736600 h 1749425"/>
              <a:gd name="connsiteX36" fmla="*/ 428625 w 2260600"/>
              <a:gd name="connsiteY36" fmla="*/ 682625 h 1749425"/>
              <a:gd name="connsiteX37" fmla="*/ 409575 w 2260600"/>
              <a:gd name="connsiteY37" fmla="*/ 647700 h 1749425"/>
              <a:gd name="connsiteX38" fmla="*/ 406400 w 2260600"/>
              <a:gd name="connsiteY38" fmla="*/ 606425 h 1749425"/>
              <a:gd name="connsiteX39" fmla="*/ 393700 w 2260600"/>
              <a:gd name="connsiteY39" fmla="*/ 600075 h 1749425"/>
              <a:gd name="connsiteX40" fmla="*/ 384175 w 2260600"/>
              <a:gd name="connsiteY40" fmla="*/ 568325 h 1749425"/>
              <a:gd name="connsiteX41" fmla="*/ 377825 w 2260600"/>
              <a:gd name="connsiteY41" fmla="*/ 520700 h 1749425"/>
              <a:gd name="connsiteX42" fmla="*/ 368300 w 2260600"/>
              <a:gd name="connsiteY42" fmla="*/ 488950 h 1749425"/>
              <a:gd name="connsiteX43" fmla="*/ 269875 w 2260600"/>
              <a:gd name="connsiteY43" fmla="*/ 488950 h 1749425"/>
              <a:gd name="connsiteX44" fmla="*/ 269875 w 2260600"/>
              <a:gd name="connsiteY44" fmla="*/ 450850 h 1749425"/>
              <a:gd name="connsiteX45" fmla="*/ 263525 w 2260600"/>
              <a:gd name="connsiteY45" fmla="*/ 412750 h 1749425"/>
              <a:gd name="connsiteX46" fmla="*/ 244475 w 2260600"/>
              <a:gd name="connsiteY46" fmla="*/ 365125 h 1749425"/>
              <a:gd name="connsiteX47" fmla="*/ 244475 w 2260600"/>
              <a:gd name="connsiteY47" fmla="*/ 365125 h 1749425"/>
              <a:gd name="connsiteX48" fmla="*/ 238125 w 2260600"/>
              <a:gd name="connsiteY48" fmla="*/ 282575 h 1749425"/>
              <a:gd name="connsiteX49" fmla="*/ 219075 w 2260600"/>
              <a:gd name="connsiteY49" fmla="*/ 282575 h 1749425"/>
              <a:gd name="connsiteX50" fmla="*/ 206375 w 2260600"/>
              <a:gd name="connsiteY50" fmla="*/ 215900 h 1749425"/>
              <a:gd name="connsiteX51" fmla="*/ 203200 w 2260600"/>
              <a:gd name="connsiteY51" fmla="*/ 161925 h 1749425"/>
              <a:gd name="connsiteX52" fmla="*/ 152400 w 2260600"/>
              <a:gd name="connsiteY52" fmla="*/ 161925 h 1749425"/>
              <a:gd name="connsiteX53" fmla="*/ 142875 w 2260600"/>
              <a:gd name="connsiteY53" fmla="*/ 117475 h 1749425"/>
              <a:gd name="connsiteX54" fmla="*/ 139700 w 2260600"/>
              <a:gd name="connsiteY54" fmla="*/ 85725 h 1749425"/>
              <a:gd name="connsiteX55" fmla="*/ 139700 w 2260600"/>
              <a:gd name="connsiteY55" fmla="*/ 85725 h 1749425"/>
              <a:gd name="connsiteX56" fmla="*/ 139700 w 2260600"/>
              <a:gd name="connsiteY56" fmla="*/ 41275 h 1749425"/>
              <a:gd name="connsiteX57" fmla="*/ 95250 w 2260600"/>
              <a:gd name="connsiteY57" fmla="*/ 41275 h 1749425"/>
              <a:gd name="connsiteX58" fmla="*/ 92075 w 2260600"/>
              <a:gd name="connsiteY58" fmla="*/ 0 h 1749425"/>
              <a:gd name="connsiteX59" fmla="*/ 0 w 2260600"/>
              <a:gd name="connsiteY59" fmla="*/ 0 h 1749425"/>
              <a:gd name="connsiteX0" fmla="*/ 2260600 w 2260600"/>
              <a:gd name="connsiteY0" fmla="*/ 1749425 h 1749425"/>
              <a:gd name="connsiteX1" fmla="*/ 1695450 w 2260600"/>
              <a:gd name="connsiteY1" fmla="*/ 1749425 h 1749425"/>
              <a:gd name="connsiteX2" fmla="*/ 1695450 w 2260600"/>
              <a:gd name="connsiteY2" fmla="*/ 1625600 h 1749425"/>
              <a:gd name="connsiteX3" fmla="*/ 1314450 w 2260600"/>
              <a:gd name="connsiteY3" fmla="*/ 1625600 h 1749425"/>
              <a:gd name="connsiteX4" fmla="*/ 1314450 w 2260600"/>
              <a:gd name="connsiteY4" fmla="*/ 1533525 h 1749425"/>
              <a:gd name="connsiteX5" fmla="*/ 1155700 w 2260600"/>
              <a:gd name="connsiteY5" fmla="*/ 1533525 h 1749425"/>
              <a:gd name="connsiteX6" fmla="*/ 1155700 w 2260600"/>
              <a:gd name="connsiteY6" fmla="*/ 1444625 h 1749425"/>
              <a:gd name="connsiteX7" fmla="*/ 1127125 w 2260600"/>
              <a:gd name="connsiteY7" fmla="*/ 1444625 h 1749425"/>
              <a:gd name="connsiteX8" fmla="*/ 1127125 w 2260600"/>
              <a:gd name="connsiteY8" fmla="*/ 1362075 h 1749425"/>
              <a:gd name="connsiteX9" fmla="*/ 863600 w 2260600"/>
              <a:gd name="connsiteY9" fmla="*/ 1362075 h 1749425"/>
              <a:gd name="connsiteX10" fmla="*/ 863600 w 2260600"/>
              <a:gd name="connsiteY10" fmla="*/ 1317625 h 1749425"/>
              <a:gd name="connsiteX11" fmla="*/ 771525 w 2260600"/>
              <a:gd name="connsiteY11" fmla="*/ 1317625 h 1749425"/>
              <a:gd name="connsiteX12" fmla="*/ 771525 w 2260600"/>
              <a:gd name="connsiteY12" fmla="*/ 1270000 h 1749425"/>
              <a:gd name="connsiteX13" fmla="*/ 723900 w 2260600"/>
              <a:gd name="connsiteY13" fmla="*/ 1270000 h 1749425"/>
              <a:gd name="connsiteX14" fmla="*/ 723900 w 2260600"/>
              <a:gd name="connsiteY14" fmla="*/ 1190625 h 1749425"/>
              <a:gd name="connsiteX15" fmla="*/ 698500 w 2260600"/>
              <a:gd name="connsiteY15" fmla="*/ 1190625 h 1749425"/>
              <a:gd name="connsiteX16" fmla="*/ 698500 w 2260600"/>
              <a:gd name="connsiteY16" fmla="*/ 1139825 h 1749425"/>
              <a:gd name="connsiteX17" fmla="*/ 698500 w 2260600"/>
              <a:gd name="connsiteY17" fmla="*/ 1139825 h 1749425"/>
              <a:gd name="connsiteX18" fmla="*/ 676275 w 2260600"/>
              <a:gd name="connsiteY18" fmla="*/ 1060450 h 1749425"/>
              <a:gd name="connsiteX19" fmla="*/ 615950 w 2260600"/>
              <a:gd name="connsiteY19" fmla="*/ 1060450 h 1749425"/>
              <a:gd name="connsiteX20" fmla="*/ 615950 w 2260600"/>
              <a:gd name="connsiteY20" fmla="*/ 1016000 h 1749425"/>
              <a:gd name="connsiteX21" fmla="*/ 615950 w 2260600"/>
              <a:gd name="connsiteY21" fmla="*/ 1016000 h 1749425"/>
              <a:gd name="connsiteX22" fmla="*/ 615950 w 2260600"/>
              <a:gd name="connsiteY22" fmla="*/ 1016000 h 1749425"/>
              <a:gd name="connsiteX23" fmla="*/ 587375 w 2260600"/>
              <a:gd name="connsiteY23" fmla="*/ 1016000 h 1749425"/>
              <a:gd name="connsiteX24" fmla="*/ 587375 w 2260600"/>
              <a:gd name="connsiteY24" fmla="*/ 971550 h 1749425"/>
              <a:gd name="connsiteX25" fmla="*/ 587375 w 2260600"/>
              <a:gd name="connsiteY25" fmla="*/ 971550 h 1749425"/>
              <a:gd name="connsiteX26" fmla="*/ 587375 w 2260600"/>
              <a:gd name="connsiteY26" fmla="*/ 971550 h 1749425"/>
              <a:gd name="connsiteX27" fmla="*/ 561975 w 2260600"/>
              <a:gd name="connsiteY27" fmla="*/ 958850 h 1749425"/>
              <a:gd name="connsiteX28" fmla="*/ 561975 w 2260600"/>
              <a:gd name="connsiteY28" fmla="*/ 914400 h 1749425"/>
              <a:gd name="connsiteX29" fmla="*/ 561975 w 2260600"/>
              <a:gd name="connsiteY29" fmla="*/ 914400 h 1749425"/>
              <a:gd name="connsiteX30" fmla="*/ 546100 w 2260600"/>
              <a:gd name="connsiteY30" fmla="*/ 850900 h 1749425"/>
              <a:gd name="connsiteX31" fmla="*/ 498475 w 2260600"/>
              <a:gd name="connsiteY31" fmla="*/ 850900 h 1749425"/>
              <a:gd name="connsiteX32" fmla="*/ 498475 w 2260600"/>
              <a:gd name="connsiteY32" fmla="*/ 787400 h 1749425"/>
              <a:gd name="connsiteX33" fmla="*/ 498475 w 2260600"/>
              <a:gd name="connsiteY33" fmla="*/ 787400 h 1749425"/>
              <a:gd name="connsiteX34" fmla="*/ 492125 w 2260600"/>
              <a:gd name="connsiteY34" fmla="*/ 736600 h 1749425"/>
              <a:gd name="connsiteX35" fmla="*/ 431800 w 2260600"/>
              <a:gd name="connsiteY35" fmla="*/ 736600 h 1749425"/>
              <a:gd name="connsiteX36" fmla="*/ 428625 w 2260600"/>
              <a:gd name="connsiteY36" fmla="*/ 682625 h 1749425"/>
              <a:gd name="connsiteX37" fmla="*/ 409575 w 2260600"/>
              <a:gd name="connsiteY37" fmla="*/ 647700 h 1749425"/>
              <a:gd name="connsiteX38" fmla="*/ 406400 w 2260600"/>
              <a:gd name="connsiteY38" fmla="*/ 606425 h 1749425"/>
              <a:gd name="connsiteX39" fmla="*/ 393700 w 2260600"/>
              <a:gd name="connsiteY39" fmla="*/ 600075 h 1749425"/>
              <a:gd name="connsiteX40" fmla="*/ 384175 w 2260600"/>
              <a:gd name="connsiteY40" fmla="*/ 568325 h 1749425"/>
              <a:gd name="connsiteX41" fmla="*/ 377825 w 2260600"/>
              <a:gd name="connsiteY41" fmla="*/ 520700 h 1749425"/>
              <a:gd name="connsiteX42" fmla="*/ 368300 w 2260600"/>
              <a:gd name="connsiteY42" fmla="*/ 488950 h 1749425"/>
              <a:gd name="connsiteX43" fmla="*/ 269875 w 2260600"/>
              <a:gd name="connsiteY43" fmla="*/ 488950 h 1749425"/>
              <a:gd name="connsiteX44" fmla="*/ 269875 w 2260600"/>
              <a:gd name="connsiteY44" fmla="*/ 450850 h 1749425"/>
              <a:gd name="connsiteX45" fmla="*/ 263525 w 2260600"/>
              <a:gd name="connsiteY45" fmla="*/ 412750 h 1749425"/>
              <a:gd name="connsiteX46" fmla="*/ 244475 w 2260600"/>
              <a:gd name="connsiteY46" fmla="*/ 365125 h 1749425"/>
              <a:gd name="connsiteX47" fmla="*/ 244475 w 2260600"/>
              <a:gd name="connsiteY47" fmla="*/ 365125 h 1749425"/>
              <a:gd name="connsiteX48" fmla="*/ 238125 w 2260600"/>
              <a:gd name="connsiteY48" fmla="*/ 282575 h 1749425"/>
              <a:gd name="connsiteX49" fmla="*/ 219075 w 2260600"/>
              <a:gd name="connsiteY49" fmla="*/ 282575 h 1749425"/>
              <a:gd name="connsiteX50" fmla="*/ 206375 w 2260600"/>
              <a:gd name="connsiteY50" fmla="*/ 215900 h 1749425"/>
              <a:gd name="connsiteX51" fmla="*/ 203200 w 2260600"/>
              <a:gd name="connsiteY51" fmla="*/ 161925 h 1749425"/>
              <a:gd name="connsiteX52" fmla="*/ 152400 w 2260600"/>
              <a:gd name="connsiteY52" fmla="*/ 161925 h 1749425"/>
              <a:gd name="connsiteX53" fmla="*/ 142875 w 2260600"/>
              <a:gd name="connsiteY53" fmla="*/ 117475 h 1749425"/>
              <a:gd name="connsiteX54" fmla="*/ 139700 w 2260600"/>
              <a:gd name="connsiteY54" fmla="*/ 85725 h 1749425"/>
              <a:gd name="connsiteX55" fmla="*/ 139700 w 2260600"/>
              <a:gd name="connsiteY55" fmla="*/ 85725 h 1749425"/>
              <a:gd name="connsiteX56" fmla="*/ 133350 w 2260600"/>
              <a:gd name="connsiteY56" fmla="*/ 98425 h 1749425"/>
              <a:gd name="connsiteX57" fmla="*/ 95250 w 2260600"/>
              <a:gd name="connsiteY57" fmla="*/ 41275 h 1749425"/>
              <a:gd name="connsiteX58" fmla="*/ 92075 w 2260600"/>
              <a:gd name="connsiteY58" fmla="*/ 0 h 1749425"/>
              <a:gd name="connsiteX59" fmla="*/ 0 w 2260600"/>
              <a:gd name="connsiteY59" fmla="*/ 0 h 1749425"/>
              <a:gd name="connsiteX0" fmla="*/ 2260600 w 2260600"/>
              <a:gd name="connsiteY0" fmla="*/ 1749425 h 1749425"/>
              <a:gd name="connsiteX1" fmla="*/ 1695450 w 2260600"/>
              <a:gd name="connsiteY1" fmla="*/ 1749425 h 1749425"/>
              <a:gd name="connsiteX2" fmla="*/ 1695450 w 2260600"/>
              <a:gd name="connsiteY2" fmla="*/ 1625600 h 1749425"/>
              <a:gd name="connsiteX3" fmla="*/ 1314450 w 2260600"/>
              <a:gd name="connsiteY3" fmla="*/ 1625600 h 1749425"/>
              <a:gd name="connsiteX4" fmla="*/ 1314450 w 2260600"/>
              <a:gd name="connsiteY4" fmla="*/ 1533525 h 1749425"/>
              <a:gd name="connsiteX5" fmla="*/ 1155700 w 2260600"/>
              <a:gd name="connsiteY5" fmla="*/ 1533525 h 1749425"/>
              <a:gd name="connsiteX6" fmla="*/ 1155700 w 2260600"/>
              <a:gd name="connsiteY6" fmla="*/ 1444625 h 1749425"/>
              <a:gd name="connsiteX7" fmla="*/ 1127125 w 2260600"/>
              <a:gd name="connsiteY7" fmla="*/ 1444625 h 1749425"/>
              <a:gd name="connsiteX8" fmla="*/ 1127125 w 2260600"/>
              <a:gd name="connsiteY8" fmla="*/ 1362075 h 1749425"/>
              <a:gd name="connsiteX9" fmla="*/ 863600 w 2260600"/>
              <a:gd name="connsiteY9" fmla="*/ 1362075 h 1749425"/>
              <a:gd name="connsiteX10" fmla="*/ 863600 w 2260600"/>
              <a:gd name="connsiteY10" fmla="*/ 1317625 h 1749425"/>
              <a:gd name="connsiteX11" fmla="*/ 771525 w 2260600"/>
              <a:gd name="connsiteY11" fmla="*/ 1317625 h 1749425"/>
              <a:gd name="connsiteX12" fmla="*/ 771525 w 2260600"/>
              <a:gd name="connsiteY12" fmla="*/ 1270000 h 1749425"/>
              <a:gd name="connsiteX13" fmla="*/ 723900 w 2260600"/>
              <a:gd name="connsiteY13" fmla="*/ 1270000 h 1749425"/>
              <a:gd name="connsiteX14" fmla="*/ 723900 w 2260600"/>
              <a:gd name="connsiteY14" fmla="*/ 1190625 h 1749425"/>
              <a:gd name="connsiteX15" fmla="*/ 698500 w 2260600"/>
              <a:gd name="connsiteY15" fmla="*/ 1190625 h 1749425"/>
              <a:gd name="connsiteX16" fmla="*/ 698500 w 2260600"/>
              <a:gd name="connsiteY16" fmla="*/ 1139825 h 1749425"/>
              <a:gd name="connsiteX17" fmla="*/ 698500 w 2260600"/>
              <a:gd name="connsiteY17" fmla="*/ 1139825 h 1749425"/>
              <a:gd name="connsiteX18" fmla="*/ 676275 w 2260600"/>
              <a:gd name="connsiteY18" fmla="*/ 1060450 h 1749425"/>
              <a:gd name="connsiteX19" fmla="*/ 615950 w 2260600"/>
              <a:gd name="connsiteY19" fmla="*/ 1060450 h 1749425"/>
              <a:gd name="connsiteX20" fmla="*/ 615950 w 2260600"/>
              <a:gd name="connsiteY20" fmla="*/ 1016000 h 1749425"/>
              <a:gd name="connsiteX21" fmla="*/ 615950 w 2260600"/>
              <a:gd name="connsiteY21" fmla="*/ 1016000 h 1749425"/>
              <a:gd name="connsiteX22" fmla="*/ 615950 w 2260600"/>
              <a:gd name="connsiteY22" fmla="*/ 1016000 h 1749425"/>
              <a:gd name="connsiteX23" fmla="*/ 587375 w 2260600"/>
              <a:gd name="connsiteY23" fmla="*/ 1016000 h 1749425"/>
              <a:gd name="connsiteX24" fmla="*/ 587375 w 2260600"/>
              <a:gd name="connsiteY24" fmla="*/ 971550 h 1749425"/>
              <a:gd name="connsiteX25" fmla="*/ 587375 w 2260600"/>
              <a:gd name="connsiteY25" fmla="*/ 971550 h 1749425"/>
              <a:gd name="connsiteX26" fmla="*/ 587375 w 2260600"/>
              <a:gd name="connsiteY26" fmla="*/ 971550 h 1749425"/>
              <a:gd name="connsiteX27" fmla="*/ 561975 w 2260600"/>
              <a:gd name="connsiteY27" fmla="*/ 958850 h 1749425"/>
              <a:gd name="connsiteX28" fmla="*/ 561975 w 2260600"/>
              <a:gd name="connsiteY28" fmla="*/ 914400 h 1749425"/>
              <a:gd name="connsiteX29" fmla="*/ 561975 w 2260600"/>
              <a:gd name="connsiteY29" fmla="*/ 914400 h 1749425"/>
              <a:gd name="connsiteX30" fmla="*/ 546100 w 2260600"/>
              <a:gd name="connsiteY30" fmla="*/ 850900 h 1749425"/>
              <a:gd name="connsiteX31" fmla="*/ 498475 w 2260600"/>
              <a:gd name="connsiteY31" fmla="*/ 850900 h 1749425"/>
              <a:gd name="connsiteX32" fmla="*/ 498475 w 2260600"/>
              <a:gd name="connsiteY32" fmla="*/ 787400 h 1749425"/>
              <a:gd name="connsiteX33" fmla="*/ 498475 w 2260600"/>
              <a:gd name="connsiteY33" fmla="*/ 787400 h 1749425"/>
              <a:gd name="connsiteX34" fmla="*/ 492125 w 2260600"/>
              <a:gd name="connsiteY34" fmla="*/ 736600 h 1749425"/>
              <a:gd name="connsiteX35" fmla="*/ 431800 w 2260600"/>
              <a:gd name="connsiteY35" fmla="*/ 736600 h 1749425"/>
              <a:gd name="connsiteX36" fmla="*/ 428625 w 2260600"/>
              <a:gd name="connsiteY36" fmla="*/ 682625 h 1749425"/>
              <a:gd name="connsiteX37" fmla="*/ 409575 w 2260600"/>
              <a:gd name="connsiteY37" fmla="*/ 647700 h 1749425"/>
              <a:gd name="connsiteX38" fmla="*/ 406400 w 2260600"/>
              <a:gd name="connsiteY38" fmla="*/ 606425 h 1749425"/>
              <a:gd name="connsiteX39" fmla="*/ 393700 w 2260600"/>
              <a:gd name="connsiteY39" fmla="*/ 600075 h 1749425"/>
              <a:gd name="connsiteX40" fmla="*/ 384175 w 2260600"/>
              <a:gd name="connsiteY40" fmla="*/ 568325 h 1749425"/>
              <a:gd name="connsiteX41" fmla="*/ 377825 w 2260600"/>
              <a:gd name="connsiteY41" fmla="*/ 520700 h 1749425"/>
              <a:gd name="connsiteX42" fmla="*/ 368300 w 2260600"/>
              <a:gd name="connsiteY42" fmla="*/ 488950 h 1749425"/>
              <a:gd name="connsiteX43" fmla="*/ 269875 w 2260600"/>
              <a:gd name="connsiteY43" fmla="*/ 488950 h 1749425"/>
              <a:gd name="connsiteX44" fmla="*/ 269875 w 2260600"/>
              <a:gd name="connsiteY44" fmla="*/ 450850 h 1749425"/>
              <a:gd name="connsiteX45" fmla="*/ 263525 w 2260600"/>
              <a:gd name="connsiteY45" fmla="*/ 412750 h 1749425"/>
              <a:gd name="connsiteX46" fmla="*/ 244475 w 2260600"/>
              <a:gd name="connsiteY46" fmla="*/ 365125 h 1749425"/>
              <a:gd name="connsiteX47" fmla="*/ 244475 w 2260600"/>
              <a:gd name="connsiteY47" fmla="*/ 365125 h 1749425"/>
              <a:gd name="connsiteX48" fmla="*/ 238125 w 2260600"/>
              <a:gd name="connsiteY48" fmla="*/ 282575 h 1749425"/>
              <a:gd name="connsiteX49" fmla="*/ 219075 w 2260600"/>
              <a:gd name="connsiteY49" fmla="*/ 282575 h 1749425"/>
              <a:gd name="connsiteX50" fmla="*/ 206375 w 2260600"/>
              <a:gd name="connsiteY50" fmla="*/ 215900 h 1749425"/>
              <a:gd name="connsiteX51" fmla="*/ 203200 w 2260600"/>
              <a:gd name="connsiteY51" fmla="*/ 161925 h 1749425"/>
              <a:gd name="connsiteX52" fmla="*/ 152400 w 2260600"/>
              <a:gd name="connsiteY52" fmla="*/ 161925 h 1749425"/>
              <a:gd name="connsiteX53" fmla="*/ 142875 w 2260600"/>
              <a:gd name="connsiteY53" fmla="*/ 117475 h 1749425"/>
              <a:gd name="connsiteX54" fmla="*/ 139700 w 2260600"/>
              <a:gd name="connsiteY54" fmla="*/ 85725 h 1749425"/>
              <a:gd name="connsiteX55" fmla="*/ 139700 w 2260600"/>
              <a:gd name="connsiteY55" fmla="*/ 85725 h 1749425"/>
              <a:gd name="connsiteX56" fmla="*/ 133350 w 2260600"/>
              <a:gd name="connsiteY56" fmla="*/ 98425 h 1749425"/>
              <a:gd name="connsiteX57" fmla="*/ 95250 w 2260600"/>
              <a:gd name="connsiteY57" fmla="*/ 41275 h 1749425"/>
              <a:gd name="connsiteX58" fmla="*/ 92075 w 2260600"/>
              <a:gd name="connsiteY58" fmla="*/ 0 h 1749425"/>
              <a:gd name="connsiteX59" fmla="*/ 0 w 2260600"/>
              <a:gd name="connsiteY59" fmla="*/ 0 h 1749425"/>
              <a:gd name="connsiteX0" fmla="*/ 2260600 w 2260600"/>
              <a:gd name="connsiteY0" fmla="*/ 1749425 h 1749425"/>
              <a:gd name="connsiteX1" fmla="*/ 1695450 w 2260600"/>
              <a:gd name="connsiteY1" fmla="*/ 1749425 h 1749425"/>
              <a:gd name="connsiteX2" fmla="*/ 1695450 w 2260600"/>
              <a:gd name="connsiteY2" fmla="*/ 1625600 h 1749425"/>
              <a:gd name="connsiteX3" fmla="*/ 1314450 w 2260600"/>
              <a:gd name="connsiteY3" fmla="*/ 1625600 h 1749425"/>
              <a:gd name="connsiteX4" fmla="*/ 1314450 w 2260600"/>
              <a:gd name="connsiteY4" fmla="*/ 1533525 h 1749425"/>
              <a:gd name="connsiteX5" fmla="*/ 1155700 w 2260600"/>
              <a:gd name="connsiteY5" fmla="*/ 1533525 h 1749425"/>
              <a:gd name="connsiteX6" fmla="*/ 1155700 w 2260600"/>
              <a:gd name="connsiteY6" fmla="*/ 1444625 h 1749425"/>
              <a:gd name="connsiteX7" fmla="*/ 1127125 w 2260600"/>
              <a:gd name="connsiteY7" fmla="*/ 1444625 h 1749425"/>
              <a:gd name="connsiteX8" fmla="*/ 1127125 w 2260600"/>
              <a:gd name="connsiteY8" fmla="*/ 1362075 h 1749425"/>
              <a:gd name="connsiteX9" fmla="*/ 863600 w 2260600"/>
              <a:gd name="connsiteY9" fmla="*/ 1362075 h 1749425"/>
              <a:gd name="connsiteX10" fmla="*/ 863600 w 2260600"/>
              <a:gd name="connsiteY10" fmla="*/ 1317625 h 1749425"/>
              <a:gd name="connsiteX11" fmla="*/ 771525 w 2260600"/>
              <a:gd name="connsiteY11" fmla="*/ 1317625 h 1749425"/>
              <a:gd name="connsiteX12" fmla="*/ 771525 w 2260600"/>
              <a:gd name="connsiteY12" fmla="*/ 1270000 h 1749425"/>
              <a:gd name="connsiteX13" fmla="*/ 723900 w 2260600"/>
              <a:gd name="connsiteY13" fmla="*/ 1270000 h 1749425"/>
              <a:gd name="connsiteX14" fmla="*/ 723900 w 2260600"/>
              <a:gd name="connsiteY14" fmla="*/ 1190625 h 1749425"/>
              <a:gd name="connsiteX15" fmla="*/ 698500 w 2260600"/>
              <a:gd name="connsiteY15" fmla="*/ 1190625 h 1749425"/>
              <a:gd name="connsiteX16" fmla="*/ 698500 w 2260600"/>
              <a:gd name="connsiteY16" fmla="*/ 1139825 h 1749425"/>
              <a:gd name="connsiteX17" fmla="*/ 698500 w 2260600"/>
              <a:gd name="connsiteY17" fmla="*/ 1139825 h 1749425"/>
              <a:gd name="connsiteX18" fmla="*/ 676275 w 2260600"/>
              <a:gd name="connsiteY18" fmla="*/ 1060450 h 1749425"/>
              <a:gd name="connsiteX19" fmla="*/ 615950 w 2260600"/>
              <a:gd name="connsiteY19" fmla="*/ 1060450 h 1749425"/>
              <a:gd name="connsiteX20" fmla="*/ 615950 w 2260600"/>
              <a:gd name="connsiteY20" fmla="*/ 1016000 h 1749425"/>
              <a:gd name="connsiteX21" fmla="*/ 615950 w 2260600"/>
              <a:gd name="connsiteY21" fmla="*/ 1016000 h 1749425"/>
              <a:gd name="connsiteX22" fmla="*/ 615950 w 2260600"/>
              <a:gd name="connsiteY22" fmla="*/ 1016000 h 1749425"/>
              <a:gd name="connsiteX23" fmla="*/ 587375 w 2260600"/>
              <a:gd name="connsiteY23" fmla="*/ 1016000 h 1749425"/>
              <a:gd name="connsiteX24" fmla="*/ 587375 w 2260600"/>
              <a:gd name="connsiteY24" fmla="*/ 971550 h 1749425"/>
              <a:gd name="connsiteX25" fmla="*/ 587375 w 2260600"/>
              <a:gd name="connsiteY25" fmla="*/ 971550 h 1749425"/>
              <a:gd name="connsiteX26" fmla="*/ 587375 w 2260600"/>
              <a:gd name="connsiteY26" fmla="*/ 971550 h 1749425"/>
              <a:gd name="connsiteX27" fmla="*/ 561975 w 2260600"/>
              <a:gd name="connsiteY27" fmla="*/ 958850 h 1749425"/>
              <a:gd name="connsiteX28" fmla="*/ 561975 w 2260600"/>
              <a:gd name="connsiteY28" fmla="*/ 914400 h 1749425"/>
              <a:gd name="connsiteX29" fmla="*/ 561975 w 2260600"/>
              <a:gd name="connsiteY29" fmla="*/ 914400 h 1749425"/>
              <a:gd name="connsiteX30" fmla="*/ 546100 w 2260600"/>
              <a:gd name="connsiteY30" fmla="*/ 850900 h 1749425"/>
              <a:gd name="connsiteX31" fmla="*/ 498475 w 2260600"/>
              <a:gd name="connsiteY31" fmla="*/ 850900 h 1749425"/>
              <a:gd name="connsiteX32" fmla="*/ 498475 w 2260600"/>
              <a:gd name="connsiteY32" fmla="*/ 787400 h 1749425"/>
              <a:gd name="connsiteX33" fmla="*/ 498475 w 2260600"/>
              <a:gd name="connsiteY33" fmla="*/ 787400 h 1749425"/>
              <a:gd name="connsiteX34" fmla="*/ 492125 w 2260600"/>
              <a:gd name="connsiteY34" fmla="*/ 736600 h 1749425"/>
              <a:gd name="connsiteX35" fmla="*/ 431800 w 2260600"/>
              <a:gd name="connsiteY35" fmla="*/ 736600 h 1749425"/>
              <a:gd name="connsiteX36" fmla="*/ 428625 w 2260600"/>
              <a:gd name="connsiteY36" fmla="*/ 682625 h 1749425"/>
              <a:gd name="connsiteX37" fmla="*/ 409575 w 2260600"/>
              <a:gd name="connsiteY37" fmla="*/ 647700 h 1749425"/>
              <a:gd name="connsiteX38" fmla="*/ 406400 w 2260600"/>
              <a:gd name="connsiteY38" fmla="*/ 606425 h 1749425"/>
              <a:gd name="connsiteX39" fmla="*/ 393700 w 2260600"/>
              <a:gd name="connsiteY39" fmla="*/ 600075 h 1749425"/>
              <a:gd name="connsiteX40" fmla="*/ 384175 w 2260600"/>
              <a:gd name="connsiteY40" fmla="*/ 568325 h 1749425"/>
              <a:gd name="connsiteX41" fmla="*/ 377825 w 2260600"/>
              <a:gd name="connsiteY41" fmla="*/ 520700 h 1749425"/>
              <a:gd name="connsiteX42" fmla="*/ 368300 w 2260600"/>
              <a:gd name="connsiteY42" fmla="*/ 488950 h 1749425"/>
              <a:gd name="connsiteX43" fmla="*/ 269875 w 2260600"/>
              <a:gd name="connsiteY43" fmla="*/ 488950 h 1749425"/>
              <a:gd name="connsiteX44" fmla="*/ 269875 w 2260600"/>
              <a:gd name="connsiteY44" fmla="*/ 450850 h 1749425"/>
              <a:gd name="connsiteX45" fmla="*/ 263525 w 2260600"/>
              <a:gd name="connsiteY45" fmla="*/ 412750 h 1749425"/>
              <a:gd name="connsiteX46" fmla="*/ 244475 w 2260600"/>
              <a:gd name="connsiteY46" fmla="*/ 365125 h 1749425"/>
              <a:gd name="connsiteX47" fmla="*/ 244475 w 2260600"/>
              <a:gd name="connsiteY47" fmla="*/ 365125 h 1749425"/>
              <a:gd name="connsiteX48" fmla="*/ 238125 w 2260600"/>
              <a:gd name="connsiteY48" fmla="*/ 282575 h 1749425"/>
              <a:gd name="connsiteX49" fmla="*/ 219075 w 2260600"/>
              <a:gd name="connsiteY49" fmla="*/ 282575 h 1749425"/>
              <a:gd name="connsiteX50" fmla="*/ 206375 w 2260600"/>
              <a:gd name="connsiteY50" fmla="*/ 215900 h 1749425"/>
              <a:gd name="connsiteX51" fmla="*/ 203200 w 2260600"/>
              <a:gd name="connsiteY51" fmla="*/ 161925 h 1749425"/>
              <a:gd name="connsiteX52" fmla="*/ 152400 w 2260600"/>
              <a:gd name="connsiteY52" fmla="*/ 161925 h 1749425"/>
              <a:gd name="connsiteX53" fmla="*/ 142875 w 2260600"/>
              <a:gd name="connsiteY53" fmla="*/ 117475 h 1749425"/>
              <a:gd name="connsiteX54" fmla="*/ 139700 w 2260600"/>
              <a:gd name="connsiteY54" fmla="*/ 85725 h 1749425"/>
              <a:gd name="connsiteX55" fmla="*/ 139700 w 2260600"/>
              <a:gd name="connsiteY55" fmla="*/ 85725 h 1749425"/>
              <a:gd name="connsiteX56" fmla="*/ 206375 w 2260600"/>
              <a:gd name="connsiteY56" fmla="*/ 38100 h 1749425"/>
              <a:gd name="connsiteX57" fmla="*/ 95250 w 2260600"/>
              <a:gd name="connsiteY57" fmla="*/ 41275 h 1749425"/>
              <a:gd name="connsiteX58" fmla="*/ 92075 w 2260600"/>
              <a:gd name="connsiteY58" fmla="*/ 0 h 1749425"/>
              <a:gd name="connsiteX59" fmla="*/ 0 w 2260600"/>
              <a:gd name="connsiteY59" fmla="*/ 0 h 1749425"/>
              <a:gd name="connsiteX0" fmla="*/ 2260600 w 2260600"/>
              <a:gd name="connsiteY0" fmla="*/ 1749425 h 1749425"/>
              <a:gd name="connsiteX1" fmla="*/ 1695450 w 2260600"/>
              <a:gd name="connsiteY1" fmla="*/ 1749425 h 1749425"/>
              <a:gd name="connsiteX2" fmla="*/ 1695450 w 2260600"/>
              <a:gd name="connsiteY2" fmla="*/ 1625600 h 1749425"/>
              <a:gd name="connsiteX3" fmla="*/ 1314450 w 2260600"/>
              <a:gd name="connsiteY3" fmla="*/ 1625600 h 1749425"/>
              <a:gd name="connsiteX4" fmla="*/ 1314450 w 2260600"/>
              <a:gd name="connsiteY4" fmla="*/ 1533525 h 1749425"/>
              <a:gd name="connsiteX5" fmla="*/ 1155700 w 2260600"/>
              <a:gd name="connsiteY5" fmla="*/ 1533525 h 1749425"/>
              <a:gd name="connsiteX6" fmla="*/ 1155700 w 2260600"/>
              <a:gd name="connsiteY6" fmla="*/ 1444625 h 1749425"/>
              <a:gd name="connsiteX7" fmla="*/ 1127125 w 2260600"/>
              <a:gd name="connsiteY7" fmla="*/ 1444625 h 1749425"/>
              <a:gd name="connsiteX8" fmla="*/ 1127125 w 2260600"/>
              <a:gd name="connsiteY8" fmla="*/ 1362075 h 1749425"/>
              <a:gd name="connsiteX9" fmla="*/ 863600 w 2260600"/>
              <a:gd name="connsiteY9" fmla="*/ 1362075 h 1749425"/>
              <a:gd name="connsiteX10" fmla="*/ 863600 w 2260600"/>
              <a:gd name="connsiteY10" fmla="*/ 1317625 h 1749425"/>
              <a:gd name="connsiteX11" fmla="*/ 771525 w 2260600"/>
              <a:gd name="connsiteY11" fmla="*/ 1317625 h 1749425"/>
              <a:gd name="connsiteX12" fmla="*/ 771525 w 2260600"/>
              <a:gd name="connsiteY12" fmla="*/ 1270000 h 1749425"/>
              <a:gd name="connsiteX13" fmla="*/ 723900 w 2260600"/>
              <a:gd name="connsiteY13" fmla="*/ 1270000 h 1749425"/>
              <a:gd name="connsiteX14" fmla="*/ 723900 w 2260600"/>
              <a:gd name="connsiteY14" fmla="*/ 1190625 h 1749425"/>
              <a:gd name="connsiteX15" fmla="*/ 698500 w 2260600"/>
              <a:gd name="connsiteY15" fmla="*/ 1190625 h 1749425"/>
              <a:gd name="connsiteX16" fmla="*/ 698500 w 2260600"/>
              <a:gd name="connsiteY16" fmla="*/ 1139825 h 1749425"/>
              <a:gd name="connsiteX17" fmla="*/ 698500 w 2260600"/>
              <a:gd name="connsiteY17" fmla="*/ 1139825 h 1749425"/>
              <a:gd name="connsiteX18" fmla="*/ 676275 w 2260600"/>
              <a:gd name="connsiteY18" fmla="*/ 1060450 h 1749425"/>
              <a:gd name="connsiteX19" fmla="*/ 615950 w 2260600"/>
              <a:gd name="connsiteY19" fmla="*/ 1060450 h 1749425"/>
              <a:gd name="connsiteX20" fmla="*/ 615950 w 2260600"/>
              <a:gd name="connsiteY20" fmla="*/ 1016000 h 1749425"/>
              <a:gd name="connsiteX21" fmla="*/ 615950 w 2260600"/>
              <a:gd name="connsiteY21" fmla="*/ 1016000 h 1749425"/>
              <a:gd name="connsiteX22" fmla="*/ 615950 w 2260600"/>
              <a:gd name="connsiteY22" fmla="*/ 1016000 h 1749425"/>
              <a:gd name="connsiteX23" fmla="*/ 587375 w 2260600"/>
              <a:gd name="connsiteY23" fmla="*/ 1016000 h 1749425"/>
              <a:gd name="connsiteX24" fmla="*/ 587375 w 2260600"/>
              <a:gd name="connsiteY24" fmla="*/ 971550 h 1749425"/>
              <a:gd name="connsiteX25" fmla="*/ 587375 w 2260600"/>
              <a:gd name="connsiteY25" fmla="*/ 971550 h 1749425"/>
              <a:gd name="connsiteX26" fmla="*/ 587375 w 2260600"/>
              <a:gd name="connsiteY26" fmla="*/ 971550 h 1749425"/>
              <a:gd name="connsiteX27" fmla="*/ 561975 w 2260600"/>
              <a:gd name="connsiteY27" fmla="*/ 958850 h 1749425"/>
              <a:gd name="connsiteX28" fmla="*/ 561975 w 2260600"/>
              <a:gd name="connsiteY28" fmla="*/ 914400 h 1749425"/>
              <a:gd name="connsiteX29" fmla="*/ 561975 w 2260600"/>
              <a:gd name="connsiteY29" fmla="*/ 914400 h 1749425"/>
              <a:gd name="connsiteX30" fmla="*/ 546100 w 2260600"/>
              <a:gd name="connsiteY30" fmla="*/ 850900 h 1749425"/>
              <a:gd name="connsiteX31" fmla="*/ 498475 w 2260600"/>
              <a:gd name="connsiteY31" fmla="*/ 850900 h 1749425"/>
              <a:gd name="connsiteX32" fmla="*/ 498475 w 2260600"/>
              <a:gd name="connsiteY32" fmla="*/ 787400 h 1749425"/>
              <a:gd name="connsiteX33" fmla="*/ 498475 w 2260600"/>
              <a:gd name="connsiteY33" fmla="*/ 787400 h 1749425"/>
              <a:gd name="connsiteX34" fmla="*/ 492125 w 2260600"/>
              <a:gd name="connsiteY34" fmla="*/ 736600 h 1749425"/>
              <a:gd name="connsiteX35" fmla="*/ 431800 w 2260600"/>
              <a:gd name="connsiteY35" fmla="*/ 736600 h 1749425"/>
              <a:gd name="connsiteX36" fmla="*/ 428625 w 2260600"/>
              <a:gd name="connsiteY36" fmla="*/ 682625 h 1749425"/>
              <a:gd name="connsiteX37" fmla="*/ 409575 w 2260600"/>
              <a:gd name="connsiteY37" fmla="*/ 647700 h 1749425"/>
              <a:gd name="connsiteX38" fmla="*/ 406400 w 2260600"/>
              <a:gd name="connsiteY38" fmla="*/ 606425 h 1749425"/>
              <a:gd name="connsiteX39" fmla="*/ 393700 w 2260600"/>
              <a:gd name="connsiteY39" fmla="*/ 600075 h 1749425"/>
              <a:gd name="connsiteX40" fmla="*/ 384175 w 2260600"/>
              <a:gd name="connsiteY40" fmla="*/ 568325 h 1749425"/>
              <a:gd name="connsiteX41" fmla="*/ 377825 w 2260600"/>
              <a:gd name="connsiteY41" fmla="*/ 520700 h 1749425"/>
              <a:gd name="connsiteX42" fmla="*/ 368300 w 2260600"/>
              <a:gd name="connsiteY42" fmla="*/ 488950 h 1749425"/>
              <a:gd name="connsiteX43" fmla="*/ 269875 w 2260600"/>
              <a:gd name="connsiteY43" fmla="*/ 488950 h 1749425"/>
              <a:gd name="connsiteX44" fmla="*/ 269875 w 2260600"/>
              <a:gd name="connsiteY44" fmla="*/ 450850 h 1749425"/>
              <a:gd name="connsiteX45" fmla="*/ 263525 w 2260600"/>
              <a:gd name="connsiteY45" fmla="*/ 412750 h 1749425"/>
              <a:gd name="connsiteX46" fmla="*/ 244475 w 2260600"/>
              <a:gd name="connsiteY46" fmla="*/ 365125 h 1749425"/>
              <a:gd name="connsiteX47" fmla="*/ 244475 w 2260600"/>
              <a:gd name="connsiteY47" fmla="*/ 365125 h 1749425"/>
              <a:gd name="connsiteX48" fmla="*/ 238125 w 2260600"/>
              <a:gd name="connsiteY48" fmla="*/ 282575 h 1749425"/>
              <a:gd name="connsiteX49" fmla="*/ 219075 w 2260600"/>
              <a:gd name="connsiteY49" fmla="*/ 282575 h 1749425"/>
              <a:gd name="connsiteX50" fmla="*/ 206375 w 2260600"/>
              <a:gd name="connsiteY50" fmla="*/ 215900 h 1749425"/>
              <a:gd name="connsiteX51" fmla="*/ 203200 w 2260600"/>
              <a:gd name="connsiteY51" fmla="*/ 161925 h 1749425"/>
              <a:gd name="connsiteX52" fmla="*/ 152400 w 2260600"/>
              <a:gd name="connsiteY52" fmla="*/ 161925 h 1749425"/>
              <a:gd name="connsiteX53" fmla="*/ 142875 w 2260600"/>
              <a:gd name="connsiteY53" fmla="*/ 117475 h 1749425"/>
              <a:gd name="connsiteX54" fmla="*/ 139700 w 2260600"/>
              <a:gd name="connsiteY54" fmla="*/ 85725 h 1749425"/>
              <a:gd name="connsiteX55" fmla="*/ 139700 w 2260600"/>
              <a:gd name="connsiteY55" fmla="*/ 85725 h 1749425"/>
              <a:gd name="connsiteX56" fmla="*/ 219075 w 2260600"/>
              <a:gd name="connsiteY56" fmla="*/ 92075 h 1749425"/>
              <a:gd name="connsiteX57" fmla="*/ 95250 w 2260600"/>
              <a:gd name="connsiteY57" fmla="*/ 41275 h 1749425"/>
              <a:gd name="connsiteX58" fmla="*/ 92075 w 2260600"/>
              <a:gd name="connsiteY58" fmla="*/ 0 h 1749425"/>
              <a:gd name="connsiteX59" fmla="*/ 0 w 2260600"/>
              <a:gd name="connsiteY59" fmla="*/ 0 h 1749425"/>
              <a:gd name="connsiteX0" fmla="*/ 2260600 w 2260600"/>
              <a:gd name="connsiteY0" fmla="*/ 1749425 h 1749425"/>
              <a:gd name="connsiteX1" fmla="*/ 1695450 w 2260600"/>
              <a:gd name="connsiteY1" fmla="*/ 1749425 h 1749425"/>
              <a:gd name="connsiteX2" fmla="*/ 1695450 w 2260600"/>
              <a:gd name="connsiteY2" fmla="*/ 1625600 h 1749425"/>
              <a:gd name="connsiteX3" fmla="*/ 1314450 w 2260600"/>
              <a:gd name="connsiteY3" fmla="*/ 1625600 h 1749425"/>
              <a:gd name="connsiteX4" fmla="*/ 1314450 w 2260600"/>
              <a:gd name="connsiteY4" fmla="*/ 1533525 h 1749425"/>
              <a:gd name="connsiteX5" fmla="*/ 1155700 w 2260600"/>
              <a:gd name="connsiteY5" fmla="*/ 1533525 h 1749425"/>
              <a:gd name="connsiteX6" fmla="*/ 1155700 w 2260600"/>
              <a:gd name="connsiteY6" fmla="*/ 1444625 h 1749425"/>
              <a:gd name="connsiteX7" fmla="*/ 1127125 w 2260600"/>
              <a:gd name="connsiteY7" fmla="*/ 1444625 h 1749425"/>
              <a:gd name="connsiteX8" fmla="*/ 1127125 w 2260600"/>
              <a:gd name="connsiteY8" fmla="*/ 1362075 h 1749425"/>
              <a:gd name="connsiteX9" fmla="*/ 863600 w 2260600"/>
              <a:gd name="connsiteY9" fmla="*/ 1362075 h 1749425"/>
              <a:gd name="connsiteX10" fmla="*/ 863600 w 2260600"/>
              <a:gd name="connsiteY10" fmla="*/ 1317625 h 1749425"/>
              <a:gd name="connsiteX11" fmla="*/ 771525 w 2260600"/>
              <a:gd name="connsiteY11" fmla="*/ 1317625 h 1749425"/>
              <a:gd name="connsiteX12" fmla="*/ 771525 w 2260600"/>
              <a:gd name="connsiteY12" fmla="*/ 1270000 h 1749425"/>
              <a:gd name="connsiteX13" fmla="*/ 723900 w 2260600"/>
              <a:gd name="connsiteY13" fmla="*/ 1270000 h 1749425"/>
              <a:gd name="connsiteX14" fmla="*/ 723900 w 2260600"/>
              <a:gd name="connsiteY14" fmla="*/ 1190625 h 1749425"/>
              <a:gd name="connsiteX15" fmla="*/ 698500 w 2260600"/>
              <a:gd name="connsiteY15" fmla="*/ 1190625 h 1749425"/>
              <a:gd name="connsiteX16" fmla="*/ 698500 w 2260600"/>
              <a:gd name="connsiteY16" fmla="*/ 1139825 h 1749425"/>
              <a:gd name="connsiteX17" fmla="*/ 698500 w 2260600"/>
              <a:gd name="connsiteY17" fmla="*/ 1139825 h 1749425"/>
              <a:gd name="connsiteX18" fmla="*/ 676275 w 2260600"/>
              <a:gd name="connsiteY18" fmla="*/ 1060450 h 1749425"/>
              <a:gd name="connsiteX19" fmla="*/ 615950 w 2260600"/>
              <a:gd name="connsiteY19" fmla="*/ 1060450 h 1749425"/>
              <a:gd name="connsiteX20" fmla="*/ 615950 w 2260600"/>
              <a:gd name="connsiteY20" fmla="*/ 1016000 h 1749425"/>
              <a:gd name="connsiteX21" fmla="*/ 615950 w 2260600"/>
              <a:gd name="connsiteY21" fmla="*/ 1016000 h 1749425"/>
              <a:gd name="connsiteX22" fmla="*/ 615950 w 2260600"/>
              <a:gd name="connsiteY22" fmla="*/ 1016000 h 1749425"/>
              <a:gd name="connsiteX23" fmla="*/ 587375 w 2260600"/>
              <a:gd name="connsiteY23" fmla="*/ 1016000 h 1749425"/>
              <a:gd name="connsiteX24" fmla="*/ 587375 w 2260600"/>
              <a:gd name="connsiteY24" fmla="*/ 971550 h 1749425"/>
              <a:gd name="connsiteX25" fmla="*/ 587375 w 2260600"/>
              <a:gd name="connsiteY25" fmla="*/ 971550 h 1749425"/>
              <a:gd name="connsiteX26" fmla="*/ 587375 w 2260600"/>
              <a:gd name="connsiteY26" fmla="*/ 971550 h 1749425"/>
              <a:gd name="connsiteX27" fmla="*/ 561975 w 2260600"/>
              <a:gd name="connsiteY27" fmla="*/ 958850 h 1749425"/>
              <a:gd name="connsiteX28" fmla="*/ 561975 w 2260600"/>
              <a:gd name="connsiteY28" fmla="*/ 914400 h 1749425"/>
              <a:gd name="connsiteX29" fmla="*/ 561975 w 2260600"/>
              <a:gd name="connsiteY29" fmla="*/ 914400 h 1749425"/>
              <a:gd name="connsiteX30" fmla="*/ 546100 w 2260600"/>
              <a:gd name="connsiteY30" fmla="*/ 850900 h 1749425"/>
              <a:gd name="connsiteX31" fmla="*/ 498475 w 2260600"/>
              <a:gd name="connsiteY31" fmla="*/ 850900 h 1749425"/>
              <a:gd name="connsiteX32" fmla="*/ 498475 w 2260600"/>
              <a:gd name="connsiteY32" fmla="*/ 787400 h 1749425"/>
              <a:gd name="connsiteX33" fmla="*/ 498475 w 2260600"/>
              <a:gd name="connsiteY33" fmla="*/ 787400 h 1749425"/>
              <a:gd name="connsiteX34" fmla="*/ 492125 w 2260600"/>
              <a:gd name="connsiteY34" fmla="*/ 736600 h 1749425"/>
              <a:gd name="connsiteX35" fmla="*/ 431800 w 2260600"/>
              <a:gd name="connsiteY35" fmla="*/ 736600 h 1749425"/>
              <a:gd name="connsiteX36" fmla="*/ 428625 w 2260600"/>
              <a:gd name="connsiteY36" fmla="*/ 682625 h 1749425"/>
              <a:gd name="connsiteX37" fmla="*/ 409575 w 2260600"/>
              <a:gd name="connsiteY37" fmla="*/ 647700 h 1749425"/>
              <a:gd name="connsiteX38" fmla="*/ 406400 w 2260600"/>
              <a:gd name="connsiteY38" fmla="*/ 606425 h 1749425"/>
              <a:gd name="connsiteX39" fmla="*/ 393700 w 2260600"/>
              <a:gd name="connsiteY39" fmla="*/ 600075 h 1749425"/>
              <a:gd name="connsiteX40" fmla="*/ 384175 w 2260600"/>
              <a:gd name="connsiteY40" fmla="*/ 568325 h 1749425"/>
              <a:gd name="connsiteX41" fmla="*/ 377825 w 2260600"/>
              <a:gd name="connsiteY41" fmla="*/ 520700 h 1749425"/>
              <a:gd name="connsiteX42" fmla="*/ 368300 w 2260600"/>
              <a:gd name="connsiteY42" fmla="*/ 488950 h 1749425"/>
              <a:gd name="connsiteX43" fmla="*/ 269875 w 2260600"/>
              <a:gd name="connsiteY43" fmla="*/ 488950 h 1749425"/>
              <a:gd name="connsiteX44" fmla="*/ 269875 w 2260600"/>
              <a:gd name="connsiteY44" fmla="*/ 450850 h 1749425"/>
              <a:gd name="connsiteX45" fmla="*/ 263525 w 2260600"/>
              <a:gd name="connsiteY45" fmla="*/ 412750 h 1749425"/>
              <a:gd name="connsiteX46" fmla="*/ 244475 w 2260600"/>
              <a:gd name="connsiteY46" fmla="*/ 365125 h 1749425"/>
              <a:gd name="connsiteX47" fmla="*/ 244475 w 2260600"/>
              <a:gd name="connsiteY47" fmla="*/ 365125 h 1749425"/>
              <a:gd name="connsiteX48" fmla="*/ 238125 w 2260600"/>
              <a:gd name="connsiteY48" fmla="*/ 282575 h 1749425"/>
              <a:gd name="connsiteX49" fmla="*/ 219075 w 2260600"/>
              <a:gd name="connsiteY49" fmla="*/ 282575 h 1749425"/>
              <a:gd name="connsiteX50" fmla="*/ 206375 w 2260600"/>
              <a:gd name="connsiteY50" fmla="*/ 215900 h 1749425"/>
              <a:gd name="connsiteX51" fmla="*/ 203200 w 2260600"/>
              <a:gd name="connsiteY51" fmla="*/ 161925 h 1749425"/>
              <a:gd name="connsiteX52" fmla="*/ 152400 w 2260600"/>
              <a:gd name="connsiteY52" fmla="*/ 161925 h 1749425"/>
              <a:gd name="connsiteX53" fmla="*/ 142875 w 2260600"/>
              <a:gd name="connsiteY53" fmla="*/ 117475 h 1749425"/>
              <a:gd name="connsiteX54" fmla="*/ 139700 w 2260600"/>
              <a:gd name="connsiteY54" fmla="*/ 85725 h 1749425"/>
              <a:gd name="connsiteX55" fmla="*/ 139700 w 2260600"/>
              <a:gd name="connsiteY55" fmla="*/ 85725 h 1749425"/>
              <a:gd name="connsiteX56" fmla="*/ 123825 w 2260600"/>
              <a:gd name="connsiteY56" fmla="*/ 57150 h 1749425"/>
              <a:gd name="connsiteX57" fmla="*/ 95250 w 2260600"/>
              <a:gd name="connsiteY57" fmla="*/ 41275 h 1749425"/>
              <a:gd name="connsiteX58" fmla="*/ 92075 w 2260600"/>
              <a:gd name="connsiteY58" fmla="*/ 0 h 1749425"/>
              <a:gd name="connsiteX59" fmla="*/ 0 w 2260600"/>
              <a:gd name="connsiteY59" fmla="*/ 0 h 1749425"/>
              <a:gd name="connsiteX0" fmla="*/ 2260600 w 2260600"/>
              <a:gd name="connsiteY0" fmla="*/ 1749425 h 1749425"/>
              <a:gd name="connsiteX1" fmla="*/ 1695450 w 2260600"/>
              <a:gd name="connsiteY1" fmla="*/ 1749425 h 1749425"/>
              <a:gd name="connsiteX2" fmla="*/ 1695450 w 2260600"/>
              <a:gd name="connsiteY2" fmla="*/ 1625600 h 1749425"/>
              <a:gd name="connsiteX3" fmla="*/ 1314450 w 2260600"/>
              <a:gd name="connsiteY3" fmla="*/ 1625600 h 1749425"/>
              <a:gd name="connsiteX4" fmla="*/ 1314450 w 2260600"/>
              <a:gd name="connsiteY4" fmla="*/ 1533525 h 1749425"/>
              <a:gd name="connsiteX5" fmla="*/ 1155700 w 2260600"/>
              <a:gd name="connsiteY5" fmla="*/ 1533525 h 1749425"/>
              <a:gd name="connsiteX6" fmla="*/ 1155700 w 2260600"/>
              <a:gd name="connsiteY6" fmla="*/ 1444625 h 1749425"/>
              <a:gd name="connsiteX7" fmla="*/ 1127125 w 2260600"/>
              <a:gd name="connsiteY7" fmla="*/ 1444625 h 1749425"/>
              <a:gd name="connsiteX8" fmla="*/ 1127125 w 2260600"/>
              <a:gd name="connsiteY8" fmla="*/ 1362075 h 1749425"/>
              <a:gd name="connsiteX9" fmla="*/ 863600 w 2260600"/>
              <a:gd name="connsiteY9" fmla="*/ 1362075 h 1749425"/>
              <a:gd name="connsiteX10" fmla="*/ 863600 w 2260600"/>
              <a:gd name="connsiteY10" fmla="*/ 1317625 h 1749425"/>
              <a:gd name="connsiteX11" fmla="*/ 771525 w 2260600"/>
              <a:gd name="connsiteY11" fmla="*/ 1317625 h 1749425"/>
              <a:gd name="connsiteX12" fmla="*/ 771525 w 2260600"/>
              <a:gd name="connsiteY12" fmla="*/ 1270000 h 1749425"/>
              <a:gd name="connsiteX13" fmla="*/ 723900 w 2260600"/>
              <a:gd name="connsiteY13" fmla="*/ 1270000 h 1749425"/>
              <a:gd name="connsiteX14" fmla="*/ 723900 w 2260600"/>
              <a:gd name="connsiteY14" fmla="*/ 1190625 h 1749425"/>
              <a:gd name="connsiteX15" fmla="*/ 698500 w 2260600"/>
              <a:gd name="connsiteY15" fmla="*/ 1190625 h 1749425"/>
              <a:gd name="connsiteX16" fmla="*/ 698500 w 2260600"/>
              <a:gd name="connsiteY16" fmla="*/ 1139825 h 1749425"/>
              <a:gd name="connsiteX17" fmla="*/ 698500 w 2260600"/>
              <a:gd name="connsiteY17" fmla="*/ 1139825 h 1749425"/>
              <a:gd name="connsiteX18" fmla="*/ 676275 w 2260600"/>
              <a:gd name="connsiteY18" fmla="*/ 1060450 h 1749425"/>
              <a:gd name="connsiteX19" fmla="*/ 615950 w 2260600"/>
              <a:gd name="connsiteY19" fmla="*/ 1060450 h 1749425"/>
              <a:gd name="connsiteX20" fmla="*/ 615950 w 2260600"/>
              <a:gd name="connsiteY20" fmla="*/ 1016000 h 1749425"/>
              <a:gd name="connsiteX21" fmla="*/ 615950 w 2260600"/>
              <a:gd name="connsiteY21" fmla="*/ 1016000 h 1749425"/>
              <a:gd name="connsiteX22" fmla="*/ 615950 w 2260600"/>
              <a:gd name="connsiteY22" fmla="*/ 1016000 h 1749425"/>
              <a:gd name="connsiteX23" fmla="*/ 587375 w 2260600"/>
              <a:gd name="connsiteY23" fmla="*/ 1016000 h 1749425"/>
              <a:gd name="connsiteX24" fmla="*/ 587375 w 2260600"/>
              <a:gd name="connsiteY24" fmla="*/ 971550 h 1749425"/>
              <a:gd name="connsiteX25" fmla="*/ 587375 w 2260600"/>
              <a:gd name="connsiteY25" fmla="*/ 971550 h 1749425"/>
              <a:gd name="connsiteX26" fmla="*/ 587375 w 2260600"/>
              <a:gd name="connsiteY26" fmla="*/ 971550 h 1749425"/>
              <a:gd name="connsiteX27" fmla="*/ 561975 w 2260600"/>
              <a:gd name="connsiteY27" fmla="*/ 958850 h 1749425"/>
              <a:gd name="connsiteX28" fmla="*/ 561975 w 2260600"/>
              <a:gd name="connsiteY28" fmla="*/ 914400 h 1749425"/>
              <a:gd name="connsiteX29" fmla="*/ 561975 w 2260600"/>
              <a:gd name="connsiteY29" fmla="*/ 914400 h 1749425"/>
              <a:gd name="connsiteX30" fmla="*/ 546100 w 2260600"/>
              <a:gd name="connsiteY30" fmla="*/ 850900 h 1749425"/>
              <a:gd name="connsiteX31" fmla="*/ 498475 w 2260600"/>
              <a:gd name="connsiteY31" fmla="*/ 850900 h 1749425"/>
              <a:gd name="connsiteX32" fmla="*/ 498475 w 2260600"/>
              <a:gd name="connsiteY32" fmla="*/ 787400 h 1749425"/>
              <a:gd name="connsiteX33" fmla="*/ 498475 w 2260600"/>
              <a:gd name="connsiteY33" fmla="*/ 787400 h 1749425"/>
              <a:gd name="connsiteX34" fmla="*/ 492125 w 2260600"/>
              <a:gd name="connsiteY34" fmla="*/ 736600 h 1749425"/>
              <a:gd name="connsiteX35" fmla="*/ 431800 w 2260600"/>
              <a:gd name="connsiteY35" fmla="*/ 736600 h 1749425"/>
              <a:gd name="connsiteX36" fmla="*/ 428625 w 2260600"/>
              <a:gd name="connsiteY36" fmla="*/ 682625 h 1749425"/>
              <a:gd name="connsiteX37" fmla="*/ 409575 w 2260600"/>
              <a:gd name="connsiteY37" fmla="*/ 647700 h 1749425"/>
              <a:gd name="connsiteX38" fmla="*/ 406400 w 2260600"/>
              <a:gd name="connsiteY38" fmla="*/ 606425 h 1749425"/>
              <a:gd name="connsiteX39" fmla="*/ 393700 w 2260600"/>
              <a:gd name="connsiteY39" fmla="*/ 600075 h 1749425"/>
              <a:gd name="connsiteX40" fmla="*/ 384175 w 2260600"/>
              <a:gd name="connsiteY40" fmla="*/ 568325 h 1749425"/>
              <a:gd name="connsiteX41" fmla="*/ 377825 w 2260600"/>
              <a:gd name="connsiteY41" fmla="*/ 520700 h 1749425"/>
              <a:gd name="connsiteX42" fmla="*/ 368300 w 2260600"/>
              <a:gd name="connsiteY42" fmla="*/ 488950 h 1749425"/>
              <a:gd name="connsiteX43" fmla="*/ 269875 w 2260600"/>
              <a:gd name="connsiteY43" fmla="*/ 488950 h 1749425"/>
              <a:gd name="connsiteX44" fmla="*/ 269875 w 2260600"/>
              <a:gd name="connsiteY44" fmla="*/ 450850 h 1749425"/>
              <a:gd name="connsiteX45" fmla="*/ 263525 w 2260600"/>
              <a:gd name="connsiteY45" fmla="*/ 412750 h 1749425"/>
              <a:gd name="connsiteX46" fmla="*/ 244475 w 2260600"/>
              <a:gd name="connsiteY46" fmla="*/ 365125 h 1749425"/>
              <a:gd name="connsiteX47" fmla="*/ 244475 w 2260600"/>
              <a:gd name="connsiteY47" fmla="*/ 365125 h 1749425"/>
              <a:gd name="connsiteX48" fmla="*/ 238125 w 2260600"/>
              <a:gd name="connsiteY48" fmla="*/ 282575 h 1749425"/>
              <a:gd name="connsiteX49" fmla="*/ 219075 w 2260600"/>
              <a:gd name="connsiteY49" fmla="*/ 282575 h 1749425"/>
              <a:gd name="connsiteX50" fmla="*/ 206375 w 2260600"/>
              <a:gd name="connsiteY50" fmla="*/ 215900 h 1749425"/>
              <a:gd name="connsiteX51" fmla="*/ 203200 w 2260600"/>
              <a:gd name="connsiteY51" fmla="*/ 161925 h 1749425"/>
              <a:gd name="connsiteX52" fmla="*/ 152400 w 2260600"/>
              <a:gd name="connsiteY52" fmla="*/ 161925 h 1749425"/>
              <a:gd name="connsiteX53" fmla="*/ 142875 w 2260600"/>
              <a:gd name="connsiteY53" fmla="*/ 117475 h 1749425"/>
              <a:gd name="connsiteX54" fmla="*/ 139700 w 2260600"/>
              <a:gd name="connsiteY54" fmla="*/ 85725 h 1749425"/>
              <a:gd name="connsiteX55" fmla="*/ 139700 w 2260600"/>
              <a:gd name="connsiteY55" fmla="*/ 85725 h 1749425"/>
              <a:gd name="connsiteX56" fmla="*/ 123825 w 2260600"/>
              <a:gd name="connsiteY56" fmla="*/ 57150 h 1749425"/>
              <a:gd name="connsiteX57" fmla="*/ 95250 w 2260600"/>
              <a:gd name="connsiteY57" fmla="*/ 41275 h 1749425"/>
              <a:gd name="connsiteX58" fmla="*/ 92075 w 2260600"/>
              <a:gd name="connsiteY58" fmla="*/ 0 h 1749425"/>
              <a:gd name="connsiteX59" fmla="*/ 0 w 2260600"/>
              <a:gd name="connsiteY59" fmla="*/ 0 h 1749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2260600" h="1749425">
                <a:moveTo>
                  <a:pt x="2260600" y="1749425"/>
                </a:moveTo>
                <a:lnTo>
                  <a:pt x="1695450" y="1749425"/>
                </a:lnTo>
                <a:lnTo>
                  <a:pt x="1695450" y="1625600"/>
                </a:lnTo>
                <a:lnTo>
                  <a:pt x="1314450" y="1625600"/>
                </a:lnTo>
                <a:lnTo>
                  <a:pt x="1314450" y="1533525"/>
                </a:lnTo>
                <a:lnTo>
                  <a:pt x="1155700" y="1533525"/>
                </a:lnTo>
                <a:lnTo>
                  <a:pt x="1155700" y="1444625"/>
                </a:lnTo>
                <a:lnTo>
                  <a:pt x="1127125" y="1444625"/>
                </a:lnTo>
                <a:lnTo>
                  <a:pt x="1127125" y="1362075"/>
                </a:lnTo>
                <a:lnTo>
                  <a:pt x="863600" y="1362075"/>
                </a:lnTo>
                <a:lnTo>
                  <a:pt x="863600" y="1317625"/>
                </a:lnTo>
                <a:lnTo>
                  <a:pt x="771525" y="1317625"/>
                </a:lnTo>
                <a:lnTo>
                  <a:pt x="771525" y="1270000"/>
                </a:lnTo>
                <a:lnTo>
                  <a:pt x="723900" y="1270000"/>
                </a:lnTo>
                <a:lnTo>
                  <a:pt x="723900" y="1190625"/>
                </a:lnTo>
                <a:lnTo>
                  <a:pt x="698500" y="1190625"/>
                </a:lnTo>
                <a:lnTo>
                  <a:pt x="698500" y="1139825"/>
                </a:lnTo>
                <a:lnTo>
                  <a:pt x="698500" y="1139825"/>
                </a:lnTo>
                <a:lnTo>
                  <a:pt x="676275" y="1060450"/>
                </a:lnTo>
                <a:lnTo>
                  <a:pt x="615950" y="1060450"/>
                </a:lnTo>
                <a:lnTo>
                  <a:pt x="615950" y="1016000"/>
                </a:lnTo>
                <a:lnTo>
                  <a:pt x="615950" y="1016000"/>
                </a:lnTo>
                <a:lnTo>
                  <a:pt x="615950" y="1016000"/>
                </a:lnTo>
                <a:lnTo>
                  <a:pt x="587375" y="1016000"/>
                </a:lnTo>
                <a:lnTo>
                  <a:pt x="587375" y="971550"/>
                </a:lnTo>
                <a:lnTo>
                  <a:pt x="587375" y="971550"/>
                </a:lnTo>
                <a:lnTo>
                  <a:pt x="587375" y="971550"/>
                </a:lnTo>
                <a:lnTo>
                  <a:pt x="561975" y="958850"/>
                </a:lnTo>
                <a:lnTo>
                  <a:pt x="561975" y="914400"/>
                </a:lnTo>
                <a:lnTo>
                  <a:pt x="561975" y="914400"/>
                </a:lnTo>
                <a:lnTo>
                  <a:pt x="546100" y="850900"/>
                </a:lnTo>
                <a:lnTo>
                  <a:pt x="498475" y="850900"/>
                </a:lnTo>
                <a:lnTo>
                  <a:pt x="498475" y="787400"/>
                </a:lnTo>
                <a:lnTo>
                  <a:pt x="498475" y="787400"/>
                </a:lnTo>
                <a:lnTo>
                  <a:pt x="492125" y="736600"/>
                </a:lnTo>
                <a:lnTo>
                  <a:pt x="431800" y="736600"/>
                </a:lnTo>
                <a:lnTo>
                  <a:pt x="428625" y="682625"/>
                </a:lnTo>
                <a:lnTo>
                  <a:pt x="409575" y="647700"/>
                </a:lnTo>
                <a:lnTo>
                  <a:pt x="406400" y="606425"/>
                </a:lnTo>
                <a:lnTo>
                  <a:pt x="393700" y="600075"/>
                </a:lnTo>
                <a:lnTo>
                  <a:pt x="384175" y="568325"/>
                </a:lnTo>
                <a:lnTo>
                  <a:pt x="377825" y="520700"/>
                </a:lnTo>
                <a:lnTo>
                  <a:pt x="368300" y="488950"/>
                </a:lnTo>
                <a:lnTo>
                  <a:pt x="269875" y="488950"/>
                </a:lnTo>
                <a:lnTo>
                  <a:pt x="269875" y="450850"/>
                </a:lnTo>
                <a:lnTo>
                  <a:pt x="263525" y="412750"/>
                </a:lnTo>
                <a:lnTo>
                  <a:pt x="244475" y="365125"/>
                </a:lnTo>
                <a:lnTo>
                  <a:pt x="244475" y="365125"/>
                </a:lnTo>
                <a:lnTo>
                  <a:pt x="238125" y="282575"/>
                </a:lnTo>
                <a:lnTo>
                  <a:pt x="219075" y="282575"/>
                </a:lnTo>
                <a:lnTo>
                  <a:pt x="206375" y="215900"/>
                </a:lnTo>
                <a:lnTo>
                  <a:pt x="203200" y="161925"/>
                </a:lnTo>
                <a:lnTo>
                  <a:pt x="152400" y="161925"/>
                </a:lnTo>
                <a:lnTo>
                  <a:pt x="142875" y="117475"/>
                </a:lnTo>
                <a:lnTo>
                  <a:pt x="139700" y="85725"/>
                </a:lnTo>
                <a:lnTo>
                  <a:pt x="139700" y="85725"/>
                </a:lnTo>
                <a:lnTo>
                  <a:pt x="123825" y="57150"/>
                </a:lnTo>
                <a:cubicBezTo>
                  <a:pt x="127000" y="41275"/>
                  <a:pt x="107950" y="60325"/>
                  <a:pt x="95250" y="41275"/>
                </a:cubicBezTo>
                <a:lnTo>
                  <a:pt x="92075" y="0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A470A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6" name="Connecteur droit 165">
            <a:extLst>
              <a:ext uri="{FF2B5EF4-FFF2-40B4-BE49-F238E27FC236}">
                <a16:creationId xmlns:a16="http://schemas.microsoft.com/office/drawing/2014/main" xmlns="" id="{525188DE-9FDE-4A46-A9BA-9AAEE2320E07}"/>
              </a:ext>
            </a:extLst>
          </p:cNvPr>
          <p:cNvCxnSpPr/>
          <p:nvPr/>
        </p:nvCxnSpPr>
        <p:spPr>
          <a:xfrm>
            <a:off x="8006730" y="4049142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7" name="Connecteur droit 166">
            <a:extLst>
              <a:ext uri="{FF2B5EF4-FFF2-40B4-BE49-F238E27FC236}">
                <a16:creationId xmlns:a16="http://schemas.microsoft.com/office/drawing/2014/main" xmlns="" id="{9E278E71-58D2-C44F-9C8A-1BDDC7782EC1}"/>
              </a:ext>
            </a:extLst>
          </p:cNvPr>
          <p:cNvCxnSpPr>
            <a:cxnSpLocks/>
          </p:cNvCxnSpPr>
          <p:nvPr/>
        </p:nvCxnSpPr>
        <p:spPr>
          <a:xfrm rot="5400000">
            <a:off x="8006088" y="4053827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8" name="Connecteur droit 167">
            <a:extLst>
              <a:ext uri="{FF2B5EF4-FFF2-40B4-BE49-F238E27FC236}">
                <a16:creationId xmlns:a16="http://schemas.microsoft.com/office/drawing/2014/main" xmlns="" id="{2D2CEACF-45BD-D04D-A59C-CE3A349D71F4}"/>
              </a:ext>
            </a:extLst>
          </p:cNvPr>
          <p:cNvCxnSpPr/>
          <p:nvPr/>
        </p:nvCxnSpPr>
        <p:spPr>
          <a:xfrm>
            <a:off x="7103070" y="3920852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9" name="Connecteur droit 168">
            <a:extLst>
              <a:ext uri="{FF2B5EF4-FFF2-40B4-BE49-F238E27FC236}">
                <a16:creationId xmlns:a16="http://schemas.microsoft.com/office/drawing/2014/main" xmlns="" id="{E76B8C81-ADFF-FB48-9E33-FA8074AF2758}"/>
              </a:ext>
            </a:extLst>
          </p:cNvPr>
          <p:cNvCxnSpPr/>
          <p:nvPr/>
        </p:nvCxnSpPr>
        <p:spPr>
          <a:xfrm>
            <a:off x="6703665" y="3662536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0" name="Connecteur droit 169">
            <a:extLst>
              <a:ext uri="{FF2B5EF4-FFF2-40B4-BE49-F238E27FC236}">
                <a16:creationId xmlns:a16="http://schemas.microsoft.com/office/drawing/2014/main" xmlns="" id="{22581D34-09FD-284A-9D93-E1597D94645E}"/>
              </a:ext>
            </a:extLst>
          </p:cNvPr>
          <p:cNvCxnSpPr/>
          <p:nvPr/>
        </p:nvCxnSpPr>
        <p:spPr>
          <a:xfrm>
            <a:off x="6670898" y="3662536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1" name="Connecteur droit 170">
            <a:extLst>
              <a:ext uri="{FF2B5EF4-FFF2-40B4-BE49-F238E27FC236}">
                <a16:creationId xmlns:a16="http://schemas.microsoft.com/office/drawing/2014/main" xmlns="" id="{EC76E2FE-9B53-0E43-8DA1-65EB80436F03}"/>
              </a:ext>
            </a:extLst>
          </p:cNvPr>
          <p:cNvCxnSpPr/>
          <p:nvPr/>
        </p:nvCxnSpPr>
        <p:spPr>
          <a:xfrm>
            <a:off x="6652741" y="3662536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2" name="Connecteur droit 171">
            <a:extLst>
              <a:ext uri="{FF2B5EF4-FFF2-40B4-BE49-F238E27FC236}">
                <a16:creationId xmlns:a16="http://schemas.microsoft.com/office/drawing/2014/main" xmlns="" id="{3DD7E27F-CDFE-7441-B4F1-F4E5377ED3C3}"/>
              </a:ext>
            </a:extLst>
          </p:cNvPr>
          <p:cNvCxnSpPr/>
          <p:nvPr/>
        </p:nvCxnSpPr>
        <p:spPr>
          <a:xfrm>
            <a:off x="6629499" y="3662536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3" name="Connecteur droit 172">
            <a:extLst>
              <a:ext uri="{FF2B5EF4-FFF2-40B4-BE49-F238E27FC236}">
                <a16:creationId xmlns:a16="http://schemas.microsoft.com/office/drawing/2014/main" xmlns="" id="{D318EEA6-0A2A-6942-B779-77E2D6672CE9}"/>
              </a:ext>
            </a:extLst>
          </p:cNvPr>
          <p:cNvCxnSpPr/>
          <p:nvPr/>
        </p:nvCxnSpPr>
        <p:spPr>
          <a:xfrm>
            <a:off x="6512024" y="3616945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Connecteur droit 173">
            <a:extLst>
              <a:ext uri="{FF2B5EF4-FFF2-40B4-BE49-F238E27FC236}">
                <a16:creationId xmlns:a16="http://schemas.microsoft.com/office/drawing/2014/main" xmlns="" id="{9D4B75AA-227C-D446-B48C-809387D93213}"/>
              </a:ext>
            </a:extLst>
          </p:cNvPr>
          <p:cNvCxnSpPr/>
          <p:nvPr/>
        </p:nvCxnSpPr>
        <p:spPr>
          <a:xfrm>
            <a:off x="6055593" y="2790180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Connecteur droit 174">
            <a:extLst>
              <a:ext uri="{FF2B5EF4-FFF2-40B4-BE49-F238E27FC236}">
                <a16:creationId xmlns:a16="http://schemas.microsoft.com/office/drawing/2014/main" xmlns="" id="{069433D0-6CE0-E947-96E8-D6E0A1C68E9C}"/>
              </a:ext>
            </a:extLst>
          </p:cNvPr>
          <p:cNvCxnSpPr/>
          <p:nvPr/>
        </p:nvCxnSpPr>
        <p:spPr>
          <a:xfrm>
            <a:off x="5808836" y="2307084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Connecteur droit 175">
            <a:extLst>
              <a:ext uri="{FF2B5EF4-FFF2-40B4-BE49-F238E27FC236}">
                <a16:creationId xmlns:a16="http://schemas.microsoft.com/office/drawing/2014/main" xmlns="" id="{07141F6A-151D-194D-A5B0-C4C2B2511A92}"/>
              </a:ext>
            </a:extLst>
          </p:cNvPr>
          <p:cNvCxnSpPr/>
          <p:nvPr/>
        </p:nvCxnSpPr>
        <p:spPr>
          <a:xfrm>
            <a:off x="6200626" y="3141464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Connecteur droit 176">
            <a:extLst>
              <a:ext uri="{FF2B5EF4-FFF2-40B4-BE49-F238E27FC236}">
                <a16:creationId xmlns:a16="http://schemas.microsoft.com/office/drawing/2014/main" xmlns="" id="{71454DF0-1B8B-6D4A-ADA3-EB23C38B39DD}"/>
              </a:ext>
            </a:extLst>
          </p:cNvPr>
          <p:cNvCxnSpPr/>
          <p:nvPr/>
        </p:nvCxnSpPr>
        <p:spPr>
          <a:xfrm>
            <a:off x="6975822" y="3661395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8" name="Connecteur droit 177">
            <a:extLst>
              <a:ext uri="{FF2B5EF4-FFF2-40B4-BE49-F238E27FC236}">
                <a16:creationId xmlns:a16="http://schemas.microsoft.com/office/drawing/2014/main" xmlns="" id="{DE33EE67-345C-1A45-A7F8-C5545131DA3F}"/>
              </a:ext>
            </a:extLst>
          </p:cNvPr>
          <p:cNvCxnSpPr>
            <a:cxnSpLocks/>
          </p:cNvCxnSpPr>
          <p:nvPr/>
        </p:nvCxnSpPr>
        <p:spPr>
          <a:xfrm rot="5400000">
            <a:off x="6510489" y="3617711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0" name="Connecteur droit 179">
            <a:extLst>
              <a:ext uri="{FF2B5EF4-FFF2-40B4-BE49-F238E27FC236}">
                <a16:creationId xmlns:a16="http://schemas.microsoft.com/office/drawing/2014/main" xmlns="" id="{5E955AAF-7C55-EE49-9F54-0F1AB513BDFB}"/>
              </a:ext>
            </a:extLst>
          </p:cNvPr>
          <p:cNvCxnSpPr>
            <a:cxnSpLocks/>
          </p:cNvCxnSpPr>
          <p:nvPr/>
        </p:nvCxnSpPr>
        <p:spPr>
          <a:xfrm rot="5400000">
            <a:off x="6431883" y="3437629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414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B614972-AB83-CC40-BEEF-351C383FF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Profil moléculaire et réponse à la chimiothérapie des ADK pancréas avancé : étude COMPASS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B3A53DAE-DB86-8F42-81AB-9D5CF872A9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181" y="1165250"/>
            <a:ext cx="8229600" cy="1047458"/>
          </a:xfrm>
        </p:spPr>
        <p:txBody>
          <a:bodyPr>
            <a:normAutofit/>
          </a:bodyPr>
          <a:lstStyle/>
          <a:p>
            <a:r>
              <a:rPr lang="fr-FR" sz="1800" dirty="0"/>
              <a:t>Survie globale selon la signature </a:t>
            </a:r>
            <a:r>
              <a:rPr lang="fr-FR" sz="1800" dirty="0" err="1"/>
              <a:t>Moffitt</a:t>
            </a:r>
            <a:r>
              <a:rPr lang="fr-FR" sz="1800" dirty="0"/>
              <a:t> et l’expression de GATA6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05AD2777-D013-844C-9202-678460875C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908670"/>
            <a:ext cx="87852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GM </a:t>
            </a:r>
            <a:r>
              <a:rPr kumimoji="0" lang="fr-FR" altLang="fr-FR" sz="100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O’Kane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ro-RO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et al., ASCO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GI</a:t>
            </a:r>
            <a:r>
              <a:rPr kumimoji="0" lang="ro-RO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20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19</a:t>
            </a:r>
            <a:r>
              <a:rPr kumimoji="0" lang="ro-RO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, 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rPr>
              <a:t>abs 188</a:t>
            </a:r>
            <a:endParaRPr kumimoji="0" lang="nl-NL" altLang="fr-FR" sz="100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E97D1C91-E485-3941-91B4-4F1AF1143B77}"/>
              </a:ext>
            </a:extLst>
          </p:cNvPr>
          <p:cNvGrpSpPr/>
          <p:nvPr/>
        </p:nvGrpSpPr>
        <p:grpSpPr>
          <a:xfrm>
            <a:off x="579790" y="1751474"/>
            <a:ext cx="3364031" cy="3031100"/>
            <a:chOff x="579790" y="1899758"/>
            <a:chExt cx="3364031" cy="30311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26B6C509-A02B-6D49-BDC5-1D2AC42001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9790" y="4563391"/>
              <a:ext cx="532197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685800"/>
              <a:r>
                <a:rPr lang="en-US" altLang="en-US" sz="9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</a:rPr>
                <a:t>Nb</a:t>
              </a:r>
              <a:r>
                <a:rPr lang="en-US" altLang="en-US" sz="9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</a:rPr>
                <a:t> à </a:t>
              </a:r>
              <a:r>
                <a:rPr lang="en-US" altLang="en-US" sz="9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</a:rPr>
                <a:t>risque</a:t>
              </a:r>
              <a:endPara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endParaRPr>
            </a:p>
          </p:txBody>
        </p: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xmlns="" id="{076F0BF5-D0D2-5E4B-8892-62CA614C32B3}"/>
                </a:ext>
              </a:extLst>
            </p:cNvPr>
            <p:cNvGrpSpPr/>
            <p:nvPr/>
          </p:nvGrpSpPr>
          <p:grpSpPr>
            <a:xfrm>
              <a:off x="662759" y="1899758"/>
              <a:ext cx="3281062" cy="3031100"/>
              <a:chOff x="662759" y="1899758"/>
              <a:chExt cx="3281062" cy="3031100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xmlns="" id="{BC06E6C3-CD3E-E64F-B722-D87E58204B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6983" y="4269544"/>
                <a:ext cx="68930" cy="1615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105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  <a:t>0</a:t>
                </a: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xmlns="" id="{3540EC35-0145-0242-B661-1A6FFB7565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8785" y="4269544"/>
                <a:ext cx="68930" cy="1615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685800"/>
                <a:r>
                  <a:rPr lang="en-US" altLang="en-US" sz="105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  <a:t>5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xmlns="" id="{5E3F414D-590B-6540-BA69-CA2D6288FC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0802" y="2250184"/>
                <a:ext cx="171522" cy="1615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defTabSz="685800"/>
                <a:r>
                  <a:rPr lang="en-US" altLang="en-US" sz="105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  <a:t>1,0</a:t>
                </a:r>
              </a:p>
            </p:txBody>
          </p:sp>
          <p:sp>
            <p:nvSpPr>
              <p:cNvPr id="13" name="Freeform 35">
                <a:extLst>
                  <a:ext uri="{FF2B5EF4-FFF2-40B4-BE49-F238E27FC236}">
                    <a16:creationId xmlns:a16="http://schemas.microsoft.com/office/drawing/2014/main" xmlns="" id="{EADEF961-B761-CF48-A6EB-4323716D21B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76134" y="2321169"/>
                <a:ext cx="45719" cy="1896425"/>
              </a:xfrm>
              <a:custGeom>
                <a:avLst/>
                <a:gdLst>
                  <a:gd name="T0" fmla="*/ 13 w 13"/>
                  <a:gd name="T1" fmla="*/ 938 h 938"/>
                  <a:gd name="T2" fmla="*/ 13 w 13"/>
                  <a:gd name="T3" fmla="*/ 0 h 938"/>
                  <a:gd name="T4" fmla="*/ 13 w 13"/>
                  <a:gd name="T5" fmla="*/ 935 h 938"/>
                  <a:gd name="T6" fmla="*/ 0 w 13"/>
                  <a:gd name="T7" fmla="*/ 935 h 938"/>
                  <a:gd name="T8" fmla="*/ 13 w 13"/>
                  <a:gd name="T9" fmla="*/ 843 h 938"/>
                  <a:gd name="T10" fmla="*/ 0 w 13"/>
                  <a:gd name="T11" fmla="*/ 843 h 938"/>
                  <a:gd name="T12" fmla="*/ 13 w 13"/>
                  <a:gd name="T13" fmla="*/ 750 h 938"/>
                  <a:gd name="T14" fmla="*/ 0 w 13"/>
                  <a:gd name="T15" fmla="*/ 750 h 938"/>
                  <a:gd name="T16" fmla="*/ 13 w 13"/>
                  <a:gd name="T17" fmla="*/ 657 h 938"/>
                  <a:gd name="T18" fmla="*/ 0 w 13"/>
                  <a:gd name="T19" fmla="*/ 657 h 938"/>
                  <a:gd name="T20" fmla="*/ 13 w 13"/>
                  <a:gd name="T21" fmla="*/ 564 h 938"/>
                  <a:gd name="T22" fmla="*/ 0 w 13"/>
                  <a:gd name="T23" fmla="*/ 564 h 938"/>
                  <a:gd name="T24" fmla="*/ 13 w 13"/>
                  <a:gd name="T25" fmla="*/ 471 h 938"/>
                  <a:gd name="T26" fmla="*/ 0 w 13"/>
                  <a:gd name="T27" fmla="*/ 471 h 938"/>
                  <a:gd name="T28" fmla="*/ 13 w 13"/>
                  <a:gd name="T29" fmla="*/ 379 h 938"/>
                  <a:gd name="T30" fmla="*/ 0 w 13"/>
                  <a:gd name="T31" fmla="*/ 379 h 938"/>
                  <a:gd name="T32" fmla="*/ 13 w 13"/>
                  <a:gd name="T33" fmla="*/ 286 h 938"/>
                  <a:gd name="T34" fmla="*/ 0 w 13"/>
                  <a:gd name="T35" fmla="*/ 286 h 938"/>
                  <a:gd name="T36" fmla="*/ 13 w 13"/>
                  <a:gd name="T37" fmla="*/ 193 h 938"/>
                  <a:gd name="T38" fmla="*/ 0 w 13"/>
                  <a:gd name="T39" fmla="*/ 193 h 938"/>
                  <a:gd name="T40" fmla="*/ 13 w 13"/>
                  <a:gd name="T41" fmla="*/ 100 h 938"/>
                  <a:gd name="T42" fmla="*/ 0 w 13"/>
                  <a:gd name="T43" fmla="*/ 100 h 938"/>
                  <a:gd name="T44" fmla="*/ 13 w 13"/>
                  <a:gd name="T45" fmla="*/ 7 h 938"/>
                  <a:gd name="T46" fmla="*/ 0 w 13"/>
                  <a:gd name="T47" fmla="*/ 7 h 9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3" h="938">
                    <a:moveTo>
                      <a:pt x="13" y="938"/>
                    </a:moveTo>
                    <a:lnTo>
                      <a:pt x="13" y="0"/>
                    </a:lnTo>
                    <a:moveTo>
                      <a:pt x="13" y="935"/>
                    </a:moveTo>
                    <a:lnTo>
                      <a:pt x="0" y="935"/>
                    </a:lnTo>
                    <a:moveTo>
                      <a:pt x="13" y="843"/>
                    </a:moveTo>
                    <a:lnTo>
                      <a:pt x="0" y="843"/>
                    </a:lnTo>
                    <a:moveTo>
                      <a:pt x="13" y="750"/>
                    </a:moveTo>
                    <a:lnTo>
                      <a:pt x="0" y="750"/>
                    </a:lnTo>
                    <a:moveTo>
                      <a:pt x="13" y="657"/>
                    </a:moveTo>
                    <a:lnTo>
                      <a:pt x="0" y="657"/>
                    </a:lnTo>
                    <a:moveTo>
                      <a:pt x="13" y="564"/>
                    </a:moveTo>
                    <a:lnTo>
                      <a:pt x="0" y="564"/>
                    </a:lnTo>
                    <a:moveTo>
                      <a:pt x="13" y="471"/>
                    </a:moveTo>
                    <a:lnTo>
                      <a:pt x="0" y="471"/>
                    </a:lnTo>
                    <a:moveTo>
                      <a:pt x="13" y="379"/>
                    </a:moveTo>
                    <a:lnTo>
                      <a:pt x="0" y="379"/>
                    </a:lnTo>
                    <a:moveTo>
                      <a:pt x="13" y="286"/>
                    </a:moveTo>
                    <a:lnTo>
                      <a:pt x="0" y="286"/>
                    </a:lnTo>
                    <a:moveTo>
                      <a:pt x="13" y="193"/>
                    </a:moveTo>
                    <a:lnTo>
                      <a:pt x="0" y="193"/>
                    </a:lnTo>
                    <a:moveTo>
                      <a:pt x="13" y="100"/>
                    </a:moveTo>
                    <a:lnTo>
                      <a:pt x="0" y="100"/>
                    </a:lnTo>
                    <a:moveTo>
                      <a:pt x="13" y="7"/>
                    </a:moveTo>
                    <a:lnTo>
                      <a:pt x="0" y="7"/>
                    </a:lnTo>
                  </a:path>
                </a:pathLst>
              </a:custGeom>
              <a:noFill/>
              <a:ln w="12700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sz="750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ED674595-DAEB-5F4C-855A-9FA82EECBE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9572" y="4449582"/>
                <a:ext cx="447238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685800"/>
                <a:r>
                  <a:rPr lang="en-US" altLang="en-US" sz="9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  <a:t>SG (</a:t>
                </a:r>
                <a:r>
                  <a:rPr lang="en-US" altLang="en-US" sz="900" dirty="0" err="1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  <a:t>mois</a:t>
                </a:r>
                <a:r>
                  <a:rPr lang="en-US" altLang="en-US" sz="9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  <a:t>)</a:t>
                </a:r>
              </a:p>
            </p:txBody>
          </p:sp>
          <p:cxnSp>
            <p:nvCxnSpPr>
              <p:cNvPr id="15" name="Connecteur droit 14">
                <a:extLst>
                  <a:ext uri="{FF2B5EF4-FFF2-40B4-BE49-F238E27FC236}">
                    <a16:creationId xmlns:a16="http://schemas.microsoft.com/office/drawing/2014/main" xmlns="" id="{08D59D9F-D16A-FE4D-9B70-BA6CA95572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19824" y="4214991"/>
                <a:ext cx="2398699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necteur droit 15">
                <a:extLst>
                  <a:ext uri="{FF2B5EF4-FFF2-40B4-BE49-F238E27FC236}">
                    <a16:creationId xmlns:a16="http://schemas.microsoft.com/office/drawing/2014/main" xmlns="" id="{71F1C352-A496-E04E-8BA2-ED3097968C3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575901" y="4234948"/>
                <a:ext cx="54000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="" id="{834411B5-48E9-9B4A-974C-1187081A20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19793" y="4269544"/>
                <a:ext cx="137858" cy="1615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685800"/>
                <a:r>
                  <a:rPr lang="en-US" altLang="en-US" sz="105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  <a:t>10</a:t>
                </a:r>
              </a:p>
            </p:txBody>
          </p:sp>
          <p:cxnSp>
            <p:nvCxnSpPr>
              <p:cNvPr id="18" name="Connecteur droit 17">
                <a:extLst>
                  <a:ext uri="{FF2B5EF4-FFF2-40B4-BE49-F238E27FC236}">
                    <a16:creationId xmlns:a16="http://schemas.microsoft.com/office/drawing/2014/main" xmlns="" id="{3BDAB1AC-4385-8B49-9AE2-CED90AED54A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958173" y="4234948"/>
                <a:ext cx="54000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xmlns="" id="{2C4A6F79-67C5-E849-81B9-29ED0C21A9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2369" y="4269544"/>
                <a:ext cx="137858" cy="1615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685800"/>
                <a:r>
                  <a:rPr lang="en-US" altLang="en-US" sz="105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  <a:t>15</a:t>
                </a:r>
              </a:p>
            </p:txBody>
          </p:sp>
          <p:cxnSp>
            <p:nvCxnSpPr>
              <p:cNvPr id="20" name="Connecteur droit 19">
                <a:extLst>
                  <a:ext uri="{FF2B5EF4-FFF2-40B4-BE49-F238E27FC236}">
                    <a16:creationId xmlns:a16="http://schemas.microsoft.com/office/drawing/2014/main" xmlns="" id="{A82A78C7-EDE1-F349-9B8A-3C9E72CC3C9A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340749" y="4234948"/>
                <a:ext cx="54000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xmlns="" id="{CE2DF09B-3E96-744A-A8F4-5051B1F7B4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9378" y="4269544"/>
                <a:ext cx="137858" cy="1615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685800"/>
                <a:r>
                  <a:rPr lang="en-US" altLang="en-US" sz="105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  <a:t>20</a:t>
                </a:r>
              </a:p>
            </p:txBody>
          </p:sp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xmlns="" id="{A8E7D0DC-D3C7-7047-8EC3-F9FF95CA8F21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721665" y="4234948"/>
                <a:ext cx="54000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xmlns="" id="{1344E84B-8A46-7643-9361-8A6997DFB2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2094" y="4269544"/>
                <a:ext cx="137858" cy="1615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685800"/>
                <a:r>
                  <a:rPr lang="en-US" altLang="en-US" sz="105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  <a:t>25</a:t>
                </a:r>
              </a:p>
            </p:txBody>
          </p:sp>
          <p:cxnSp>
            <p:nvCxnSpPr>
              <p:cNvPr id="24" name="Connecteur droit 23">
                <a:extLst>
                  <a:ext uri="{FF2B5EF4-FFF2-40B4-BE49-F238E27FC236}">
                    <a16:creationId xmlns:a16="http://schemas.microsoft.com/office/drawing/2014/main" xmlns="" id="{3DECC660-36A0-374F-83F1-4055D69478F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104382" y="4234948"/>
                <a:ext cx="54000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xmlns="" id="{BDCB6979-F223-AC40-A0FB-D52B24EDB1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0802" y="2619572"/>
                <a:ext cx="171522" cy="1615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defTabSz="685800"/>
                <a:r>
                  <a:rPr lang="en-US" altLang="en-US" sz="105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  <a:t>0,8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xmlns="" id="{002F9202-7974-D443-B157-BB731FD37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0802" y="2997918"/>
                <a:ext cx="171522" cy="1615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defTabSz="685800"/>
                <a:r>
                  <a:rPr lang="en-US" altLang="en-US" sz="105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  <a:t>0,6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xmlns="" id="{C2022758-A460-314D-B240-8B9F918CF8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0802" y="3372997"/>
                <a:ext cx="171522" cy="1615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defTabSz="685800"/>
                <a:r>
                  <a:rPr lang="en-US" altLang="en-US" sz="105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  <a:t>0,4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xmlns="" id="{05E858B5-E31B-1F49-B816-FC99BAE5D8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0802" y="3741544"/>
                <a:ext cx="171522" cy="1615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defTabSz="685800"/>
                <a:r>
                  <a:rPr lang="en-US" altLang="en-US" sz="105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  <a:t>0,2</a:t>
                </a: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xmlns="" id="{6CA6785F-FD03-634F-ACE5-ECC11A4396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0802" y="4114699"/>
                <a:ext cx="171522" cy="1615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defTabSz="685800"/>
                <a:r>
                  <a:rPr lang="en-US" altLang="en-US" sz="105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  <a:t>0,0</a:t>
                </a:r>
              </a:p>
            </p:txBody>
          </p:sp>
          <p:cxnSp>
            <p:nvCxnSpPr>
              <p:cNvPr id="30" name="Connecteur droit 29">
                <a:extLst>
                  <a:ext uri="{FF2B5EF4-FFF2-40B4-BE49-F238E27FC236}">
                    <a16:creationId xmlns:a16="http://schemas.microsoft.com/office/drawing/2014/main" xmlns="" id="{3B80BCBD-02F6-3E45-9902-C309CEA6B6E1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195366" y="4234948"/>
                <a:ext cx="54000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xmlns="" id="{89192A93-CA51-D842-A838-762F4FDC1F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5041" y="4269544"/>
                <a:ext cx="137858" cy="1615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685800"/>
                <a:r>
                  <a:rPr lang="en-US" altLang="en-US" sz="105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  <a:t>30</a:t>
                </a:r>
              </a:p>
            </p:txBody>
          </p:sp>
          <p:cxnSp>
            <p:nvCxnSpPr>
              <p:cNvPr id="32" name="Connecteur droit 31">
                <a:extLst>
                  <a:ext uri="{FF2B5EF4-FFF2-40B4-BE49-F238E27FC236}">
                    <a16:creationId xmlns:a16="http://schemas.microsoft.com/office/drawing/2014/main" xmlns="" id="{770CBA42-CA8A-C244-BB82-2C28F62B16C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489513" y="4234948"/>
                <a:ext cx="54000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xmlns="" id="{7578EC8E-4336-214C-B04B-2F39E55E16E2}"/>
                  </a:ext>
                </a:extLst>
              </p:cNvPr>
              <p:cNvSpPr/>
              <p:nvPr/>
            </p:nvSpPr>
            <p:spPr>
              <a:xfrm>
                <a:off x="1785117" y="1899758"/>
                <a:ext cx="1715845" cy="280452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txBody>
              <a:bodyPr wrap="none" lIns="36000" tIns="36000" rIns="36000" bIns="3600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" sz="13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F81BD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ITT, n=141 with Moffitt</a:t>
                </a: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xmlns="" id="{C91375A5-A80D-C34F-9B9B-63A19A42D4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0067" y="3023300"/>
                <a:ext cx="2003754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105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  <a:t>SG </a:t>
                </a:r>
                <a:r>
                  <a:rPr lang="en-US" altLang="en-US" sz="1050" dirty="0" err="1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  <a:t>médiane</a:t>
                </a:r>
                <a:r>
                  <a:rPr lang="en-US" altLang="en-US" sz="105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  <a:t> 8,8 </a:t>
                </a:r>
                <a:r>
                  <a:rPr lang="en-US" altLang="en-US" sz="1050" i="1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  <a:t>vs</a:t>
                </a:r>
                <a:r>
                  <a:rPr lang="en-US" altLang="en-US" sz="105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  <a:t> 5,2 </a:t>
                </a:r>
                <a:r>
                  <a:rPr lang="en-US" altLang="en-US" sz="1050" dirty="0" err="1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  <a:t>mois</a:t>
                </a:r>
                <a:r>
                  <a:rPr lang="en-US" altLang="en-US" sz="105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  <a:t> </a:t>
                </a:r>
                <a:br>
                  <a:rPr lang="en-US" altLang="en-US" sz="105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</a:br>
                <a:r>
                  <a:rPr lang="en-US" altLang="en-US" sz="105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  <a:t>HR 0,53 (IC 95% 0,34-0,84), p=0,006</a:t>
                </a:r>
              </a:p>
            </p:txBody>
          </p:sp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xmlns="" id="{6D5ECEF5-B1CA-B04F-BDCC-51C8CB83FC63}"/>
                  </a:ext>
                </a:extLst>
              </p:cNvPr>
              <p:cNvSpPr txBox="1"/>
              <p:nvPr/>
            </p:nvSpPr>
            <p:spPr>
              <a:xfrm>
                <a:off x="2667731" y="2356181"/>
                <a:ext cx="1091469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Basal-</a:t>
                </a:r>
                <a:r>
                  <a:rPr lang="fr-FR" sz="9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like</a:t>
                </a:r>
                <a:r>
                  <a:rPr lang="fr-FR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(n=30)</a:t>
                </a:r>
              </a:p>
              <a:p>
                <a:r>
                  <a:rPr lang="fr-FR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Classique (n=111)</a:t>
                </a:r>
              </a:p>
              <a:p>
                <a:r>
                  <a:rPr lang="fr-FR" sz="9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p</a:t>
                </a:r>
                <a:r>
                  <a:rPr lang="fr-FR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: 0,0062</a:t>
                </a:r>
              </a:p>
            </p:txBody>
          </p:sp>
          <p:cxnSp>
            <p:nvCxnSpPr>
              <p:cNvPr id="36" name="Connecteur droit 35">
                <a:extLst>
                  <a:ext uri="{FF2B5EF4-FFF2-40B4-BE49-F238E27FC236}">
                    <a16:creationId xmlns:a16="http://schemas.microsoft.com/office/drawing/2014/main" xmlns="" id="{55371E87-123D-E149-AFD2-914C7AB93F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33251" y="2480837"/>
                <a:ext cx="234480" cy="0"/>
              </a:xfrm>
              <a:prstGeom prst="line">
                <a:avLst/>
              </a:prstGeom>
              <a:ln w="12700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necteur droit 36">
                <a:extLst>
                  <a:ext uri="{FF2B5EF4-FFF2-40B4-BE49-F238E27FC236}">
                    <a16:creationId xmlns:a16="http://schemas.microsoft.com/office/drawing/2014/main" xmlns="" id="{0A7B84ED-81CD-BF46-A609-FBE4B12B9E5C}"/>
                  </a:ext>
                </a:extLst>
              </p:cNvPr>
              <p:cNvCxnSpPr/>
              <p:nvPr/>
            </p:nvCxnSpPr>
            <p:spPr>
              <a:xfrm>
                <a:off x="2432361" y="2629514"/>
                <a:ext cx="234481" cy="2052"/>
              </a:xfrm>
              <a:prstGeom prst="line">
                <a:avLst/>
              </a:prstGeom>
              <a:ln w="12700">
                <a:solidFill>
                  <a:srgbClr val="A470A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xmlns="" id="{397788F2-A3E9-614A-A777-6FCD243F67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2759" y="4676215"/>
                <a:ext cx="444032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defTabSz="685800"/>
                <a:r>
                  <a:rPr lang="en-US" altLang="en-US" sz="900" dirty="0">
                    <a:solidFill>
                      <a:srgbClr val="4F81BD"/>
                    </a:solidFill>
                    <a:latin typeface="Calibri" panose="020F0502020204030204" pitchFamily="34" charset="0"/>
                  </a:rPr>
                  <a:t>Basal-like</a:t>
                </a: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xmlns="" id="{390411CF-0630-EA4D-88F8-7E6E23127D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6094" y="4792359"/>
                <a:ext cx="307777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defTabSz="685800"/>
                <a:r>
                  <a:rPr lang="en-US" altLang="en-US" sz="900" dirty="0">
                    <a:solidFill>
                      <a:srgbClr val="A470AA"/>
                    </a:solidFill>
                    <a:latin typeface="Calibri" panose="020F0502020204030204" pitchFamily="34" charset="0"/>
                  </a:rPr>
                  <a:t>Classic</a:t>
                </a: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xmlns="" id="{44659F2F-A4BD-E542-A4D1-997D5E03D0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1407" y="4676215"/>
                <a:ext cx="115416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685800"/>
                <a:r>
                  <a:rPr lang="en-US" altLang="en-US" sz="900" dirty="0">
                    <a:solidFill>
                      <a:srgbClr val="4F81BD"/>
                    </a:solidFill>
                    <a:latin typeface="Calibri" panose="020F0502020204030204" pitchFamily="34" charset="0"/>
                  </a:rPr>
                  <a:t>30</a:t>
                </a: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xmlns="" id="{AD9273F3-B6DB-4D46-93E8-93CFB85AB4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2553" y="4792359"/>
                <a:ext cx="173124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685800"/>
                <a:r>
                  <a:rPr lang="en-US" altLang="en-US" sz="900" dirty="0">
                    <a:solidFill>
                      <a:srgbClr val="A470AA"/>
                    </a:solidFill>
                    <a:latin typeface="Calibri" panose="020F0502020204030204" pitchFamily="34" charset="0"/>
                  </a:rPr>
                  <a:t>111</a:t>
                </a: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xmlns="" id="{0A0128E1-BD19-3945-A770-F49D394710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7664" y="4676215"/>
                <a:ext cx="115416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685800"/>
                <a:r>
                  <a:rPr lang="en-US" altLang="en-US" sz="900" dirty="0">
                    <a:solidFill>
                      <a:srgbClr val="4F81BD"/>
                    </a:solidFill>
                    <a:latin typeface="Calibri" panose="020F0502020204030204" pitchFamily="34" charset="0"/>
                  </a:rPr>
                  <a:t>15</a:t>
                </a: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xmlns="" id="{D893DD06-A9BA-D041-9E81-F6FBDAAE44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7664" y="4792359"/>
                <a:ext cx="115416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685800"/>
                <a:r>
                  <a:rPr lang="en-US" altLang="en-US" sz="900" dirty="0">
                    <a:solidFill>
                      <a:srgbClr val="A470AA"/>
                    </a:solidFill>
                    <a:latin typeface="Calibri" panose="020F0502020204030204" pitchFamily="34" charset="0"/>
                  </a:rPr>
                  <a:t>74</a:t>
                </a: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xmlns="" id="{26032454-17FA-5949-B102-ED93FBC19C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4209" y="4792359"/>
                <a:ext cx="115416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685800"/>
                <a:r>
                  <a:rPr lang="en-US" altLang="en-US" sz="900" dirty="0">
                    <a:solidFill>
                      <a:srgbClr val="A470AA"/>
                    </a:solidFill>
                    <a:latin typeface="Calibri" panose="020F0502020204030204" pitchFamily="34" charset="0"/>
                  </a:rPr>
                  <a:t>29</a:t>
                </a: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xmlns="" id="{D7D03745-CF70-DF4C-9F89-6BA1D3E9F6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10898" y="4792359"/>
                <a:ext cx="115416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685800"/>
                <a:r>
                  <a:rPr lang="en-US" altLang="en-US" sz="900" dirty="0">
                    <a:solidFill>
                      <a:srgbClr val="A470AA"/>
                    </a:solidFill>
                    <a:latin typeface="Calibri" panose="020F0502020204030204" pitchFamily="34" charset="0"/>
                  </a:rPr>
                  <a:t>10</a:t>
                </a: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xmlns="" id="{BBCAD851-BA0C-9A45-9FFC-BE4DE27E81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9598" y="4792359"/>
                <a:ext cx="57708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685800"/>
                <a:r>
                  <a:rPr lang="en-US" altLang="en-US" sz="900" dirty="0">
                    <a:solidFill>
                      <a:srgbClr val="A470AA"/>
                    </a:solidFill>
                    <a:latin typeface="Calibri" panose="020F0502020204030204" pitchFamily="34" charset="0"/>
                  </a:rPr>
                  <a:t>7</a:t>
                </a: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xmlns="" id="{BB597B21-7F51-C344-8D9E-79303E282A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5335" y="4792359"/>
                <a:ext cx="57708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685800"/>
                <a:r>
                  <a:rPr lang="en-US" altLang="en-US" sz="900" dirty="0">
                    <a:solidFill>
                      <a:srgbClr val="A470AA"/>
                    </a:solidFill>
                    <a:latin typeface="Calibri" panose="020F0502020204030204" pitchFamily="34" charset="0"/>
                  </a:rPr>
                  <a:t>5</a:t>
                </a: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xmlns="" id="{52FC0ACA-58E3-6F43-B79F-8A3B10A9C1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1880" y="4792359"/>
                <a:ext cx="57708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685800"/>
                <a:r>
                  <a:rPr lang="en-US" altLang="en-US" sz="900" dirty="0">
                    <a:solidFill>
                      <a:srgbClr val="A470AA"/>
                    </a:solidFill>
                    <a:latin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xmlns="" id="{7E5F035D-17BF-8A44-B2C0-E55CDBA9F2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550" y="4676215"/>
                <a:ext cx="57708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685800"/>
                <a:r>
                  <a:rPr lang="en-US" altLang="en-US" sz="900" dirty="0">
                    <a:solidFill>
                      <a:srgbClr val="4F81BD"/>
                    </a:solidFill>
                    <a:latin typeface="Calibri" panose="020F0502020204030204" pitchFamily="34" charset="0"/>
                  </a:rPr>
                  <a:t>6</a:t>
                </a:r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xmlns="" id="{BB5C8AA1-A928-DF42-BB4A-6009BFC7BC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7823" y="4676215"/>
                <a:ext cx="57708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685800"/>
                <a:r>
                  <a:rPr lang="en-US" altLang="en-US" sz="900" dirty="0">
                    <a:solidFill>
                      <a:srgbClr val="4F81BD"/>
                    </a:solidFill>
                    <a:latin typeface="Calibri" panose="020F0502020204030204" pitchFamily="34" charset="0"/>
                  </a:rPr>
                  <a:t>1</a:t>
                </a:r>
              </a:p>
            </p:txBody>
          </p:sp>
        </p:grpSp>
      </p:grpSp>
      <p:grpSp>
        <p:nvGrpSpPr>
          <p:cNvPr id="49" name="Groupe 48">
            <a:extLst>
              <a:ext uri="{FF2B5EF4-FFF2-40B4-BE49-F238E27FC236}">
                <a16:creationId xmlns:a16="http://schemas.microsoft.com/office/drawing/2014/main" xmlns="" id="{A226AFB0-EC84-4B4A-BD02-4F4F3C66068F}"/>
              </a:ext>
            </a:extLst>
          </p:cNvPr>
          <p:cNvGrpSpPr/>
          <p:nvPr/>
        </p:nvGrpSpPr>
        <p:grpSpPr>
          <a:xfrm>
            <a:off x="5111319" y="1743236"/>
            <a:ext cx="3433759" cy="3039338"/>
            <a:chOff x="598530" y="1891520"/>
            <a:chExt cx="3433759" cy="3039338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xmlns="" id="{8C141B2E-AE87-C34F-B0C8-82670FB996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8530" y="4563391"/>
              <a:ext cx="532197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685800"/>
              <a:r>
                <a:rPr lang="en-US" altLang="en-US" sz="9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</a:rPr>
                <a:t>Nb</a:t>
              </a:r>
              <a:r>
                <a:rPr lang="en-US" altLang="en-US" sz="9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</a:rPr>
                <a:t> à </a:t>
              </a:r>
              <a:r>
                <a:rPr lang="en-US" altLang="en-US" sz="9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</a:rPr>
                <a:t>risque</a:t>
              </a:r>
              <a:endParaRPr lang="en-US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endParaRPr>
            </a:p>
          </p:txBody>
        </p:sp>
        <p:grpSp>
          <p:nvGrpSpPr>
            <p:cNvPr id="51" name="Groupe 50">
              <a:extLst>
                <a:ext uri="{FF2B5EF4-FFF2-40B4-BE49-F238E27FC236}">
                  <a16:creationId xmlns:a16="http://schemas.microsoft.com/office/drawing/2014/main" xmlns="" id="{492E1AFD-1E0F-484D-BC36-D49C9F45B878}"/>
                </a:ext>
              </a:extLst>
            </p:cNvPr>
            <p:cNvGrpSpPr/>
            <p:nvPr/>
          </p:nvGrpSpPr>
          <p:grpSpPr>
            <a:xfrm>
              <a:off x="910729" y="1891520"/>
              <a:ext cx="3121560" cy="3039338"/>
              <a:chOff x="910729" y="1891520"/>
              <a:chExt cx="3121560" cy="3039338"/>
            </a:xfrm>
          </p:grpSpPr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xmlns="" id="{6D176742-4576-7449-9A64-C3202924A2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6983" y="4269544"/>
                <a:ext cx="68930" cy="1615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105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  <a:t>0</a:t>
                </a: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xmlns="" id="{BE219267-EA1E-9D49-B2F5-2962D01801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6958" y="4269544"/>
                <a:ext cx="68930" cy="1615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685800"/>
                <a:r>
                  <a:rPr lang="en-US" altLang="en-US" sz="105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  <a:t>5</a:t>
                </a:r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xmlns="" id="{6673D7BB-ACF9-6A4A-9B63-6C061DDA20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0802" y="2250184"/>
                <a:ext cx="171522" cy="1615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defTabSz="685800"/>
                <a:r>
                  <a:rPr lang="en-US" altLang="en-US" sz="105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  <a:t>1,0</a:t>
                </a:r>
              </a:p>
            </p:txBody>
          </p:sp>
          <p:sp>
            <p:nvSpPr>
              <p:cNvPr id="55" name="Freeform 35">
                <a:extLst>
                  <a:ext uri="{FF2B5EF4-FFF2-40B4-BE49-F238E27FC236}">
                    <a16:creationId xmlns:a16="http://schemas.microsoft.com/office/drawing/2014/main" xmlns="" id="{EAE121E9-217F-9B45-9060-A4B28988484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76134" y="2321169"/>
                <a:ext cx="45719" cy="1896425"/>
              </a:xfrm>
              <a:custGeom>
                <a:avLst/>
                <a:gdLst>
                  <a:gd name="T0" fmla="*/ 13 w 13"/>
                  <a:gd name="T1" fmla="*/ 938 h 938"/>
                  <a:gd name="T2" fmla="*/ 13 w 13"/>
                  <a:gd name="T3" fmla="*/ 0 h 938"/>
                  <a:gd name="T4" fmla="*/ 13 w 13"/>
                  <a:gd name="T5" fmla="*/ 935 h 938"/>
                  <a:gd name="T6" fmla="*/ 0 w 13"/>
                  <a:gd name="T7" fmla="*/ 935 h 938"/>
                  <a:gd name="T8" fmla="*/ 13 w 13"/>
                  <a:gd name="T9" fmla="*/ 843 h 938"/>
                  <a:gd name="T10" fmla="*/ 0 w 13"/>
                  <a:gd name="T11" fmla="*/ 843 h 938"/>
                  <a:gd name="T12" fmla="*/ 13 w 13"/>
                  <a:gd name="T13" fmla="*/ 750 h 938"/>
                  <a:gd name="T14" fmla="*/ 0 w 13"/>
                  <a:gd name="T15" fmla="*/ 750 h 938"/>
                  <a:gd name="T16" fmla="*/ 13 w 13"/>
                  <a:gd name="T17" fmla="*/ 657 h 938"/>
                  <a:gd name="T18" fmla="*/ 0 w 13"/>
                  <a:gd name="T19" fmla="*/ 657 h 938"/>
                  <a:gd name="T20" fmla="*/ 13 w 13"/>
                  <a:gd name="T21" fmla="*/ 564 h 938"/>
                  <a:gd name="T22" fmla="*/ 0 w 13"/>
                  <a:gd name="T23" fmla="*/ 564 h 938"/>
                  <a:gd name="T24" fmla="*/ 13 w 13"/>
                  <a:gd name="T25" fmla="*/ 471 h 938"/>
                  <a:gd name="T26" fmla="*/ 0 w 13"/>
                  <a:gd name="T27" fmla="*/ 471 h 938"/>
                  <a:gd name="T28" fmla="*/ 13 w 13"/>
                  <a:gd name="T29" fmla="*/ 379 h 938"/>
                  <a:gd name="T30" fmla="*/ 0 w 13"/>
                  <a:gd name="T31" fmla="*/ 379 h 938"/>
                  <a:gd name="T32" fmla="*/ 13 w 13"/>
                  <a:gd name="T33" fmla="*/ 286 h 938"/>
                  <a:gd name="T34" fmla="*/ 0 w 13"/>
                  <a:gd name="T35" fmla="*/ 286 h 938"/>
                  <a:gd name="T36" fmla="*/ 13 w 13"/>
                  <a:gd name="T37" fmla="*/ 193 h 938"/>
                  <a:gd name="T38" fmla="*/ 0 w 13"/>
                  <a:gd name="T39" fmla="*/ 193 h 938"/>
                  <a:gd name="T40" fmla="*/ 13 w 13"/>
                  <a:gd name="T41" fmla="*/ 100 h 938"/>
                  <a:gd name="T42" fmla="*/ 0 w 13"/>
                  <a:gd name="T43" fmla="*/ 100 h 938"/>
                  <a:gd name="T44" fmla="*/ 13 w 13"/>
                  <a:gd name="T45" fmla="*/ 7 h 938"/>
                  <a:gd name="T46" fmla="*/ 0 w 13"/>
                  <a:gd name="T47" fmla="*/ 7 h 9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3" h="938">
                    <a:moveTo>
                      <a:pt x="13" y="938"/>
                    </a:moveTo>
                    <a:lnTo>
                      <a:pt x="13" y="0"/>
                    </a:lnTo>
                    <a:moveTo>
                      <a:pt x="13" y="935"/>
                    </a:moveTo>
                    <a:lnTo>
                      <a:pt x="0" y="935"/>
                    </a:lnTo>
                    <a:moveTo>
                      <a:pt x="13" y="843"/>
                    </a:moveTo>
                    <a:lnTo>
                      <a:pt x="0" y="843"/>
                    </a:lnTo>
                    <a:moveTo>
                      <a:pt x="13" y="750"/>
                    </a:moveTo>
                    <a:lnTo>
                      <a:pt x="0" y="750"/>
                    </a:lnTo>
                    <a:moveTo>
                      <a:pt x="13" y="657"/>
                    </a:moveTo>
                    <a:lnTo>
                      <a:pt x="0" y="657"/>
                    </a:lnTo>
                    <a:moveTo>
                      <a:pt x="13" y="564"/>
                    </a:moveTo>
                    <a:lnTo>
                      <a:pt x="0" y="564"/>
                    </a:lnTo>
                    <a:moveTo>
                      <a:pt x="13" y="471"/>
                    </a:moveTo>
                    <a:lnTo>
                      <a:pt x="0" y="471"/>
                    </a:lnTo>
                    <a:moveTo>
                      <a:pt x="13" y="379"/>
                    </a:moveTo>
                    <a:lnTo>
                      <a:pt x="0" y="379"/>
                    </a:lnTo>
                    <a:moveTo>
                      <a:pt x="13" y="286"/>
                    </a:moveTo>
                    <a:lnTo>
                      <a:pt x="0" y="286"/>
                    </a:lnTo>
                    <a:moveTo>
                      <a:pt x="13" y="193"/>
                    </a:moveTo>
                    <a:lnTo>
                      <a:pt x="0" y="193"/>
                    </a:lnTo>
                    <a:moveTo>
                      <a:pt x="13" y="100"/>
                    </a:moveTo>
                    <a:lnTo>
                      <a:pt x="0" y="100"/>
                    </a:lnTo>
                    <a:moveTo>
                      <a:pt x="13" y="7"/>
                    </a:moveTo>
                    <a:lnTo>
                      <a:pt x="0" y="7"/>
                    </a:lnTo>
                  </a:path>
                </a:pathLst>
              </a:custGeom>
              <a:noFill/>
              <a:ln w="12700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sz="750">
                  <a:solidFill>
                    <a:prstClr val="black"/>
                  </a:solidFill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xmlns="" id="{B46F79C5-2A0A-FE46-B387-72D1D9DE7A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8617" y="4449582"/>
                <a:ext cx="447238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685800"/>
                <a:r>
                  <a:rPr lang="en-US" altLang="en-US" sz="9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  <a:t>SG (</a:t>
                </a:r>
                <a:r>
                  <a:rPr lang="en-US" altLang="en-US" sz="900" dirty="0" err="1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  <a:t>mois</a:t>
                </a:r>
                <a:r>
                  <a:rPr lang="en-US" altLang="en-US" sz="9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  <a:t>)</a:t>
                </a:r>
              </a:p>
            </p:txBody>
          </p:sp>
          <p:cxnSp>
            <p:nvCxnSpPr>
              <p:cNvPr id="57" name="Connecteur droit 56">
                <a:extLst>
                  <a:ext uri="{FF2B5EF4-FFF2-40B4-BE49-F238E27FC236}">
                    <a16:creationId xmlns:a16="http://schemas.microsoft.com/office/drawing/2014/main" xmlns="" id="{7FEFC2D0-3DDB-DE46-870D-05BC5BBDCA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19824" y="4214991"/>
                <a:ext cx="2398699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Connecteur droit 57">
                <a:extLst>
                  <a:ext uri="{FF2B5EF4-FFF2-40B4-BE49-F238E27FC236}">
                    <a16:creationId xmlns:a16="http://schemas.microsoft.com/office/drawing/2014/main" xmlns="" id="{F3F0AF1D-4DED-2C43-BCB3-7C08C1ACDC1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584074" y="4234948"/>
                <a:ext cx="54000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xmlns="" id="{4B5C958B-6BC5-C943-B64B-FA36284600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5160" y="4269544"/>
                <a:ext cx="137858" cy="1615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685800"/>
                <a:r>
                  <a:rPr lang="en-US" altLang="en-US" sz="105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  <a:t>10</a:t>
                </a:r>
              </a:p>
            </p:txBody>
          </p:sp>
          <p:cxnSp>
            <p:nvCxnSpPr>
              <p:cNvPr id="60" name="Connecteur droit 59">
                <a:extLst>
                  <a:ext uri="{FF2B5EF4-FFF2-40B4-BE49-F238E27FC236}">
                    <a16:creationId xmlns:a16="http://schemas.microsoft.com/office/drawing/2014/main" xmlns="" id="{51C5F0D2-7D7F-5A43-B43D-2AB3FB5F106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963540" y="4234948"/>
                <a:ext cx="54000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xmlns="" id="{2B14C0D7-7C6F-2A4A-8953-84F6E9D1A4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12208" y="4269544"/>
                <a:ext cx="137858" cy="1615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685800"/>
                <a:r>
                  <a:rPr lang="en-US" altLang="en-US" sz="105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  <a:t>15</a:t>
                </a:r>
              </a:p>
            </p:txBody>
          </p:sp>
          <p:cxnSp>
            <p:nvCxnSpPr>
              <p:cNvPr id="62" name="Connecteur droit 61">
                <a:extLst>
                  <a:ext uri="{FF2B5EF4-FFF2-40B4-BE49-F238E27FC236}">
                    <a16:creationId xmlns:a16="http://schemas.microsoft.com/office/drawing/2014/main" xmlns="" id="{3985F57A-72DC-3D4F-B1DF-6258F756B8D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350588" y="4234948"/>
                <a:ext cx="54000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xmlns="" id="{47D65932-A76E-CA43-ABFA-71B5FB0F7E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7337" y="4269544"/>
                <a:ext cx="137858" cy="1615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685800"/>
                <a:r>
                  <a:rPr lang="en-US" altLang="en-US" sz="105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  <a:t>20</a:t>
                </a:r>
              </a:p>
            </p:txBody>
          </p:sp>
          <p:cxnSp>
            <p:nvCxnSpPr>
              <p:cNvPr id="64" name="Connecteur droit 63">
                <a:extLst>
                  <a:ext uri="{FF2B5EF4-FFF2-40B4-BE49-F238E27FC236}">
                    <a16:creationId xmlns:a16="http://schemas.microsoft.com/office/drawing/2014/main" xmlns="" id="{B0AC1638-C33F-0F48-BA5A-8DC5E0C3DF3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729624" y="4234948"/>
                <a:ext cx="54000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xmlns="" id="{8F29DAAB-4445-564B-9DA1-C04973263D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0802" y="2619572"/>
                <a:ext cx="171522" cy="1615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defTabSz="685800"/>
                <a:r>
                  <a:rPr lang="en-US" altLang="en-US" sz="105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  <a:t>0,8</a:t>
                </a:r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xmlns="" id="{4600C1CC-C135-FE46-A17F-C07C9ACCE8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0802" y="2997918"/>
                <a:ext cx="171522" cy="1615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defTabSz="685800"/>
                <a:r>
                  <a:rPr lang="en-US" altLang="en-US" sz="105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  <a:t>0,6</a:t>
                </a:r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xmlns="" id="{B7BB761D-695F-744B-9A7A-476F532386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0802" y="3372997"/>
                <a:ext cx="171522" cy="1615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defTabSz="685800"/>
                <a:r>
                  <a:rPr lang="en-US" altLang="en-US" sz="105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  <a:t>0,4</a:t>
                </a:r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xmlns="" id="{5AE09B13-CA8F-0644-824F-B956F7ABC5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0802" y="3741544"/>
                <a:ext cx="171522" cy="1615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defTabSz="685800"/>
                <a:r>
                  <a:rPr lang="en-US" altLang="en-US" sz="105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  <a:t>0,2</a:t>
                </a:r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xmlns="" id="{5481DE89-E562-AF42-816D-1514C2436D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0802" y="4114699"/>
                <a:ext cx="171522" cy="1615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defTabSz="685800"/>
                <a:r>
                  <a:rPr lang="en-US" altLang="en-US" sz="105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  <a:t>0,0</a:t>
                </a:r>
              </a:p>
            </p:txBody>
          </p:sp>
          <p:cxnSp>
            <p:nvCxnSpPr>
              <p:cNvPr id="70" name="Connecteur droit 69">
                <a:extLst>
                  <a:ext uri="{FF2B5EF4-FFF2-40B4-BE49-F238E27FC236}">
                    <a16:creationId xmlns:a16="http://schemas.microsoft.com/office/drawing/2014/main" xmlns="" id="{161A6B32-DC09-D648-A530-CEEF2871A66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195366" y="4234948"/>
                <a:ext cx="54000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xmlns="" id="{2D58FBB7-9BE6-BA48-A812-BB0483A2DEC4}"/>
                  </a:ext>
                </a:extLst>
              </p:cNvPr>
              <p:cNvSpPr/>
              <p:nvPr/>
            </p:nvSpPr>
            <p:spPr>
              <a:xfrm>
                <a:off x="1537982" y="1891520"/>
                <a:ext cx="2012465" cy="280452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txBody>
              <a:bodyPr wrap="none" lIns="36000" tIns="36000" rIns="36000" bIns="3600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" sz="13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F81BD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n=109 with GATA6 RNA </a:t>
                </a:r>
                <a:r>
                  <a:rPr lang="en" sz="1350" b="1" dirty="0">
                    <a:solidFill>
                      <a:srgbClr val="4F81BD"/>
                    </a:solidFill>
                    <a:latin typeface="Calibri"/>
                  </a:rPr>
                  <a:t>ISH</a:t>
                </a:r>
                <a:endParaRPr kumimoji="0" lang="en" sz="135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xmlns="" id="{8E2E254D-1D78-D14E-85D5-56E0447EAE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97464" y="3023300"/>
                <a:ext cx="1934825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105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  <a:t>SG </a:t>
                </a:r>
                <a:r>
                  <a:rPr lang="en-US" altLang="en-US" sz="1050" dirty="0" err="1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  <a:t>médiane</a:t>
                </a:r>
                <a:r>
                  <a:rPr lang="en-US" altLang="en-US" sz="105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  <a:t> 8,2 </a:t>
                </a:r>
                <a:r>
                  <a:rPr lang="en-US" altLang="en-US" sz="1050" i="1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  <a:t>vs</a:t>
                </a:r>
                <a:r>
                  <a:rPr lang="en-US" altLang="en-US" sz="105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  <a:t> 5,8 </a:t>
                </a:r>
                <a:r>
                  <a:rPr lang="en-US" altLang="en-US" sz="1050" dirty="0" err="1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  <a:t>mois</a:t>
                </a:r>
                <a:r>
                  <a:rPr lang="en-US" altLang="en-US" sz="105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  <a:t> </a:t>
                </a:r>
                <a:br>
                  <a:rPr lang="en-US" altLang="en-US" sz="105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</a:br>
                <a:r>
                  <a:rPr lang="en-US" altLang="en-US" sz="105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  <a:t>HR 0,66 (IC 95% 0,40-1,07), p=0,08</a:t>
                </a:r>
              </a:p>
            </p:txBody>
          </p:sp>
          <p:sp>
            <p:nvSpPr>
              <p:cNvPr id="73" name="ZoneTexte 72">
                <a:extLst>
                  <a:ext uri="{FF2B5EF4-FFF2-40B4-BE49-F238E27FC236}">
                    <a16:creationId xmlns:a16="http://schemas.microsoft.com/office/drawing/2014/main" xmlns="" id="{202C868B-C36B-604C-8D2F-F327B875A9E1}"/>
                  </a:ext>
                </a:extLst>
              </p:cNvPr>
              <p:cNvSpPr txBox="1"/>
              <p:nvPr/>
            </p:nvSpPr>
            <p:spPr>
              <a:xfrm>
                <a:off x="2667731" y="2356181"/>
                <a:ext cx="1091469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Elevé (n=82)</a:t>
                </a:r>
              </a:p>
              <a:p>
                <a:r>
                  <a:rPr lang="fr-FR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Faible (n=27)</a:t>
                </a:r>
              </a:p>
              <a:p>
                <a:r>
                  <a:rPr lang="fr-FR" sz="9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p</a:t>
                </a:r>
                <a:r>
                  <a:rPr lang="fr-FR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: 0,0892</a:t>
                </a:r>
              </a:p>
            </p:txBody>
          </p:sp>
          <p:cxnSp>
            <p:nvCxnSpPr>
              <p:cNvPr id="74" name="Connecteur droit 73">
                <a:extLst>
                  <a:ext uri="{FF2B5EF4-FFF2-40B4-BE49-F238E27FC236}">
                    <a16:creationId xmlns:a16="http://schemas.microsoft.com/office/drawing/2014/main" xmlns="" id="{8CC7E60E-FA1E-3045-B57A-B4B2BB8907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33251" y="2480837"/>
                <a:ext cx="234480" cy="0"/>
              </a:xfrm>
              <a:prstGeom prst="line">
                <a:avLst/>
              </a:prstGeom>
              <a:ln w="12700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Connecteur droit 74">
                <a:extLst>
                  <a:ext uri="{FF2B5EF4-FFF2-40B4-BE49-F238E27FC236}">
                    <a16:creationId xmlns:a16="http://schemas.microsoft.com/office/drawing/2014/main" xmlns="" id="{7BF4AF82-BFF9-BA43-B047-0980BA95A8D5}"/>
                  </a:ext>
                </a:extLst>
              </p:cNvPr>
              <p:cNvCxnSpPr/>
              <p:nvPr/>
            </p:nvCxnSpPr>
            <p:spPr>
              <a:xfrm>
                <a:off x="2432361" y="2629514"/>
                <a:ext cx="234481" cy="2052"/>
              </a:xfrm>
              <a:prstGeom prst="line">
                <a:avLst/>
              </a:prstGeom>
              <a:ln w="12700">
                <a:solidFill>
                  <a:srgbClr val="A470A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xmlns="" id="{DCAA6179-4E7A-994E-A2D7-422BAFB38F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0729" y="4676215"/>
                <a:ext cx="214802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defTabSz="685800"/>
                <a:r>
                  <a:rPr lang="en-US" altLang="en-US" sz="900" dirty="0">
                    <a:solidFill>
                      <a:srgbClr val="4F81BD"/>
                    </a:solidFill>
                    <a:latin typeface="Calibri" panose="020F0502020204030204" pitchFamily="34" charset="0"/>
                  </a:rPr>
                  <a:t>High</a:t>
                </a: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xmlns="" id="{58026422-49C2-444B-A57C-9DA0A8DDF4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1853" y="4792359"/>
                <a:ext cx="190758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defTabSz="685800"/>
                <a:r>
                  <a:rPr lang="en-US" altLang="en-US" sz="900" dirty="0">
                    <a:solidFill>
                      <a:srgbClr val="A470AA"/>
                    </a:solidFill>
                    <a:latin typeface="Calibri" panose="020F0502020204030204" pitchFamily="34" charset="0"/>
                  </a:rPr>
                  <a:t>Low</a:t>
                </a: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xmlns="" id="{412CFD2D-87AE-CF4D-94A1-FAB6D27E08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1407" y="4676215"/>
                <a:ext cx="115416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685800"/>
                <a:r>
                  <a:rPr lang="en-US" altLang="en-US" sz="900" dirty="0">
                    <a:solidFill>
                      <a:srgbClr val="4F81BD"/>
                    </a:solidFill>
                    <a:latin typeface="Calibri" panose="020F0502020204030204" pitchFamily="34" charset="0"/>
                  </a:rPr>
                  <a:t>82</a:t>
                </a: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xmlns="" id="{91640429-4E3B-D64E-AD13-EE86ABEB08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1407" y="4792359"/>
                <a:ext cx="115416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685800"/>
                <a:r>
                  <a:rPr lang="en-US" altLang="en-US" sz="900" dirty="0">
                    <a:solidFill>
                      <a:srgbClr val="A470AA"/>
                    </a:solidFill>
                    <a:latin typeface="Calibri" panose="020F0502020204030204" pitchFamily="34" charset="0"/>
                  </a:rPr>
                  <a:t>27</a:t>
                </a: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xmlns="" id="{9E544E71-0D21-C74F-8CF6-BFF8436421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58359" y="4676215"/>
                <a:ext cx="115416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685800"/>
                <a:r>
                  <a:rPr lang="en-US" altLang="en-US" sz="900" dirty="0">
                    <a:solidFill>
                      <a:srgbClr val="4F81BD"/>
                    </a:solidFill>
                    <a:latin typeface="Calibri" panose="020F0502020204030204" pitchFamily="34" charset="0"/>
                  </a:rPr>
                  <a:t>52</a:t>
                </a:r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xmlns="" id="{BFB961AF-1AF7-DA40-820A-9BAD1653BD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58359" y="4792359"/>
                <a:ext cx="115416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685800"/>
                <a:r>
                  <a:rPr lang="en-US" altLang="en-US" sz="900" dirty="0">
                    <a:solidFill>
                      <a:srgbClr val="A470AA"/>
                    </a:solidFill>
                    <a:latin typeface="Calibri" panose="020F0502020204030204" pitchFamily="34" charset="0"/>
                  </a:rPr>
                  <a:t>16</a:t>
                </a:r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xmlns="" id="{D1BA07BA-E42A-0940-BC4D-C978D41C50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8724" y="4676215"/>
                <a:ext cx="115416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685800"/>
                <a:r>
                  <a:rPr lang="en-US" altLang="en-US" sz="900" dirty="0">
                    <a:solidFill>
                      <a:srgbClr val="4F81BD"/>
                    </a:solidFill>
                    <a:latin typeface="Calibri" panose="020F0502020204030204" pitchFamily="34" charset="0"/>
                  </a:rPr>
                  <a:t>17</a:t>
                </a:r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xmlns="" id="{11FD2471-F7EE-6A4C-90AB-A2DED2D4B9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7578" y="4792359"/>
                <a:ext cx="57708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685800"/>
                <a:r>
                  <a:rPr lang="en-US" altLang="en-US" sz="900" dirty="0">
                    <a:solidFill>
                      <a:srgbClr val="A470AA"/>
                    </a:solidFill>
                    <a:latin typeface="Calibri" panose="020F0502020204030204" pitchFamily="34" charset="0"/>
                  </a:rPr>
                  <a:t>6</a:t>
                </a:r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xmlns="" id="{90521686-1F62-D54C-A002-E596A70E60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0858" y="4676215"/>
                <a:ext cx="57708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685800"/>
                <a:r>
                  <a:rPr lang="en-US" altLang="en-US" sz="900" dirty="0">
                    <a:solidFill>
                      <a:srgbClr val="4F81BD"/>
                    </a:solidFill>
                    <a:latin typeface="Calibri" panose="020F0502020204030204" pitchFamily="34" charset="0"/>
                  </a:rPr>
                  <a:t>6</a:t>
                </a:r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xmlns="" id="{9B2B8F24-3812-1A48-913A-9A2C368C29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0858" y="4792359"/>
                <a:ext cx="57708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685800"/>
                <a:r>
                  <a:rPr lang="en-US" altLang="en-US" sz="900" dirty="0">
                    <a:solidFill>
                      <a:srgbClr val="A470AA"/>
                    </a:solidFill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xmlns="" id="{98768286-D26C-DB4E-98B5-1D2218F5E6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9705" y="4269544"/>
                <a:ext cx="137859" cy="1615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685800"/>
                <a:r>
                  <a:rPr lang="en-US" altLang="en-US" sz="105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  <a:t>25</a:t>
                </a:r>
              </a:p>
            </p:txBody>
          </p:sp>
          <p:cxnSp>
            <p:nvCxnSpPr>
              <p:cNvPr id="131" name="Connecteur droit 130">
                <a:extLst>
                  <a:ext uri="{FF2B5EF4-FFF2-40B4-BE49-F238E27FC236}">
                    <a16:creationId xmlns:a16="http://schemas.microsoft.com/office/drawing/2014/main" xmlns="" id="{0A7A3A58-3B54-0041-A844-01FC1FAEB7F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111993" y="4234948"/>
                <a:ext cx="54000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xmlns="" id="{0F8BF0B2-8EC9-5047-8392-A007055EAD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7304" y="4269544"/>
                <a:ext cx="137858" cy="1615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685800"/>
                <a:r>
                  <a:rPr lang="en-US" altLang="en-US" sz="105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libri" panose="020F0502020204030204" pitchFamily="34" charset="0"/>
                  </a:rPr>
                  <a:t>30</a:t>
                </a:r>
              </a:p>
            </p:txBody>
          </p:sp>
          <p:cxnSp>
            <p:nvCxnSpPr>
              <p:cNvPr id="133" name="Connecteur droit 132">
                <a:extLst>
                  <a:ext uri="{FF2B5EF4-FFF2-40B4-BE49-F238E27FC236}">
                    <a16:creationId xmlns:a16="http://schemas.microsoft.com/office/drawing/2014/main" xmlns="" id="{7BF5C777-BF10-C74C-8F9A-02EF784C19F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499591" y="4234948"/>
                <a:ext cx="54000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xmlns="" id="{3BF2DF05-348E-7443-BEB5-47486DEBEA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3507" y="4676215"/>
                <a:ext cx="57708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685800"/>
                <a:r>
                  <a:rPr lang="en-US" altLang="en-US" sz="900" dirty="0">
                    <a:solidFill>
                      <a:srgbClr val="4F81BD"/>
                    </a:solidFill>
                    <a:latin typeface="Calibri" panose="020F0502020204030204" pitchFamily="34" charset="0"/>
                  </a:rPr>
                  <a:t>4</a:t>
                </a:r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xmlns="" id="{DAEEDADD-DF07-FC48-82CF-96525C8321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4356" y="4676215"/>
                <a:ext cx="57708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685800"/>
                <a:r>
                  <a:rPr lang="en-US" altLang="en-US" sz="900" dirty="0">
                    <a:solidFill>
                      <a:srgbClr val="4F81BD"/>
                    </a:solidFill>
                    <a:latin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xmlns="" id="{39BD7294-CAEE-2A4A-8E86-E8323142EC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9305" y="4676215"/>
                <a:ext cx="57708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685800"/>
                <a:r>
                  <a:rPr lang="en-US" altLang="en-US" sz="900" dirty="0">
                    <a:solidFill>
                      <a:srgbClr val="4F81BD"/>
                    </a:solidFill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</p:grpSp>
      <p:sp>
        <p:nvSpPr>
          <p:cNvPr id="5" name="Forme libre 4">
            <a:extLst>
              <a:ext uri="{FF2B5EF4-FFF2-40B4-BE49-F238E27FC236}">
                <a16:creationId xmlns:a16="http://schemas.microsoft.com/office/drawing/2014/main" xmlns="" id="{87665B74-AE1A-E644-9017-E117121C9ECF}"/>
              </a:ext>
            </a:extLst>
          </p:cNvPr>
          <p:cNvSpPr/>
          <p:nvPr/>
        </p:nvSpPr>
        <p:spPr>
          <a:xfrm>
            <a:off x="1238250" y="2194866"/>
            <a:ext cx="1390650" cy="1663700"/>
          </a:xfrm>
          <a:custGeom>
            <a:avLst/>
            <a:gdLst>
              <a:gd name="connsiteX0" fmla="*/ 1390650 w 1390650"/>
              <a:gd name="connsiteY0" fmla="*/ 1663700 h 1663700"/>
              <a:gd name="connsiteX1" fmla="*/ 771525 w 1390650"/>
              <a:gd name="connsiteY1" fmla="*/ 1663700 h 1663700"/>
              <a:gd name="connsiteX2" fmla="*/ 771525 w 1390650"/>
              <a:gd name="connsiteY2" fmla="*/ 1520825 h 1663700"/>
              <a:gd name="connsiteX3" fmla="*/ 685800 w 1390650"/>
              <a:gd name="connsiteY3" fmla="*/ 1520825 h 1663700"/>
              <a:gd name="connsiteX4" fmla="*/ 685800 w 1390650"/>
              <a:gd name="connsiteY4" fmla="*/ 1460500 h 1663700"/>
              <a:gd name="connsiteX5" fmla="*/ 625475 w 1390650"/>
              <a:gd name="connsiteY5" fmla="*/ 1460500 h 1663700"/>
              <a:gd name="connsiteX6" fmla="*/ 625475 w 1390650"/>
              <a:gd name="connsiteY6" fmla="*/ 1390650 h 1663700"/>
              <a:gd name="connsiteX7" fmla="*/ 590550 w 1390650"/>
              <a:gd name="connsiteY7" fmla="*/ 1390650 h 1663700"/>
              <a:gd name="connsiteX8" fmla="*/ 590550 w 1390650"/>
              <a:gd name="connsiteY8" fmla="*/ 1238250 h 1663700"/>
              <a:gd name="connsiteX9" fmla="*/ 552450 w 1390650"/>
              <a:gd name="connsiteY9" fmla="*/ 1238250 h 1663700"/>
              <a:gd name="connsiteX10" fmla="*/ 552450 w 1390650"/>
              <a:gd name="connsiteY10" fmla="*/ 1174750 h 1663700"/>
              <a:gd name="connsiteX11" fmla="*/ 552450 w 1390650"/>
              <a:gd name="connsiteY11" fmla="*/ 1174750 h 1663700"/>
              <a:gd name="connsiteX12" fmla="*/ 479425 w 1390650"/>
              <a:gd name="connsiteY12" fmla="*/ 1174750 h 1663700"/>
              <a:gd name="connsiteX13" fmla="*/ 479425 w 1390650"/>
              <a:gd name="connsiteY13" fmla="*/ 1028700 h 1663700"/>
              <a:gd name="connsiteX14" fmla="*/ 425450 w 1390650"/>
              <a:gd name="connsiteY14" fmla="*/ 1028700 h 1663700"/>
              <a:gd name="connsiteX15" fmla="*/ 425450 w 1390650"/>
              <a:gd name="connsiteY15" fmla="*/ 962025 h 1663700"/>
              <a:gd name="connsiteX16" fmla="*/ 387350 w 1390650"/>
              <a:gd name="connsiteY16" fmla="*/ 962025 h 1663700"/>
              <a:gd name="connsiteX17" fmla="*/ 387350 w 1390650"/>
              <a:gd name="connsiteY17" fmla="*/ 895350 h 1663700"/>
              <a:gd name="connsiteX18" fmla="*/ 387350 w 1390650"/>
              <a:gd name="connsiteY18" fmla="*/ 895350 h 1663700"/>
              <a:gd name="connsiteX19" fmla="*/ 374650 w 1390650"/>
              <a:gd name="connsiteY19" fmla="*/ 819150 h 1663700"/>
              <a:gd name="connsiteX20" fmla="*/ 330200 w 1390650"/>
              <a:gd name="connsiteY20" fmla="*/ 819150 h 1663700"/>
              <a:gd name="connsiteX21" fmla="*/ 330200 w 1390650"/>
              <a:gd name="connsiteY21" fmla="*/ 698500 h 1663700"/>
              <a:gd name="connsiteX22" fmla="*/ 301625 w 1390650"/>
              <a:gd name="connsiteY22" fmla="*/ 698500 h 1663700"/>
              <a:gd name="connsiteX23" fmla="*/ 301625 w 1390650"/>
              <a:gd name="connsiteY23" fmla="*/ 628650 h 1663700"/>
              <a:gd name="connsiteX24" fmla="*/ 241300 w 1390650"/>
              <a:gd name="connsiteY24" fmla="*/ 628650 h 1663700"/>
              <a:gd name="connsiteX25" fmla="*/ 241300 w 1390650"/>
              <a:gd name="connsiteY25" fmla="*/ 568325 h 1663700"/>
              <a:gd name="connsiteX26" fmla="*/ 212725 w 1390650"/>
              <a:gd name="connsiteY26" fmla="*/ 568325 h 1663700"/>
              <a:gd name="connsiteX27" fmla="*/ 206375 w 1390650"/>
              <a:gd name="connsiteY27" fmla="*/ 498475 h 1663700"/>
              <a:gd name="connsiteX28" fmla="*/ 200025 w 1390650"/>
              <a:gd name="connsiteY28" fmla="*/ 447675 h 1663700"/>
              <a:gd name="connsiteX29" fmla="*/ 130175 w 1390650"/>
              <a:gd name="connsiteY29" fmla="*/ 447675 h 1663700"/>
              <a:gd name="connsiteX30" fmla="*/ 130175 w 1390650"/>
              <a:gd name="connsiteY30" fmla="*/ 381000 h 1663700"/>
              <a:gd name="connsiteX31" fmla="*/ 127000 w 1390650"/>
              <a:gd name="connsiteY31" fmla="*/ 314325 h 1663700"/>
              <a:gd name="connsiteX32" fmla="*/ 92075 w 1390650"/>
              <a:gd name="connsiteY32" fmla="*/ 314325 h 1663700"/>
              <a:gd name="connsiteX33" fmla="*/ 92075 w 1390650"/>
              <a:gd name="connsiteY33" fmla="*/ 254000 h 1663700"/>
              <a:gd name="connsiteX34" fmla="*/ 38100 w 1390650"/>
              <a:gd name="connsiteY34" fmla="*/ 254000 h 1663700"/>
              <a:gd name="connsiteX35" fmla="*/ 38100 w 1390650"/>
              <a:gd name="connsiteY35" fmla="*/ 196850 h 1663700"/>
              <a:gd name="connsiteX36" fmla="*/ 19050 w 1390650"/>
              <a:gd name="connsiteY36" fmla="*/ 174625 h 1663700"/>
              <a:gd name="connsiteX37" fmla="*/ 12700 w 1390650"/>
              <a:gd name="connsiteY37" fmla="*/ 60325 h 1663700"/>
              <a:gd name="connsiteX38" fmla="*/ 0 w 1390650"/>
              <a:gd name="connsiteY38" fmla="*/ 0 h 166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390650" h="1663700">
                <a:moveTo>
                  <a:pt x="1390650" y="1663700"/>
                </a:moveTo>
                <a:lnTo>
                  <a:pt x="771525" y="1663700"/>
                </a:lnTo>
                <a:lnTo>
                  <a:pt x="771525" y="1520825"/>
                </a:lnTo>
                <a:lnTo>
                  <a:pt x="685800" y="1520825"/>
                </a:lnTo>
                <a:lnTo>
                  <a:pt x="685800" y="1460500"/>
                </a:lnTo>
                <a:lnTo>
                  <a:pt x="625475" y="1460500"/>
                </a:lnTo>
                <a:lnTo>
                  <a:pt x="625475" y="1390650"/>
                </a:lnTo>
                <a:lnTo>
                  <a:pt x="590550" y="1390650"/>
                </a:lnTo>
                <a:lnTo>
                  <a:pt x="590550" y="1238250"/>
                </a:lnTo>
                <a:lnTo>
                  <a:pt x="552450" y="1238250"/>
                </a:lnTo>
                <a:lnTo>
                  <a:pt x="552450" y="1174750"/>
                </a:lnTo>
                <a:lnTo>
                  <a:pt x="552450" y="1174750"/>
                </a:lnTo>
                <a:lnTo>
                  <a:pt x="479425" y="1174750"/>
                </a:lnTo>
                <a:lnTo>
                  <a:pt x="479425" y="1028700"/>
                </a:lnTo>
                <a:lnTo>
                  <a:pt x="425450" y="1028700"/>
                </a:lnTo>
                <a:lnTo>
                  <a:pt x="425450" y="962025"/>
                </a:lnTo>
                <a:lnTo>
                  <a:pt x="387350" y="962025"/>
                </a:lnTo>
                <a:lnTo>
                  <a:pt x="387350" y="895350"/>
                </a:lnTo>
                <a:lnTo>
                  <a:pt x="387350" y="895350"/>
                </a:lnTo>
                <a:lnTo>
                  <a:pt x="374650" y="819150"/>
                </a:lnTo>
                <a:lnTo>
                  <a:pt x="330200" y="819150"/>
                </a:lnTo>
                <a:lnTo>
                  <a:pt x="330200" y="698500"/>
                </a:lnTo>
                <a:lnTo>
                  <a:pt x="301625" y="698500"/>
                </a:lnTo>
                <a:lnTo>
                  <a:pt x="301625" y="628650"/>
                </a:lnTo>
                <a:lnTo>
                  <a:pt x="241300" y="628650"/>
                </a:lnTo>
                <a:lnTo>
                  <a:pt x="241300" y="568325"/>
                </a:lnTo>
                <a:lnTo>
                  <a:pt x="212725" y="568325"/>
                </a:lnTo>
                <a:lnTo>
                  <a:pt x="206375" y="498475"/>
                </a:lnTo>
                <a:lnTo>
                  <a:pt x="200025" y="447675"/>
                </a:lnTo>
                <a:lnTo>
                  <a:pt x="130175" y="447675"/>
                </a:lnTo>
                <a:lnTo>
                  <a:pt x="130175" y="381000"/>
                </a:lnTo>
                <a:lnTo>
                  <a:pt x="127000" y="314325"/>
                </a:lnTo>
                <a:lnTo>
                  <a:pt x="92075" y="314325"/>
                </a:lnTo>
                <a:lnTo>
                  <a:pt x="92075" y="254000"/>
                </a:lnTo>
                <a:lnTo>
                  <a:pt x="38100" y="254000"/>
                </a:lnTo>
                <a:lnTo>
                  <a:pt x="38100" y="196850"/>
                </a:lnTo>
                <a:lnTo>
                  <a:pt x="19050" y="174625"/>
                </a:lnTo>
                <a:lnTo>
                  <a:pt x="12700" y="60325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6" name="Forme libre 85">
            <a:extLst>
              <a:ext uri="{FF2B5EF4-FFF2-40B4-BE49-F238E27FC236}">
                <a16:creationId xmlns:a16="http://schemas.microsoft.com/office/drawing/2014/main" xmlns="" id="{6E6F1683-A65E-D140-BE55-768A95CCBAD7}"/>
              </a:ext>
            </a:extLst>
          </p:cNvPr>
          <p:cNvSpPr/>
          <p:nvPr/>
        </p:nvSpPr>
        <p:spPr>
          <a:xfrm>
            <a:off x="1222375" y="2191691"/>
            <a:ext cx="2559050" cy="1619250"/>
          </a:xfrm>
          <a:custGeom>
            <a:avLst/>
            <a:gdLst>
              <a:gd name="connsiteX0" fmla="*/ 2559050 w 2559050"/>
              <a:gd name="connsiteY0" fmla="*/ 1619250 h 1619250"/>
              <a:gd name="connsiteX1" fmla="*/ 1600200 w 2559050"/>
              <a:gd name="connsiteY1" fmla="*/ 1619250 h 1619250"/>
              <a:gd name="connsiteX2" fmla="*/ 1600200 w 2559050"/>
              <a:gd name="connsiteY2" fmla="*/ 1577975 h 1619250"/>
              <a:gd name="connsiteX3" fmla="*/ 1143000 w 2559050"/>
              <a:gd name="connsiteY3" fmla="*/ 1577975 h 1619250"/>
              <a:gd name="connsiteX4" fmla="*/ 1136650 w 2559050"/>
              <a:gd name="connsiteY4" fmla="*/ 1549400 h 1619250"/>
              <a:gd name="connsiteX5" fmla="*/ 1127125 w 2559050"/>
              <a:gd name="connsiteY5" fmla="*/ 1530350 h 1619250"/>
              <a:gd name="connsiteX6" fmla="*/ 1111250 w 2559050"/>
              <a:gd name="connsiteY6" fmla="*/ 1520825 h 1619250"/>
              <a:gd name="connsiteX7" fmla="*/ 1111250 w 2559050"/>
              <a:gd name="connsiteY7" fmla="*/ 1498600 h 1619250"/>
              <a:gd name="connsiteX8" fmla="*/ 1111250 w 2559050"/>
              <a:gd name="connsiteY8" fmla="*/ 1498600 h 1619250"/>
              <a:gd name="connsiteX9" fmla="*/ 1085850 w 2559050"/>
              <a:gd name="connsiteY9" fmla="*/ 1466850 h 1619250"/>
              <a:gd name="connsiteX10" fmla="*/ 1025525 w 2559050"/>
              <a:gd name="connsiteY10" fmla="*/ 1466850 h 1619250"/>
              <a:gd name="connsiteX11" fmla="*/ 1025525 w 2559050"/>
              <a:gd name="connsiteY11" fmla="*/ 1435100 h 1619250"/>
              <a:gd name="connsiteX12" fmla="*/ 958850 w 2559050"/>
              <a:gd name="connsiteY12" fmla="*/ 1435100 h 1619250"/>
              <a:gd name="connsiteX13" fmla="*/ 958850 w 2559050"/>
              <a:gd name="connsiteY13" fmla="*/ 1435100 h 1619250"/>
              <a:gd name="connsiteX14" fmla="*/ 942975 w 2559050"/>
              <a:gd name="connsiteY14" fmla="*/ 1387475 h 1619250"/>
              <a:gd name="connsiteX15" fmla="*/ 942975 w 2559050"/>
              <a:gd name="connsiteY15" fmla="*/ 1387475 h 1619250"/>
              <a:gd name="connsiteX16" fmla="*/ 904875 w 2559050"/>
              <a:gd name="connsiteY16" fmla="*/ 1323975 h 1619250"/>
              <a:gd name="connsiteX17" fmla="*/ 895350 w 2559050"/>
              <a:gd name="connsiteY17" fmla="*/ 1289050 h 1619250"/>
              <a:gd name="connsiteX18" fmla="*/ 879475 w 2559050"/>
              <a:gd name="connsiteY18" fmla="*/ 1263650 h 1619250"/>
              <a:gd name="connsiteX19" fmla="*/ 873125 w 2559050"/>
              <a:gd name="connsiteY19" fmla="*/ 1203325 h 1619250"/>
              <a:gd name="connsiteX20" fmla="*/ 860425 w 2559050"/>
              <a:gd name="connsiteY20" fmla="*/ 1187450 h 1619250"/>
              <a:gd name="connsiteX21" fmla="*/ 809625 w 2559050"/>
              <a:gd name="connsiteY21" fmla="*/ 1187450 h 1619250"/>
              <a:gd name="connsiteX22" fmla="*/ 806450 w 2559050"/>
              <a:gd name="connsiteY22" fmla="*/ 1136650 h 1619250"/>
              <a:gd name="connsiteX23" fmla="*/ 777875 w 2559050"/>
              <a:gd name="connsiteY23" fmla="*/ 1136650 h 1619250"/>
              <a:gd name="connsiteX24" fmla="*/ 771525 w 2559050"/>
              <a:gd name="connsiteY24" fmla="*/ 1085850 h 1619250"/>
              <a:gd name="connsiteX25" fmla="*/ 755650 w 2559050"/>
              <a:gd name="connsiteY25" fmla="*/ 1050925 h 1619250"/>
              <a:gd name="connsiteX26" fmla="*/ 755650 w 2559050"/>
              <a:gd name="connsiteY26" fmla="*/ 1050925 h 1619250"/>
              <a:gd name="connsiteX27" fmla="*/ 727075 w 2559050"/>
              <a:gd name="connsiteY27" fmla="*/ 1050925 h 1619250"/>
              <a:gd name="connsiteX28" fmla="*/ 708025 w 2559050"/>
              <a:gd name="connsiteY28" fmla="*/ 1025525 h 1619250"/>
              <a:gd name="connsiteX29" fmla="*/ 708025 w 2559050"/>
              <a:gd name="connsiteY29" fmla="*/ 977900 h 1619250"/>
              <a:gd name="connsiteX30" fmla="*/ 676275 w 2559050"/>
              <a:gd name="connsiteY30" fmla="*/ 977900 h 1619250"/>
              <a:gd name="connsiteX31" fmla="*/ 676275 w 2559050"/>
              <a:gd name="connsiteY31" fmla="*/ 933450 h 1619250"/>
              <a:gd name="connsiteX32" fmla="*/ 657225 w 2559050"/>
              <a:gd name="connsiteY32" fmla="*/ 904875 h 1619250"/>
              <a:gd name="connsiteX33" fmla="*/ 657225 w 2559050"/>
              <a:gd name="connsiteY33" fmla="*/ 904875 h 1619250"/>
              <a:gd name="connsiteX34" fmla="*/ 625475 w 2559050"/>
              <a:gd name="connsiteY34" fmla="*/ 873125 h 1619250"/>
              <a:gd name="connsiteX35" fmla="*/ 609600 w 2559050"/>
              <a:gd name="connsiteY35" fmla="*/ 854075 h 1619250"/>
              <a:gd name="connsiteX36" fmla="*/ 596900 w 2559050"/>
              <a:gd name="connsiteY36" fmla="*/ 790575 h 1619250"/>
              <a:gd name="connsiteX37" fmla="*/ 571500 w 2559050"/>
              <a:gd name="connsiteY37" fmla="*/ 749300 h 1619250"/>
              <a:gd name="connsiteX38" fmla="*/ 546100 w 2559050"/>
              <a:gd name="connsiteY38" fmla="*/ 704850 h 1619250"/>
              <a:gd name="connsiteX39" fmla="*/ 530225 w 2559050"/>
              <a:gd name="connsiteY39" fmla="*/ 673100 h 1619250"/>
              <a:gd name="connsiteX40" fmla="*/ 473075 w 2559050"/>
              <a:gd name="connsiteY40" fmla="*/ 622300 h 1619250"/>
              <a:gd name="connsiteX41" fmla="*/ 473075 w 2559050"/>
              <a:gd name="connsiteY41" fmla="*/ 622300 h 1619250"/>
              <a:gd name="connsiteX42" fmla="*/ 460375 w 2559050"/>
              <a:gd name="connsiteY42" fmla="*/ 593725 h 1619250"/>
              <a:gd name="connsiteX43" fmla="*/ 422275 w 2559050"/>
              <a:gd name="connsiteY43" fmla="*/ 574675 h 1619250"/>
              <a:gd name="connsiteX44" fmla="*/ 412750 w 2559050"/>
              <a:gd name="connsiteY44" fmla="*/ 517525 h 1619250"/>
              <a:gd name="connsiteX45" fmla="*/ 381000 w 2559050"/>
              <a:gd name="connsiteY45" fmla="*/ 514350 h 1619250"/>
              <a:gd name="connsiteX46" fmla="*/ 374650 w 2559050"/>
              <a:gd name="connsiteY46" fmla="*/ 482600 h 1619250"/>
              <a:gd name="connsiteX47" fmla="*/ 349250 w 2559050"/>
              <a:gd name="connsiteY47" fmla="*/ 463550 h 1619250"/>
              <a:gd name="connsiteX48" fmla="*/ 317500 w 2559050"/>
              <a:gd name="connsiteY48" fmla="*/ 457200 h 1619250"/>
              <a:gd name="connsiteX49" fmla="*/ 304800 w 2559050"/>
              <a:gd name="connsiteY49" fmla="*/ 431800 h 1619250"/>
              <a:gd name="connsiteX50" fmla="*/ 304800 w 2559050"/>
              <a:gd name="connsiteY50" fmla="*/ 431800 h 1619250"/>
              <a:gd name="connsiteX51" fmla="*/ 273050 w 2559050"/>
              <a:gd name="connsiteY51" fmla="*/ 428625 h 1619250"/>
              <a:gd name="connsiteX52" fmla="*/ 257175 w 2559050"/>
              <a:gd name="connsiteY52" fmla="*/ 381000 h 1619250"/>
              <a:gd name="connsiteX53" fmla="*/ 250825 w 2559050"/>
              <a:gd name="connsiteY53" fmla="*/ 346075 h 1619250"/>
              <a:gd name="connsiteX54" fmla="*/ 209550 w 2559050"/>
              <a:gd name="connsiteY54" fmla="*/ 346075 h 1619250"/>
              <a:gd name="connsiteX55" fmla="*/ 203200 w 2559050"/>
              <a:gd name="connsiteY55" fmla="*/ 301625 h 1619250"/>
              <a:gd name="connsiteX56" fmla="*/ 171450 w 2559050"/>
              <a:gd name="connsiteY56" fmla="*/ 282575 h 1619250"/>
              <a:gd name="connsiteX57" fmla="*/ 161925 w 2559050"/>
              <a:gd name="connsiteY57" fmla="*/ 250825 h 1619250"/>
              <a:gd name="connsiteX58" fmla="*/ 139700 w 2559050"/>
              <a:gd name="connsiteY58" fmla="*/ 196850 h 1619250"/>
              <a:gd name="connsiteX59" fmla="*/ 139700 w 2559050"/>
              <a:gd name="connsiteY59" fmla="*/ 161925 h 1619250"/>
              <a:gd name="connsiteX60" fmla="*/ 117475 w 2559050"/>
              <a:gd name="connsiteY60" fmla="*/ 142875 h 1619250"/>
              <a:gd name="connsiteX61" fmla="*/ 95250 w 2559050"/>
              <a:gd name="connsiteY61" fmla="*/ 88900 h 1619250"/>
              <a:gd name="connsiteX62" fmla="*/ 76200 w 2559050"/>
              <a:gd name="connsiteY62" fmla="*/ 53975 h 1619250"/>
              <a:gd name="connsiteX63" fmla="*/ 47625 w 2559050"/>
              <a:gd name="connsiteY63" fmla="*/ 34925 h 1619250"/>
              <a:gd name="connsiteX64" fmla="*/ 44450 w 2559050"/>
              <a:gd name="connsiteY64" fmla="*/ 0 h 1619250"/>
              <a:gd name="connsiteX65" fmla="*/ 0 w 2559050"/>
              <a:gd name="connsiteY65" fmla="*/ 0 h 161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2559050" h="1619250">
                <a:moveTo>
                  <a:pt x="2559050" y="1619250"/>
                </a:moveTo>
                <a:lnTo>
                  <a:pt x="1600200" y="1619250"/>
                </a:lnTo>
                <a:lnTo>
                  <a:pt x="1600200" y="1577975"/>
                </a:lnTo>
                <a:lnTo>
                  <a:pt x="1143000" y="1577975"/>
                </a:lnTo>
                <a:lnTo>
                  <a:pt x="1136650" y="1549400"/>
                </a:lnTo>
                <a:lnTo>
                  <a:pt x="1127125" y="1530350"/>
                </a:lnTo>
                <a:lnTo>
                  <a:pt x="1111250" y="1520825"/>
                </a:lnTo>
                <a:lnTo>
                  <a:pt x="1111250" y="1498600"/>
                </a:lnTo>
                <a:lnTo>
                  <a:pt x="1111250" y="1498600"/>
                </a:lnTo>
                <a:lnTo>
                  <a:pt x="1085850" y="1466850"/>
                </a:lnTo>
                <a:lnTo>
                  <a:pt x="1025525" y="1466850"/>
                </a:lnTo>
                <a:lnTo>
                  <a:pt x="1025525" y="1435100"/>
                </a:lnTo>
                <a:lnTo>
                  <a:pt x="958850" y="1435100"/>
                </a:lnTo>
                <a:lnTo>
                  <a:pt x="958850" y="1435100"/>
                </a:lnTo>
                <a:lnTo>
                  <a:pt x="942975" y="1387475"/>
                </a:lnTo>
                <a:lnTo>
                  <a:pt x="942975" y="1387475"/>
                </a:lnTo>
                <a:lnTo>
                  <a:pt x="904875" y="1323975"/>
                </a:lnTo>
                <a:lnTo>
                  <a:pt x="895350" y="1289050"/>
                </a:lnTo>
                <a:lnTo>
                  <a:pt x="879475" y="1263650"/>
                </a:lnTo>
                <a:lnTo>
                  <a:pt x="873125" y="1203325"/>
                </a:lnTo>
                <a:lnTo>
                  <a:pt x="860425" y="1187450"/>
                </a:lnTo>
                <a:lnTo>
                  <a:pt x="809625" y="1187450"/>
                </a:lnTo>
                <a:lnTo>
                  <a:pt x="806450" y="1136650"/>
                </a:lnTo>
                <a:lnTo>
                  <a:pt x="777875" y="1136650"/>
                </a:lnTo>
                <a:lnTo>
                  <a:pt x="771525" y="1085850"/>
                </a:lnTo>
                <a:lnTo>
                  <a:pt x="755650" y="1050925"/>
                </a:lnTo>
                <a:lnTo>
                  <a:pt x="755650" y="1050925"/>
                </a:lnTo>
                <a:lnTo>
                  <a:pt x="727075" y="1050925"/>
                </a:lnTo>
                <a:lnTo>
                  <a:pt x="708025" y="1025525"/>
                </a:lnTo>
                <a:lnTo>
                  <a:pt x="708025" y="977900"/>
                </a:lnTo>
                <a:lnTo>
                  <a:pt x="676275" y="977900"/>
                </a:lnTo>
                <a:lnTo>
                  <a:pt x="676275" y="933450"/>
                </a:lnTo>
                <a:lnTo>
                  <a:pt x="657225" y="904875"/>
                </a:lnTo>
                <a:lnTo>
                  <a:pt x="657225" y="904875"/>
                </a:lnTo>
                <a:lnTo>
                  <a:pt x="625475" y="873125"/>
                </a:lnTo>
                <a:lnTo>
                  <a:pt x="609600" y="854075"/>
                </a:lnTo>
                <a:lnTo>
                  <a:pt x="596900" y="790575"/>
                </a:lnTo>
                <a:lnTo>
                  <a:pt x="571500" y="749300"/>
                </a:lnTo>
                <a:lnTo>
                  <a:pt x="546100" y="704850"/>
                </a:lnTo>
                <a:lnTo>
                  <a:pt x="530225" y="673100"/>
                </a:lnTo>
                <a:lnTo>
                  <a:pt x="473075" y="622300"/>
                </a:lnTo>
                <a:lnTo>
                  <a:pt x="473075" y="622300"/>
                </a:lnTo>
                <a:lnTo>
                  <a:pt x="460375" y="593725"/>
                </a:lnTo>
                <a:lnTo>
                  <a:pt x="422275" y="574675"/>
                </a:lnTo>
                <a:lnTo>
                  <a:pt x="412750" y="517525"/>
                </a:lnTo>
                <a:lnTo>
                  <a:pt x="381000" y="514350"/>
                </a:lnTo>
                <a:lnTo>
                  <a:pt x="374650" y="482600"/>
                </a:lnTo>
                <a:lnTo>
                  <a:pt x="349250" y="463550"/>
                </a:lnTo>
                <a:lnTo>
                  <a:pt x="317500" y="457200"/>
                </a:lnTo>
                <a:lnTo>
                  <a:pt x="304800" y="431800"/>
                </a:lnTo>
                <a:lnTo>
                  <a:pt x="304800" y="431800"/>
                </a:lnTo>
                <a:lnTo>
                  <a:pt x="273050" y="428625"/>
                </a:lnTo>
                <a:lnTo>
                  <a:pt x="257175" y="381000"/>
                </a:lnTo>
                <a:lnTo>
                  <a:pt x="250825" y="346075"/>
                </a:lnTo>
                <a:lnTo>
                  <a:pt x="209550" y="346075"/>
                </a:lnTo>
                <a:lnTo>
                  <a:pt x="203200" y="301625"/>
                </a:lnTo>
                <a:lnTo>
                  <a:pt x="171450" y="282575"/>
                </a:lnTo>
                <a:lnTo>
                  <a:pt x="161925" y="250825"/>
                </a:lnTo>
                <a:lnTo>
                  <a:pt x="139700" y="196850"/>
                </a:lnTo>
                <a:lnTo>
                  <a:pt x="139700" y="161925"/>
                </a:lnTo>
                <a:lnTo>
                  <a:pt x="117475" y="142875"/>
                </a:lnTo>
                <a:lnTo>
                  <a:pt x="95250" y="88900"/>
                </a:lnTo>
                <a:lnTo>
                  <a:pt x="76200" y="53975"/>
                </a:lnTo>
                <a:lnTo>
                  <a:pt x="47625" y="34925"/>
                </a:lnTo>
                <a:lnTo>
                  <a:pt x="44450" y="0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A470A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7" name="Connecteur droit 86">
            <a:extLst>
              <a:ext uri="{FF2B5EF4-FFF2-40B4-BE49-F238E27FC236}">
                <a16:creationId xmlns:a16="http://schemas.microsoft.com/office/drawing/2014/main" xmlns="" id="{177FFD40-CF4D-4041-80FC-6D90276F8123}"/>
              </a:ext>
            </a:extLst>
          </p:cNvPr>
          <p:cNvCxnSpPr/>
          <p:nvPr/>
        </p:nvCxnSpPr>
        <p:spPr>
          <a:xfrm>
            <a:off x="3777630" y="3786558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Connecteur droit 87">
            <a:extLst>
              <a:ext uri="{FF2B5EF4-FFF2-40B4-BE49-F238E27FC236}">
                <a16:creationId xmlns:a16="http://schemas.microsoft.com/office/drawing/2014/main" xmlns="" id="{06399CF4-AC6D-FA40-ADDE-14DF3B7E6D8C}"/>
              </a:ext>
            </a:extLst>
          </p:cNvPr>
          <p:cNvCxnSpPr>
            <a:cxnSpLocks/>
          </p:cNvCxnSpPr>
          <p:nvPr/>
        </p:nvCxnSpPr>
        <p:spPr>
          <a:xfrm rot="5400000">
            <a:off x="3786513" y="3784893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Connecteur droit 88">
            <a:extLst>
              <a:ext uri="{FF2B5EF4-FFF2-40B4-BE49-F238E27FC236}">
                <a16:creationId xmlns:a16="http://schemas.microsoft.com/office/drawing/2014/main" xmlns="" id="{F44D1591-04E4-EF42-BC60-CBDBDE3838C7}"/>
              </a:ext>
            </a:extLst>
          </p:cNvPr>
          <p:cNvCxnSpPr/>
          <p:nvPr/>
        </p:nvCxnSpPr>
        <p:spPr>
          <a:xfrm>
            <a:off x="3658766" y="3786558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 droit 89">
            <a:extLst>
              <a:ext uri="{FF2B5EF4-FFF2-40B4-BE49-F238E27FC236}">
                <a16:creationId xmlns:a16="http://schemas.microsoft.com/office/drawing/2014/main" xmlns="" id="{F4AA2FC4-CFC7-D745-86B7-9529519552EE}"/>
              </a:ext>
            </a:extLst>
          </p:cNvPr>
          <p:cNvCxnSpPr/>
          <p:nvPr/>
        </p:nvCxnSpPr>
        <p:spPr>
          <a:xfrm>
            <a:off x="3519438" y="3786558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xmlns="" id="{341EE84B-CDBF-6940-9F1E-6F99123F6130}"/>
              </a:ext>
            </a:extLst>
          </p:cNvPr>
          <p:cNvCxnSpPr/>
          <p:nvPr/>
        </p:nvCxnSpPr>
        <p:spPr>
          <a:xfrm>
            <a:off x="3255789" y="3786558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Connecteur droit 91">
            <a:extLst>
              <a:ext uri="{FF2B5EF4-FFF2-40B4-BE49-F238E27FC236}">
                <a16:creationId xmlns:a16="http://schemas.microsoft.com/office/drawing/2014/main" xmlns="" id="{E13E2C8C-2868-C64B-B82E-F7189B8EF2B9}"/>
              </a:ext>
            </a:extLst>
          </p:cNvPr>
          <p:cNvCxnSpPr/>
          <p:nvPr/>
        </p:nvCxnSpPr>
        <p:spPr>
          <a:xfrm>
            <a:off x="3162573" y="3786558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Connecteur droit 93">
            <a:extLst>
              <a:ext uri="{FF2B5EF4-FFF2-40B4-BE49-F238E27FC236}">
                <a16:creationId xmlns:a16="http://schemas.microsoft.com/office/drawing/2014/main" xmlns="" id="{0E423462-3677-064E-8BCC-09BFCE26E6CF}"/>
              </a:ext>
            </a:extLst>
          </p:cNvPr>
          <p:cNvCxnSpPr/>
          <p:nvPr/>
        </p:nvCxnSpPr>
        <p:spPr>
          <a:xfrm>
            <a:off x="2943374" y="3786558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94">
            <a:extLst>
              <a:ext uri="{FF2B5EF4-FFF2-40B4-BE49-F238E27FC236}">
                <a16:creationId xmlns:a16="http://schemas.microsoft.com/office/drawing/2014/main" xmlns="" id="{4069876A-29A7-7C45-B15D-6E1B3DEF6219}"/>
              </a:ext>
            </a:extLst>
          </p:cNvPr>
          <p:cNvCxnSpPr/>
          <p:nvPr/>
        </p:nvCxnSpPr>
        <p:spPr>
          <a:xfrm>
            <a:off x="2729508" y="3743993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Connecteur droit 95">
            <a:extLst>
              <a:ext uri="{FF2B5EF4-FFF2-40B4-BE49-F238E27FC236}">
                <a16:creationId xmlns:a16="http://schemas.microsoft.com/office/drawing/2014/main" xmlns="" id="{57101170-295B-0E41-8C28-5FF19DC1A53D}"/>
              </a:ext>
            </a:extLst>
          </p:cNvPr>
          <p:cNvCxnSpPr/>
          <p:nvPr/>
        </p:nvCxnSpPr>
        <p:spPr>
          <a:xfrm>
            <a:off x="2511326" y="3743993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Connecteur droit 96">
            <a:extLst>
              <a:ext uri="{FF2B5EF4-FFF2-40B4-BE49-F238E27FC236}">
                <a16:creationId xmlns:a16="http://schemas.microsoft.com/office/drawing/2014/main" xmlns="" id="{844AF08E-C0C3-464B-9BBC-75BCC88EFA40}"/>
              </a:ext>
            </a:extLst>
          </p:cNvPr>
          <p:cNvCxnSpPr/>
          <p:nvPr/>
        </p:nvCxnSpPr>
        <p:spPr>
          <a:xfrm>
            <a:off x="2357785" y="3743993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Connecteur droit 97">
            <a:extLst>
              <a:ext uri="{FF2B5EF4-FFF2-40B4-BE49-F238E27FC236}">
                <a16:creationId xmlns:a16="http://schemas.microsoft.com/office/drawing/2014/main" xmlns="" id="{BBC904CF-12F3-8E43-85AF-EE1C83A64AEF}"/>
              </a:ext>
            </a:extLst>
          </p:cNvPr>
          <p:cNvCxnSpPr/>
          <p:nvPr/>
        </p:nvCxnSpPr>
        <p:spPr>
          <a:xfrm>
            <a:off x="2125886" y="3483519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Connecteur droit 98">
            <a:extLst>
              <a:ext uri="{FF2B5EF4-FFF2-40B4-BE49-F238E27FC236}">
                <a16:creationId xmlns:a16="http://schemas.microsoft.com/office/drawing/2014/main" xmlns="" id="{CC424C98-4395-604B-9859-D964DBFE66D6}"/>
              </a:ext>
            </a:extLst>
          </p:cNvPr>
          <p:cNvCxnSpPr/>
          <p:nvPr/>
        </p:nvCxnSpPr>
        <p:spPr>
          <a:xfrm>
            <a:off x="1972345" y="3216695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Connecteur droit 99">
            <a:extLst>
              <a:ext uri="{FF2B5EF4-FFF2-40B4-BE49-F238E27FC236}">
                <a16:creationId xmlns:a16="http://schemas.microsoft.com/office/drawing/2014/main" xmlns="" id="{ACB1A677-680B-084D-8ABB-62FA793CA9F0}"/>
              </a:ext>
            </a:extLst>
          </p:cNvPr>
          <p:cNvCxnSpPr/>
          <p:nvPr/>
        </p:nvCxnSpPr>
        <p:spPr>
          <a:xfrm>
            <a:off x="1809279" y="2959396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Connecteur droit 100">
            <a:extLst>
              <a:ext uri="{FF2B5EF4-FFF2-40B4-BE49-F238E27FC236}">
                <a16:creationId xmlns:a16="http://schemas.microsoft.com/office/drawing/2014/main" xmlns="" id="{3163B3FB-A110-6F40-8997-64FBBB9E7D32}"/>
              </a:ext>
            </a:extLst>
          </p:cNvPr>
          <p:cNvCxnSpPr/>
          <p:nvPr/>
        </p:nvCxnSpPr>
        <p:spPr>
          <a:xfrm>
            <a:off x="1691680" y="2761281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Connecteur droit 101">
            <a:extLst>
              <a:ext uri="{FF2B5EF4-FFF2-40B4-BE49-F238E27FC236}">
                <a16:creationId xmlns:a16="http://schemas.microsoft.com/office/drawing/2014/main" xmlns="" id="{2139BC9F-DA9D-4342-8960-00EC089A2DEA}"/>
              </a:ext>
            </a:extLst>
          </p:cNvPr>
          <p:cNvCxnSpPr/>
          <p:nvPr/>
        </p:nvCxnSpPr>
        <p:spPr>
          <a:xfrm>
            <a:off x="1581572" y="2633140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Connecteur droit 102">
            <a:extLst>
              <a:ext uri="{FF2B5EF4-FFF2-40B4-BE49-F238E27FC236}">
                <a16:creationId xmlns:a16="http://schemas.microsoft.com/office/drawing/2014/main" xmlns="" id="{25745843-B3FA-D541-8E34-5184F9369D05}"/>
              </a:ext>
            </a:extLst>
          </p:cNvPr>
          <p:cNvCxnSpPr/>
          <p:nvPr/>
        </p:nvCxnSpPr>
        <p:spPr>
          <a:xfrm>
            <a:off x="1509564" y="2592882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Connecteur droit 103">
            <a:extLst>
              <a:ext uri="{FF2B5EF4-FFF2-40B4-BE49-F238E27FC236}">
                <a16:creationId xmlns:a16="http://schemas.microsoft.com/office/drawing/2014/main" xmlns="" id="{C0DF7B28-FA4D-7F44-9C38-0D41CFD29A15}"/>
              </a:ext>
            </a:extLst>
          </p:cNvPr>
          <p:cNvCxnSpPr/>
          <p:nvPr/>
        </p:nvCxnSpPr>
        <p:spPr>
          <a:xfrm>
            <a:off x="1402631" y="2457374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cteur droit 105">
            <a:extLst>
              <a:ext uri="{FF2B5EF4-FFF2-40B4-BE49-F238E27FC236}">
                <a16:creationId xmlns:a16="http://schemas.microsoft.com/office/drawing/2014/main" xmlns="" id="{68983C36-8663-DA4F-947F-90840448D42B}"/>
              </a:ext>
            </a:extLst>
          </p:cNvPr>
          <p:cNvCxnSpPr>
            <a:cxnSpLocks/>
          </p:cNvCxnSpPr>
          <p:nvPr/>
        </p:nvCxnSpPr>
        <p:spPr>
          <a:xfrm rot="5400000">
            <a:off x="2362476" y="3744635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Connecteur droit 107">
            <a:extLst>
              <a:ext uri="{FF2B5EF4-FFF2-40B4-BE49-F238E27FC236}">
                <a16:creationId xmlns:a16="http://schemas.microsoft.com/office/drawing/2014/main" xmlns="" id="{3C842B7F-0FB4-4C47-A3BA-2857482BCC9F}"/>
              </a:ext>
            </a:extLst>
          </p:cNvPr>
          <p:cNvCxnSpPr>
            <a:cxnSpLocks/>
          </p:cNvCxnSpPr>
          <p:nvPr/>
        </p:nvCxnSpPr>
        <p:spPr>
          <a:xfrm rot="5400000">
            <a:off x="2161186" y="3543469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Connecteur droit 108">
            <a:extLst>
              <a:ext uri="{FF2B5EF4-FFF2-40B4-BE49-F238E27FC236}">
                <a16:creationId xmlns:a16="http://schemas.microsoft.com/office/drawing/2014/main" xmlns="" id="{75EE0997-4FF5-EA4C-B464-3D352B6B1FAC}"/>
              </a:ext>
            </a:extLst>
          </p:cNvPr>
          <p:cNvCxnSpPr>
            <a:cxnSpLocks/>
          </p:cNvCxnSpPr>
          <p:nvPr/>
        </p:nvCxnSpPr>
        <p:spPr>
          <a:xfrm rot="5400000">
            <a:off x="2129436" y="3485178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Connecteur droit 109">
            <a:extLst>
              <a:ext uri="{FF2B5EF4-FFF2-40B4-BE49-F238E27FC236}">
                <a16:creationId xmlns:a16="http://schemas.microsoft.com/office/drawing/2014/main" xmlns="" id="{7FDA0233-1030-FE41-AA87-FBF2706653CF}"/>
              </a:ext>
            </a:extLst>
          </p:cNvPr>
          <p:cNvCxnSpPr>
            <a:cxnSpLocks/>
          </p:cNvCxnSpPr>
          <p:nvPr/>
        </p:nvCxnSpPr>
        <p:spPr>
          <a:xfrm rot="5400000">
            <a:off x="1897537" y="3145329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Connecteur droit 110">
            <a:extLst>
              <a:ext uri="{FF2B5EF4-FFF2-40B4-BE49-F238E27FC236}">
                <a16:creationId xmlns:a16="http://schemas.microsoft.com/office/drawing/2014/main" xmlns="" id="{11DBB203-8C87-194B-B73B-1ECF4E720C58}"/>
              </a:ext>
            </a:extLst>
          </p:cNvPr>
          <p:cNvCxnSpPr>
            <a:cxnSpLocks/>
          </p:cNvCxnSpPr>
          <p:nvPr/>
        </p:nvCxnSpPr>
        <p:spPr>
          <a:xfrm rot="5400000">
            <a:off x="1895379" y="3094529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Connecteur droit 111">
            <a:extLst>
              <a:ext uri="{FF2B5EF4-FFF2-40B4-BE49-F238E27FC236}">
                <a16:creationId xmlns:a16="http://schemas.microsoft.com/office/drawing/2014/main" xmlns="" id="{C761E6F1-F653-D94E-B201-EC735CA7CD97}"/>
              </a:ext>
            </a:extLst>
          </p:cNvPr>
          <p:cNvCxnSpPr>
            <a:cxnSpLocks/>
          </p:cNvCxnSpPr>
          <p:nvPr/>
        </p:nvCxnSpPr>
        <p:spPr>
          <a:xfrm rot="5400000">
            <a:off x="1860454" y="3046780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Connecteur droit 112">
            <a:extLst>
              <a:ext uri="{FF2B5EF4-FFF2-40B4-BE49-F238E27FC236}">
                <a16:creationId xmlns:a16="http://schemas.microsoft.com/office/drawing/2014/main" xmlns="" id="{041019EC-088E-2648-8296-7E1C00231E84}"/>
              </a:ext>
            </a:extLst>
          </p:cNvPr>
          <p:cNvCxnSpPr>
            <a:cxnSpLocks/>
          </p:cNvCxnSpPr>
          <p:nvPr/>
        </p:nvCxnSpPr>
        <p:spPr>
          <a:xfrm rot="5400000">
            <a:off x="1806479" y="2957756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Connecteur droit 113">
            <a:extLst>
              <a:ext uri="{FF2B5EF4-FFF2-40B4-BE49-F238E27FC236}">
                <a16:creationId xmlns:a16="http://schemas.microsoft.com/office/drawing/2014/main" xmlns="" id="{8F399750-9D3C-F749-A9AA-DF0CB14F3C28}"/>
              </a:ext>
            </a:extLst>
          </p:cNvPr>
          <p:cNvCxnSpPr>
            <a:cxnSpLocks/>
          </p:cNvCxnSpPr>
          <p:nvPr/>
        </p:nvCxnSpPr>
        <p:spPr>
          <a:xfrm rot="5400000">
            <a:off x="1741838" y="2829739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Connecteur droit 114">
            <a:extLst>
              <a:ext uri="{FF2B5EF4-FFF2-40B4-BE49-F238E27FC236}">
                <a16:creationId xmlns:a16="http://schemas.microsoft.com/office/drawing/2014/main" xmlns="" id="{B02E69C7-6BC7-E64F-BCFA-7363C4FCB9B7}"/>
              </a:ext>
            </a:extLst>
          </p:cNvPr>
          <p:cNvCxnSpPr>
            <a:cxnSpLocks/>
          </p:cNvCxnSpPr>
          <p:nvPr/>
        </p:nvCxnSpPr>
        <p:spPr>
          <a:xfrm rot="5400000">
            <a:off x="1687863" y="2764081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Connecteur droit 115">
            <a:extLst>
              <a:ext uri="{FF2B5EF4-FFF2-40B4-BE49-F238E27FC236}">
                <a16:creationId xmlns:a16="http://schemas.microsoft.com/office/drawing/2014/main" xmlns="" id="{F856A101-80DC-454D-A08B-54BF0C776332}"/>
              </a:ext>
            </a:extLst>
          </p:cNvPr>
          <p:cNvCxnSpPr>
            <a:cxnSpLocks/>
          </p:cNvCxnSpPr>
          <p:nvPr/>
        </p:nvCxnSpPr>
        <p:spPr>
          <a:xfrm rot="5400000">
            <a:off x="1577755" y="2628573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Connecteur droit 116">
            <a:extLst>
              <a:ext uri="{FF2B5EF4-FFF2-40B4-BE49-F238E27FC236}">
                <a16:creationId xmlns:a16="http://schemas.microsoft.com/office/drawing/2014/main" xmlns="" id="{CAC7BDD5-387B-FE48-A82F-4B0440E3E5DC}"/>
              </a:ext>
            </a:extLst>
          </p:cNvPr>
          <p:cNvCxnSpPr>
            <a:cxnSpLocks/>
          </p:cNvCxnSpPr>
          <p:nvPr/>
        </p:nvCxnSpPr>
        <p:spPr>
          <a:xfrm rot="5400000">
            <a:off x="1483522" y="2557582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Connecteur droit 117">
            <a:extLst>
              <a:ext uri="{FF2B5EF4-FFF2-40B4-BE49-F238E27FC236}">
                <a16:creationId xmlns:a16="http://schemas.microsoft.com/office/drawing/2014/main" xmlns="" id="{B5FB9B1E-41AB-7148-8CDB-8250BCBB3AAE}"/>
              </a:ext>
            </a:extLst>
          </p:cNvPr>
          <p:cNvCxnSpPr>
            <a:cxnSpLocks/>
          </p:cNvCxnSpPr>
          <p:nvPr/>
        </p:nvCxnSpPr>
        <p:spPr>
          <a:xfrm rot="5400000">
            <a:off x="1471839" y="2526849"/>
            <a:ext cx="0" cy="49516"/>
          </a:xfrm>
          <a:prstGeom prst="line">
            <a:avLst/>
          </a:prstGeom>
          <a:ln w="12700">
            <a:solidFill>
              <a:srgbClr val="A470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Connecteur droit 118">
            <a:extLst>
              <a:ext uri="{FF2B5EF4-FFF2-40B4-BE49-F238E27FC236}">
                <a16:creationId xmlns:a16="http://schemas.microsoft.com/office/drawing/2014/main" xmlns="" id="{394FBE9A-9F2B-CB41-8192-2746C6C957A0}"/>
              </a:ext>
            </a:extLst>
          </p:cNvPr>
          <p:cNvCxnSpPr>
            <a:cxnSpLocks/>
          </p:cNvCxnSpPr>
          <p:nvPr/>
        </p:nvCxnSpPr>
        <p:spPr>
          <a:xfrm rot="5400000">
            <a:off x="1541689" y="2797865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Connecteur droit 119">
            <a:extLst>
              <a:ext uri="{FF2B5EF4-FFF2-40B4-BE49-F238E27FC236}">
                <a16:creationId xmlns:a16="http://schemas.microsoft.com/office/drawing/2014/main" xmlns="" id="{1F0206B1-5CA9-D341-8882-C44738D1F227}"/>
              </a:ext>
            </a:extLst>
          </p:cNvPr>
          <p:cNvCxnSpPr>
            <a:cxnSpLocks/>
          </p:cNvCxnSpPr>
          <p:nvPr/>
        </p:nvCxnSpPr>
        <p:spPr>
          <a:xfrm rot="5400000">
            <a:off x="2640859" y="3832518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Connecteur droit 120">
            <a:extLst>
              <a:ext uri="{FF2B5EF4-FFF2-40B4-BE49-F238E27FC236}">
                <a16:creationId xmlns:a16="http://schemas.microsoft.com/office/drawing/2014/main" xmlns="" id="{8915A536-A2C9-FB43-A525-58F71E9F3CF0}"/>
              </a:ext>
            </a:extLst>
          </p:cNvPr>
          <p:cNvCxnSpPr/>
          <p:nvPr/>
        </p:nvCxnSpPr>
        <p:spPr>
          <a:xfrm>
            <a:off x="2628032" y="3828701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Connecteur droit 121">
            <a:extLst>
              <a:ext uri="{FF2B5EF4-FFF2-40B4-BE49-F238E27FC236}">
                <a16:creationId xmlns:a16="http://schemas.microsoft.com/office/drawing/2014/main" xmlns="" id="{65E0B907-E246-EF41-8122-C9F690FA1FF3}"/>
              </a:ext>
            </a:extLst>
          </p:cNvPr>
          <p:cNvCxnSpPr/>
          <p:nvPr/>
        </p:nvCxnSpPr>
        <p:spPr>
          <a:xfrm>
            <a:off x="2120677" y="3828701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Connecteur droit 122">
            <a:extLst>
              <a:ext uri="{FF2B5EF4-FFF2-40B4-BE49-F238E27FC236}">
                <a16:creationId xmlns:a16="http://schemas.microsoft.com/office/drawing/2014/main" xmlns="" id="{34E3FF61-BDAD-B646-9045-173B2C29E3B8}"/>
              </a:ext>
            </a:extLst>
          </p:cNvPr>
          <p:cNvCxnSpPr/>
          <p:nvPr/>
        </p:nvCxnSpPr>
        <p:spPr>
          <a:xfrm>
            <a:off x="2067595" y="3828701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Connecteur droit 123">
            <a:extLst>
              <a:ext uri="{FF2B5EF4-FFF2-40B4-BE49-F238E27FC236}">
                <a16:creationId xmlns:a16="http://schemas.microsoft.com/office/drawing/2014/main" xmlns="" id="{E272855B-FF61-F44E-8B00-72927956656E}"/>
              </a:ext>
            </a:extLst>
          </p:cNvPr>
          <p:cNvCxnSpPr/>
          <p:nvPr/>
        </p:nvCxnSpPr>
        <p:spPr>
          <a:xfrm>
            <a:off x="1577380" y="2982762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Connecteur droit 124">
            <a:extLst>
              <a:ext uri="{FF2B5EF4-FFF2-40B4-BE49-F238E27FC236}">
                <a16:creationId xmlns:a16="http://schemas.microsoft.com/office/drawing/2014/main" xmlns="" id="{92976F31-13D7-4646-9C8C-B7B7DFC71B41}"/>
              </a:ext>
            </a:extLst>
          </p:cNvPr>
          <p:cNvCxnSpPr/>
          <p:nvPr/>
        </p:nvCxnSpPr>
        <p:spPr>
          <a:xfrm>
            <a:off x="1541314" y="2790997"/>
            <a:ext cx="0" cy="4951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4" name="Forme libre 133">
            <a:extLst>
              <a:ext uri="{FF2B5EF4-FFF2-40B4-BE49-F238E27FC236}">
                <a16:creationId xmlns:a16="http://schemas.microsoft.com/office/drawing/2014/main" xmlns="" id="{BEE27762-C468-4D46-B77B-53EC0416EC56}"/>
              </a:ext>
            </a:extLst>
          </p:cNvPr>
          <p:cNvSpPr/>
          <p:nvPr/>
        </p:nvSpPr>
        <p:spPr>
          <a:xfrm>
            <a:off x="5765800" y="2185341"/>
            <a:ext cx="2543175" cy="1587500"/>
          </a:xfrm>
          <a:custGeom>
            <a:avLst/>
            <a:gdLst>
              <a:gd name="connsiteX0" fmla="*/ 2543175 w 2543175"/>
              <a:gd name="connsiteY0" fmla="*/ 1587500 h 1587500"/>
              <a:gd name="connsiteX1" fmla="*/ 1130300 w 2543175"/>
              <a:gd name="connsiteY1" fmla="*/ 1587500 h 1587500"/>
              <a:gd name="connsiteX2" fmla="*/ 1130300 w 2543175"/>
              <a:gd name="connsiteY2" fmla="*/ 1533525 h 1587500"/>
              <a:gd name="connsiteX3" fmla="*/ 1060450 w 2543175"/>
              <a:gd name="connsiteY3" fmla="*/ 1533525 h 1587500"/>
              <a:gd name="connsiteX4" fmla="*/ 1060450 w 2543175"/>
              <a:gd name="connsiteY4" fmla="*/ 1485900 h 1587500"/>
              <a:gd name="connsiteX5" fmla="*/ 949325 w 2543175"/>
              <a:gd name="connsiteY5" fmla="*/ 1485900 h 1587500"/>
              <a:gd name="connsiteX6" fmla="*/ 949325 w 2543175"/>
              <a:gd name="connsiteY6" fmla="*/ 1438275 h 1587500"/>
              <a:gd name="connsiteX7" fmla="*/ 917575 w 2543175"/>
              <a:gd name="connsiteY7" fmla="*/ 1438275 h 1587500"/>
              <a:gd name="connsiteX8" fmla="*/ 917575 w 2543175"/>
              <a:gd name="connsiteY8" fmla="*/ 1387475 h 1587500"/>
              <a:gd name="connsiteX9" fmla="*/ 911225 w 2543175"/>
              <a:gd name="connsiteY9" fmla="*/ 1355725 h 1587500"/>
              <a:gd name="connsiteX10" fmla="*/ 889000 w 2543175"/>
              <a:gd name="connsiteY10" fmla="*/ 1336675 h 1587500"/>
              <a:gd name="connsiteX11" fmla="*/ 895350 w 2543175"/>
              <a:gd name="connsiteY11" fmla="*/ 1308100 h 1587500"/>
              <a:gd name="connsiteX12" fmla="*/ 869950 w 2543175"/>
              <a:gd name="connsiteY12" fmla="*/ 1285875 h 1587500"/>
              <a:gd name="connsiteX13" fmla="*/ 857250 w 2543175"/>
              <a:gd name="connsiteY13" fmla="*/ 1263650 h 1587500"/>
              <a:gd name="connsiteX14" fmla="*/ 857250 w 2543175"/>
              <a:gd name="connsiteY14" fmla="*/ 1222375 h 1587500"/>
              <a:gd name="connsiteX15" fmla="*/ 736600 w 2543175"/>
              <a:gd name="connsiteY15" fmla="*/ 1222375 h 1587500"/>
              <a:gd name="connsiteX16" fmla="*/ 736600 w 2543175"/>
              <a:gd name="connsiteY16" fmla="*/ 1149350 h 1587500"/>
              <a:gd name="connsiteX17" fmla="*/ 685800 w 2543175"/>
              <a:gd name="connsiteY17" fmla="*/ 1149350 h 1587500"/>
              <a:gd name="connsiteX18" fmla="*/ 685800 w 2543175"/>
              <a:gd name="connsiteY18" fmla="*/ 1111250 h 1587500"/>
              <a:gd name="connsiteX19" fmla="*/ 650875 w 2543175"/>
              <a:gd name="connsiteY19" fmla="*/ 1111250 h 1587500"/>
              <a:gd name="connsiteX20" fmla="*/ 650875 w 2543175"/>
              <a:gd name="connsiteY20" fmla="*/ 1038225 h 1587500"/>
              <a:gd name="connsiteX21" fmla="*/ 631825 w 2543175"/>
              <a:gd name="connsiteY21" fmla="*/ 1006475 h 1587500"/>
              <a:gd name="connsiteX22" fmla="*/ 615950 w 2543175"/>
              <a:gd name="connsiteY22" fmla="*/ 974725 h 1587500"/>
              <a:gd name="connsiteX23" fmla="*/ 612775 w 2543175"/>
              <a:gd name="connsiteY23" fmla="*/ 939800 h 1587500"/>
              <a:gd name="connsiteX24" fmla="*/ 587375 w 2543175"/>
              <a:gd name="connsiteY24" fmla="*/ 930275 h 1587500"/>
              <a:gd name="connsiteX25" fmla="*/ 568325 w 2543175"/>
              <a:gd name="connsiteY25" fmla="*/ 873125 h 1587500"/>
              <a:gd name="connsiteX26" fmla="*/ 549275 w 2543175"/>
              <a:gd name="connsiteY26" fmla="*/ 815975 h 1587500"/>
              <a:gd name="connsiteX27" fmla="*/ 533400 w 2543175"/>
              <a:gd name="connsiteY27" fmla="*/ 768350 h 1587500"/>
              <a:gd name="connsiteX28" fmla="*/ 511175 w 2543175"/>
              <a:gd name="connsiteY28" fmla="*/ 746125 h 1587500"/>
              <a:gd name="connsiteX29" fmla="*/ 488950 w 2543175"/>
              <a:gd name="connsiteY29" fmla="*/ 720725 h 1587500"/>
              <a:gd name="connsiteX30" fmla="*/ 463550 w 2543175"/>
              <a:gd name="connsiteY30" fmla="*/ 685800 h 1587500"/>
              <a:gd name="connsiteX31" fmla="*/ 441325 w 2543175"/>
              <a:gd name="connsiteY31" fmla="*/ 657225 h 1587500"/>
              <a:gd name="connsiteX32" fmla="*/ 406400 w 2543175"/>
              <a:gd name="connsiteY32" fmla="*/ 657225 h 1587500"/>
              <a:gd name="connsiteX33" fmla="*/ 390525 w 2543175"/>
              <a:gd name="connsiteY33" fmla="*/ 590550 h 1587500"/>
              <a:gd name="connsiteX34" fmla="*/ 361950 w 2543175"/>
              <a:gd name="connsiteY34" fmla="*/ 587375 h 1587500"/>
              <a:gd name="connsiteX35" fmla="*/ 361950 w 2543175"/>
              <a:gd name="connsiteY35" fmla="*/ 530225 h 1587500"/>
              <a:gd name="connsiteX36" fmla="*/ 288925 w 2543175"/>
              <a:gd name="connsiteY36" fmla="*/ 530225 h 1587500"/>
              <a:gd name="connsiteX37" fmla="*/ 288925 w 2543175"/>
              <a:gd name="connsiteY37" fmla="*/ 488950 h 1587500"/>
              <a:gd name="connsiteX38" fmla="*/ 263525 w 2543175"/>
              <a:gd name="connsiteY38" fmla="*/ 482600 h 1587500"/>
              <a:gd name="connsiteX39" fmla="*/ 250825 w 2543175"/>
              <a:gd name="connsiteY39" fmla="*/ 438150 h 1587500"/>
              <a:gd name="connsiteX40" fmla="*/ 225425 w 2543175"/>
              <a:gd name="connsiteY40" fmla="*/ 419100 h 1587500"/>
              <a:gd name="connsiteX41" fmla="*/ 215900 w 2543175"/>
              <a:gd name="connsiteY41" fmla="*/ 390525 h 1587500"/>
              <a:gd name="connsiteX42" fmla="*/ 184150 w 2543175"/>
              <a:gd name="connsiteY42" fmla="*/ 390525 h 1587500"/>
              <a:gd name="connsiteX43" fmla="*/ 174625 w 2543175"/>
              <a:gd name="connsiteY43" fmla="*/ 365125 h 1587500"/>
              <a:gd name="connsiteX44" fmla="*/ 146050 w 2543175"/>
              <a:gd name="connsiteY44" fmla="*/ 342900 h 1587500"/>
              <a:gd name="connsiteX45" fmla="*/ 139700 w 2543175"/>
              <a:gd name="connsiteY45" fmla="*/ 314325 h 1587500"/>
              <a:gd name="connsiteX46" fmla="*/ 139700 w 2543175"/>
              <a:gd name="connsiteY46" fmla="*/ 222250 h 1587500"/>
              <a:gd name="connsiteX47" fmla="*/ 107950 w 2543175"/>
              <a:gd name="connsiteY47" fmla="*/ 206375 h 1587500"/>
              <a:gd name="connsiteX48" fmla="*/ 88900 w 2543175"/>
              <a:gd name="connsiteY48" fmla="*/ 174625 h 1587500"/>
              <a:gd name="connsiteX49" fmla="*/ 73025 w 2543175"/>
              <a:gd name="connsiteY49" fmla="*/ 127000 h 1587500"/>
              <a:gd name="connsiteX50" fmla="*/ 57150 w 2543175"/>
              <a:gd name="connsiteY50" fmla="*/ 101600 h 1587500"/>
              <a:gd name="connsiteX51" fmla="*/ 47625 w 2543175"/>
              <a:gd name="connsiteY51" fmla="*/ 63500 h 1587500"/>
              <a:gd name="connsiteX52" fmla="*/ 28575 w 2543175"/>
              <a:gd name="connsiteY52" fmla="*/ 50800 h 1587500"/>
              <a:gd name="connsiteX53" fmla="*/ 0 w 2543175"/>
              <a:gd name="connsiteY53" fmla="*/ 0 h 158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2543175" h="1587500">
                <a:moveTo>
                  <a:pt x="2543175" y="1587500"/>
                </a:moveTo>
                <a:lnTo>
                  <a:pt x="1130300" y="1587500"/>
                </a:lnTo>
                <a:lnTo>
                  <a:pt x="1130300" y="1533525"/>
                </a:lnTo>
                <a:lnTo>
                  <a:pt x="1060450" y="1533525"/>
                </a:lnTo>
                <a:lnTo>
                  <a:pt x="1060450" y="1485900"/>
                </a:lnTo>
                <a:lnTo>
                  <a:pt x="949325" y="1485900"/>
                </a:lnTo>
                <a:lnTo>
                  <a:pt x="949325" y="1438275"/>
                </a:lnTo>
                <a:lnTo>
                  <a:pt x="917575" y="1438275"/>
                </a:lnTo>
                <a:lnTo>
                  <a:pt x="917575" y="1387475"/>
                </a:lnTo>
                <a:lnTo>
                  <a:pt x="911225" y="1355725"/>
                </a:lnTo>
                <a:lnTo>
                  <a:pt x="889000" y="1336675"/>
                </a:lnTo>
                <a:lnTo>
                  <a:pt x="895350" y="1308100"/>
                </a:lnTo>
                <a:lnTo>
                  <a:pt x="869950" y="1285875"/>
                </a:lnTo>
                <a:lnTo>
                  <a:pt x="857250" y="1263650"/>
                </a:lnTo>
                <a:lnTo>
                  <a:pt x="857250" y="1222375"/>
                </a:lnTo>
                <a:lnTo>
                  <a:pt x="736600" y="1222375"/>
                </a:lnTo>
                <a:lnTo>
                  <a:pt x="736600" y="1149350"/>
                </a:lnTo>
                <a:lnTo>
                  <a:pt x="685800" y="1149350"/>
                </a:lnTo>
                <a:lnTo>
                  <a:pt x="685800" y="1111250"/>
                </a:lnTo>
                <a:lnTo>
                  <a:pt x="650875" y="1111250"/>
                </a:lnTo>
                <a:lnTo>
                  <a:pt x="650875" y="1038225"/>
                </a:lnTo>
                <a:lnTo>
                  <a:pt x="631825" y="1006475"/>
                </a:lnTo>
                <a:lnTo>
                  <a:pt x="615950" y="974725"/>
                </a:lnTo>
                <a:lnTo>
                  <a:pt x="612775" y="939800"/>
                </a:lnTo>
                <a:lnTo>
                  <a:pt x="587375" y="930275"/>
                </a:lnTo>
                <a:lnTo>
                  <a:pt x="568325" y="873125"/>
                </a:lnTo>
                <a:lnTo>
                  <a:pt x="549275" y="815975"/>
                </a:lnTo>
                <a:lnTo>
                  <a:pt x="533400" y="768350"/>
                </a:lnTo>
                <a:lnTo>
                  <a:pt x="511175" y="746125"/>
                </a:lnTo>
                <a:lnTo>
                  <a:pt x="488950" y="720725"/>
                </a:lnTo>
                <a:lnTo>
                  <a:pt x="463550" y="685800"/>
                </a:lnTo>
                <a:lnTo>
                  <a:pt x="441325" y="657225"/>
                </a:lnTo>
                <a:lnTo>
                  <a:pt x="406400" y="657225"/>
                </a:lnTo>
                <a:lnTo>
                  <a:pt x="390525" y="590550"/>
                </a:lnTo>
                <a:lnTo>
                  <a:pt x="361950" y="587375"/>
                </a:lnTo>
                <a:lnTo>
                  <a:pt x="361950" y="530225"/>
                </a:lnTo>
                <a:lnTo>
                  <a:pt x="288925" y="530225"/>
                </a:lnTo>
                <a:lnTo>
                  <a:pt x="288925" y="488950"/>
                </a:lnTo>
                <a:lnTo>
                  <a:pt x="263525" y="482600"/>
                </a:lnTo>
                <a:lnTo>
                  <a:pt x="250825" y="438150"/>
                </a:lnTo>
                <a:lnTo>
                  <a:pt x="225425" y="419100"/>
                </a:lnTo>
                <a:lnTo>
                  <a:pt x="215900" y="390525"/>
                </a:lnTo>
                <a:lnTo>
                  <a:pt x="184150" y="390525"/>
                </a:lnTo>
                <a:lnTo>
                  <a:pt x="174625" y="365125"/>
                </a:lnTo>
                <a:lnTo>
                  <a:pt x="146050" y="342900"/>
                </a:lnTo>
                <a:lnTo>
                  <a:pt x="139700" y="314325"/>
                </a:lnTo>
                <a:lnTo>
                  <a:pt x="139700" y="222250"/>
                </a:lnTo>
                <a:lnTo>
                  <a:pt x="107950" y="206375"/>
                </a:lnTo>
                <a:lnTo>
                  <a:pt x="88900" y="174625"/>
                </a:lnTo>
                <a:lnTo>
                  <a:pt x="73025" y="127000"/>
                </a:lnTo>
                <a:lnTo>
                  <a:pt x="57150" y="101600"/>
                </a:lnTo>
                <a:lnTo>
                  <a:pt x="47625" y="63500"/>
                </a:lnTo>
                <a:lnTo>
                  <a:pt x="28575" y="50800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5" name="Forme libre 134">
            <a:extLst>
              <a:ext uri="{FF2B5EF4-FFF2-40B4-BE49-F238E27FC236}">
                <a16:creationId xmlns:a16="http://schemas.microsoft.com/office/drawing/2014/main" xmlns="" id="{9324F38B-A87B-5549-9E90-5A1E31F0104F}"/>
              </a:ext>
            </a:extLst>
          </p:cNvPr>
          <p:cNvSpPr/>
          <p:nvPr/>
        </p:nvSpPr>
        <p:spPr>
          <a:xfrm>
            <a:off x="5737225" y="2178991"/>
            <a:ext cx="1425575" cy="1771650"/>
          </a:xfrm>
          <a:custGeom>
            <a:avLst/>
            <a:gdLst>
              <a:gd name="connsiteX0" fmla="*/ 1425575 w 1425575"/>
              <a:gd name="connsiteY0" fmla="*/ 1771650 h 1771650"/>
              <a:gd name="connsiteX1" fmla="*/ 1123950 w 1425575"/>
              <a:gd name="connsiteY1" fmla="*/ 1771650 h 1771650"/>
              <a:gd name="connsiteX2" fmla="*/ 1123950 w 1425575"/>
              <a:gd name="connsiteY2" fmla="*/ 1660525 h 1771650"/>
              <a:gd name="connsiteX3" fmla="*/ 879475 w 1425575"/>
              <a:gd name="connsiteY3" fmla="*/ 1660525 h 1771650"/>
              <a:gd name="connsiteX4" fmla="*/ 879475 w 1425575"/>
              <a:gd name="connsiteY4" fmla="*/ 1543050 h 1771650"/>
              <a:gd name="connsiteX5" fmla="*/ 850900 w 1425575"/>
              <a:gd name="connsiteY5" fmla="*/ 1543050 h 1771650"/>
              <a:gd name="connsiteX6" fmla="*/ 790575 w 1425575"/>
              <a:gd name="connsiteY6" fmla="*/ 1543050 h 1771650"/>
              <a:gd name="connsiteX7" fmla="*/ 790575 w 1425575"/>
              <a:gd name="connsiteY7" fmla="*/ 1368425 h 1771650"/>
              <a:gd name="connsiteX8" fmla="*/ 711200 w 1425575"/>
              <a:gd name="connsiteY8" fmla="*/ 1368425 h 1771650"/>
              <a:gd name="connsiteX9" fmla="*/ 711200 w 1425575"/>
              <a:gd name="connsiteY9" fmla="*/ 1279525 h 1771650"/>
              <a:gd name="connsiteX10" fmla="*/ 615950 w 1425575"/>
              <a:gd name="connsiteY10" fmla="*/ 1279525 h 1771650"/>
              <a:gd name="connsiteX11" fmla="*/ 615950 w 1425575"/>
              <a:gd name="connsiteY11" fmla="*/ 1200150 h 1771650"/>
              <a:gd name="connsiteX12" fmla="*/ 561975 w 1425575"/>
              <a:gd name="connsiteY12" fmla="*/ 1200150 h 1771650"/>
              <a:gd name="connsiteX13" fmla="*/ 561975 w 1425575"/>
              <a:gd name="connsiteY13" fmla="*/ 1123950 h 1771650"/>
              <a:gd name="connsiteX14" fmla="*/ 561975 w 1425575"/>
              <a:gd name="connsiteY14" fmla="*/ 1089025 h 1771650"/>
              <a:gd name="connsiteX15" fmla="*/ 546100 w 1425575"/>
              <a:gd name="connsiteY15" fmla="*/ 1035050 h 1771650"/>
              <a:gd name="connsiteX16" fmla="*/ 501650 w 1425575"/>
              <a:gd name="connsiteY16" fmla="*/ 1035050 h 1771650"/>
              <a:gd name="connsiteX17" fmla="*/ 501650 w 1425575"/>
              <a:gd name="connsiteY17" fmla="*/ 981075 h 1771650"/>
              <a:gd name="connsiteX18" fmla="*/ 457200 w 1425575"/>
              <a:gd name="connsiteY18" fmla="*/ 981075 h 1771650"/>
              <a:gd name="connsiteX19" fmla="*/ 457200 w 1425575"/>
              <a:gd name="connsiteY19" fmla="*/ 917575 h 1771650"/>
              <a:gd name="connsiteX20" fmla="*/ 409575 w 1425575"/>
              <a:gd name="connsiteY20" fmla="*/ 917575 h 1771650"/>
              <a:gd name="connsiteX21" fmla="*/ 409575 w 1425575"/>
              <a:gd name="connsiteY21" fmla="*/ 838200 h 1771650"/>
              <a:gd name="connsiteX22" fmla="*/ 387350 w 1425575"/>
              <a:gd name="connsiteY22" fmla="*/ 815975 h 1771650"/>
              <a:gd name="connsiteX23" fmla="*/ 387350 w 1425575"/>
              <a:gd name="connsiteY23" fmla="*/ 774700 h 1771650"/>
              <a:gd name="connsiteX24" fmla="*/ 358775 w 1425575"/>
              <a:gd name="connsiteY24" fmla="*/ 774700 h 1771650"/>
              <a:gd name="connsiteX25" fmla="*/ 358775 w 1425575"/>
              <a:gd name="connsiteY25" fmla="*/ 701675 h 1771650"/>
              <a:gd name="connsiteX26" fmla="*/ 254000 w 1425575"/>
              <a:gd name="connsiteY26" fmla="*/ 701675 h 1771650"/>
              <a:gd name="connsiteX27" fmla="*/ 254000 w 1425575"/>
              <a:gd name="connsiteY27" fmla="*/ 552450 h 1771650"/>
              <a:gd name="connsiteX28" fmla="*/ 219075 w 1425575"/>
              <a:gd name="connsiteY28" fmla="*/ 552450 h 1771650"/>
              <a:gd name="connsiteX29" fmla="*/ 219075 w 1425575"/>
              <a:gd name="connsiteY29" fmla="*/ 492125 h 1771650"/>
              <a:gd name="connsiteX30" fmla="*/ 149225 w 1425575"/>
              <a:gd name="connsiteY30" fmla="*/ 492125 h 1771650"/>
              <a:gd name="connsiteX31" fmla="*/ 142875 w 1425575"/>
              <a:gd name="connsiteY31" fmla="*/ 342900 h 1771650"/>
              <a:gd name="connsiteX32" fmla="*/ 136525 w 1425575"/>
              <a:gd name="connsiteY32" fmla="*/ 285750 h 1771650"/>
              <a:gd name="connsiteX33" fmla="*/ 101600 w 1425575"/>
              <a:gd name="connsiteY33" fmla="*/ 285750 h 1771650"/>
              <a:gd name="connsiteX34" fmla="*/ 101600 w 1425575"/>
              <a:gd name="connsiteY34" fmla="*/ 209550 h 1771650"/>
              <a:gd name="connsiteX35" fmla="*/ 53975 w 1425575"/>
              <a:gd name="connsiteY35" fmla="*/ 209550 h 1771650"/>
              <a:gd name="connsiteX36" fmla="*/ 53975 w 1425575"/>
              <a:gd name="connsiteY36" fmla="*/ 149225 h 1771650"/>
              <a:gd name="connsiteX37" fmla="*/ 34925 w 1425575"/>
              <a:gd name="connsiteY37" fmla="*/ 123825 h 1771650"/>
              <a:gd name="connsiteX38" fmla="*/ 34925 w 1425575"/>
              <a:gd name="connsiteY38" fmla="*/ 0 h 1771650"/>
              <a:gd name="connsiteX39" fmla="*/ 0 w 1425575"/>
              <a:gd name="connsiteY39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425575" h="1771650">
                <a:moveTo>
                  <a:pt x="1425575" y="1771650"/>
                </a:moveTo>
                <a:lnTo>
                  <a:pt x="1123950" y="1771650"/>
                </a:lnTo>
                <a:lnTo>
                  <a:pt x="1123950" y="1660525"/>
                </a:lnTo>
                <a:lnTo>
                  <a:pt x="879475" y="1660525"/>
                </a:lnTo>
                <a:lnTo>
                  <a:pt x="879475" y="1543050"/>
                </a:lnTo>
                <a:lnTo>
                  <a:pt x="850900" y="1543050"/>
                </a:lnTo>
                <a:lnTo>
                  <a:pt x="790575" y="1543050"/>
                </a:lnTo>
                <a:lnTo>
                  <a:pt x="790575" y="1368425"/>
                </a:lnTo>
                <a:lnTo>
                  <a:pt x="711200" y="1368425"/>
                </a:lnTo>
                <a:lnTo>
                  <a:pt x="711200" y="1279525"/>
                </a:lnTo>
                <a:lnTo>
                  <a:pt x="615950" y="1279525"/>
                </a:lnTo>
                <a:lnTo>
                  <a:pt x="615950" y="1200150"/>
                </a:lnTo>
                <a:lnTo>
                  <a:pt x="561975" y="1200150"/>
                </a:lnTo>
                <a:lnTo>
                  <a:pt x="561975" y="1123950"/>
                </a:lnTo>
                <a:lnTo>
                  <a:pt x="561975" y="1089025"/>
                </a:lnTo>
                <a:lnTo>
                  <a:pt x="546100" y="1035050"/>
                </a:lnTo>
                <a:lnTo>
                  <a:pt x="501650" y="1035050"/>
                </a:lnTo>
                <a:lnTo>
                  <a:pt x="501650" y="981075"/>
                </a:lnTo>
                <a:lnTo>
                  <a:pt x="457200" y="981075"/>
                </a:lnTo>
                <a:lnTo>
                  <a:pt x="457200" y="917575"/>
                </a:lnTo>
                <a:lnTo>
                  <a:pt x="409575" y="917575"/>
                </a:lnTo>
                <a:lnTo>
                  <a:pt x="409575" y="838200"/>
                </a:lnTo>
                <a:lnTo>
                  <a:pt x="387350" y="815975"/>
                </a:lnTo>
                <a:lnTo>
                  <a:pt x="387350" y="774700"/>
                </a:lnTo>
                <a:lnTo>
                  <a:pt x="358775" y="774700"/>
                </a:lnTo>
                <a:lnTo>
                  <a:pt x="358775" y="701675"/>
                </a:lnTo>
                <a:lnTo>
                  <a:pt x="254000" y="701675"/>
                </a:lnTo>
                <a:lnTo>
                  <a:pt x="254000" y="552450"/>
                </a:lnTo>
                <a:lnTo>
                  <a:pt x="219075" y="552450"/>
                </a:lnTo>
                <a:lnTo>
                  <a:pt x="219075" y="492125"/>
                </a:lnTo>
                <a:lnTo>
                  <a:pt x="149225" y="492125"/>
                </a:lnTo>
                <a:lnTo>
                  <a:pt x="142875" y="342900"/>
                </a:lnTo>
                <a:lnTo>
                  <a:pt x="136525" y="285750"/>
                </a:lnTo>
                <a:lnTo>
                  <a:pt x="101600" y="285750"/>
                </a:lnTo>
                <a:lnTo>
                  <a:pt x="101600" y="209550"/>
                </a:lnTo>
                <a:lnTo>
                  <a:pt x="53975" y="209550"/>
                </a:lnTo>
                <a:lnTo>
                  <a:pt x="53975" y="149225"/>
                </a:lnTo>
                <a:lnTo>
                  <a:pt x="34925" y="123825"/>
                </a:lnTo>
                <a:lnTo>
                  <a:pt x="34925" y="0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6" name="Connecteur droit 135">
            <a:extLst>
              <a:ext uri="{FF2B5EF4-FFF2-40B4-BE49-F238E27FC236}">
                <a16:creationId xmlns:a16="http://schemas.microsoft.com/office/drawing/2014/main" xmlns="" id="{A50C7902-9770-6943-80FD-25443678BDA9}"/>
              </a:ext>
            </a:extLst>
          </p:cNvPr>
          <p:cNvCxnSpPr>
            <a:cxnSpLocks/>
          </p:cNvCxnSpPr>
          <p:nvPr/>
        </p:nvCxnSpPr>
        <p:spPr>
          <a:xfrm rot="5400000">
            <a:off x="8320413" y="3746793"/>
            <a:ext cx="0" cy="49516"/>
          </a:xfrm>
          <a:prstGeom prst="line">
            <a:avLst/>
          </a:prstGeom>
          <a:ln w="1270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7" name="Connecteur droit 136">
            <a:extLst>
              <a:ext uri="{FF2B5EF4-FFF2-40B4-BE49-F238E27FC236}">
                <a16:creationId xmlns:a16="http://schemas.microsoft.com/office/drawing/2014/main" xmlns="" id="{AD2347E6-A1AE-8F4B-BF55-95379C033359}"/>
              </a:ext>
            </a:extLst>
          </p:cNvPr>
          <p:cNvCxnSpPr/>
          <p:nvPr/>
        </p:nvCxnSpPr>
        <p:spPr>
          <a:xfrm>
            <a:off x="8319666" y="3748458"/>
            <a:ext cx="0" cy="49516"/>
          </a:xfrm>
          <a:prstGeom prst="line">
            <a:avLst/>
          </a:prstGeom>
          <a:ln w="1270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" name="Connecteur droit 137">
            <a:extLst>
              <a:ext uri="{FF2B5EF4-FFF2-40B4-BE49-F238E27FC236}">
                <a16:creationId xmlns:a16="http://schemas.microsoft.com/office/drawing/2014/main" xmlns="" id="{C18B259F-297A-3B4D-B5FE-34537F311D8D}"/>
              </a:ext>
            </a:extLst>
          </p:cNvPr>
          <p:cNvCxnSpPr/>
          <p:nvPr/>
        </p:nvCxnSpPr>
        <p:spPr>
          <a:xfrm>
            <a:off x="8048575" y="3748458"/>
            <a:ext cx="0" cy="49516"/>
          </a:xfrm>
          <a:prstGeom prst="line">
            <a:avLst/>
          </a:prstGeom>
          <a:ln w="1270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9" name="Connecteur droit 138">
            <a:extLst>
              <a:ext uri="{FF2B5EF4-FFF2-40B4-BE49-F238E27FC236}">
                <a16:creationId xmlns:a16="http://schemas.microsoft.com/office/drawing/2014/main" xmlns="" id="{173FD92C-1054-AF49-9908-51FAA5A882CA}"/>
              </a:ext>
            </a:extLst>
          </p:cNvPr>
          <p:cNvCxnSpPr/>
          <p:nvPr/>
        </p:nvCxnSpPr>
        <p:spPr>
          <a:xfrm>
            <a:off x="7778576" y="3748458"/>
            <a:ext cx="0" cy="49516"/>
          </a:xfrm>
          <a:prstGeom prst="line">
            <a:avLst/>
          </a:prstGeom>
          <a:ln w="1270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0" name="Connecteur droit 139">
            <a:extLst>
              <a:ext uri="{FF2B5EF4-FFF2-40B4-BE49-F238E27FC236}">
                <a16:creationId xmlns:a16="http://schemas.microsoft.com/office/drawing/2014/main" xmlns="" id="{3CFE5057-6321-144D-B9C4-06D32F554107}"/>
              </a:ext>
            </a:extLst>
          </p:cNvPr>
          <p:cNvCxnSpPr/>
          <p:nvPr/>
        </p:nvCxnSpPr>
        <p:spPr>
          <a:xfrm>
            <a:off x="7466161" y="3748458"/>
            <a:ext cx="0" cy="49516"/>
          </a:xfrm>
          <a:prstGeom prst="line">
            <a:avLst/>
          </a:prstGeom>
          <a:ln w="1270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Connecteur droit 140">
            <a:extLst>
              <a:ext uri="{FF2B5EF4-FFF2-40B4-BE49-F238E27FC236}">
                <a16:creationId xmlns:a16="http://schemas.microsoft.com/office/drawing/2014/main" xmlns="" id="{D5BA1AF2-5EB3-8045-BE71-C517B5ED6D28}"/>
              </a:ext>
            </a:extLst>
          </p:cNvPr>
          <p:cNvCxnSpPr/>
          <p:nvPr/>
        </p:nvCxnSpPr>
        <p:spPr>
          <a:xfrm>
            <a:off x="7246962" y="3748458"/>
            <a:ext cx="0" cy="49516"/>
          </a:xfrm>
          <a:prstGeom prst="line">
            <a:avLst/>
          </a:prstGeom>
          <a:ln w="1270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" name="Connecteur droit 141">
            <a:extLst>
              <a:ext uri="{FF2B5EF4-FFF2-40B4-BE49-F238E27FC236}">
                <a16:creationId xmlns:a16="http://schemas.microsoft.com/office/drawing/2014/main" xmlns="" id="{878B664C-7978-4B4A-9EAC-C2B00D0F9FA8}"/>
              </a:ext>
            </a:extLst>
          </p:cNvPr>
          <p:cNvCxnSpPr/>
          <p:nvPr/>
        </p:nvCxnSpPr>
        <p:spPr>
          <a:xfrm>
            <a:off x="6893272" y="3748458"/>
            <a:ext cx="0" cy="49516"/>
          </a:xfrm>
          <a:prstGeom prst="line">
            <a:avLst/>
          </a:prstGeom>
          <a:ln w="1270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" name="Connecteur droit 142">
            <a:extLst>
              <a:ext uri="{FF2B5EF4-FFF2-40B4-BE49-F238E27FC236}">
                <a16:creationId xmlns:a16="http://schemas.microsoft.com/office/drawing/2014/main" xmlns="" id="{636945C6-97FB-884E-B3F7-E3EEAE41BDDD}"/>
              </a:ext>
            </a:extLst>
          </p:cNvPr>
          <p:cNvCxnSpPr/>
          <p:nvPr/>
        </p:nvCxnSpPr>
        <p:spPr>
          <a:xfrm>
            <a:off x="6483449" y="3302420"/>
            <a:ext cx="0" cy="49516"/>
          </a:xfrm>
          <a:prstGeom prst="line">
            <a:avLst/>
          </a:prstGeom>
          <a:ln w="1270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" name="Connecteur droit 143">
            <a:extLst>
              <a:ext uri="{FF2B5EF4-FFF2-40B4-BE49-F238E27FC236}">
                <a16:creationId xmlns:a16="http://schemas.microsoft.com/office/drawing/2014/main" xmlns="" id="{4602F91B-6D23-5146-A8C4-4941BDA597CE}"/>
              </a:ext>
            </a:extLst>
          </p:cNvPr>
          <p:cNvCxnSpPr/>
          <p:nvPr/>
        </p:nvCxnSpPr>
        <p:spPr>
          <a:xfrm>
            <a:off x="6384900" y="3162596"/>
            <a:ext cx="0" cy="49516"/>
          </a:xfrm>
          <a:prstGeom prst="line">
            <a:avLst/>
          </a:prstGeom>
          <a:ln w="1270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5" name="Connecteur droit 144">
            <a:extLst>
              <a:ext uri="{FF2B5EF4-FFF2-40B4-BE49-F238E27FC236}">
                <a16:creationId xmlns:a16="http://schemas.microsoft.com/office/drawing/2014/main" xmlns="" id="{80238FC1-5AAD-2B44-B465-F82854C30216}"/>
              </a:ext>
            </a:extLst>
          </p:cNvPr>
          <p:cNvCxnSpPr/>
          <p:nvPr/>
        </p:nvCxnSpPr>
        <p:spPr>
          <a:xfrm>
            <a:off x="6069310" y="2689273"/>
            <a:ext cx="0" cy="49516"/>
          </a:xfrm>
          <a:prstGeom prst="line">
            <a:avLst/>
          </a:prstGeom>
          <a:ln w="1270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6" name="Connecteur droit 145">
            <a:extLst>
              <a:ext uri="{FF2B5EF4-FFF2-40B4-BE49-F238E27FC236}">
                <a16:creationId xmlns:a16="http://schemas.microsoft.com/office/drawing/2014/main" xmlns="" id="{4DC785FF-4B77-AE4D-A6B1-2A980BA97A5F}"/>
              </a:ext>
            </a:extLst>
          </p:cNvPr>
          <p:cNvCxnSpPr/>
          <p:nvPr/>
        </p:nvCxnSpPr>
        <p:spPr>
          <a:xfrm>
            <a:off x="6268318" y="3194470"/>
            <a:ext cx="0" cy="49516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7" name="Connecteur droit 146">
            <a:extLst>
              <a:ext uri="{FF2B5EF4-FFF2-40B4-BE49-F238E27FC236}">
                <a16:creationId xmlns:a16="http://schemas.microsoft.com/office/drawing/2014/main" xmlns="" id="{B9C8A91B-9D23-5949-930D-3B9539BC7A8A}"/>
              </a:ext>
            </a:extLst>
          </p:cNvPr>
          <p:cNvCxnSpPr/>
          <p:nvPr/>
        </p:nvCxnSpPr>
        <p:spPr>
          <a:xfrm>
            <a:off x="6425034" y="3433612"/>
            <a:ext cx="0" cy="49516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8" name="Connecteur droit 147">
            <a:extLst>
              <a:ext uri="{FF2B5EF4-FFF2-40B4-BE49-F238E27FC236}">
                <a16:creationId xmlns:a16="http://schemas.microsoft.com/office/drawing/2014/main" xmlns="" id="{09B903EF-83F6-F948-A145-52805578DD38}"/>
              </a:ext>
            </a:extLst>
          </p:cNvPr>
          <p:cNvCxnSpPr/>
          <p:nvPr/>
        </p:nvCxnSpPr>
        <p:spPr>
          <a:xfrm>
            <a:off x="6594450" y="3693069"/>
            <a:ext cx="0" cy="49516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Connecteur droit 148">
            <a:extLst>
              <a:ext uri="{FF2B5EF4-FFF2-40B4-BE49-F238E27FC236}">
                <a16:creationId xmlns:a16="http://schemas.microsoft.com/office/drawing/2014/main" xmlns="" id="{53D69524-EF34-9B43-807B-8F1D475717DE}"/>
              </a:ext>
            </a:extLst>
          </p:cNvPr>
          <p:cNvCxnSpPr/>
          <p:nvPr/>
        </p:nvCxnSpPr>
        <p:spPr>
          <a:xfrm>
            <a:off x="7164164" y="3924968"/>
            <a:ext cx="0" cy="49516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0" name="Connecteur droit 149">
            <a:extLst>
              <a:ext uri="{FF2B5EF4-FFF2-40B4-BE49-F238E27FC236}">
                <a16:creationId xmlns:a16="http://schemas.microsoft.com/office/drawing/2014/main" xmlns="" id="{BC439E5B-03C5-1B48-8005-62ADC25ADAA5}"/>
              </a:ext>
            </a:extLst>
          </p:cNvPr>
          <p:cNvCxnSpPr>
            <a:cxnSpLocks/>
          </p:cNvCxnSpPr>
          <p:nvPr/>
        </p:nvCxnSpPr>
        <p:spPr>
          <a:xfrm rot="5400000">
            <a:off x="7161538" y="3924593"/>
            <a:ext cx="0" cy="49516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1" name="Connecteur droit 150">
            <a:extLst>
              <a:ext uri="{FF2B5EF4-FFF2-40B4-BE49-F238E27FC236}">
                <a16:creationId xmlns:a16="http://schemas.microsoft.com/office/drawing/2014/main" xmlns="" id="{A1F82100-3523-0A4A-B568-1BD2E828C39F}"/>
              </a:ext>
            </a:extLst>
          </p:cNvPr>
          <p:cNvCxnSpPr>
            <a:cxnSpLocks/>
          </p:cNvCxnSpPr>
          <p:nvPr/>
        </p:nvCxnSpPr>
        <p:spPr>
          <a:xfrm rot="5400000">
            <a:off x="6888488" y="3746793"/>
            <a:ext cx="0" cy="49516"/>
          </a:xfrm>
          <a:prstGeom prst="line">
            <a:avLst/>
          </a:prstGeom>
          <a:ln w="1270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Connecteur droit 152">
            <a:extLst>
              <a:ext uri="{FF2B5EF4-FFF2-40B4-BE49-F238E27FC236}">
                <a16:creationId xmlns:a16="http://schemas.microsoft.com/office/drawing/2014/main" xmlns="" id="{A20672D0-49CD-3F4E-AE20-28C3A7547AEA}"/>
              </a:ext>
            </a:extLst>
          </p:cNvPr>
          <p:cNvCxnSpPr>
            <a:cxnSpLocks/>
          </p:cNvCxnSpPr>
          <p:nvPr/>
        </p:nvCxnSpPr>
        <p:spPr>
          <a:xfrm rot="5400000">
            <a:off x="6678938" y="3543593"/>
            <a:ext cx="0" cy="49516"/>
          </a:xfrm>
          <a:prstGeom prst="line">
            <a:avLst/>
          </a:prstGeom>
          <a:ln w="1270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Connecteur droit 153">
            <a:extLst>
              <a:ext uri="{FF2B5EF4-FFF2-40B4-BE49-F238E27FC236}">
                <a16:creationId xmlns:a16="http://schemas.microsoft.com/office/drawing/2014/main" xmlns="" id="{CCB240B1-D52C-CD49-9959-371939C1975B}"/>
              </a:ext>
            </a:extLst>
          </p:cNvPr>
          <p:cNvCxnSpPr>
            <a:cxnSpLocks/>
          </p:cNvCxnSpPr>
          <p:nvPr/>
        </p:nvCxnSpPr>
        <p:spPr>
          <a:xfrm rot="5400000">
            <a:off x="6647907" y="3462953"/>
            <a:ext cx="0" cy="49516"/>
          </a:xfrm>
          <a:prstGeom prst="line">
            <a:avLst/>
          </a:prstGeom>
          <a:ln w="1270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5" name="Connecteur droit 154">
            <a:extLst>
              <a:ext uri="{FF2B5EF4-FFF2-40B4-BE49-F238E27FC236}">
                <a16:creationId xmlns:a16="http://schemas.microsoft.com/office/drawing/2014/main" xmlns="" id="{3969F86D-AD2D-C646-ACB2-663F057CBDF1}"/>
              </a:ext>
            </a:extLst>
          </p:cNvPr>
          <p:cNvCxnSpPr>
            <a:cxnSpLocks/>
          </p:cNvCxnSpPr>
          <p:nvPr/>
        </p:nvCxnSpPr>
        <p:spPr>
          <a:xfrm rot="5400000">
            <a:off x="6418166" y="3198287"/>
            <a:ext cx="0" cy="49516"/>
          </a:xfrm>
          <a:prstGeom prst="line">
            <a:avLst/>
          </a:prstGeom>
          <a:ln w="1270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6" name="Connecteur droit 155">
            <a:extLst>
              <a:ext uri="{FF2B5EF4-FFF2-40B4-BE49-F238E27FC236}">
                <a16:creationId xmlns:a16="http://schemas.microsoft.com/office/drawing/2014/main" xmlns="" id="{39C013CB-2ADD-914D-8C9B-F17AA84BE091}"/>
              </a:ext>
            </a:extLst>
          </p:cNvPr>
          <p:cNvCxnSpPr>
            <a:cxnSpLocks/>
          </p:cNvCxnSpPr>
          <p:nvPr/>
        </p:nvCxnSpPr>
        <p:spPr>
          <a:xfrm rot="5400000">
            <a:off x="6381083" y="3165396"/>
            <a:ext cx="0" cy="49516"/>
          </a:xfrm>
          <a:prstGeom prst="line">
            <a:avLst/>
          </a:prstGeom>
          <a:ln w="1270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7" name="Connecteur droit 156">
            <a:extLst>
              <a:ext uri="{FF2B5EF4-FFF2-40B4-BE49-F238E27FC236}">
                <a16:creationId xmlns:a16="http://schemas.microsoft.com/office/drawing/2014/main" xmlns="" id="{6F180DF5-998D-9948-BF47-E591AC25E00B}"/>
              </a:ext>
            </a:extLst>
          </p:cNvPr>
          <p:cNvCxnSpPr>
            <a:cxnSpLocks/>
          </p:cNvCxnSpPr>
          <p:nvPr/>
        </p:nvCxnSpPr>
        <p:spPr>
          <a:xfrm rot="5400000">
            <a:off x="6334475" y="3029888"/>
            <a:ext cx="0" cy="49516"/>
          </a:xfrm>
          <a:prstGeom prst="line">
            <a:avLst/>
          </a:prstGeom>
          <a:ln w="1270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8" name="Connecteur droit 157">
            <a:extLst>
              <a:ext uri="{FF2B5EF4-FFF2-40B4-BE49-F238E27FC236}">
                <a16:creationId xmlns:a16="http://schemas.microsoft.com/office/drawing/2014/main" xmlns="" id="{AC8DBC2E-6A97-AD46-9A2B-554F34BA1E7D}"/>
              </a:ext>
            </a:extLst>
          </p:cNvPr>
          <p:cNvCxnSpPr>
            <a:cxnSpLocks/>
          </p:cNvCxnSpPr>
          <p:nvPr/>
        </p:nvCxnSpPr>
        <p:spPr>
          <a:xfrm rot="5400000">
            <a:off x="6283675" y="2921938"/>
            <a:ext cx="0" cy="49516"/>
          </a:xfrm>
          <a:prstGeom prst="line">
            <a:avLst/>
          </a:prstGeom>
          <a:ln w="1270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9" name="Connecteur droit 158">
            <a:extLst>
              <a:ext uri="{FF2B5EF4-FFF2-40B4-BE49-F238E27FC236}">
                <a16:creationId xmlns:a16="http://schemas.microsoft.com/office/drawing/2014/main" xmlns="" id="{A8C43522-0990-E841-90F0-93052C415150}"/>
              </a:ext>
            </a:extLst>
          </p:cNvPr>
          <p:cNvCxnSpPr>
            <a:cxnSpLocks/>
          </p:cNvCxnSpPr>
          <p:nvPr/>
        </p:nvCxnSpPr>
        <p:spPr>
          <a:xfrm rot="5400000">
            <a:off x="6207475" y="2813988"/>
            <a:ext cx="0" cy="49516"/>
          </a:xfrm>
          <a:prstGeom prst="line">
            <a:avLst/>
          </a:prstGeom>
          <a:ln w="1270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0" name="Connecteur droit 159">
            <a:extLst>
              <a:ext uri="{FF2B5EF4-FFF2-40B4-BE49-F238E27FC236}">
                <a16:creationId xmlns:a16="http://schemas.microsoft.com/office/drawing/2014/main" xmlns="" id="{6A3D7C39-4CB9-2849-9C88-5178A9ED6F2B}"/>
              </a:ext>
            </a:extLst>
          </p:cNvPr>
          <p:cNvCxnSpPr>
            <a:cxnSpLocks/>
          </p:cNvCxnSpPr>
          <p:nvPr/>
        </p:nvCxnSpPr>
        <p:spPr>
          <a:xfrm rot="5400000">
            <a:off x="6163025" y="2766363"/>
            <a:ext cx="0" cy="49516"/>
          </a:xfrm>
          <a:prstGeom prst="line">
            <a:avLst/>
          </a:prstGeom>
          <a:ln w="1270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1" name="Connecteur droit 160">
            <a:extLst>
              <a:ext uri="{FF2B5EF4-FFF2-40B4-BE49-F238E27FC236}">
                <a16:creationId xmlns:a16="http://schemas.microsoft.com/office/drawing/2014/main" xmlns="" id="{C431BAF3-6B95-6443-A361-AA2B9D1BD870}"/>
              </a:ext>
            </a:extLst>
          </p:cNvPr>
          <p:cNvCxnSpPr>
            <a:cxnSpLocks/>
          </p:cNvCxnSpPr>
          <p:nvPr/>
        </p:nvCxnSpPr>
        <p:spPr>
          <a:xfrm rot="5400000">
            <a:off x="6026500" y="2617138"/>
            <a:ext cx="0" cy="49516"/>
          </a:xfrm>
          <a:prstGeom prst="line">
            <a:avLst/>
          </a:prstGeom>
          <a:ln w="1270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2" name="Connecteur droit 161">
            <a:extLst>
              <a:ext uri="{FF2B5EF4-FFF2-40B4-BE49-F238E27FC236}">
                <a16:creationId xmlns:a16="http://schemas.microsoft.com/office/drawing/2014/main" xmlns="" id="{9E0B8BDF-B376-0443-840C-F797DDACD6CE}"/>
              </a:ext>
            </a:extLst>
          </p:cNvPr>
          <p:cNvCxnSpPr>
            <a:cxnSpLocks/>
          </p:cNvCxnSpPr>
          <p:nvPr/>
        </p:nvCxnSpPr>
        <p:spPr>
          <a:xfrm rot="5400000">
            <a:off x="6001100" y="2594913"/>
            <a:ext cx="0" cy="49516"/>
          </a:xfrm>
          <a:prstGeom prst="line">
            <a:avLst/>
          </a:prstGeom>
          <a:ln w="1270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2574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17FA068-4F3D-824B-B58C-053D09F2B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/>
          </a:bodyPr>
          <a:lstStyle/>
          <a:p>
            <a:r>
              <a:rPr lang="fr-FR" dirty="0"/>
              <a:t>Profil moléculaire et réponse à la chimiothérapie des ADK pancréas avancé : étude COMPASS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D226DDCA-1772-F544-9BCD-6D9DF5F8C2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18814"/>
            <a:ext cx="8229600" cy="3609174"/>
          </a:xfrm>
        </p:spPr>
        <p:txBody>
          <a:bodyPr>
            <a:normAutofit/>
          </a:bodyPr>
          <a:lstStyle/>
          <a:p>
            <a:r>
              <a:rPr lang="fr-FR" dirty="0"/>
              <a:t>Conclusion</a:t>
            </a:r>
          </a:p>
          <a:p>
            <a:pPr marL="0" indent="0">
              <a:buNone/>
            </a:pPr>
            <a:endParaRPr lang="fr-FR" dirty="0"/>
          </a:p>
          <a:p>
            <a:pPr lvl="1">
              <a:lnSpc>
                <a:spcPct val="120000"/>
              </a:lnSpc>
            </a:pPr>
            <a:r>
              <a:rPr lang="fr-FR" dirty="0"/>
              <a:t>L’analyse moléculaire (génomique et ARN) est faisable et permet de déceler des cibles thérapeutiques potentielles</a:t>
            </a:r>
          </a:p>
          <a:p>
            <a:pPr>
              <a:lnSpc>
                <a:spcPct val="120000"/>
              </a:lnSpc>
            </a:pPr>
            <a:endParaRPr lang="fr-FR" dirty="0"/>
          </a:p>
          <a:p>
            <a:pPr lvl="1">
              <a:lnSpc>
                <a:spcPct val="120000"/>
              </a:lnSpc>
            </a:pPr>
            <a:r>
              <a:rPr lang="fr-FR" dirty="0"/>
              <a:t>Le sous-type « basal-</a:t>
            </a:r>
            <a:r>
              <a:rPr lang="fr-FR" dirty="0" err="1"/>
              <a:t>like</a:t>
            </a:r>
            <a:r>
              <a:rPr lang="fr-FR" dirty="0"/>
              <a:t> » de </a:t>
            </a:r>
            <a:r>
              <a:rPr lang="fr-FR" dirty="0" err="1"/>
              <a:t>Moffitt</a:t>
            </a:r>
            <a:r>
              <a:rPr lang="fr-FR" dirty="0"/>
              <a:t> et la faible expression de GATA6 (GATA 6 faible) sont associés à une résistance à la chimiothérapie chez les patients traités par FOLFIRINOX modifié</a:t>
            </a:r>
          </a:p>
          <a:p>
            <a:pPr>
              <a:lnSpc>
                <a:spcPct val="120000"/>
              </a:lnSpc>
            </a:pPr>
            <a:endParaRPr lang="fr-FR" dirty="0"/>
          </a:p>
          <a:p>
            <a:pPr lvl="1">
              <a:lnSpc>
                <a:spcPct val="120000"/>
              </a:lnSpc>
            </a:pPr>
            <a:r>
              <a:rPr lang="fr-FR" dirty="0"/>
              <a:t>L’expression de GATA6 comme biomarqueur prédictif de réponse à la chimiothérapie mérite d’être confirmé dans des études prospectives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16F9AA2D-C528-A149-8EE3-3480BD353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908670"/>
            <a:ext cx="87852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GM </a:t>
            </a:r>
            <a:r>
              <a:rPr kumimoji="0" lang="fr-FR" altLang="fr-FR" sz="100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O’Kane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ro-RO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et al., ASCO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GI</a:t>
            </a:r>
            <a:r>
              <a:rPr kumimoji="0" lang="ro-RO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20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19</a:t>
            </a:r>
            <a:r>
              <a:rPr kumimoji="0" lang="ro-RO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, </a:t>
            </a:r>
            <a:r>
              <a:rPr kumimoji="0" lang="fr-FR" altLang="fr-FR" sz="1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cs typeface="Calibri" panose="020F0502020204030204" pitchFamily="34" charset="0"/>
              </a:rPr>
              <a:t>abs 188</a:t>
            </a:r>
            <a:endParaRPr kumimoji="0" lang="nl-NL" altLang="fr-FR" sz="100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15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xmlns="" id="{D11110D5-9095-234B-967B-BD6D8C5D37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4501" y="3517946"/>
            <a:ext cx="7660212" cy="1125140"/>
          </a:xfrm>
        </p:spPr>
        <p:txBody>
          <a:bodyPr/>
          <a:lstStyle/>
          <a:p>
            <a:r>
              <a:rPr lang="fr-FR" dirty="0" err="1">
                <a:solidFill>
                  <a:schemeClr val="bg1"/>
                </a:solidFill>
              </a:rPr>
              <a:t>Wainberg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Zev</a:t>
            </a:r>
            <a:r>
              <a:rPr lang="fr-FR" dirty="0">
                <a:solidFill>
                  <a:schemeClr val="bg1"/>
                </a:solidFill>
              </a:rPr>
              <a:t> A. et al. ASCO GI 2019, </a:t>
            </a:r>
            <a:r>
              <a:rPr lang="fr-FR" dirty="0" err="1">
                <a:solidFill>
                  <a:schemeClr val="bg1"/>
                </a:solidFill>
              </a:rPr>
              <a:t>abstr</a:t>
            </a:r>
            <a:r>
              <a:rPr lang="fr-FR" dirty="0">
                <a:solidFill>
                  <a:schemeClr val="bg1"/>
                </a:solidFill>
              </a:rPr>
              <a:t> 187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xmlns="" id="{F8B90FEF-C984-E148-BBE3-3754C5C30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2000" dirty="0">
                <a:solidFill>
                  <a:schemeClr val="bg1"/>
                </a:solidFill>
              </a:rPr>
              <a:t>E</a:t>
            </a:r>
            <a:r>
              <a:rPr lang="en" sz="2000" dirty="0" err="1">
                <a:solidFill>
                  <a:schemeClr val="bg1"/>
                </a:solidFill>
              </a:rPr>
              <a:t>fficacité</a:t>
            </a:r>
            <a:r>
              <a:rPr lang="en" sz="2000" dirty="0">
                <a:solidFill>
                  <a:schemeClr val="bg1"/>
                </a:solidFill>
              </a:rPr>
              <a:t> et </a:t>
            </a:r>
            <a:r>
              <a:rPr lang="en" sz="2000" dirty="0" err="1">
                <a:solidFill>
                  <a:schemeClr val="bg1"/>
                </a:solidFill>
              </a:rPr>
              <a:t>tolérance</a:t>
            </a:r>
            <a:r>
              <a:rPr lang="en" sz="2000" dirty="0">
                <a:solidFill>
                  <a:schemeClr val="bg1"/>
                </a:solidFill>
              </a:rPr>
              <a:t> de </a:t>
            </a:r>
            <a:r>
              <a:rPr lang="en" sz="2000" dirty="0" err="1">
                <a:solidFill>
                  <a:schemeClr val="bg1"/>
                </a:solidFill>
              </a:rPr>
              <a:t>l’association</a:t>
            </a:r>
            <a:r>
              <a:rPr lang="en" sz="2000" dirty="0">
                <a:solidFill>
                  <a:schemeClr val="bg1"/>
                </a:solidFill>
              </a:rPr>
              <a:t> dabrafenib et trametinib chez les patients avec BRAF V600E mutes avec un cancer des </a:t>
            </a:r>
            <a:r>
              <a:rPr lang="en" sz="2000" dirty="0" err="1">
                <a:solidFill>
                  <a:schemeClr val="bg1"/>
                </a:solidFill>
              </a:rPr>
              <a:t>voies</a:t>
            </a:r>
            <a:r>
              <a:rPr lang="en" sz="2000" dirty="0">
                <a:solidFill>
                  <a:schemeClr val="bg1"/>
                </a:solidFill>
              </a:rPr>
              <a:t> </a:t>
            </a:r>
            <a:r>
              <a:rPr lang="en" sz="2000" dirty="0" err="1">
                <a:solidFill>
                  <a:schemeClr val="bg1"/>
                </a:solidFill>
              </a:rPr>
              <a:t>biliaires</a:t>
            </a:r>
            <a:r>
              <a:rPr lang="en" sz="2000" dirty="0">
                <a:solidFill>
                  <a:schemeClr val="bg1"/>
                </a:solidFill>
              </a:rPr>
              <a:t> : </a:t>
            </a:r>
            <a:r>
              <a:rPr lang="en" sz="2000" dirty="0" err="1">
                <a:solidFill>
                  <a:schemeClr val="bg1"/>
                </a:solidFill>
              </a:rPr>
              <a:t>une</a:t>
            </a:r>
            <a:r>
              <a:rPr lang="en" sz="2000" dirty="0">
                <a:solidFill>
                  <a:schemeClr val="bg1"/>
                </a:solidFill>
              </a:rPr>
              <a:t> </a:t>
            </a:r>
            <a:r>
              <a:rPr lang="en" sz="2000" dirty="0" err="1">
                <a:solidFill>
                  <a:schemeClr val="bg1"/>
                </a:solidFill>
              </a:rPr>
              <a:t>cohorte</a:t>
            </a:r>
            <a:r>
              <a:rPr lang="en" sz="2000" dirty="0">
                <a:solidFill>
                  <a:schemeClr val="bg1"/>
                </a:solidFill>
              </a:rPr>
              <a:t> de </a:t>
            </a:r>
            <a:r>
              <a:rPr lang="en" sz="2000" dirty="0" err="1">
                <a:solidFill>
                  <a:schemeClr val="bg1"/>
                </a:solidFill>
              </a:rPr>
              <a:t>l’étude</a:t>
            </a:r>
            <a:r>
              <a:rPr lang="en" sz="2000" dirty="0">
                <a:solidFill>
                  <a:schemeClr val="bg1"/>
                </a:solidFill>
              </a:rPr>
              <a:t> ROAR</a:t>
            </a:r>
            <a:endParaRPr lang="fr-F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51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Gènes ciblables dans les cholangiocarcinomes</a:t>
            </a:r>
          </a:p>
        </p:txBody>
      </p:sp>
      <p:graphicFrame>
        <p:nvGraphicFramePr>
          <p:cNvPr id="5" name="Espace réservé du contenu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2958524"/>
              </p:ext>
            </p:extLst>
          </p:nvPr>
        </p:nvGraphicFramePr>
        <p:xfrm>
          <a:off x="3851920" y="987574"/>
          <a:ext cx="2791222" cy="15415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765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6356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08302">
                <a:tc gridSpan="2">
                  <a:txBody>
                    <a:bodyPr/>
                    <a:lstStyle/>
                    <a:p>
                      <a:r>
                        <a:rPr lang="fr-FR" sz="1000" dirty="0"/>
                        <a:t>Cholangiocarcinome </a:t>
                      </a:r>
                      <a:r>
                        <a:rPr lang="fr-FR" sz="1000" dirty="0" err="1"/>
                        <a:t>extrahépatique</a:t>
                      </a:r>
                      <a:r>
                        <a:rPr lang="fr-FR" sz="1000" dirty="0"/>
                        <a:t>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8302">
                <a:tc>
                  <a:txBody>
                    <a:bodyPr/>
                    <a:lstStyle/>
                    <a:p>
                      <a:r>
                        <a:rPr lang="fr-FR" sz="1000" b="1" dirty="0">
                          <a:solidFill>
                            <a:schemeClr val="bg1"/>
                          </a:solidFill>
                        </a:rPr>
                        <a:t>Gènes ciblés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b="1" dirty="0">
                          <a:solidFill>
                            <a:schemeClr val="bg1"/>
                          </a:solidFill>
                        </a:rPr>
                        <a:t>Prévalence,</a:t>
                      </a:r>
                      <a:r>
                        <a:rPr lang="fr-FR" sz="1000" b="1" baseline="0" dirty="0">
                          <a:solidFill>
                            <a:schemeClr val="bg1"/>
                          </a:solidFill>
                        </a:rPr>
                        <a:t> %</a:t>
                      </a:r>
                      <a:endParaRPr lang="fr-FR" sz="1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8302">
                <a:tc>
                  <a:txBody>
                    <a:bodyPr/>
                    <a:lstStyle/>
                    <a:p>
                      <a:r>
                        <a:rPr lang="fr-FR" sz="1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Her2/</a:t>
                      </a:r>
                      <a:r>
                        <a:rPr lang="fr-FR" sz="10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neu</a:t>
                      </a:r>
                      <a:r>
                        <a:rPr lang="fr-FR" sz="10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(mutation)</a:t>
                      </a:r>
                      <a:endParaRPr lang="fr-FR" sz="1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11-20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8302">
                <a:tc>
                  <a:txBody>
                    <a:bodyPr/>
                    <a:lstStyle/>
                    <a:p>
                      <a:r>
                        <a:rPr lang="fr-FR" sz="1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PRKACA and PRKACB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8302">
                <a:tc>
                  <a:txBody>
                    <a:bodyPr/>
                    <a:lstStyle/>
                    <a:p>
                      <a:r>
                        <a:rPr lang="fr-FR" sz="1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ARID1A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5-12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6643142" y="3197423"/>
            <a:ext cx="23042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Republié</a:t>
            </a:r>
            <a:r>
              <a:rPr kumimoji="0" lang="fr-FR" sz="1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avec la permission de 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AME </a:t>
            </a: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Publishing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d’après Jain A, </a:t>
            </a: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Javie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M. </a:t>
            </a: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Molecular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profiling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of </a:t>
            </a: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billiary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tract cancer: a </a:t>
            </a: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target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rich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disease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J </a:t>
            </a: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Gastrointest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Oncol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2016;7(5):797-803; autorisation transmise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7EFA5C82-7BB7-9441-8E59-645703D77C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9" b="1563"/>
          <a:stretch/>
        </p:blipFill>
        <p:spPr>
          <a:xfrm>
            <a:off x="3851920" y="2520999"/>
            <a:ext cx="2670261" cy="2225272"/>
          </a:xfrm>
          <a:prstGeom prst="rect">
            <a:avLst/>
          </a:prstGeom>
        </p:spPr>
      </p:pic>
      <p:sp>
        <p:nvSpPr>
          <p:cNvPr id="14" name="Flèche en arc 13">
            <a:extLst>
              <a:ext uri="{FF2B5EF4-FFF2-40B4-BE49-F238E27FC236}">
                <a16:creationId xmlns:a16="http://schemas.microsoft.com/office/drawing/2014/main" xmlns="" id="{89CFF603-FA09-ED4C-A8C4-57BB5422AE9B}"/>
              </a:ext>
            </a:extLst>
          </p:cNvPr>
          <p:cNvSpPr/>
          <p:nvPr/>
        </p:nvSpPr>
        <p:spPr>
          <a:xfrm rot="13053259" flipH="1">
            <a:off x="2940588" y="1801352"/>
            <a:ext cx="1792121" cy="1263356"/>
          </a:xfrm>
          <a:prstGeom prst="circularArrow">
            <a:avLst/>
          </a:prstGeom>
          <a:solidFill>
            <a:srgbClr val="FFC000"/>
          </a:solidFill>
          <a:ln w="19050" cap="rnd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3687246"/>
              </p:ext>
            </p:extLst>
          </p:nvPr>
        </p:nvGraphicFramePr>
        <p:xfrm>
          <a:off x="628650" y="987574"/>
          <a:ext cx="2791222" cy="16337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765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6356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72298">
                <a:tc gridSpan="2">
                  <a:txBody>
                    <a:bodyPr/>
                    <a:lstStyle/>
                    <a:p>
                      <a:r>
                        <a:rPr lang="fr-FR" sz="1000" b="1" dirty="0"/>
                        <a:t>Cholangiocarcinome i</a:t>
                      </a:r>
                      <a:r>
                        <a:rPr lang="fr-FR" sz="1013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ntrahépatique</a:t>
                      </a:r>
                      <a:endParaRPr lang="fr-FR" sz="10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2298">
                <a:tc>
                  <a:txBody>
                    <a:bodyPr/>
                    <a:lstStyle/>
                    <a:p>
                      <a:r>
                        <a:rPr lang="fr-FR" sz="1000" b="1" dirty="0">
                          <a:solidFill>
                            <a:schemeClr val="bg1"/>
                          </a:solidFill>
                        </a:rPr>
                        <a:t>Gènes ciblés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b="1" dirty="0">
                          <a:solidFill>
                            <a:schemeClr val="bg1"/>
                          </a:solidFill>
                        </a:rPr>
                        <a:t>Prévalence,</a:t>
                      </a:r>
                      <a:r>
                        <a:rPr lang="fr-FR" sz="1000" b="1" baseline="0" dirty="0">
                          <a:solidFill>
                            <a:schemeClr val="bg1"/>
                          </a:solidFill>
                        </a:rPr>
                        <a:t> %</a:t>
                      </a:r>
                      <a:endParaRPr lang="fr-FR" sz="1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2298">
                <a:tc>
                  <a:txBody>
                    <a:bodyPr/>
                    <a:lstStyle/>
                    <a:p>
                      <a:r>
                        <a:rPr lang="fr-FR" sz="1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FGFR2</a:t>
                      </a:r>
                      <a:r>
                        <a:rPr lang="fr-FR" sz="10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(fusions)</a:t>
                      </a:r>
                      <a:endParaRPr lang="fr-FR" sz="1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10-20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2298">
                <a:tc>
                  <a:txBody>
                    <a:bodyPr/>
                    <a:lstStyle/>
                    <a:p>
                      <a:r>
                        <a:rPr lang="fr-FR" sz="1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IDH 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22-28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2298">
                <a:tc>
                  <a:txBody>
                    <a:bodyPr/>
                    <a:lstStyle/>
                    <a:p>
                      <a:r>
                        <a:rPr lang="fr-FR" sz="1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BAP1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15 à</a:t>
                      </a:r>
                      <a:r>
                        <a:rPr lang="fr-FR" sz="10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25</a:t>
                      </a:r>
                      <a:endParaRPr lang="fr-FR" sz="1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72298">
                <a:tc>
                  <a:txBody>
                    <a:bodyPr/>
                    <a:lstStyle/>
                    <a:p>
                      <a:r>
                        <a:rPr lang="fr-FR" sz="1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BRAF V600 (mutation)1,2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5-7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15" name="Flèche en arc 14">
            <a:extLst>
              <a:ext uri="{FF2B5EF4-FFF2-40B4-BE49-F238E27FC236}">
                <a16:creationId xmlns:a16="http://schemas.microsoft.com/office/drawing/2014/main" xmlns="" id="{9F9EE6E6-DF06-4843-9AF1-9F31F2DD04E8}"/>
              </a:ext>
            </a:extLst>
          </p:cNvPr>
          <p:cNvSpPr/>
          <p:nvPr/>
        </p:nvSpPr>
        <p:spPr>
          <a:xfrm rot="10800000" flipH="1" flipV="1">
            <a:off x="2851887" y="3485456"/>
            <a:ext cx="1792121" cy="1080120"/>
          </a:xfrm>
          <a:prstGeom prst="circularArrow">
            <a:avLst/>
          </a:prstGeom>
          <a:solidFill>
            <a:srgbClr val="92D050"/>
          </a:solidFill>
          <a:ln w="19050" cap="rnd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6" name="Espace réservé du contenu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2775272"/>
              </p:ext>
            </p:extLst>
          </p:nvPr>
        </p:nvGraphicFramePr>
        <p:xfrm>
          <a:off x="628650" y="2890203"/>
          <a:ext cx="2791222" cy="170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765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6356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29052">
                <a:tc gridSpan="2">
                  <a:txBody>
                    <a:bodyPr/>
                    <a:lstStyle/>
                    <a:p>
                      <a:r>
                        <a:rPr lang="fr-FR" sz="1000" dirty="0"/>
                        <a:t>Cancer de la vésicule biliaire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9052">
                <a:tc>
                  <a:txBody>
                    <a:bodyPr/>
                    <a:lstStyle/>
                    <a:p>
                      <a:r>
                        <a:rPr lang="fr-FR" sz="1000" b="1" dirty="0">
                          <a:solidFill>
                            <a:schemeClr val="bg1"/>
                          </a:solidFill>
                        </a:rPr>
                        <a:t>Gènes ciblés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b="1" dirty="0">
                          <a:solidFill>
                            <a:schemeClr val="bg1"/>
                          </a:solidFill>
                        </a:rPr>
                        <a:t>Prévalence,</a:t>
                      </a:r>
                      <a:r>
                        <a:rPr lang="fr-FR" sz="1000" b="1" baseline="0" dirty="0">
                          <a:solidFill>
                            <a:schemeClr val="bg1"/>
                          </a:solidFill>
                        </a:rPr>
                        <a:t> %</a:t>
                      </a:r>
                      <a:endParaRPr lang="fr-FR" sz="1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9052">
                <a:tc>
                  <a:txBody>
                    <a:bodyPr/>
                    <a:lstStyle/>
                    <a:p>
                      <a:r>
                        <a:rPr lang="fr-FR" sz="1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EGFR </a:t>
                      </a:r>
                      <a:r>
                        <a:rPr lang="fr-FR" sz="10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(fusions)</a:t>
                      </a:r>
                      <a:endParaRPr lang="fr-FR" sz="1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4-13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29052">
                <a:tc>
                  <a:txBody>
                    <a:bodyPr/>
                    <a:lstStyle/>
                    <a:p>
                      <a:r>
                        <a:rPr lang="fr-FR" sz="1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HER2/</a:t>
                      </a:r>
                      <a:r>
                        <a:rPr lang="fr-FR" sz="10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neu</a:t>
                      </a:r>
                      <a:r>
                        <a:rPr lang="fr-FR" sz="1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(amplification)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29052">
                <a:tc>
                  <a:txBody>
                    <a:bodyPr/>
                    <a:lstStyle/>
                    <a:p>
                      <a:r>
                        <a:rPr lang="fr-FR" sz="1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ERB3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0-12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29052">
                <a:tc>
                  <a:txBody>
                    <a:bodyPr/>
                    <a:lstStyle/>
                    <a:p>
                      <a:r>
                        <a:rPr lang="fr-FR" sz="1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0-4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29052">
                <a:tc>
                  <a:txBody>
                    <a:bodyPr/>
                    <a:lstStyle/>
                    <a:p>
                      <a:r>
                        <a:rPr lang="fr-FR" sz="1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PIK3CA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6-13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11" name="ZoneTexte 3">
            <a:extLst>
              <a:ext uri="{FF2B5EF4-FFF2-40B4-BE49-F238E27FC236}">
                <a16:creationId xmlns:a16="http://schemas.microsoft.com/office/drawing/2014/main" xmlns="" id="{AD1B753A-C7DC-C546-AA96-7EBD7E999A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4845692"/>
            <a:ext cx="87852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Wainberg</a:t>
            </a:r>
            <a:r>
              <a:rPr 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fr-FR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Zev</a:t>
            </a:r>
            <a:r>
              <a:rPr 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 A. et al. ASCO GI 2019, abs 187</a:t>
            </a:r>
          </a:p>
        </p:txBody>
      </p:sp>
    </p:spTree>
    <p:extLst>
      <p:ext uri="{BB962C8B-B14F-4D97-AF65-F5344CB8AC3E}">
        <p14:creationId xmlns:p14="http://schemas.microsoft.com/office/powerpoint/2010/main" val="315408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ROAR : étude multicentrique de phase 2 en ouvert (NCT02034110)</a:t>
            </a:r>
          </a:p>
        </p:txBody>
      </p:sp>
      <p:sp>
        <p:nvSpPr>
          <p:cNvPr id="4" name="Rectangle à coins arrondis 3"/>
          <p:cNvSpPr/>
          <p:nvPr/>
        </p:nvSpPr>
        <p:spPr>
          <a:xfrm>
            <a:off x="194465" y="2520000"/>
            <a:ext cx="1368152" cy="720080"/>
          </a:xfrm>
          <a:prstGeom prst="roundRect">
            <a:avLst/>
          </a:prstGeom>
          <a:noFill/>
          <a:ln>
            <a:solidFill>
              <a:srgbClr val="385D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Patients avec </a:t>
            </a:r>
            <a:r>
              <a:rPr kumimoji="0" lang="fr-F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BRAF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V600E- cancers mutés</a:t>
            </a:r>
          </a:p>
        </p:txBody>
      </p:sp>
      <p:sp>
        <p:nvSpPr>
          <p:cNvPr id="5" name="Rectangle à coins arrondis 4"/>
          <p:cNvSpPr/>
          <p:nvPr/>
        </p:nvSpPr>
        <p:spPr>
          <a:xfrm>
            <a:off x="2267440" y="1116000"/>
            <a:ext cx="1440000" cy="36004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fr-FR" sz="1100" dirty="0">
                <a:solidFill>
                  <a:prstClr val="black">
                    <a:lumMod val="50000"/>
                    <a:lumOff val="50000"/>
                  </a:prstClr>
                </a:solidFill>
              </a:rPr>
              <a:t>Cancer </a:t>
            </a:r>
            <a:r>
              <a:rPr lang="fr-FR" sz="1100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anaplasique</a:t>
            </a:r>
            <a:r>
              <a:rPr lang="fr-FR" sz="1100" dirty="0">
                <a:solidFill>
                  <a:prstClr val="black">
                    <a:lumMod val="50000"/>
                    <a:lumOff val="50000"/>
                  </a:prstClr>
                </a:solidFill>
              </a:rPr>
              <a:t> de la thyroïde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à coins arrondis 5"/>
          <p:cNvSpPr/>
          <p:nvPr/>
        </p:nvSpPr>
        <p:spPr>
          <a:xfrm>
            <a:off x="2267440" y="1512000"/>
            <a:ext cx="1440000" cy="36004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Tumeurs des voies biliaires (TVB)</a:t>
            </a:r>
          </a:p>
        </p:txBody>
      </p:sp>
      <p:sp>
        <p:nvSpPr>
          <p:cNvPr id="7" name="Rectangle à coins arrondis 6"/>
          <p:cNvSpPr/>
          <p:nvPr/>
        </p:nvSpPr>
        <p:spPr>
          <a:xfrm>
            <a:off x="2267744" y="1908000"/>
            <a:ext cx="1440000" cy="36004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GIST</a:t>
            </a:r>
          </a:p>
        </p:txBody>
      </p:sp>
      <p:sp>
        <p:nvSpPr>
          <p:cNvPr id="8" name="Rectangle à coins arrondis 7"/>
          <p:cNvSpPr/>
          <p:nvPr/>
        </p:nvSpPr>
        <p:spPr>
          <a:xfrm>
            <a:off x="2267744" y="2304000"/>
            <a:ext cx="1440000" cy="36004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fr-FR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Tumeurs germinales</a:t>
            </a:r>
            <a:r>
              <a:rPr lang="fr-FR" dirty="0"/>
              <a:t> 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à coins arrondis 8"/>
          <p:cNvSpPr/>
          <p:nvPr/>
        </p:nvSpPr>
        <p:spPr>
          <a:xfrm>
            <a:off x="2267744" y="2700000"/>
            <a:ext cx="1440000" cy="36004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Gliomes de grade I ou II</a:t>
            </a:r>
          </a:p>
        </p:txBody>
      </p:sp>
      <p:sp>
        <p:nvSpPr>
          <p:cNvPr id="10" name="Rectangle à coins arrondis 9"/>
          <p:cNvSpPr/>
          <p:nvPr/>
        </p:nvSpPr>
        <p:spPr>
          <a:xfrm>
            <a:off x="2267744" y="3096000"/>
            <a:ext cx="1440000" cy="36004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Glioblastomes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de grade III ou IV</a:t>
            </a:r>
          </a:p>
        </p:txBody>
      </p:sp>
      <p:sp>
        <p:nvSpPr>
          <p:cNvPr id="11" name="Rectangle à coins arrondis 10"/>
          <p:cNvSpPr/>
          <p:nvPr/>
        </p:nvSpPr>
        <p:spPr>
          <a:xfrm>
            <a:off x="2267744" y="3492000"/>
            <a:ext cx="1440000" cy="36004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fr-FR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Leucémie à </a:t>
            </a:r>
            <a:r>
              <a:rPr lang="fr-FR" sz="11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tricholeucocytes</a:t>
            </a:r>
            <a:r>
              <a:rPr lang="fr-FR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 </a:t>
            </a:r>
          </a:p>
        </p:txBody>
      </p:sp>
      <p:sp>
        <p:nvSpPr>
          <p:cNvPr id="12" name="Rectangle à coins arrondis 11"/>
          <p:cNvSpPr/>
          <p:nvPr/>
        </p:nvSpPr>
        <p:spPr>
          <a:xfrm>
            <a:off x="2267744" y="3895200"/>
            <a:ext cx="1440000" cy="36004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Myélome multiple</a:t>
            </a:r>
          </a:p>
        </p:txBody>
      </p:sp>
      <p:sp>
        <p:nvSpPr>
          <p:cNvPr id="13" name="Rectangle à coins arrondis 12"/>
          <p:cNvSpPr/>
          <p:nvPr/>
        </p:nvSpPr>
        <p:spPr>
          <a:xfrm>
            <a:off x="2267744" y="4294800"/>
            <a:ext cx="1440000" cy="36004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fr-FR" sz="1100" dirty="0">
                <a:solidFill>
                  <a:prstClr val="black">
                    <a:lumMod val="50000"/>
                    <a:lumOff val="50000"/>
                  </a:prstClr>
                </a:solidFill>
              </a:rPr>
              <a:t>Adénocarcinome de l'intestin grêle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à coins arrondis 13"/>
          <p:cNvSpPr/>
          <p:nvPr/>
        </p:nvSpPr>
        <p:spPr>
          <a:xfrm>
            <a:off x="4932040" y="1497014"/>
            <a:ext cx="1368152" cy="36004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Patients </a:t>
            </a:r>
            <a:r>
              <a:rPr lang="fr-FR" sz="1100" dirty="0">
                <a:solidFill>
                  <a:prstClr val="white"/>
                </a:solidFill>
                <a:latin typeface="Calibri"/>
              </a:rPr>
              <a:t>avec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TVB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(n=35)</a:t>
            </a:r>
          </a:p>
        </p:txBody>
      </p:sp>
      <p:sp>
        <p:nvSpPr>
          <p:cNvPr id="15" name="Rectangle à coins arrondis 14"/>
          <p:cNvSpPr/>
          <p:nvPr/>
        </p:nvSpPr>
        <p:spPr>
          <a:xfrm>
            <a:off x="6372200" y="1497014"/>
            <a:ext cx="1368152" cy="36004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Progression sous </a:t>
            </a:r>
            <a:r>
              <a:rPr kumimoji="0" lang="fr-FR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gemcitabine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à coins arrondis 15"/>
          <p:cNvSpPr/>
          <p:nvPr/>
        </p:nvSpPr>
        <p:spPr>
          <a:xfrm>
            <a:off x="4193232" y="2067693"/>
            <a:ext cx="4843264" cy="170780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à coins arrondis 16"/>
          <p:cNvSpPr/>
          <p:nvPr/>
        </p:nvSpPr>
        <p:spPr>
          <a:xfrm>
            <a:off x="4962992" y="2136275"/>
            <a:ext cx="1368152" cy="22459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Dose</a:t>
            </a:r>
          </a:p>
        </p:txBody>
      </p:sp>
      <p:sp>
        <p:nvSpPr>
          <p:cNvPr id="18" name="Rectangle à coins arrondis 17"/>
          <p:cNvSpPr/>
          <p:nvPr/>
        </p:nvSpPr>
        <p:spPr>
          <a:xfrm>
            <a:off x="7164288" y="2121922"/>
            <a:ext cx="1368152" cy="22459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Arrêt du traitement</a:t>
            </a:r>
          </a:p>
        </p:txBody>
      </p:sp>
      <p:sp>
        <p:nvSpPr>
          <p:cNvPr id="19" name="Rectangle à coins arrondis 18"/>
          <p:cNvSpPr/>
          <p:nvPr/>
        </p:nvSpPr>
        <p:spPr>
          <a:xfrm>
            <a:off x="4392416" y="2371768"/>
            <a:ext cx="2339824" cy="648000"/>
          </a:xfrm>
          <a:prstGeom prst="roundRect">
            <a:avLst/>
          </a:prstGeom>
          <a:solidFill>
            <a:srgbClr val="A470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Dabrafenib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(150 mg 2 fois par jour)</a:t>
            </a:r>
            <a:b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  <a:b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fr-FR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Trametinib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(2 mg 1 fois par jour)</a:t>
            </a:r>
          </a:p>
        </p:txBody>
      </p:sp>
      <p:sp>
        <p:nvSpPr>
          <p:cNvPr id="20" name="Rectangle à coins arrondis 19"/>
          <p:cNvSpPr/>
          <p:nvPr/>
        </p:nvSpPr>
        <p:spPr>
          <a:xfrm>
            <a:off x="6948264" y="2371768"/>
            <a:ext cx="1763760" cy="6480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100" dirty="0">
                <a:solidFill>
                  <a:prstClr val="white"/>
                </a:solidFill>
                <a:latin typeface="Calibri"/>
              </a:rPr>
              <a:t>P</a:t>
            </a:r>
            <a:r>
              <a:rPr kumimoji="0" lang="fr-FR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rogression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de la maladie, décès, ou toxicité inacceptable</a:t>
            </a:r>
          </a:p>
        </p:txBody>
      </p:sp>
      <p:sp>
        <p:nvSpPr>
          <p:cNvPr id="21" name="Rectangle à coins arrondis 20"/>
          <p:cNvSpPr/>
          <p:nvPr/>
        </p:nvSpPr>
        <p:spPr>
          <a:xfrm>
            <a:off x="4320408" y="3147814"/>
            <a:ext cx="4572072" cy="4470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Critère principal : 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Taux de survie</a:t>
            </a:r>
            <a:r>
              <a:rPr kumimoji="0" lang="fr-FR" sz="11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global évaluée par les investigateurs avec les critères 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RECIST v1.1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Critère secondaires : 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Survie sans progression, durée de réponse,</a:t>
            </a:r>
            <a:r>
              <a:rPr kumimoji="0" lang="fr-FR" sz="11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survie globale et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tolérance</a:t>
            </a:r>
          </a:p>
        </p:txBody>
      </p:sp>
      <p:sp>
        <p:nvSpPr>
          <p:cNvPr id="22" name="Rectangle à coins arrondis 21"/>
          <p:cNvSpPr/>
          <p:nvPr/>
        </p:nvSpPr>
        <p:spPr>
          <a:xfrm>
            <a:off x="4302188" y="3817982"/>
            <a:ext cx="4608512" cy="22459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Recrutement : mars 2014 à avril 2018</a:t>
            </a:r>
          </a:p>
        </p:txBody>
      </p:sp>
      <p:sp>
        <p:nvSpPr>
          <p:cNvPr id="23" name="Rectangle à coins arrondis 22"/>
          <p:cNvSpPr/>
          <p:nvPr/>
        </p:nvSpPr>
        <p:spPr>
          <a:xfrm>
            <a:off x="4283968" y="4285857"/>
            <a:ext cx="4608512" cy="36015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RECIST, </a:t>
            </a: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Response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Evaluation </a:t>
            </a: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Criteria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Solid </a:t>
            </a: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Tumors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; </a:t>
            </a:r>
          </a:p>
        </p:txBody>
      </p:sp>
      <p:sp>
        <p:nvSpPr>
          <p:cNvPr id="24" name="Rectangle à coins arrondis 23"/>
          <p:cNvSpPr/>
          <p:nvPr/>
        </p:nvSpPr>
        <p:spPr>
          <a:xfrm>
            <a:off x="145394" y="4783460"/>
            <a:ext cx="8459053" cy="3600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xmlns="" id="{5588B262-55DC-604F-8FCA-D40E1CEF3F75}"/>
              </a:ext>
            </a:extLst>
          </p:cNvPr>
          <p:cNvCxnSpPr>
            <a:cxnSpLocks/>
          </p:cNvCxnSpPr>
          <p:nvPr/>
        </p:nvCxnSpPr>
        <p:spPr>
          <a:xfrm flipH="1" flipV="1">
            <a:off x="1562617" y="2880000"/>
            <a:ext cx="705127" cy="0"/>
          </a:xfrm>
          <a:prstGeom prst="line">
            <a:avLst/>
          </a:prstGeom>
          <a:ln w="12700">
            <a:solidFill>
              <a:srgbClr val="385D8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xmlns="" id="{F44E492F-0BCB-034B-86F7-60FA209A6437}"/>
              </a:ext>
            </a:extLst>
          </p:cNvPr>
          <p:cNvCxnSpPr>
            <a:cxnSpLocks/>
          </p:cNvCxnSpPr>
          <p:nvPr/>
        </p:nvCxnSpPr>
        <p:spPr>
          <a:xfrm flipH="1">
            <a:off x="1907704" y="2491582"/>
            <a:ext cx="360041" cy="0"/>
          </a:xfrm>
          <a:prstGeom prst="line">
            <a:avLst/>
          </a:prstGeom>
          <a:ln w="12700">
            <a:solidFill>
              <a:srgbClr val="385D8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xmlns="" id="{48B8213A-73D5-674F-A4CE-F3E15984542C}"/>
              </a:ext>
            </a:extLst>
          </p:cNvPr>
          <p:cNvCxnSpPr>
            <a:cxnSpLocks/>
          </p:cNvCxnSpPr>
          <p:nvPr/>
        </p:nvCxnSpPr>
        <p:spPr>
          <a:xfrm flipV="1">
            <a:off x="1907707" y="1295999"/>
            <a:ext cx="0" cy="3186000"/>
          </a:xfrm>
          <a:prstGeom prst="line">
            <a:avLst/>
          </a:prstGeom>
          <a:ln w="12700">
            <a:solidFill>
              <a:srgbClr val="385D8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xmlns="" id="{3B8FDC99-8D12-964C-BDA3-53A5A0857F64}"/>
              </a:ext>
            </a:extLst>
          </p:cNvPr>
          <p:cNvCxnSpPr>
            <a:cxnSpLocks/>
          </p:cNvCxnSpPr>
          <p:nvPr/>
        </p:nvCxnSpPr>
        <p:spPr>
          <a:xfrm flipH="1">
            <a:off x="1907704" y="2095072"/>
            <a:ext cx="360041" cy="0"/>
          </a:xfrm>
          <a:prstGeom prst="line">
            <a:avLst/>
          </a:prstGeom>
          <a:ln w="12700">
            <a:solidFill>
              <a:srgbClr val="385D8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xmlns="" id="{61B252D2-1B10-D441-8D80-87616B8D33EB}"/>
              </a:ext>
            </a:extLst>
          </p:cNvPr>
          <p:cNvCxnSpPr>
            <a:cxnSpLocks/>
          </p:cNvCxnSpPr>
          <p:nvPr/>
        </p:nvCxnSpPr>
        <p:spPr>
          <a:xfrm flipH="1">
            <a:off x="1907704" y="1698562"/>
            <a:ext cx="360041" cy="0"/>
          </a:xfrm>
          <a:prstGeom prst="line">
            <a:avLst/>
          </a:prstGeom>
          <a:ln w="12700">
            <a:solidFill>
              <a:srgbClr val="385D8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xmlns="" id="{F6B2F025-9A54-DA4B-94AF-A31AEB6862F8}"/>
              </a:ext>
            </a:extLst>
          </p:cNvPr>
          <p:cNvCxnSpPr>
            <a:cxnSpLocks/>
          </p:cNvCxnSpPr>
          <p:nvPr/>
        </p:nvCxnSpPr>
        <p:spPr>
          <a:xfrm flipH="1">
            <a:off x="1907704" y="1302052"/>
            <a:ext cx="360041" cy="0"/>
          </a:xfrm>
          <a:prstGeom prst="line">
            <a:avLst/>
          </a:prstGeom>
          <a:ln w="12700">
            <a:solidFill>
              <a:srgbClr val="385D8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xmlns="" id="{948449F6-6542-2849-92A3-33E5EAC7DE63}"/>
              </a:ext>
            </a:extLst>
          </p:cNvPr>
          <p:cNvCxnSpPr>
            <a:cxnSpLocks/>
          </p:cNvCxnSpPr>
          <p:nvPr/>
        </p:nvCxnSpPr>
        <p:spPr>
          <a:xfrm flipH="1">
            <a:off x="1907704" y="4474130"/>
            <a:ext cx="360041" cy="0"/>
          </a:xfrm>
          <a:prstGeom prst="line">
            <a:avLst/>
          </a:prstGeom>
          <a:ln w="12700">
            <a:solidFill>
              <a:srgbClr val="385D8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xmlns="" id="{DC6F4D77-7F23-0A4F-8E88-6579835A6ADA}"/>
              </a:ext>
            </a:extLst>
          </p:cNvPr>
          <p:cNvCxnSpPr>
            <a:cxnSpLocks/>
          </p:cNvCxnSpPr>
          <p:nvPr/>
        </p:nvCxnSpPr>
        <p:spPr>
          <a:xfrm flipH="1">
            <a:off x="1907704" y="4077620"/>
            <a:ext cx="360041" cy="0"/>
          </a:xfrm>
          <a:prstGeom prst="line">
            <a:avLst/>
          </a:prstGeom>
          <a:ln w="12700">
            <a:solidFill>
              <a:srgbClr val="385D8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xmlns="" id="{97C201E9-5C43-6347-8709-AD2D41A5881C}"/>
              </a:ext>
            </a:extLst>
          </p:cNvPr>
          <p:cNvCxnSpPr>
            <a:cxnSpLocks/>
          </p:cNvCxnSpPr>
          <p:nvPr/>
        </p:nvCxnSpPr>
        <p:spPr>
          <a:xfrm flipH="1">
            <a:off x="1907704" y="3681110"/>
            <a:ext cx="360041" cy="0"/>
          </a:xfrm>
          <a:prstGeom prst="line">
            <a:avLst/>
          </a:prstGeom>
          <a:ln w="12700">
            <a:solidFill>
              <a:srgbClr val="385D8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xmlns="" id="{04FDB85D-ECF6-D74E-836A-3906EF7853FB}"/>
              </a:ext>
            </a:extLst>
          </p:cNvPr>
          <p:cNvCxnSpPr>
            <a:cxnSpLocks/>
          </p:cNvCxnSpPr>
          <p:nvPr/>
        </p:nvCxnSpPr>
        <p:spPr>
          <a:xfrm flipH="1">
            <a:off x="1907704" y="3284600"/>
            <a:ext cx="360041" cy="0"/>
          </a:xfrm>
          <a:prstGeom prst="line">
            <a:avLst/>
          </a:prstGeom>
          <a:ln w="12700">
            <a:solidFill>
              <a:srgbClr val="385D8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xmlns="" id="{31CCA0B5-9A1E-8342-8EDA-13AA2E54063D}"/>
              </a:ext>
            </a:extLst>
          </p:cNvPr>
          <p:cNvCxnSpPr>
            <a:cxnSpLocks/>
            <a:stCxn id="14" idx="1"/>
          </p:cNvCxnSpPr>
          <p:nvPr/>
        </p:nvCxnSpPr>
        <p:spPr>
          <a:xfrm flipH="1">
            <a:off x="3696046" y="1677034"/>
            <a:ext cx="1235994" cy="6542"/>
          </a:xfrm>
          <a:prstGeom prst="line">
            <a:avLst/>
          </a:prstGeom>
          <a:ln w="12700">
            <a:solidFill>
              <a:srgbClr val="385D8A"/>
            </a:solidFill>
            <a:head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ZoneTexte 3">
            <a:extLst>
              <a:ext uri="{FF2B5EF4-FFF2-40B4-BE49-F238E27FC236}">
                <a16:creationId xmlns:a16="http://schemas.microsoft.com/office/drawing/2014/main" xmlns="" id="{4BF3929B-B8ED-BD4A-AA83-CC2FFFE2C6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18027"/>
            <a:ext cx="87852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Wainberg</a:t>
            </a:r>
            <a:r>
              <a:rPr 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fr-FR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Zev</a:t>
            </a:r>
            <a:r>
              <a:rPr 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 A. et al. ASCO GI 2019, abs 187</a:t>
            </a:r>
          </a:p>
        </p:txBody>
      </p:sp>
    </p:spTree>
    <p:extLst>
      <p:ext uri="{BB962C8B-B14F-4D97-AF65-F5344CB8AC3E}">
        <p14:creationId xmlns:p14="http://schemas.microsoft.com/office/powerpoint/2010/main" val="263491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="1" dirty="0">
                <a:solidFill>
                  <a:srgbClr val="A470AA"/>
                </a:solidFill>
              </a:rPr>
              <a:t>Caractéristiques des patients</a:t>
            </a:r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0588328"/>
              </p:ext>
            </p:extLst>
          </p:nvPr>
        </p:nvGraphicFramePr>
        <p:xfrm>
          <a:off x="611560" y="987574"/>
          <a:ext cx="6696744" cy="396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76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5912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r>
                        <a:rPr lang="fr-FR" sz="1200" dirty="0"/>
                        <a:t>Paramètres</a:t>
                      </a:r>
                    </a:p>
                  </a:txBody>
                  <a:tcPr marL="95416" marR="95416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Cohorte TVB (n=35)</a:t>
                      </a:r>
                    </a:p>
                  </a:txBody>
                  <a:tcPr marL="95416" marR="95416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Age, médiane (extrêmes),</a:t>
                      </a:r>
                      <a:r>
                        <a:rPr lang="fr-FR" sz="12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ans</a:t>
                      </a:r>
                      <a:endParaRPr lang="fr-FR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95416" marR="95416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57,0 (26-77)</a:t>
                      </a:r>
                    </a:p>
                  </a:txBody>
                  <a:tcPr marL="95416" marR="95416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Homme,</a:t>
                      </a:r>
                      <a:r>
                        <a:rPr lang="fr-FR" sz="12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n(%)</a:t>
                      </a:r>
                      <a:endParaRPr lang="fr-FR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95416" marR="95416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15 (43)</a:t>
                      </a:r>
                    </a:p>
                  </a:txBody>
                  <a:tcPr marL="95416" marR="95416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ECOG PS,</a:t>
                      </a:r>
                      <a:r>
                        <a:rPr lang="fr-FR" sz="12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n (%)</a:t>
                      </a:r>
                      <a:endParaRPr lang="fr-FR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95416" marR="95416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95416" marR="95416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    0</a:t>
                      </a:r>
                    </a:p>
                  </a:txBody>
                  <a:tcPr marL="95416" marR="95416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14 (40)</a:t>
                      </a:r>
                    </a:p>
                  </a:txBody>
                  <a:tcPr marL="95416" marR="95416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    1</a:t>
                      </a:r>
                    </a:p>
                  </a:txBody>
                  <a:tcPr marL="95416" marR="95416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20 (57)</a:t>
                      </a:r>
                    </a:p>
                  </a:txBody>
                  <a:tcPr marL="95416" marR="95416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    2</a:t>
                      </a:r>
                    </a:p>
                  </a:txBody>
                  <a:tcPr marL="95416" marR="95416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 (3)</a:t>
                      </a:r>
                    </a:p>
                  </a:txBody>
                  <a:tcPr marL="95416" marR="95416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Histologie</a:t>
                      </a:r>
                      <a:r>
                        <a:rPr lang="fr-FR" sz="12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, n (%)</a:t>
                      </a:r>
                      <a:endParaRPr lang="fr-FR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95416" marR="95416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95416" marR="95416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    Adénocarcinome</a:t>
                      </a:r>
                    </a:p>
                  </a:txBody>
                  <a:tcPr marL="95416" marR="95416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26 (74)</a:t>
                      </a:r>
                    </a:p>
                  </a:txBody>
                  <a:tcPr marL="95416" marR="95416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    Cholangiocarcinome hépatique</a:t>
                      </a:r>
                    </a:p>
                  </a:txBody>
                  <a:tcPr marL="95416" marR="95416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6 (17)</a:t>
                      </a:r>
                    </a:p>
                  </a:txBody>
                  <a:tcPr marL="95416" marR="95416" marT="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    Cholangiocarcinome</a:t>
                      </a:r>
                    </a:p>
                  </a:txBody>
                  <a:tcPr marL="95416" marR="95416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 (9)</a:t>
                      </a:r>
                    </a:p>
                  </a:txBody>
                  <a:tcPr marL="95416" marR="95416" marT="0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Maladie mesurable au </a:t>
                      </a:r>
                      <a:r>
                        <a:rPr lang="fr-FR" sz="12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screening, n (%)</a:t>
                      </a:r>
                      <a:endParaRPr lang="fr-FR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95416" marR="95416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35 (100)</a:t>
                      </a:r>
                    </a:p>
                  </a:txBody>
                  <a:tcPr marL="95416" marR="95416" marT="0" marB="0"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Stade au recrutement</a:t>
                      </a:r>
                    </a:p>
                  </a:txBody>
                  <a:tcPr marL="95416" marR="95416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95416" marR="95416" marT="0" marB="0" anchor="ctr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    Stade II</a:t>
                      </a:r>
                    </a:p>
                  </a:txBody>
                  <a:tcPr marL="95416" marR="95416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 (3)</a:t>
                      </a:r>
                    </a:p>
                  </a:txBody>
                  <a:tcPr marL="95416" marR="95416" marT="0" marB="0" anchor="ctr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    Stade IV</a:t>
                      </a:r>
                    </a:p>
                  </a:txBody>
                  <a:tcPr marL="95416" marR="95416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26 (74)</a:t>
                      </a:r>
                    </a:p>
                  </a:txBody>
                  <a:tcPr marL="95416" marR="95416" marT="0" marB="0" anchor="ctr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    Stade IV A</a:t>
                      </a:r>
                    </a:p>
                  </a:txBody>
                  <a:tcPr marL="95416" marR="95416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 (3)</a:t>
                      </a:r>
                    </a:p>
                  </a:txBody>
                  <a:tcPr marL="95416" marR="95416" marT="0" marB="0" anchor="ctr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    Stade IV B</a:t>
                      </a:r>
                    </a:p>
                  </a:txBody>
                  <a:tcPr marL="95416" marR="95416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6 (17)</a:t>
                      </a:r>
                    </a:p>
                  </a:txBody>
                  <a:tcPr marL="95416" marR="95416" marT="0" marB="0" anchor="ctr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r>
                        <a:rPr lang="fr-FR" sz="1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Temps depuis le diagnostic, médiane (extrêmes), ans</a:t>
                      </a:r>
                    </a:p>
                  </a:txBody>
                  <a:tcPr marL="95416" marR="95416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1,1 (0,1-8,8)</a:t>
                      </a:r>
                    </a:p>
                  </a:txBody>
                  <a:tcPr marL="95416" marR="95416" marT="0" marB="0" anchor="ctr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</a:tbl>
          </a:graphicData>
        </a:graphic>
      </p:graphicFrame>
      <p:sp>
        <p:nvSpPr>
          <p:cNvPr id="5" name="ZoneTexte 3">
            <a:extLst>
              <a:ext uri="{FF2B5EF4-FFF2-40B4-BE49-F238E27FC236}">
                <a16:creationId xmlns:a16="http://schemas.microsoft.com/office/drawing/2014/main" xmlns="" id="{3BE89587-7FE9-5141-88EE-9184C5B181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4917817"/>
            <a:ext cx="87852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Wainberg</a:t>
            </a:r>
            <a:r>
              <a:rPr 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fr-FR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Zev</a:t>
            </a:r>
            <a:r>
              <a:rPr 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 A. et al. ASCO GI 2019, abs 187</a:t>
            </a:r>
          </a:p>
        </p:txBody>
      </p:sp>
    </p:spTree>
    <p:extLst>
      <p:ext uri="{BB962C8B-B14F-4D97-AF65-F5344CB8AC3E}">
        <p14:creationId xmlns:p14="http://schemas.microsoft.com/office/powerpoint/2010/main" val="125153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b="1" dirty="0">
                <a:solidFill>
                  <a:srgbClr val="A470AA"/>
                </a:solidFill>
              </a:rPr>
              <a:t>Taux de réponse</a:t>
            </a:r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3570666"/>
              </p:ext>
            </p:extLst>
          </p:nvPr>
        </p:nvGraphicFramePr>
        <p:xfrm>
          <a:off x="539550" y="915566"/>
          <a:ext cx="8424937" cy="39373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44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762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51974">
                <a:tc>
                  <a:txBody>
                    <a:bodyPr/>
                    <a:lstStyle/>
                    <a:p>
                      <a:r>
                        <a:rPr lang="fr-FR" sz="1400" dirty="0"/>
                        <a:t>Réponse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Evaluation investigateur ITT/Population évaluable</a:t>
                      </a:r>
                      <a:br>
                        <a:rPr lang="fr-FR" sz="1400" dirty="0"/>
                      </a:br>
                      <a:r>
                        <a:rPr lang="fr-FR" sz="1400" dirty="0"/>
                        <a:t>(n=33)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Réponse selon revue indépendante</a:t>
                      </a:r>
                      <a:br>
                        <a:rPr lang="fr-FR" sz="1400" dirty="0"/>
                      </a:br>
                      <a:r>
                        <a:rPr lang="fr-FR" sz="1400" dirty="0"/>
                        <a:t>ITT/Population évaluable</a:t>
                      </a:r>
                      <a:br>
                        <a:rPr lang="fr-FR" sz="1400" dirty="0"/>
                      </a:br>
                      <a:r>
                        <a:rPr lang="fr-FR" sz="1400" dirty="0"/>
                        <a:t>(n=33)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2494"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Meilleur taux de réponse globale, n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4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2494"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    Réponse</a:t>
                      </a:r>
                      <a:r>
                        <a:rPr lang="fr-FR" sz="14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complète</a:t>
                      </a:r>
                      <a:endParaRPr lang="fr-FR" sz="1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2494"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    Réponse</a:t>
                      </a:r>
                      <a:r>
                        <a:rPr lang="fr-FR" sz="14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partielle</a:t>
                      </a:r>
                      <a:endParaRPr lang="fr-FR" sz="1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14 (42)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12 (36)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32494"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    Maladie stable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15 (45)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13 (39)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32494"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    Maladie</a:t>
                      </a:r>
                      <a:r>
                        <a:rPr lang="fr-FR" sz="14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progressive</a:t>
                      </a:r>
                      <a:endParaRPr lang="fr-FR" sz="1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4 (12)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4 (12)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32494"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    Non</a:t>
                      </a:r>
                      <a:r>
                        <a:rPr lang="fr-FR" sz="14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évaluable</a:t>
                      </a:r>
                      <a:endParaRPr lang="fr-FR" sz="1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 (6)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32494"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    Manquant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 (6)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32494"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Taux de réponse globale (CR + PR),</a:t>
                      </a:r>
                      <a:r>
                        <a:rPr lang="fr-FR" sz="14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n (%)</a:t>
                      </a:r>
                      <a:endParaRPr lang="fr-FR" sz="1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14 (42)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12 (36)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32494"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    IC 95%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25,5-60,8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20,4-54,9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E4CD9692-B8D7-0648-ACAE-91F1C764B1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4917817"/>
            <a:ext cx="87852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Wainberg</a:t>
            </a:r>
            <a:r>
              <a:rPr 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fr-FR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Zev</a:t>
            </a:r>
            <a:r>
              <a:rPr 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 A. et al. ASCO GI 2019, abs 187</a:t>
            </a:r>
          </a:p>
        </p:txBody>
      </p:sp>
    </p:spTree>
    <p:extLst>
      <p:ext uri="{BB962C8B-B14F-4D97-AF65-F5344CB8AC3E}">
        <p14:creationId xmlns:p14="http://schemas.microsoft.com/office/powerpoint/2010/main" val="379298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b="1" dirty="0">
                <a:solidFill>
                  <a:srgbClr val="A470AA"/>
                </a:solidFill>
              </a:rPr>
              <a:t>Survies en ITT sur population évaluable</a:t>
            </a:r>
          </a:p>
        </p:txBody>
      </p:sp>
      <p:grpSp>
        <p:nvGrpSpPr>
          <p:cNvPr id="247" name="Groupe 246">
            <a:extLst>
              <a:ext uri="{FF2B5EF4-FFF2-40B4-BE49-F238E27FC236}">
                <a16:creationId xmlns:a16="http://schemas.microsoft.com/office/drawing/2014/main" xmlns="" id="{0356B44E-422E-1B42-B24E-33063BEE6DE0}"/>
              </a:ext>
            </a:extLst>
          </p:cNvPr>
          <p:cNvGrpSpPr/>
          <p:nvPr/>
        </p:nvGrpSpPr>
        <p:grpSpPr>
          <a:xfrm>
            <a:off x="971600" y="1032248"/>
            <a:ext cx="7316799" cy="1899542"/>
            <a:chOff x="683275" y="966346"/>
            <a:chExt cx="7316799" cy="1899542"/>
          </a:xfrm>
        </p:grpSpPr>
        <p:sp>
          <p:nvSpPr>
            <p:cNvPr id="6" name="ZoneTexte 5"/>
            <p:cNvSpPr txBox="1"/>
            <p:nvPr/>
          </p:nvSpPr>
          <p:spPr>
            <a:xfrm>
              <a:off x="683275" y="1137696"/>
              <a:ext cx="338554" cy="1210052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SSP</a:t>
              </a:r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1232317" y="2264171"/>
              <a:ext cx="2880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1430591" y="2264171"/>
              <a:ext cx="36004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10</a:t>
              </a: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1687121" y="2264171"/>
              <a:ext cx="36004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</a:t>
              </a: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1950529" y="2264171"/>
              <a:ext cx="36004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30</a:t>
              </a: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2207062" y="2264171"/>
              <a:ext cx="36004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40</a:t>
              </a: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2460155" y="2264171"/>
              <a:ext cx="36004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50</a:t>
              </a: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2723562" y="2264171"/>
              <a:ext cx="36004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60</a:t>
              </a: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2983531" y="2264171"/>
              <a:ext cx="36004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70</a:t>
              </a:r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3243500" y="2264171"/>
              <a:ext cx="36004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80</a:t>
              </a: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3496593" y="2264171"/>
              <a:ext cx="36004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90</a:t>
              </a: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3705000" y="2264171"/>
              <a:ext cx="4554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100</a:t>
              </a: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3964147" y="2264171"/>
              <a:ext cx="4554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110</a:t>
              </a: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4216420" y="2264171"/>
              <a:ext cx="4554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120</a:t>
              </a: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4472132" y="2264171"/>
              <a:ext cx="4554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130</a:t>
              </a:r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4734712" y="2264171"/>
              <a:ext cx="4554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140</a:t>
              </a:r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4997296" y="2264171"/>
              <a:ext cx="4554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150</a:t>
              </a:r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5246128" y="2264171"/>
              <a:ext cx="4554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160</a:t>
              </a:r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5501838" y="2264171"/>
              <a:ext cx="4554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170</a:t>
              </a:r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5767860" y="2264171"/>
              <a:ext cx="4554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180</a:t>
              </a:r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6023570" y="2264171"/>
              <a:ext cx="4554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190</a:t>
              </a:r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6282721" y="2264171"/>
              <a:ext cx="4554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200</a:t>
              </a:r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1149120" y="2602178"/>
              <a:ext cx="3600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33</a:t>
              </a:r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1412327" y="2602594"/>
              <a:ext cx="36004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28</a:t>
              </a:r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1680387" y="2602594"/>
              <a:ext cx="36004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21</a:t>
              </a:r>
            </a:p>
          </p:txBody>
        </p:sp>
        <p:sp>
          <p:nvSpPr>
            <p:cNvPr id="32" name="ZoneTexte 31"/>
            <p:cNvSpPr txBox="1"/>
            <p:nvPr/>
          </p:nvSpPr>
          <p:spPr>
            <a:xfrm>
              <a:off x="1948447" y="2602594"/>
              <a:ext cx="36004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14</a:t>
              </a:r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2211694" y="2602594"/>
              <a:ext cx="36004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8</a:t>
              </a:r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2465315" y="2602594"/>
              <a:ext cx="36004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35" name="ZoneTexte 34"/>
            <p:cNvSpPr txBox="1"/>
            <p:nvPr/>
          </p:nvSpPr>
          <p:spPr>
            <a:xfrm>
              <a:off x="2728562" y="2602594"/>
              <a:ext cx="36004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36" name="ZoneTexte 35"/>
            <p:cNvSpPr txBox="1"/>
            <p:nvPr/>
          </p:nvSpPr>
          <p:spPr>
            <a:xfrm>
              <a:off x="2991809" y="2602594"/>
              <a:ext cx="36004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3250243" y="2602594"/>
              <a:ext cx="36004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38" name="ZoneTexte 37"/>
            <p:cNvSpPr txBox="1"/>
            <p:nvPr/>
          </p:nvSpPr>
          <p:spPr>
            <a:xfrm>
              <a:off x="3499051" y="2602594"/>
              <a:ext cx="36004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3714169" y="2602594"/>
              <a:ext cx="45547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40" name="ZoneTexte 39"/>
            <p:cNvSpPr txBox="1"/>
            <p:nvPr/>
          </p:nvSpPr>
          <p:spPr>
            <a:xfrm>
              <a:off x="3966967" y="2602594"/>
              <a:ext cx="45547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41" name="ZoneTexte 40"/>
            <p:cNvSpPr txBox="1"/>
            <p:nvPr/>
          </p:nvSpPr>
          <p:spPr>
            <a:xfrm>
              <a:off x="4219765" y="2602594"/>
              <a:ext cx="45547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42" name="ZoneTexte 41"/>
            <p:cNvSpPr txBox="1"/>
            <p:nvPr/>
          </p:nvSpPr>
          <p:spPr>
            <a:xfrm>
              <a:off x="4482189" y="2602594"/>
              <a:ext cx="45547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43" name="ZoneTexte 42"/>
            <p:cNvSpPr txBox="1"/>
            <p:nvPr/>
          </p:nvSpPr>
          <p:spPr>
            <a:xfrm>
              <a:off x="4744613" y="2602594"/>
              <a:ext cx="45547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44" name="ZoneTexte 43"/>
            <p:cNvSpPr txBox="1"/>
            <p:nvPr/>
          </p:nvSpPr>
          <p:spPr>
            <a:xfrm>
              <a:off x="4992599" y="2602594"/>
              <a:ext cx="45547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45" name="ZoneTexte 44"/>
            <p:cNvSpPr txBox="1"/>
            <p:nvPr/>
          </p:nvSpPr>
          <p:spPr>
            <a:xfrm>
              <a:off x="5250210" y="2602594"/>
              <a:ext cx="45547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46" name="ZoneTexte 45"/>
            <p:cNvSpPr txBox="1"/>
            <p:nvPr/>
          </p:nvSpPr>
          <p:spPr>
            <a:xfrm>
              <a:off x="5507819" y="2604278"/>
              <a:ext cx="45547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47" name="ZoneTexte 46"/>
            <p:cNvSpPr txBox="1"/>
            <p:nvPr/>
          </p:nvSpPr>
          <p:spPr>
            <a:xfrm>
              <a:off x="5765431" y="2602594"/>
              <a:ext cx="45547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48" name="ZoneTexte 47"/>
            <p:cNvSpPr txBox="1"/>
            <p:nvPr/>
          </p:nvSpPr>
          <p:spPr>
            <a:xfrm>
              <a:off x="6018230" y="2602594"/>
              <a:ext cx="45547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49" name="ZoneTexte 48"/>
            <p:cNvSpPr txBox="1"/>
            <p:nvPr/>
          </p:nvSpPr>
          <p:spPr>
            <a:xfrm>
              <a:off x="6280645" y="2602594"/>
              <a:ext cx="45547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50" name="ZoneTexte 49"/>
            <p:cNvSpPr txBox="1"/>
            <p:nvPr/>
          </p:nvSpPr>
          <p:spPr>
            <a:xfrm>
              <a:off x="957119" y="1155054"/>
              <a:ext cx="4224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1,0</a:t>
              </a:r>
            </a:p>
          </p:txBody>
        </p:sp>
        <p:sp>
          <p:nvSpPr>
            <p:cNvPr id="51" name="ZoneTexte 50"/>
            <p:cNvSpPr txBox="1"/>
            <p:nvPr/>
          </p:nvSpPr>
          <p:spPr>
            <a:xfrm>
              <a:off x="957119" y="1349054"/>
              <a:ext cx="4224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0,8</a:t>
              </a:r>
            </a:p>
          </p:txBody>
        </p:sp>
        <p:sp>
          <p:nvSpPr>
            <p:cNvPr id="52" name="ZoneTexte 51"/>
            <p:cNvSpPr txBox="1"/>
            <p:nvPr/>
          </p:nvSpPr>
          <p:spPr>
            <a:xfrm>
              <a:off x="957119" y="1545910"/>
              <a:ext cx="4224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0,6</a:t>
              </a:r>
            </a:p>
          </p:txBody>
        </p:sp>
        <p:sp>
          <p:nvSpPr>
            <p:cNvPr id="53" name="ZoneTexte 52"/>
            <p:cNvSpPr txBox="1"/>
            <p:nvPr/>
          </p:nvSpPr>
          <p:spPr>
            <a:xfrm>
              <a:off x="957119" y="1742610"/>
              <a:ext cx="4224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0,4</a:t>
              </a:r>
            </a:p>
          </p:txBody>
        </p:sp>
        <p:sp>
          <p:nvSpPr>
            <p:cNvPr id="54" name="ZoneTexte 53"/>
            <p:cNvSpPr txBox="1"/>
            <p:nvPr/>
          </p:nvSpPr>
          <p:spPr>
            <a:xfrm>
              <a:off x="957119" y="1928997"/>
              <a:ext cx="4224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0,2</a:t>
              </a:r>
            </a:p>
          </p:txBody>
        </p:sp>
        <p:sp>
          <p:nvSpPr>
            <p:cNvPr id="55" name="ZoneTexte 54"/>
            <p:cNvSpPr txBox="1"/>
            <p:nvPr/>
          </p:nvSpPr>
          <p:spPr>
            <a:xfrm>
              <a:off x="957119" y="2133309"/>
              <a:ext cx="4224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0,0</a:t>
              </a:r>
            </a:p>
          </p:txBody>
        </p:sp>
        <p:sp>
          <p:nvSpPr>
            <p:cNvPr id="56" name="ZoneTexte 55"/>
            <p:cNvSpPr txBox="1"/>
            <p:nvPr/>
          </p:nvSpPr>
          <p:spPr>
            <a:xfrm>
              <a:off x="718432" y="2505848"/>
              <a:ext cx="156658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Nb patients à risque</a:t>
              </a:r>
            </a:p>
          </p:txBody>
        </p:sp>
        <p:sp>
          <p:nvSpPr>
            <p:cNvPr id="57" name="ZoneTexte 56"/>
            <p:cNvSpPr txBox="1"/>
            <p:nvPr/>
          </p:nvSpPr>
          <p:spPr>
            <a:xfrm>
              <a:off x="3131547" y="2382737"/>
              <a:ext cx="225743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Temps de traitement, semaine</a:t>
              </a:r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xmlns="" id="{F0618F46-4AE7-1A4F-81CF-DBCC949BE7C3}"/>
                </a:ext>
              </a:extLst>
            </p:cNvPr>
            <p:cNvSpPr/>
            <p:nvPr/>
          </p:nvSpPr>
          <p:spPr>
            <a:xfrm>
              <a:off x="1691680" y="966346"/>
              <a:ext cx="6308394" cy="30008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35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SSP médiane à 9,2 mois selon l’évaluation des investigateurs (IC 95%, 5,4-10,1 mois)</a:t>
              </a:r>
            </a:p>
          </p:txBody>
        </p:sp>
        <p:cxnSp>
          <p:nvCxnSpPr>
            <p:cNvPr id="113" name="Connecteur droit 112">
              <a:extLst>
                <a:ext uri="{FF2B5EF4-FFF2-40B4-BE49-F238E27FC236}">
                  <a16:creationId xmlns:a16="http://schemas.microsoft.com/office/drawing/2014/main" xmlns="" id="{2F73A9EB-B63D-7645-BEBF-1D78ADBFC165}"/>
                </a:ext>
              </a:extLst>
            </p:cNvPr>
            <p:cNvCxnSpPr>
              <a:cxnSpLocks/>
            </p:cNvCxnSpPr>
            <p:nvPr/>
          </p:nvCxnSpPr>
          <p:spPr>
            <a:xfrm>
              <a:off x="1324580" y="2273587"/>
              <a:ext cx="52200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necteur droit 113">
              <a:extLst>
                <a:ext uri="{FF2B5EF4-FFF2-40B4-BE49-F238E27FC236}">
                  <a16:creationId xmlns:a16="http://schemas.microsoft.com/office/drawing/2014/main" xmlns="" id="{1F6C91B4-31C5-6246-920A-A87BEEECAE0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331885" y="2291680"/>
              <a:ext cx="540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necteur droit 114">
              <a:extLst>
                <a:ext uri="{FF2B5EF4-FFF2-40B4-BE49-F238E27FC236}">
                  <a16:creationId xmlns:a16="http://schemas.microsoft.com/office/drawing/2014/main" xmlns="" id="{ADF3D586-8528-2A4E-9EA5-4C0269D747EE}"/>
                </a:ext>
              </a:extLst>
            </p:cNvPr>
            <p:cNvCxnSpPr>
              <a:cxnSpLocks/>
            </p:cNvCxnSpPr>
            <p:nvPr/>
          </p:nvCxnSpPr>
          <p:spPr>
            <a:xfrm>
              <a:off x="1326413" y="1260000"/>
              <a:ext cx="0" cy="1008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necteur droit 115">
              <a:extLst>
                <a:ext uri="{FF2B5EF4-FFF2-40B4-BE49-F238E27FC236}">
                  <a16:creationId xmlns:a16="http://schemas.microsoft.com/office/drawing/2014/main" xmlns="" id="{12A27E41-AE6E-CD4D-A165-506995F064E3}"/>
                </a:ext>
              </a:extLst>
            </p:cNvPr>
            <p:cNvCxnSpPr>
              <a:cxnSpLocks/>
            </p:cNvCxnSpPr>
            <p:nvPr/>
          </p:nvCxnSpPr>
          <p:spPr>
            <a:xfrm>
              <a:off x="1274358" y="1263600"/>
              <a:ext cx="540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necteur droit 118">
              <a:extLst>
                <a:ext uri="{FF2B5EF4-FFF2-40B4-BE49-F238E27FC236}">
                  <a16:creationId xmlns:a16="http://schemas.microsoft.com/office/drawing/2014/main" xmlns="" id="{9607405F-F3A9-EB42-A5C5-484C6E23585C}"/>
                </a:ext>
              </a:extLst>
            </p:cNvPr>
            <p:cNvCxnSpPr>
              <a:cxnSpLocks/>
            </p:cNvCxnSpPr>
            <p:nvPr/>
          </p:nvCxnSpPr>
          <p:spPr>
            <a:xfrm>
              <a:off x="1274358" y="1464496"/>
              <a:ext cx="540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necteur droit 119">
              <a:extLst>
                <a:ext uri="{FF2B5EF4-FFF2-40B4-BE49-F238E27FC236}">
                  <a16:creationId xmlns:a16="http://schemas.microsoft.com/office/drawing/2014/main" xmlns="" id="{F4117E06-FC7C-E444-A3D5-45BB6CE86D4B}"/>
                </a:ext>
              </a:extLst>
            </p:cNvPr>
            <p:cNvCxnSpPr>
              <a:cxnSpLocks/>
            </p:cNvCxnSpPr>
            <p:nvPr/>
          </p:nvCxnSpPr>
          <p:spPr>
            <a:xfrm>
              <a:off x="1274358" y="1659712"/>
              <a:ext cx="540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necteur droit 120">
              <a:extLst>
                <a:ext uri="{FF2B5EF4-FFF2-40B4-BE49-F238E27FC236}">
                  <a16:creationId xmlns:a16="http://schemas.microsoft.com/office/drawing/2014/main" xmlns="" id="{172BEB3F-68B8-F240-8FD1-7D95750CEF40}"/>
                </a:ext>
              </a:extLst>
            </p:cNvPr>
            <p:cNvCxnSpPr>
              <a:cxnSpLocks/>
            </p:cNvCxnSpPr>
            <p:nvPr/>
          </p:nvCxnSpPr>
          <p:spPr>
            <a:xfrm>
              <a:off x="1274358" y="1858732"/>
              <a:ext cx="540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necteur droit 121">
              <a:extLst>
                <a:ext uri="{FF2B5EF4-FFF2-40B4-BE49-F238E27FC236}">
                  <a16:creationId xmlns:a16="http://schemas.microsoft.com/office/drawing/2014/main" xmlns="" id="{DDB1A382-B981-8D47-B9FA-3CED5429018C}"/>
                </a:ext>
              </a:extLst>
            </p:cNvPr>
            <p:cNvCxnSpPr>
              <a:cxnSpLocks/>
            </p:cNvCxnSpPr>
            <p:nvPr/>
          </p:nvCxnSpPr>
          <p:spPr>
            <a:xfrm>
              <a:off x="1274358" y="2057380"/>
              <a:ext cx="540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necteur droit 122">
              <a:extLst>
                <a:ext uri="{FF2B5EF4-FFF2-40B4-BE49-F238E27FC236}">
                  <a16:creationId xmlns:a16="http://schemas.microsoft.com/office/drawing/2014/main" xmlns="" id="{F598B849-315E-DB4A-BE62-9AAB094CE859}"/>
                </a:ext>
              </a:extLst>
            </p:cNvPr>
            <p:cNvCxnSpPr>
              <a:cxnSpLocks/>
            </p:cNvCxnSpPr>
            <p:nvPr/>
          </p:nvCxnSpPr>
          <p:spPr>
            <a:xfrm>
              <a:off x="1274358" y="2256404"/>
              <a:ext cx="540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necteur droit 123">
              <a:extLst>
                <a:ext uri="{FF2B5EF4-FFF2-40B4-BE49-F238E27FC236}">
                  <a16:creationId xmlns:a16="http://schemas.microsoft.com/office/drawing/2014/main" xmlns="" id="{DD5CEA41-F4C2-5A46-A5CB-078F7B4A53C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585796" y="2291680"/>
              <a:ext cx="540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necteur droit 124">
              <a:extLst>
                <a:ext uri="{FF2B5EF4-FFF2-40B4-BE49-F238E27FC236}">
                  <a16:creationId xmlns:a16="http://schemas.microsoft.com/office/drawing/2014/main" xmlns="" id="{0FF7DF75-97DC-094B-9003-C899CAA5992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843145" y="2291680"/>
              <a:ext cx="540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necteur droit 125">
              <a:extLst>
                <a:ext uri="{FF2B5EF4-FFF2-40B4-BE49-F238E27FC236}">
                  <a16:creationId xmlns:a16="http://schemas.microsoft.com/office/drawing/2014/main" xmlns="" id="{9AC8B3C3-1CBC-8E41-851A-296437A9D59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103932" y="2291680"/>
              <a:ext cx="540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necteur droit 126">
              <a:extLst>
                <a:ext uri="{FF2B5EF4-FFF2-40B4-BE49-F238E27FC236}">
                  <a16:creationId xmlns:a16="http://schemas.microsoft.com/office/drawing/2014/main" xmlns="" id="{A62EC754-E177-0F44-BE83-3269F5251A1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361281" y="2291680"/>
              <a:ext cx="540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necteur droit 127">
              <a:extLst>
                <a:ext uri="{FF2B5EF4-FFF2-40B4-BE49-F238E27FC236}">
                  <a16:creationId xmlns:a16="http://schemas.microsoft.com/office/drawing/2014/main" xmlns="" id="{3839FD5A-A511-414E-87A9-4DFFE282DF3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615192" y="2291680"/>
              <a:ext cx="540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onnecteur droit 128">
              <a:extLst>
                <a:ext uri="{FF2B5EF4-FFF2-40B4-BE49-F238E27FC236}">
                  <a16:creationId xmlns:a16="http://schemas.microsoft.com/office/drawing/2014/main" xmlns="" id="{A984E60F-9AE6-AA40-B9E1-8FA85F8C207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75979" y="2291680"/>
              <a:ext cx="540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Connecteur droit 129">
              <a:extLst>
                <a:ext uri="{FF2B5EF4-FFF2-40B4-BE49-F238E27FC236}">
                  <a16:creationId xmlns:a16="http://schemas.microsoft.com/office/drawing/2014/main" xmlns="" id="{9F741BB7-C327-5A47-BDD1-56BDBBB227B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136766" y="2291680"/>
              <a:ext cx="540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Connecteur droit 130">
              <a:extLst>
                <a:ext uri="{FF2B5EF4-FFF2-40B4-BE49-F238E27FC236}">
                  <a16:creationId xmlns:a16="http://schemas.microsoft.com/office/drawing/2014/main" xmlns="" id="{D1EB709D-E86F-004B-BC5F-CD4DFC4E9D8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394115" y="2291680"/>
              <a:ext cx="540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Connecteur droit 131">
              <a:extLst>
                <a:ext uri="{FF2B5EF4-FFF2-40B4-BE49-F238E27FC236}">
                  <a16:creationId xmlns:a16="http://schemas.microsoft.com/office/drawing/2014/main" xmlns="" id="{799A9F1A-2241-4B4A-B7A3-621E9E7DC9B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648026" y="2291680"/>
              <a:ext cx="540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Connecteur droit 132">
              <a:extLst>
                <a:ext uri="{FF2B5EF4-FFF2-40B4-BE49-F238E27FC236}">
                  <a16:creationId xmlns:a16="http://schemas.microsoft.com/office/drawing/2014/main" xmlns="" id="{95A131EB-CE8F-164B-A842-C0C6B952954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905375" y="2291680"/>
              <a:ext cx="540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Connecteur droit 133">
              <a:extLst>
                <a:ext uri="{FF2B5EF4-FFF2-40B4-BE49-F238E27FC236}">
                  <a16:creationId xmlns:a16="http://schemas.microsoft.com/office/drawing/2014/main" xmlns="" id="{08F8E5D3-BF55-474C-A8DA-11235CBE323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162725" y="2291680"/>
              <a:ext cx="540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Connecteur droit 134">
              <a:extLst>
                <a:ext uri="{FF2B5EF4-FFF2-40B4-BE49-F238E27FC236}">
                  <a16:creationId xmlns:a16="http://schemas.microsoft.com/office/drawing/2014/main" xmlns="" id="{85C6D2B3-2661-784F-94A8-979E16E5D90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416636" y="2291680"/>
              <a:ext cx="540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Connecteur droit 135">
              <a:extLst>
                <a:ext uri="{FF2B5EF4-FFF2-40B4-BE49-F238E27FC236}">
                  <a16:creationId xmlns:a16="http://schemas.microsoft.com/office/drawing/2014/main" xmlns="" id="{7652C49D-FABA-9A44-8445-DBFAC0F9CE2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673984" y="2291680"/>
              <a:ext cx="540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Connecteur droit 136">
              <a:extLst>
                <a:ext uri="{FF2B5EF4-FFF2-40B4-BE49-F238E27FC236}">
                  <a16:creationId xmlns:a16="http://schemas.microsoft.com/office/drawing/2014/main" xmlns="" id="{0C714462-361F-7244-976F-1C82D92831C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934771" y="2291680"/>
              <a:ext cx="540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Connecteur droit 137">
              <a:extLst>
                <a:ext uri="{FF2B5EF4-FFF2-40B4-BE49-F238E27FC236}">
                  <a16:creationId xmlns:a16="http://schemas.microsoft.com/office/drawing/2014/main" xmlns="" id="{31E74724-76EC-6642-8994-C258DEA3DC3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195560" y="2291680"/>
              <a:ext cx="540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Connecteur droit 138">
              <a:extLst>
                <a:ext uri="{FF2B5EF4-FFF2-40B4-BE49-F238E27FC236}">
                  <a16:creationId xmlns:a16="http://schemas.microsoft.com/office/drawing/2014/main" xmlns="" id="{E4B14250-CCCA-2F44-9605-EA2434B11CF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446037" y="2291680"/>
              <a:ext cx="540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Connecteur droit 139">
              <a:extLst>
                <a:ext uri="{FF2B5EF4-FFF2-40B4-BE49-F238E27FC236}">
                  <a16:creationId xmlns:a16="http://schemas.microsoft.com/office/drawing/2014/main" xmlns="" id="{C5D88ADB-B788-DE4C-A6EF-EB99D2474FA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703384" y="2291680"/>
              <a:ext cx="540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Connecteur droit 140">
              <a:extLst>
                <a:ext uri="{FF2B5EF4-FFF2-40B4-BE49-F238E27FC236}">
                  <a16:creationId xmlns:a16="http://schemas.microsoft.com/office/drawing/2014/main" xmlns="" id="{855B2D94-999B-BC40-BF95-5FD25769505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64168" y="2291680"/>
              <a:ext cx="540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Connecteur droit 141">
              <a:extLst>
                <a:ext uri="{FF2B5EF4-FFF2-40B4-BE49-F238E27FC236}">
                  <a16:creationId xmlns:a16="http://schemas.microsoft.com/office/drawing/2014/main" xmlns="" id="{FBC7CB9F-914D-A947-8FA4-CEE3F689F92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221521" y="2291680"/>
              <a:ext cx="540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Connecteur droit 142">
              <a:extLst>
                <a:ext uri="{FF2B5EF4-FFF2-40B4-BE49-F238E27FC236}">
                  <a16:creationId xmlns:a16="http://schemas.microsoft.com/office/drawing/2014/main" xmlns="" id="{11F2139C-D32B-4F46-B06C-D3D1B43C77D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78869" y="2291680"/>
              <a:ext cx="540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Forme libre 143">
              <a:extLst>
                <a:ext uri="{FF2B5EF4-FFF2-40B4-BE49-F238E27FC236}">
                  <a16:creationId xmlns:a16="http://schemas.microsoft.com/office/drawing/2014/main" xmlns="" id="{8D56126C-D355-AA4F-A09E-AA18B66F13B3}"/>
                </a:ext>
              </a:extLst>
            </p:cNvPr>
            <p:cNvSpPr/>
            <p:nvPr/>
          </p:nvSpPr>
          <p:spPr>
            <a:xfrm>
              <a:off x="1369807" y="1269402"/>
              <a:ext cx="5109882" cy="982532"/>
            </a:xfrm>
            <a:custGeom>
              <a:avLst/>
              <a:gdLst>
                <a:gd name="connsiteX0" fmla="*/ 5109882 w 5109882"/>
                <a:gd name="connsiteY0" fmla="*/ 982532 h 982532"/>
                <a:gd name="connsiteX1" fmla="*/ 3722146 w 5109882"/>
                <a:gd name="connsiteY1" fmla="*/ 982532 h 982532"/>
                <a:gd name="connsiteX2" fmla="*/ 3722146 w 5109882"/>
                <a:gd name="connsiteY2" fmla="*/ 892885 h 982532"/>
                <a:gd name="connsiteX3" fmla="*/ 2452744 w 5109882"/>
                <a:gd name="connsiteY3" fmla="*/ 892885 h 982532"/>
                <a:gd name="connsiteX4" fmla="*/ 2452744 w 5109882"/>
                <a:gd name="connsiteY4" fmla="*/ 792480 h 982532"/>
                <a:gd name="connsiteX5" fmla="*/ 2165873 w 5109882"/>
                <a:gd name="connsiteY5" fmla="*/ 792480 h 982532"/>
                <a:gd name="connsiteX6" fmla="*/ 2165873 w 5109882"/>
                <a:gd name="connsiteY6" fmla="*/ 695662 h 982532"/>
                <a:gd name="connsiteX7" fmla="*/ 1115209 w 5109882"/>
                <a:gd name="connsiteY7" fmla="*/ 695662 h 982532"/>
                <a:gd name="connsiteX8" fmla="*/ 1115209 w 5109882"/>
                <a:gd name="connsiteY8" fmla="*/ 645459 h 982532"/>
                <a:gd name="connsiteX9" fmla="*/ 1054249 w 5109882"/>
                <a:gd name="connsiteY9" fmla="*/ 645459 h 982532"/>
                <a:gd name="connsiteX10" fmla="*/ 1054249 w 5109882"/>
                <a:gd name="connsiteY10" fmla="*/ 588085 h 982532"/>
                <a:gd name="connsiteX11" fmla="*/ 1021977 w 5109882"/>
                <a:gd name="connsiteY11" fmla="*/ 588085 h 982532"/>
                <a:gd name="connsiteX12" fmla="*/ 1021977 w 5109882"/>
                <a:gd name="connsiteY12" fmla="*/ 527125 h 982532"/>
                <a:gd name="connsiteX13" fmla="*/ 1011219 w 5109882"/>
                <a:gd name="connsiteY13" fmla="*/ 466165 h 982532"/>
                <a:gd name="connsiteX14" fmla="*/ 806824 w 5109882"/>
                <a:gd name="connsiteY14" fmla="*/ 466165 h 982532"/>
                <a:gd name="connsiteX15" fmla="*/ 806824 w 5109882"/>
                <a:gd name="connsiteY15" fmla="*/ 426720 h 982532"/>
                <a:gd name="connsiteX16" fmla="*/ 806824 w 5109882"/>
                <a:gd name="connsiteY16" fmla="*/ 426720 h 982532"/>
                <a:gd name="connsiteX17" fmla="*/ 781722 w 5109882"/>
                <a:gd name="connsiteY17" fmla="*/ 380104 h 982532"/>
                <a:gd name="connsiteX18" fmla="*/ 606014 w 5109882"/>
                <a:gd name="connsiteY18" fmla="*/ 380104 h 982532"/>
                <a:gd name="connsiteX19" fmla="*/ 606014 w 5109882"/>
                <a:gd name="connsiteY19" fmla="*/ 319144 h 982532"/>
                <a:gd name="connsiteX20" fmla="*/ 584499 w 5109882"/>
                <a:gd name="connsiteY20" fmla="*/ 265356 h 982532"/>
                <a:gd name="connsiteX21" fmla="*/ 509195 w 5109882"/>
                <a:gd name="connsiteY21" fmla="*/ 265356 h 982532"/>
                <a:gd name="connsiteX22" fmla="*/ 509195 w 5109882"/>
                <a:gd name="connsiteY22" fmla="*/ 265356 h 982532"/>
                <a:gd name="connsiteX23" fmla="*/ 480508 w 5109882"/>
                <a:gd name="connsiteY23" fmla="*/ 200810 h 982532"/>
                <a:gd name="connsiteX24" fmla="*/ 430306 w 5109882"/>
                <a:gd name="connsiteY24" fmla="*/ 200810 h 982532"/>
                <a:gd name="connsiteX25" fmla="*/ 430306 w 5109882"/>
                <a:gd name="connsiteY25" fmla="*/ 168537 h 982532"/>
                <a:gd name="connsiteX26" fmla="*/ 401619 w 5109882"/>
                <a:gd name="connsiteY26" fmla="*/ 150607 h 982532"/>
                <a:gd name="connsiteX27" fmla="*/ 405205 w 5109882"/>
                <a:gd name="connsiteY27" fmla="*/ 111163 h 982532"/>
                <a:gd name="connsiteX28" fmla="*/ 380104 w 5109882"/>
                <a:gd name="connsiteY28" fmla="*/ 71718 h 982532"/>
                <a:gd name="connsiteX29" fmla="*/ 197224 w 5109882"/>
                <a:gd name="connsiteY29" fmla="*/ 71718 h 982532"/>
                <a:gd name="connsiteX30" fmla="*/ 186466 w 5109882"/>
                <a:gd name="connsiteY30" fmla="*/ 35859 h 982532"/>
                <a:gd name="connsiteX31" fmla="*/ 175708 w 5109882"/>
                <a:gd name="connsiteY31" fmla="*/ 0 h 982532"/>
                <a:gd name="connsiteX32" fmla="*/ 0 w 5109882"/>
                <a:gd name="connsiteY32" fmla="*/ 0 h 982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5109882" h="982532">
                  <a:moveTo>
                    <a:pt x="5109882" y="982532"/>
                  </a:moveTo>
                  <a:lnTo>
                    <a:pt x="3722146" y="982532"/>
                  </a:lnTo>
                  <a:lnTo>
                    <a:pt x="3722146" y="892885"/>
                  </a:lnTo>
                  <a:lnTo>
                    <a:pt x="2452744" y="892885"/>
                  </a:lnTo>
                  <a:lnTo>
                    <a:pt x="2452744" y="792480"/>
                  </a:lnTo>
                  <a:lnTo>
                    <a:pt x="2165873" y="792480"/>
                  </a:lnTo>
                  <a:lnTo>
                    <a:pt x="2165873" y="695662"/>
                  </a:lnTo>
                  <a:lnTo>
                    <a:pt x="1115209" y="695662"/>
                  </a:lnTo>
                  <a:lnTo>
                    <a:pt x="1115209" y="645459"/>
                  </a:lnTo>
                  <a:lnTo>
                    <a:pt x="1054249" y="645459"/>
                  </a:lnTo>
                  <a:lnTo>
                    <a:pt x="1054249" y="588085"/>
                  </a:lnTo>
                  <a:lnTo>
                    <a:pt x="1021977" y="588085"/>
                  </a:lnTo>
                  <a:lnTo>
                    <a:pt x="1021977" y="527125"/>
                  </a:lnTo>
                  <a:lnTo>
                    <a:pt x="1011219" y="466165"/>
                  </a:lnTo>
                  <a:lnTo>
                    <a:pt x="806824" y="466165"/>
                  </a:lnTo>
                  <a:lnTo>
                    <a:pt x="806824" y="426720"/>
                  </a:lnTo>
                  <a:lnTo>
                    <a:pt x="806824" y="426720"/>
                  </a:lnTo>
                  <a:lnTo>
                    <a:pt x="781722" y="380104"/>
                  </a:lnTo>
                  <a:lnTo>
                    <a:pt x="606014" y="380104"/>
                  </a:lnTo>
                  <a:lnTo>
                    <a:pt x="606014" y="319144"/>
                  </a:lnTo>
                  <a:lnTo>
                    <a:pt x="584499" y="265356"/>
                  </a:lnTo>
                  <a:lnTo>
                    <a:pt x="509195" y="265356"/>
                  </a:lnTo>
                  <a:lnTo>
                    <a:pt x="509195" y="265356"/>
                  </a:lnTo>
                  <a:lnTo>
                    <a:pt x="480508" y="200810"/>
                  </a:lnTo>
                  <a:lnTo>
                    <a:pt x="430306" y="200810"/>
                  </a:lnTo>
                  <a:lnTo>
                    <a:pt x="430306" y="168537"/>
                  </a:lnTo>
                  <a:lnTo>
                    <a:pt x="401619" y="150607"/>
                  </a:lnTo>
                  <a:lnTo>
                    <a:pt x="405205" y="111163"/>
                  </a:lnTo>
                  <a:lnTo>
                    <a:pt x="380104" y="71718"/>
                  </a:lnTo>
                  <a:lnTo>
                    <a:pt x="197224" y="71718"/>
                  </a:lnTo>
                  <a:lnTo>
                    <a:pt x="186466" y="35859"/>
                  </a:lnTo>
                  <a:lnTo>
                    <a:pt x="175708" y="0"/>
                  </a:lnTo>
                  <a:lnTo>
                    <a:pt x="0" y="0"/>
                  </a:lnTo>
                </a:path>
              </a:pathLst>
            </a:custGeom>
            <a:noFill/>
            <a:ln w="2540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5" name="Étoile à 5 branches 144">
              <a:extLst>
                <a:ext uri="{FF2B5EF4-FFF2-40B4-BE49-F238E27FC236}">
                  <a16:creationId xmlns:a16="http://schemas.microsoft.com/office/drawing/2014/main" xmlns="" id="{4931C87C-9112-3443-B75B-79B851321D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34466" y="1904104"/>
              <a:ext cx="90000" cy="90000"/>
            </a:xfrm>
            <a:prstGeom prst="star5">
              <a:avLst/>
            </a:prstGeom>
            <a:solidFill>
              <a:srgbClr val="A470A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8" name="Étoile à 5 branches 147">
              <a:extLst>
                <a:ext uri="{FF2B5EF4-FFF2-40B4-BE49-F238E27FC236}">
                  <a16:creationId xmlns:a16="http://schemas.microsoft.com/office/drawing/2014/main" xmlns="" id="{AA78732E-2B3D-C84C-9872-579CBEFE74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45896" y="1904104"/>
              <a:ext cx="90000" cy="90000"/>
            </a:xfrm>
            <a:prstGeom prst="star5">
              <a:avLst/>
            </a:prstGeom>
            <a:solidFill>
              <a:srgbClr val="A470A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9" name="Étoile à 5 branches 148">
              <a:extLst>
                <a:ext uri="{FF2B5EF4-FFF2-40B4-BE49-F238E27FC236}">
                  <a16:creationId xmlns:a16="http://schemas.microsoft.com/office/drawing/2014/main" xmlns="" id="{3D198B4D-F321-1D47-9232-2C91AC5274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71216" y="1686139"/>
              <a:ext cx="90000" cy="90000"/>
            </a:xfrm>
            <a:prstGeom prst="star5">
              <a:avLst/>
            </a:prstGeom>
            <a:solidFill>
              <a:srgbClr val="A470A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0" name="Étoile à 5 branches 149">
              <a:extLst>
                <a:ext uri="{FF2B5EF4-FFF2-40B4-BE49-F238E27FC236}">
                  <a16:creationId xmlns:a16="http://schemas.microsoft.com/office/drawing/2014/main" xmlns="" id="{D4BF6222-2CC3-3E4C-AE51-1C1F5F19D1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20142" y="1686139"/>
              <a:ext cx="90000" cy="90000"/>
            </a:xfrm>
            <a:prstGeom prst="star5">
              <a:avLst/>
            </a:prstGeom>
            <a:solidFill>
              <a:srgbClr val="A470A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1" name="Étoile à 5 branches 150">
              <a:extLst>
                <a:ext uri="{FF2B5EF4-FFF2-40B4-BE49-F238E27FC236}">
                  <a16:creationId xmlns:a16="http://schemas.microsoft.com/office/drawing/2014/main" xmlns="" id="{F0DAF80D-2322-0443-B739-77171B1699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47726" y="1592614"/>
              <a:ext cx="90000" cy="90000"/>
            </a:xfrm>
            <a:prstGeom prst="star5">
              <a:avLst/>
            </a:prstGeom>
            <a:solidFill>
              <a:srgbClr val="A470A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2" name="Étoile à 5 branches 151">
              <a:extLst>
                <a:ext uri="{FF2B5EF4-FFF2-40B4-BE49-F238E27FC236}">
                  <a16:creationId xmlns:a16="http://schemas.microsoft.com/office/drawing/2014/main" xmlns="" id="{A27B26E7-7254-484E-B6C7-A76172682D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14876" y="1488044"/>
              <a:ext cx="90000" cy="90000"/>
            </a:xfrm>
            <a:prstGeom prst="star5">
              <a:avLst/>
            </a:prstGeom>
            <a:solidFill>
              <a:srgbClr val="A470A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3" name="Étoile à 5 branches 152">
              <a:extLst>
                <a:ext uri="{FF2B5EF4-FFF2-40B4-BE49-F238E27FC236}">
                  <a16:creationId xmlns:a16="http://schemas.microsoft.com/office/drawing/2014/main" xmlns="" id="{46B8AA94-C93C-3B4C-9A1E-9D789EBC42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32110" y="1480872"/>
              <a:ext cx="90000" cy="90000"/>
            </a:xfrm>
            <a:prstGeom prst="star5">
              <a:avLst/>
            </a:prstGeom>
            <a:solidFill>
              <a:srgbClr val="A470A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4" name="Étoile à 5 branches 153">
              <a:extLst>
                <a:ext uri="{FF2B5EF4-FFF2-40B4-BE49-F238E27FC236}">
                  <a16:creationId xmlns:a16="http://schemas.microsoft.com/office/drawing/2014/main" xmlns="" id="{D4BA37FD-0C8A-A549-9FE0-706C07B370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45468" y="1412740"/>
              <a:ext cx="90000" cy="90000"/>
            </a:xfrm>
            <a:prstGeom prst="star5">
              <a:avLst/>
            </a:prstGeom>
            <a:solidFill>
              <a:srgbClr val="A470A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5" name="Étoile à 5 branches 154">
              <a:extLst>
                <a:ext uri="{FF2B5EF4-FFF2-40B4-BE49-F238E27FC236}">
                  <a16:creationId xmlns:a16="http://schemas.microsoft.com/office/drawing/2014/main" xmlns="" id="{3D34859F-B43E-3B49-8370-997888C831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97752" y="1211060"/>
              <a:ext cx="90000" cy="90000"/>
            </a:xfrm>
            <a:prstGeom prst="star5">
              <a:avLst/>
            </a:prstGeom>
            <a:solidFill>
              <a:srgbClr val="A470A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6" name="Étoile à 5 branches 155">
              <a:extLst>
                <a:ext uri="{FF2B5EF4-FFF2-40B4-BE49-F238E27FC236}">
                  <a16:creationId xmlns:a16="http://schemas.microsoft.com/office/drawing/2014/main" xmlns="" id="{C328BD6F-5FC1-614F-9AF8-50EEFE15CF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35514" y="1211060"/>
              <a:ext cx="90000" cy="90000"/>
            </a:xfrm>
            <a:prstGeom prst="star5">
              <a:avLst/>
            </a:prstGeom>
            <a:solidFill>
              <a:srgbClr val="A470A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6" name="Groupe 245">
            <a:extLst>
              <a:ext uri="{FF2B5EF4-FFF2-40B4-BE49-F238E27FC236}">
                <a16:creationId xmlns:a16="http://schemas.microsoft.com/office/drawing/2014/main" xmlns="" id="{2386AC11-D7DA-5C4F-90E9-8521CF48AC2B}"/>
              </a:ext>
            </a:extLst>
          </p:cNvPr>
          <p:cNvGrpSpPr/>
          <p:nvPr/>
        </p:nvGrpSpPr>
        <p:grpSpPr>
          <a:xfrm>
            <a:off x="971600" y="3049253"/>
            <a:ext cx="6057783" cy="1826753"/>
            <a:chOff x="683275" y="2859782"/>
            <a:chExt cx="6057783" cy="1826753"/>
          </a:xfrm>
        </p:grpSpPr>
        <p:sp>
          <p:nvSpPr>
            <p:cNvPr id="58" name="ZoneTexte 57"/>
            <p:cNvSpPr txBox="1"/>
            <p:nvPr/>
          </p:nvSpPr>
          <p:spPr>
            <a:xfrm>
              <a:off x="683275" y="3030351"/>
              <a:ext cx="338554" cy="1210052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SG</a:t>
              </a:r>
            </a:p>
          </p:txBody>
        </p:sp>
        <p:sp>
          <p:nvSpPr>
            <p:cNvPr id="86" name="ZoneTexte 85"/>
            <p:cNvSpPr txBox="1"/>
            <p:nvPr/>
          </p:nvSpPr>
          <p:spPr>
            <a:xfrm>
              <a:off x="1177018" y="4422566"/>
              <a:ext cx="3600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33</a:t>
              </a:r>
            </a:p>
          </p:txBody>
        </p:sp>
        <p:sp>
          <p:nvSpPr>
            <p:cNvPr id="87" name="ZoneTexte 86"/>
            <p:cNvSpPr txBox="1"/>
            <p:nvPr/>
          </p:nvSpPr>
          <p:spPr>
            <a:xfrm>
              <a:off x="1436125" y="4424925"/>
              <a:ext cx="36004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32</a:t>
              </a:r>
            </a:p>
          </p:txBody>
        </p:sp>
        <p:sp>
          <p:nvSpPr>
            <p:cNvPr id="88" name="ZoneTexte 87"/>
            <p:cNvSpPr txBox="1"/>
            <p:nvPr/>
          </p:nvSpPr>
          <p:spPr>
            <a:xfrm>
              <a:off x="1691172" y="4424925"/>
              <a:ext cx="36004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28</a:t>
              </a:r>
            </a:p>
          </p:txBody>
        </p:sp>
        <p:sp>
          <p:nvSpPr>
            <p:cNvPr id="89" name="ZoneTexte 88"/>
            <p:cNvSpPr txBox="1"/>
            <p:nvPr/>
          </p:nvSpPr>
          <p:spPr>
            <a:xfrm>
              <a:off x="1954419" y="4424925"/>
              <a:ext cx="36004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</a:t>
              </a:r>
            </a:p>
          </p:txBody>
        </p:sp>
        <p:sp>
          <p:nvSpPr>
            <p:cNvPr id="90" name="ZoneTexte 89"/>
            <p:cNvSpPr txBox="1"/>
            <p:nvPr/>
          </p:nvSpPr>
          <p:spPr>
            <a:xfrm>
              <a:off x="2205366" y="4424925"/>
              <a:ext cx="36004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13</a:t>
              </a:r>
            </a:p>
          </p:txBody>
        </p:sp>
        <p:sp>
          <p:nvSpPr>
            <p:cNvPr id="91" name="ZoneTexte 90"/>
            <p:cNvSpPr txBox="1"/>
            <p:nvPr/>
          </p:nvSpPr>
          <p:spPr>
            <a:xfrm>
              <a:off x="2460413" y="4424925"/>
              <a:ext cx="36004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9</a:t>
              </a:r>
            </a:p>
          </p:txBody>
        </p:sp>
        <p:sp>
          <p:nvSpPr>
            <p:cNvPr id="92" name="ZoneTexte 91"/>
            <p:cNvSpPr txBox="1"/>
            <p:nvPr/>
          </p:nvSpPr>
          <p:spPr>
            <a:xfrm>
              <a:off x="2723660" y="4424925"/>
              <a:ext cx="36004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93" name="ZoneTexte 92"/>
            <p:cNvSpPr txBox="1"/>
            <p:nvPr/>
          </p:nvSpPr>
          <p:spPr>
            <a:xfrm>
              <a:off x="2986907" y="4424925"/>
              <a:ext cx="36004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94" name="ZoneTexte 93"/>
            <p:cNvSpPr txBox="1"/>
            <p:nvPr/>
          </p:nvSpPr>
          <p:spPr>
            <a:xfrm>
              <a:off x="3246054" y="4424925"/>
              <a:ext cx="36004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95" name="ZoneTexte 94"/>
            <p:cNvSpPr txBox="1"/>
            <p:nvPr/>
          </p:nvSpPr>
          <p:spPr>
            <a:xfrm>
              <a:off x="3501101" y="4424925"/>
              <a:ext cx="36004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96" name="ZoneTexte 95"/>
            <p:cNvSpPr txBox="1"/>
            <p:nvPr/>
          </p:nvSpPr>
          <p:spPr>
            <a:xfrm>
              <a:off x="3711048" y="4424925"/>
              <a:ext cx="45547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97" name="ZoneTexte 96"/>
            <p:cNvSpPr txBox="1"/>
            <p:nvPr/>
          </p:nvSpPr>
          <p:spPr>
            <a:xfrm>
              <a:off x="3971321" y="4424925"/>
              <a:ext cx="45547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98" name="ZoneTexte 97"/>
            <p:cNvSpPr txBox="1"/>
            <p:nvPr/>
          </p:nvSpPr>
          <p:spPr>
            <a:xfrm>
              <a:off x="4227491" y="4424925"/>
              <a:ext cx="45547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99" name="ZoneTexte 98"/>
            <p:cNvSpPr txBox="1"/>
            <p:nvPr/>
          </p:nvSpPr>
          <p:spPr>
            <a:xfrm>
              <a:off x="4479563" y="4424925"/>
              <a:ext cx="45547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100" name="ZoneTexte 99"/>
            <p:cNvSpPr txBox="1"/>
            <p:nvPr/>
          </p:nvSpPr>
          <p:spPr>
            <a:xfrm>
              <a:off x="4739831" y="4424925"/>
              <a:ext cx="45547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101" name="ZoneTexte 100"/>
            <p:cNvSpPr txBox="1"/>
            <p:nvPr/>
          </p:nvSpPr>
          <p:spPr>
            <a:xfrm>
              <a:off x="5008303" y="4424925"/>
              <a:ext cx="45547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102" name="ZoneTexte 101"/>
            <p:cNvSpPr txBox="1"/>
            <p:nvPr/>
          </p:nvSpPr>
          <p:spPr>
            <a:xfrm>
              <a:off x="5256273" y="4424925"/>
              <a:ext cx="45547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103" name="ZoneTexte 102"/>
            <p:cNvSpPr txBox="1"/>
            <p:nvPr/>
          </p:nvSpPr>
          <p:spPr>
            <a:xfrm>
              <a:off x="5516545" y="4424925"/>
              <a:ext cx="45547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104" name="ZoneTexte 103"/>
            <p:cNvSpPr txBox="1"/>
            <p:nvPr/>
          </p:nvSpPr>
          <p:spPr>
            <a:xfrm>
              <a:off x="5768615" y="4424925"/>
              <a:ext cx="45547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105" name="ZoneTexte 104"/>
            <p:cNvSpPr txBox="1"/>
            <p:nvPr/>
          </p:nvSpPr>
          <p:spPr>
            <a:xfrm>
              <a:off x="6024787" y="4424925"/>
              <a:ext cx="45547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xmlns="" id="{E856DEFA-7A41-C242-BF33-463C36C2715E}"/>
                </a:ext>
              </a:extLst>
            </p:cNvPr>
            <p:cNvSpPr/>
            <p:nvPr/>
          </p:nvSpPr>
          <p:spPr>
            <a:xfrm>
              <a:off x="2555776" y="2859782"/>
              <a:ext cx="3578224" cy="30008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35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SG médiane à 11,7 mois (IC 95%, 7,5-17,7 mois)</a:t>
              </a:r>
            </a:p>
          </p:txBody>
        </p:sp>
        <p:sp>
          <p:nvSpPr>
            <p:cNvPr id="157" name="ZoneTexte 156">
              <a:extLst>
                <a:ext uri="{FF2B5EF4-FFF2-40B4-BE49-F238E27FC236}">
                  <a16:creationId xmlns:a16="http://schemas.microsoft.com/office/drawing/2014/main" xmlns="" id="{7C4314C1-3532-E64E-8898-2B6B69320F6E}"/>
                </a:ext>
              </a:extLst>
            </p:cNvPr>
            <p:cNvSpPr txBox="1"/>
            <p:nvPr/>
          </p:nvSpPr>
          <p:spPr>
            <a:xfrm>
              <a:off x="1232317" y="4083918"/>
              <a:ext cx="2880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158" name="ZoneTexte 157">
              <a:extLst>
                <a:ext uri="{FF2B5EF4-FFF2-40B4-BE49-F238E27FC236}">
                  <a16:creationId xmlns:a16="http://schemas.microsoft.com/office/drawing/2014/main" xmlns="" id="{DF95F85E-65C9-D24C-A4D4-626728C309CF}"/>
                </a:ext>
              </a:extLst>
            </p:cNvPr>
            <p:cNvSpPr txBox="1"/>
            <p:nvPr/>
          </p:nvSpPr>
          <p:spPr>
            <a:xfrm>
              <a:off x="1430591" y="4083918"/>
              <a:ext cx="36004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10</a:t>
              </a:r>
            </a:p>
          </p:txBody>
        </p:sp>
        <p:sp>
          <p:nvSpPr>
            <p:cNvPr id="159" name="ZoneTexte 158">
              <a:extLst>
                <a:ext uri="{FF2B5EF4-FFF2-40B4-BE49-F238E27FC236}">
                  <a16:creationId xmlns:a16="http://schemas.microsoft.com/office/drawing/2014/main" xmlns="" id="{4657FBF8-246C-B246-9D95-27BA1460C856}"/>
                </a:ext>
              </a:extLst>
            </p:cNvPr>
            <p:cNvSpPr txBox="1"/>
            <p:nvPr/>
          </p:nvSpPr>
          <p:spPr>
            <a:xfrm>
              <a:off x="1687121" y="4083918"/>
              <a:ext cx="36004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</a:t>
              </a:r>
            </a:p>
          </p:txBody>
        </p:sp>
        <p:sp>
          <p:nvSpPr>
            <p:cNvPr id="160" name="ZoneTexte 159">
              <a:extLst>
                <a:ext uri="{FF2B5EF4-FFF2-40B4-BE49-F238E27FC236}">
                  <a16:creationId xmlns:a16="http://schemas.microsoft.com/office/drawing/2014/main" xmlns="" id="{8AF9E490-2A9B-FF4F-8284-5DA9BF630004}"/>
                </a:ext>
              </a:extLst>
            </p:cNvPr>
            <p:cNvSpPr txBox="1"/>
            <p:nvPr/>
          </p:nvSpPr>
          <p:spPr>
            <a:xfrm>
              <a:off x="1950529" y="4083918"/>
              <a:ext cx="36004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30</a:t>
              </a:r>
            </a:p>
          </p:txBody>
        </p:sp>
        <p:sp>
          <p:nvSpPr>
            <p:cNvPr id="161" name="ZoneTexte 160">
              <a:extLst>
                <a:ext uri="{FF2B5EF4-FFF2-40B4-BE49-F238E27FC236}">
                  <a16:creationId xmlns:a16="http://schemas.microsoft.com/office/drawing/2014/main" xmlns="" id="{F65B828F-3C0B-D849-90DD-0267374DA930}"/>
                </a:ext>
              </a:extLst>
            </p:cNvPr>
            <p:cNvSpPr txBox="1"/>
            <p:nvPr/>
          </p:nvSpPr>
          <p:spPr>
            <a:xfrm>
              <a:off x="2207062" y="4083918"/>
              <a:ext cx="36004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40</a:t>
              </a:r>
            </a:p>
          </p:txBody>
        </p:sp>
        <p:sp>
          <p:nvSpPr>
            <p:cNvPr id="162" name="ZoneTexte 161">
              <a:extLst>
                <a:ext uri="{FF2B5EF4-FFF2-40B4-BE49-F238E27FC236}">
                  <a16:creationId xmlns:a16="http://schemas.microsoft.com/office/drawing/2014/main" xmlns="" id="{3E15FCA9-14AD-354C-8CE1-5C82CBCCF5C2}"/>
                </a:ext>
              </a:extLst>
            </p:cNvPr>
            <p:cNvSpPr txBox="1"/>
            <p:nvPr/>
          </p:nvSpPr>
          <p:spPr>
            <a:xfrm>
              <a:off x="2460155" y="4083918"/>
              <a:ext cx="36004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50</a:t>
              </a:r>
            </a:p>
          </p:txBody>
        </p:sp>
        <p:sp>
          <p:nvSpPr>
            <p:cNvPr id="163" name="ZoneTexte 162">
              <a:extLst>
                <a:ext uri="{FF2B5EF4-FFF2-40B4-BE49-F238E27FC236}">
                  <a16:creationId xmlns:a16="http://schemas.microsoft.com/office/drawing/2014/main" xmlns="" id="{1E69003B-9668-A340-A2C3-E29C3680F88B}"/>
                </a:ext>
              </a:extLst>
            </p:cNvPr>
            <p:cNvSpPr txBox="1"/>
            <p:nvPr/>
          </p:nvSpPr>
          <p:spPr>
            <a:xfrm>
              <a:off x="2723562" y="4083918"/>
              <a:ext cx="36004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60</a:t>
              </a:r>
            </a:p>
          </p:txBody>
        </p:sp>
        <p:sp>
          <p:nvSpPr>
            <p:cNvPr id="164" name="ZoneTexte 163">
              <a:extLst>
                <a:ext uri="{FF2B5EF4-FFF2-40B4-BE49-F238E27FC236}">
                  <a16:creationId xmlns:a16="http://schemas.microsoft.com/office/drawing/2014/main" xmlns="" id="{CDE4092E-D018-5745-B481-B4D5446904E1}"/>
                </a:ext>
              </a:extLst>
            </p:cNvPr>
            <p:cNvSpPr txBox="1"/>
            <p:nvPr/>
          </p:nvSpPr>
          <p:spPr>
            <a:xfrm>
              <a:off x="2983531" y="4083918"/>
              <a:ext cx="36004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70</a:t>
              </a:r>
            </a:p>
          </p:txBody>
        </p:sp>
        <p:sp>
          <p:nvSpPr>
            <p:cNvPr id="165" name="ZoneTexte 164">
              <a:extLst>
                <a:ext uri="{FF2B5EF4-FFF2-40B4-BE49-F238E27FC236}">
                  <a16:creationId xmlns:a16="http://schemas.microsoft.com/office/drawing/2014/main" xmlns="" id="{14F63ECC-11F9-7A4D-8455-5BE509161E08}"/>
                </a:ext>
              </a:extLst>
            </p:cNvPr>
            <p:cNvSpPr txBox="1"/>
            <p:nvPr/>
          </p:nvSpPr>
          <p:spPr>
            <a:xfrm>
              <a:off x="3243500" y="4083918"/>
              <a:ext cx="36004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80</a:t>
              </a:r>
            </a:p>
          </p:txBody>
        </p:sp>
        <p:sp>
          <p:nvSpPr>
            <p:cNvPr id="166" name="ZoneTexte 165">
              <a:extLst>
                <a:ext uri="{FF2B5EF4-FFF2-40B4-BE49-F238E27FC236}">
                  <a16:creationId xmlns:a16="http://schemas.microsoft.com/office/drawing/2014/main" xmlns="" id="{0C7B737F-A067-CC43-9A7C-0E7EEF150CD7}"/>
                </a:ext>
              </a:extLst>
            </p:cNvPr>
            <p:cNvSpPr txBox="1"/>
            <p:nvPr/>
          </p:nvSpPr>
          <p:spPr>
            <a:xfrm>
              <a:off x="3496593" y="4083918"/>
              <a:ext cx="36004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90</a:t>
              </a:r>
            </a:p>
          </p:txBody>
        </p:sp>
        <p:sp>
          <p:nvSpPr>
            <p:cNvPr id="167" name="ZoneTexte 166">
              <a:extLst>
                <a:ext uri="{FF2B5EF4-FFF2-40B4-BE49-F238E27FC236}">
                  <a16:creationId xmlns:a16="http://schemas.microsoft.com/office/drawing/2014/main" xmlns="" id="{27017BC9-9BD1-7C4A-98C1-4D9BBEA8556A}"/>
                </a:ext>
              </a:extLst>
            </p:cNvPr>
            <p:cNvSpPr txBox="1"/>
            <p:nvPr/>
          </p:nvSpPr>
          <p:spPr>
            <a:xfrm>
              <a:off x="3705000" y="4083918"/>
              <a:ext cx="4554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100</a:t>
              </a:r>
            </a:p>
          </p:txBody>
        </p:sp>
        <p:sp>
          <p:nvSpPr>
            <p:cNvPr id="168" name="ZoneTexte 167">
              <a:extLst>
                <a:ext uri="{FF2B5EF4-FFF2-40B4-BE49-F238E27FC236}">
                  <a16:creationId xmlns:a16="http://schemas.microsoft.com/office/drawing/2014/main" xmlns="" id="{B725D372-BF3F-B547-B295-89B95C29966E}"/>
                </a:ext>
              </a:extLst>
            </p:cNvPr>
            <p:cNvSpPr txBox="1"/>
            <p:nvPr/>
          </p:nvSpPr>
          <p:spPr>
            <a:xfrm>
              <a:off x="3964147" y="4083918"/>
              <a:ext cx="4554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110</a:t>
              </a:r>
            </a:p>
          </p:txBody>
        </p:sp>
        <p:sp>
          <p:nvSpPr>
            <p:cNvPr id="169" name="ZoneTexte 168">
              <a:extLst>
                <a:ext uri="{FF2B5EF4-FFF2-40B4-BE49-F238E27FC236}">
                  <a16:creationId xmlns:a16="http://schemas.microsoft.com/office/drawing/2014/main" xmlns="" id="{063B291E-D4C3-D941-A17B-46E6495DB3A3}"/>
                </a:ext>
              </a:extLst>
            </p:cNvPr>
            <p:cNvSpPr txBox="1"/>
            <p:nvPr/>
          </p:nvSpPr>
          <p:spPr>
            <a:xfrm>
              <a:off x="4216420" y="4083918"/>
              <a:ext cx="4554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120</a:t>
              </a:r>
            </a:p>
          </p:txBody>
        </p:sp>
        <p:sp>
          <p:nvSpPr>
            <p:cNvPr id="170" name="ZoneTexte 169">
              <a:extLst>
                <a:ext uri="{FF2B5EF4-FFF2-40B4-BE49-F238E27FC236}">
                  <a16:creationId xmlns:a16="http://schemas.microsoft.com/office/drawing/2014/main" xmlns="" id="{68BEEB48-D69A-7D44-9759-7D27B83D15D8}"/>
                </a:ext>
              </a:extLst>
            </p:cNvPr>
            <p:cNvSpPr txBox="1"/>
            <p:nvPr/>
          </p:nvSpPr>
          <p:spPr>
            <a:xfrm>
              <a:off x="4472132" y="4083918"/>
              <a:ext cx="4554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130</a:t>
              </a:r>
            </a:p>
          </p:txBody>
        </p:sp>
        <p:sp>
          <p:nvSpPr>
            <p:cNvPr id="171" name="ZoneTexte 170">
              <a:extLst>
                <a:ext uri="{FF2B5EF4-FFF2-40B4-BE49-F238E27FC236}">
                  <a16:creationId xmlns:a16="http://schemas.microsoft.com/office/drawing/2014/main" xmlns="" id="{FC718ED3-EE9E-4847-A182-844C79D0AB49}"/>
                </a:ext>
              </a:extLst>
            </p:cNvPr>
            <p:cNvSpPr txBox="1"/>
            <p:nvPr/>
          </p:nvSpPr>
          <p:spPr>
            <a:xfrm>
              <a:off x="4734712" y="4083918"/>
              <a:ext cx="4554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140</a:t>
              </a:r>
            </a:p>
          </p:txBody>
        </p:sp>
        <p:sp>
          <p:nvSpPr>
            <p:cNvPr id="172" name="ZoneTexte 171">
              <a:extLst>
                <a:ext uri="{FF2B5EF4-FFF2-40B4-BE49-F238E27FC236}">
                  <a16:creationId xmlns:a16="http://schemas.microsoft.com/office/drawing/2014/main" xmlns="" id="{0E1BD749-8C32-6342-AC38-32701E9F2839}"/>
                </a:ext>
              </a:extLst>
            </p:cNvPr>
            <p:cNvSpPr txBox="1"/>
            <p:nvPr/>
          </p:nvSpPr>
          <p:spPr>
            <a:xfrm>
              <a:off x="4997296" y="4083918"/>
              <a:ext cx="4554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150</a:t>
              </a:r>
            </a:p>
          </p:txBody>
        </p:sp>
        <p:sp>
          <p:nvSpPr>
            <p:cNvPr id="173" name="ZoneTexte 172">
              <a:extLst>
                <a:ext uri="{FF2B5EF4-FFF2-40B4-BE49-F238E27FC236}">
                  <a16:creationId xmlns:a16="http://schemas.microsoft.com/office/drawing/2014/main" xmlns="" id="{19028282-CBC1-704F-A3FE-C197A3756EEA}"/>
                </a:ext>
              </a:extLst>
            </p:cNvPr>
            <p:cNvSpPr txBox="1"/>
            <p:nvPr/>
          </p:nvSpPr>
          <p:spPr>
            <a:xfrm>
              <a:off x="5246128" y="4083918"/>
              <a:ext cx="4554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160</a:t>
              </a:r>
            </a:p>
          </p:txBody>
        </p:sp>
        <p:sp>
          <p:nvSpPr>
            <p:cNvPr id="174" name="ZoneTexte 173">
              <a:extLst>
                <a:ext uri="{FF2B5EF4-FFF2-40B4-BE49-F238E27FC236}">
                  <a16:creationId xmlns:a16="http://schemas.microsoft.com/office/drawing/2014/main" xmlns="" id="{AF257402-C1D5-6A47-B88C-5A82E09060C7}"/>
                </a:ext>
              </a:extLst>
            </p:cNvPr>
            <p:cNvSpPr txBox="1"/>
            <p:nvPr/>
          </p:nvSpPr>
          <p:spPr>
            <a:xfrm>
              <a:off x="5501838" y="4083918"/>
              <a:ext cx="4554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170</a:t>
              </a:r>
            </a:p>
          </p:txBody>
        </p:sp>
        <p:sp>
          <p:nvSpPr>
            <p:cNvPr id="175" name="ZoneTexte 174">
              <a:extLst>
                <a:ext uri="{FF2B5EF4-FFF2-40B4-BE49-F238E27FC236}">
                  <a16:creationId xmlns:a16="http://schemas.microsoft.com/office/drawing/2014/main" xmlns="" id="{3C84F195-4737-E04D-A186-04D1856317B7}"/>
                </a:ext>
              </a:extLst>
            </p:cNvPr>
            <p:cNvSpPr txBox="1"/>
            <p:nvPr/>
          </p:nvSpPr>
          <p:spPr>
            <a:xfrm>
              <a:off x="5767860" y="4083918"/>
              <a:ext cx="4554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180</a:t>
              </a:r>
            </a:p>
          </p:txBody>
        </p:sp>
        <p:sp>
          <p:nvSpPr>
            <p:cNvPr id="176" name="ZoneTexte 175">
              <a:extLst>
                <a:ext uri="{FF2B5EF4-FFF2-40B4-BE49-F238E27FC236}">
                  <a16:creationId xmlns:a16="http://schemas.microsoft.com/office/drawing/2014/main" xmlns="" id="{91F6C41C-AB6D-8D47-A94D-3FE45D16ED55}"/>
                </a:ext>
              </a:extLst>
            </p:cNvPr>
            <p:cNvSpPr txBox="1"/>
            <p:nvPr/>
          </p:nvSpPr>
          <p:spPr>
            <a:xfrm>
              <a:off x="6023570" y="4083918"/>
              <a:ext cx="4554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190</a:t>
              </a:r>
            </a:p>
          </p:txBody>
        </p:sp>
        <p:sp>
          <p:nvSpPr>
            <p:cNvPr id="177" name="ZoneTexte 176">
              <a:extLst>
                <a:ext uri="{FF2B5EF4-FFF2-40B4-BE49-F238E27FC236}">
                  <a16:creationId xmlns:a16="http://schemas.microsoft.com/office/drawing/2014/main" xmlns="" id="{84A2E123-D31F-E24B-9FDB-7B112513FDD6}"/>
                </a:ext>
              </a:extLst>
            </p:cNvPr>
            <p:cNvSpPr txBox="1"/>
            <p:nvPr/>
          </p:nvSpPr>
          <p:spPr>
            <a:xfrm>
              <a:off x="6282721" y="4083918"/>
              <a:ext cx="4554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200</a:t>
              </a:r>
            </a:p>
          </p:txBody>
        </p:sp>
        <p:sp>
          <p:nvSpPr>
            <p:cNvPr id="178" name="ZoneTexte 177">
              <a:extLst>
                <a:ext uri="{FF2B5EF4-FFF2-40B4-BE49-F238E27FC236}">
                  <a16:creationId xmlns:a16="http://schemas.microsoft.com/office/drawing/2014/main" xmlns="" id="{6A21B71B-68CF-6946-AC36-F248866F8924}"/>
                </a:ext>
              </a:extLst>
            </p:cNvPr>
            <p:cNvSpPr txBox="1"/>
            <p:nvPr/>
          </p:nvSpPr>
          <p:spPr>
            <a:xfrm>
              <a:off x="957119" y="2974801"/>
              <a:ext cx="4224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1,0</a:t>
              </a:r>
            </a:p>
          </p:txBody>
        </p:sp>
        <p:sp>
          <p:nvSpPr>
            <p:cNvPr id="179" name="ZoneTexte 178">
              <a:extLst>
                <a:ext uri="{FF2B5EF4-FFF2-40B4-BE49-F238E27FC236}">
                  <a16:creationId xmlns:a16="http://schemas.microsoft.com/office/drawing/2014/main" xmlns="" id="{391F6A96-96EF-8640-B220-1D7226A15A14}"/>
                </a:ext>
              </a:extLst>
            </p:cNvPr>
            <p:cNvSpPr txBox="1"/>
            <p:nvPr/>
          </p:nvSpPr>
          <p:spPr>
            <a:xfrm>
              <a:off x="957119" y="3168801"/>
              <a:ext cx="4224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0,8</a:t>
              </a:r>
            </a:p>
          </p:txBody>
        </p:sp>
        <p:sp>
          <p:nvSpPr>
            <p:cNvPr id="180" name="ZoneTexte 179">
              <a:extLst>
                <a:ext uri="{FF2B5EF4-FFF2-40B4-BE49-F238E27FC236}">
                  <a16:creationId xmlns:a16="http://schemas.microsoft.com/office/drawing/2014/main" xmlns="" id="{FCA1F9CB-8C80-194E-A59C-5354CE63BC09}"/>
                </a:ext>
              </a:extLst>
            </p:cNvPr>
            <p:cNvSpPr txBox="1"/>
            <p:nvPr/>
          </p:nvSpPr>
          <p:spPr>
            <a:xfrm>
              <a:off x="957119" y="3365657"/>
              <a:ext cx="4224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0,6</a:t>
              </a:r>
            </a:p>
          </p:txBody>
        </p:sp>
        <p:sp>
          <p:nvSpPr>
            <p:cNvPr id="181" name="ZoneTexte 180">
              <a:extLst>
                <a:ext uri="{FF2B5EF4-FFF2-40B4-BE49-F238E27FC236}">
                  <a16:creationId xmlns:a16="http://schemas.microsoft.com/office/drawing/2014/main" xmlns="" id="{9FD290ED-FC73-1B45-BD04-18029C995277}"/>
                </a:ext>
              </a:extLst>
            </p:cNvPr>
            <p:cNvSpPr txBox="1"/>
            <p:nvPr/>
          </p:nvSpPr>
          <p:spPr>
            <a:xfrm>
              <a:off x="957119" y="3562357"/>
              <a:ext cx="4224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0,4</a:t>
              </a:r>
            </a:p>
          </p:txBody>
        </p:sp>
        <p:sp>
          <p:nvSpPr>
            <p:cNvPr id="182" name="ZoneTexte 181">
              <a:extLst>
                <a:ext uri="{FF2B5EF4-FFF2-40B4-BE49-F238E27FC236}">
                  <a16:creationId xmlns:a16="http://schemas.microsoft.com/office/drawing/2014/main" xmlns="" id="{A7C12B2A-CFB3-0F4E-AF90-1C0F8BB1FFAA}"/>
                </a:ext>
              </a:extLst>
            </p:cNvPr>
            <p:cNvSpPr txBox="1"/>
            <p:nvPr/>
          </p:nvSpPr>
          <p:spPr>
            <a:xfrm>
              <a:off x="957119" y="3748744"/>
              <a:ext cx="4224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0,2</a:t>
              </a:r>
            </a:p>
          </p:txBody>
        </p:sp>
        <p:sp>
          <p:nvSpPr>
            <p:cNvPr id="183" name="ZoneTexte 182">
              <a:extLst>
                <a:ext uri="{FF2B5EF4-FFF2-40B4-BE49-F238E27FC236}">
                  <a16:creationId xmlns:a16="http://schemas.microsoft.com/office/drawing/2014/main" xmlns="" id="{6882C04F-C3A5-E846-9B7B-3BB8890E15F7}"/>
                </a:ext>
              </a:extLst>
            </p:cNvPr>
            <p:cNvSpPr txBox="1"/>
            <p:nvPr/>
          </p:nvSpPr>
          <p:spPr>
            <a:xfrm>
              <a:off x="957119" y="3953056"/>
              <a:ext cx="4224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0,0</a:t>
              </a:r>
            </a:p>
          </p:txBody>
        </p:sp>
        <p:sp>
          <p:nvSpPr>
            <p:cNvPr id="184" name="ZoneTexte 183">
              <a:extLst>
                <a:ext uri="{FF2B5EF4-FFF2-40B4-BE49-F238E27FC236}">
                  <a16:creationId xmlns:a16="http://schemas.microsoft.com/office/drawing/2014/main" xmlns="" id="{9B3C70E9-0C8C-CE43-BB3E-9126471D3A7B}"/>
                </a:ext>
              </a:extLst>
            </p:cNvPr>
            <p:cNvSpPr txBox="1"/>
            <p:nvPr/>
          </p:nvSpPr>
          <p:spPr>
            <a:xfrm>
              <a:off x="718432" y="4215713"/>
              <a:ext cx="156658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fr-FR" sz="8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Nb patients à risque</a:t>
              </a:r>
            </a:p>
          </p:txBody>
        </p:sp>
        <p:sp>
          <p:nvSpPr>
            <p:cNvPr id="185" name="ZoneTexte 184">
              <a:extLst>
                <a:ext uri="{FF2B5EF4-FFF2-40B4-BE49-F238E27FC236}">
                  <a16:creationId xmlns:a16="http://schemas.microsoft.com/office/drawing/2014/main" xmlns="" id="{23E906E8-9685-F247-B7AF-8C73917D809E}"/>
                </a:ext>
              </a:extLst>
            </p:cNvPr>
            <p:cNvSpPr txBox="1"/>
            <p:nvPr/>
          </p:nvSpPr>
          <p:spPr>
            <a:xfrm>
              <a:off x="3250376" y="4199547"/>
              <a:ext cx="199139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fr-FR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Temps de traitement, semaine</a:t>
              </a:r>
            </a:p>
          </p:txBody>
        </p:sp>
        <p:cxnSp>
          <p:nvCxnSpPr>
            <p:cNvPr id="186" name="Connecteur droit 185">
              <a:extLst>
                <a:ext uri="{FF2B5EF4-FFF2-40B4-BE49-F238E27FC236}">
                  <a16:creationId xmlns:a16="http://schemas.microsoft.com/office/drawing/2014/main" xmlns="" id="{0B29A7C7-3A00-5740-9CC5-0E978F2AF4E7}"/>
                </a:ext>
              </a:extLst>
            </p:cNvPr>
            <p:cNvCxnSpPr>
              <a:cxnSpLocks/>
            </p:cNvCxnSpPr>
            <p:nvPr/>
          </p:nvCxnSpPr>
          <p:spPr>
            <a:xfrm>
              <a:off x="1324580" y="4093334"/>
              <a:ext cx="52200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Connecteur droit 186">
              <a:extLst>
                <a:ext uri="{FF2B5EF4-FFF2-40B4-BE49-F238E27FC236}">
                  <a16:creationId xmlns:a16="http://schemas.microsoft.com/office/drawing/2014/main" xmlns="" id="{4D507648-D7D7-5942-AE0E-D1C183330A0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331885" y="4111427"/>
              <a:ext cx="540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Connecteur droit 187">
              <a:extLst>
                <a:ext uri="{FF2B5EF4-FFF2-40B4-BE49-F238E27FC236}">
                  <a16:creationId xmlns:a16="http://schemas.microsoft.com/office/drawing/2014/main" xmlns="" id="{991B5181-D38D-6B48-912A-973EB5C0EF54}"/>
                </a:ext>
              </a:extLst>
            </p:cNvPr>
            <p:cNvCxnSpPr>
              <a:cxnSpLocks/>
            </p:cNvCxnSpPr>
            <p:nvPr/>
          </p:nvCxnSpPr>
          <p:spPr>
            <a:xfrm>
              <a:off x="1326413" y="3079747"/>
              <a:ext cx="0" cy="1008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Connecteur droit 188">
              <a:extLst>
                <a:ext uri="{FF2B5EF4-FFF2-40B4-BE49-F238E27FC236}">
                  <a16:creationId xmlns:a16="http://schemas.microsoft.com/office/drawing/2014/main" xmlns="" id="{081855E4-BA9B-1F4A-A340-DE61EC5F4733}"/>
                </a:ext>
              </a:extLst>
            </p:cNvPr>
            <p:cNvCxnSpPr>
              <a:cxnSpLocks/>
            </p:cNvCxnSpPr>
            <p:nvPr/>
          </p:nvCxnSpPr>
          <p:spPr>
            <a:xfrm>
              <a:off x="1274358" y="3083347"/>
              <a:ext cx="540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Connecteur droit 189">
              <a:extLst>
                <a:ext uri="{FF2B5EF4-FFF2-40B4-BE49-F238E27FC236}">
                  <a16:creationId xmlns:a16="http://schemas.microsoft.com/office/drawing/2014/main" xmlns="" id="{CC3F4C96-2BB5-0243-88BE-DE864847FB1D}"/>
                </a:ext>
              </a:extLst>
            </p:cNvPr>
            <p:cNvCxnSpPr>
              <a:cxnSpLocks/>
            </p:cNvCxnSpPr>
            <p:nvPr/>
          </p:nvCxnSpPr>
          <p:spPr>
            <a:xfrm>
              <a:off x="1274358" y="3284243"/>
              <a:ext cx="540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Connecteur droit 190">
              <a:extLst>
                <a:ext uri="{FF2B5EF4-FFF2-40B4-BE49-F238E27FC236}">
                  <a16:creationId xmlns:a16="http://schemas.microsoft.com/office/drawing/2014/main" xmlns="" id="{6AF3621E-867F-DA40-9EDE-46FBA71E2189}"/>
                </a:ext>
              </a:extLst>
            </p:cNvPr>
            <p:cNvCxnSpPr>
              <a:cxnSpLocks/>
            </p:cNvCxnSpPr>
            <p:nvPr/>
          </p:nvCxnSpPr>
          <p:spPr>
            <a:xfrm>
              <a:off x="1274358" y="3479459"/>
              <a:ext cx="540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Connecteur droit 191">
              <a:extLst>
                <a:ext uri="{FF2B5EF4-FFF2-40B4-BE49-F238E27FC236}">
                  <a16:creationId xmlns:a16="http://schemas.microsoft.com/office/drawing/2014/main" xmlns="" id="{EEF79948-FB19-8C40-802A-772F1F35BDD0}"/>
                </a:ext>
              </a:extLst>
            </p:cNvPr>
            <p:cNvCxnSpPr>
              <a:cxnSpLocks/>
            </p:cNvCxnSpPr>
            <p:nvPr/>
          </p:nvCxnSpPr>
          <p:spPr>
            <a:xfrm>
              <a:off x="1274358" y="3678479"/>
              <a:ext cx="540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Connecteur droit 192">
              <a:extLst>
                <a:ext uri="{FF2B5EF4-FFF2-40B4-BE49-F238E27FC236}">
                  <a16:creationId xmlns:a16="http://schemas.microsoft.com/office/drawing/2014/main" xmlns="" id="{E2DBF25A-681F-ED48-A32C-C7FDEB390C48}"/>
                </a:ext>
              </a:extLst>
            </p:cNvPr>
            <p:cNvCxnSpPr>
              <a:cxnSpLocks/>
            </p:cNvCxnSpPr>
            <p:nvPr/>
          </p:nvCxnSpPr>
          <p:spPr>
            <a:xfrm>
              <a:off x="1274358" y="3877127"/>
              <a:ext cx="540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Connecteur droit 193">
              <a:extLst>
                <a:ext uri="{FF2B5EF4-FFF2-40B4-BE49-F238E27FC236}">
                  <a16:creationId xmlns:a16="http://schemas.microsoft.com/office/drawing/2014/main" xmlns="" id="{FBC9D44D-FEAE-C54C-A2B6-BD5B814580E7}"/>
                </a:ext>
              </a:extLst>
            </p:cNvPr>
            <p:cNvCxnSpPr>
              <a:cxnSpLocks/>
            </p:cNvCxnSpPr>
            <p:nvPr/>
          </p:nvCxnSpPr>
          <p:spPr>
            <a:xfrm>
              <a:off x="1274358" y="4076151"/>
              <a:ext cx="540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Connecteur droit 194">
              <a:extLst>
                <a:ext uri="{FF2B5EF4-FFF2-40B4-BE49-F238E27FC236}">
                  <a16:creationId xmlns:a16="http://schemas.microsoft.com/office/drawing/2014/main" xmlns="" id="{15AA9F3E-67D5-8147-AE97-C53BBB0E7AC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585796" y="4111427"/>
              <a:ext cx="540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Connecteur droit 195">
              <a:extLst>
                <a:ext uri="{FF2B5EF4-FFF2-40B4-BE49-F238E27FC236}">
                  <a16:creationId xmlns:a16="http://schemas.microsoft.com/office/drawing/2014/main" xmlns="" id="{5BB3165A-E9E1-4647-94E4-D93F2009094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843145" y="4111427"/>
              <a:ext cx="540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Connecteur droit 196">
              <a:extLst>
                <a:ext uri="{FF2B5EF4-FFF2-40B4-BE49-F238E27FC236}">
                  <a16:creationId xmlns:a16="http://schemas.microsoft.com/office/drawing/2014/main" xmlns="" id="{F9FEC15F-4DA0-AB4B-B6F1-D754FC00FDE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103932" y="4111427"/>
              <a:ext cx="540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Connecteur droit 197">
              <a:extLst>
                <a:ext uri="{FF2B5EF4-FFF2-40B4-BE49-F238E27FC236}">
                  <a16:creationId xmlns:a16="http://schemas.microsoft.com/office/drawing/2014/main" xmlns="" id="{84CDD7C2-837F-9446-9D07-10B51C2CEAA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361281" y="4111427"/>
              <a:ext cx="540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Connecteur droit 198">
              <a:extLst>
                <a:ext uri="{FF2B5EF4-FFF2-40B4-BE49-F238E27FC236}">
                  <a16:creationId xmlns:a16="http://schemas.microsoft.com/office/drawing/2014/main" xmlns="" id="{3960B3FC-8F32-6C49-A2CC-C8A2177B450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615192" y="4111427"/>
              <a:ext cx="540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Connecteur droit 199">
              <a:extLst>
                <a:ext uri="{FF2B5EF4-FFF2-40B4-BE49-F238E27FC236}">
                  <a16:creationId xmlns:a16="http://schemas.microsoft.com/office/drawing/2014/main" xmlns="" id="{55435E0C-95A0-DD47-9E8C-3B88DEB5772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75979" y="4111427"/>
              <a:ext cx="540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Connecteur droit 200">
              <a:extLst>
                <a:ext uri="{FF2B5EF4-FFF2-40B4-BE49-F238E27FC236}">
                  <a16:creationId xmlns:a16="http://schemas.microsoft.com/office/drawing/2014/main" xmlns="" id="{6A71D2A6-F81C-5A48-AFD9-2EFB18020E0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136766" y="4111427"/>
              <a:ext cx="540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Connecteur droit 201">
              <a:extLst>
                <a:ext uri="{FF2B5EF4-FFF2-40B4-BE49-F238E27FC236}">
                  <a16:creationId xmlns:a16="http://schemas.microsoft.com/office/drawing/2014/main" xmlns="" id="{576E8DE6-CE90-8A40-BCD0-BEA9E9924FF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394115" y="4111427"/>
              <a:ext cx="540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Connecteur droit 202">
              <a:extLst>
                <a:ext uri="{FF2B5EF4-FFF2-40B4-BE49-F238E27FC236}">
                  <a16:creationId xmlns:a16="http://schemas.microsoft.com/office/drawing/2014/main" xmlns="" id="{1AAE5F46-785C-5C48-B678-28918B98DF5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648026" y="4111427"/>
              <a:ext cx="540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Connecteur droit 203">
              <a:extLst>
                <a:ext uri="{FF2B5EF4-FFF2-40B4-BE49-F238E27FC236}">
                  <a16:creationId xmlns:a16="http://schemas.microsoft.com/office/drawing/2014/main" xmlns="" id="{C5B6730F-AAF3-DC4E-B1F2-498AD4A183E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905375" y="4111427"/>
              <a:ext cx="540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Connecteur droit 204">
              <a:extLst>
                <a:ext uri="{FF2B5EF4-FFF2-40B4-BE49-F238E27FC236}">
                  <a16:creationId xmlns:a16="http://schemas.microsoft.com/office/drawing/2014/main" xmlns="" id="{FFDE26D0-DF58-EE41-85A5-45B8CA784C6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162725" y="4111427"/>
              <a:ext cx="540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Connecteur droit 205">
              <a:extLst>
                <a:ext uri="{FF2B5EF4-FFF2-40B4-BE49-F238E27FC236}">
                  <a16:creationId xmlns:a16="http://schemas.microsoft.com/office/drawing/2014/main" xmlns="" id="{0817B61E-4E0B-8B4D-868D-1CBDEDDE5BC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416636" y="4111427"/>
              <a:ext cx="540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Connecteur droit 206">
              <a:extLst>
                <a:ext uri="{FF2B5EF4-FFF2-40B4-BE49-F238E27FC236}">
                  <a16:creationId xmlns:a16="http://schemas.microsoft.com/office/drawing/2014/main" xmlns="" id="{8784F8D7-86D7-554A-B800-404D683F60F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673984" y="4111427"/>
              <a:ext cx="540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Connecteur droit 207">
              <a:extLst>
                <a:ext uri="{FF2B5EF4-FFF2-40B4-BE49-F238E27FC236}">
                  <a16:creationId xmlns:a16="http://schemas.microsoft.com/office/drawing/2014/main" xmlns="" id="{7EA4EB94-FD42-B140-B558-6534B6A88E2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934771" y="4111427"/>
              <a:ext cx="540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Connecteur droit 208">
              <a:extLst>
                <a:ext uri="{FF2B5EF4-FFF2-40B4-BE49-F238E27FC236}">
                  <a16:creationId xmlns:a16="http://schemas.microsoft.com/office/drawing/2014/main" xmlns="" id="{99491840-F9DE-6F40-B430-E7BE7A72A94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195560" y="4111427"/>
              <a:ext cx="540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Connecteur droit 209">
              <a:extLst>
                <a:ext uri="{FF2B5EF4-FFF2-40B4-BE49-F238E27FC236}">
                  <a16:creationId xmlns:a16="http://schemas.microsoft.com/office/drawing/2014/main" xmlns="" id="{1B134306-EC9B-9445-ADE3-8C487963E61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446037" y="4111427"/>
              <a:ext cx="540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Connecteur droit 210">
              <a:extLst>
                <a:ext uri="{FF2B5EF4-FFF2-40B4-BE49-F238E27FC236}">
                  <a16:creationId xmlns:a16="http://schemas.microsoft.com/office/drawing/2014/main" xmlns="" id="{F3B32359-51E3-8843-80E4-DE39D515372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703384" y="4111427"/>
              <a:ext cx="540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Connecteur droit 211">
              <a:extLst>
                <a:ext uri="{FF2B5EF4-FFF2-40B4-BE49-F238E27FC236}">
                  <a16:creationId xmlns:a16="http://schemas.microsoft.com/office/drawing/2014/main" xmlns="" id="{82CD09A4-153F-3645-9CAA-3B6371A7CAA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64168" y="4111427"/>
              <a:ext cx="540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Connecteur droit 212">
              <a:extLst>
                <a:ext uri="{FF2B5EF4-FFF2-40B4-BE49-F238E27FC236}">
                  <a16:creationId xmlns:a16="http://schemas.microsoft.com/office/drawing/2014/main" xmlns="" id="{A67FB956-2520-584D-B0C3-93BEC2D7EDD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221521" y="4111427"/>
              <a:ext cx="540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Connecteur droit 213">
              <a:extLst>
                <a:ext uri="{FF2B5EF4-FFF2-40B4-BE49-F238E27FC236}">
                  <a16:creationId xmlns:a16="http://schemas.microsoft.com/office/drawing/2014/main" xmlns="" id="{6BDCB0BB-7E90-E646-8480-D2477E475AB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78869" y="4111427"/>
              <a:ext cx="540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0" name="Forme libre 229">
              <a:extLst>
                <a:ext uri="{FF2B5EF4-FFF2-40B4-BE49-F238E27FC236}">
                  <a16:creationId xmlns:a16="http://schemas.microsoft.com/office/drawing/2014/main" xmlns="" id="{41693D27-0826-074C-BD0F-26D4A8E9746F}"/>
                </a:ext>
              </a:extLst>
            </p:cNvPr>
            <p:cNvSpPr/>
            <p:nvPr/>
          </p:nvSpPr>
          <p:spPr>
            <a:xfrm>
              <a:off x="1380565" y="3091031"/>
              <a:ext cx="5084781" cy="975360"/>
            </a:xfrm>
            <a:custGeom>
              <a:avLst/>
              <a:gdLst>
                <a:gd name="connsiteX0" fmla="*/ 5084781 w 5084781"/>
                <a:gd name="connsiteY0" fmla="*/ 975360 h 975360"/>
                <a:gd name="connsiteX1" fmla="*/ 3704216 w 5084781"/>
                <a:gd name="connsiteY1" fmla="*/ 975360 h 975360"/>
                <a:gd name="connsiteX2" fmla="*/ 3704216 w 5084781"/>
                <a:gd name="connsiteY2" fmla="*/ 724348 h 975360"/>
                <a:gd name="connsiteX3" fmla="*/ 1950720 w 5084781"/>
                <a:gd name="connsiteY3" fmla="*/ 724348 h 975360"/>
                <a:gd name="connsiteX4" fmla="*/ 1950720 w 5084781"/>
                <a:gd name="connsiteY4" fmla="*/ 634701 h 975360"/>
                <a:gd name="connsiteX5" fmla="*/ 1653091 w 5084781"/>
                <a:gd name="connsiteY5" fmla="*/ 634701 h 975360"/>
                <a:gd name="connsiteX6" fmla="*/ 1653091 w 5084781"/>
                <a:gd name="connsiteY6" fmla="*/ 580913 h 975360"/>
                <a:gd name="connsiteX7" fmla="*/ 1488141 w 5084781"/>
                <a:gd name="connsiteY7" fmla="*/ 580913 h 975360"/>
                <a:gd name="connsiteX8" fmla="*/ 1488141 w 5084781"/>
                <a:gd name="connsiteY8" fmla="*/ 523538 h 975360"/>
                <a:gd name="connsiteX9" fmla="*/ 1283746 w 5084781"/>
                <a:gd name="connsiteY9" fmla="*/ 523538 h 975360"/>
                <a:gd name="connsiteX10" fmla="*/ 1283746 w 5084781"/>
                <a:gd name="connsiteY10" fmla="*/ 466164 h 975360"/>
                <a:gd name="connsiteX11" fmla="*/ 1233543 w 5084781"/>
                <a:gd name="connsiteY11" fmla="*/ 466164 h 975360"/>
                <a:gd name="connsiteX12" fmla="*/ 1233543 w 5084781"/>
                <a:gd name="connsiteY12" fmla="*/ 351416 h 975360"/>
                <a:gd name="connsiteX13" fmla="*/ 943087 w 5084781"/>
                <a:gd name="connsiteY13" fmla="*/ 351416 h 975360"/>
                <a:gd name="connsiteX14" fmla="*/ 943087 w 5084781"/>
                <a:gd name="connsiteY14" fmla="*/ 301214 h 975360"/>
                <a:gd name="connsiteX15" fmla="*/ 817581 w 5084781"/>
                <a:gd name="connsiteY15" fmla="*/ 301214 h 975360"/>
                <a:gd name="connsiteX16" fmla="*/ 817581 w 5084781"/>
                <a:gd name="connsiteY16" fmla="*/ 265355 h 975360"/>
                <a:gd name="connsiteX17" fmla="*/ 781722 w 5084781"/>
                <a:gd name="connsiteY17" fmla="*/ 211567 h 975360"/>
                <a:gd name="connsiteX18" fmla="*/ 613186 w 5084781"/>
                <a:gd name="connsiteY18" fmla="*/ 211567 h 975360"/>
                <a:gd name="connsiteX19" fmla="*/ 613186 w 5084781"/>
                <a:gd name="connsiteY19" fmla="*/ 211567 h 975360"/>
                <a:gd name="connsiteX20" fmla="*/ 598842 w 5084781"/>
                <a:gd name="connsiteY20" fmla="*/ 175708 h 975360"/>
                <a:gd name="connsiteX21" fmla="*/ 562983 w 5084781"/>
                <a:gd name="connsiteY21" fmla="*/ 175708 h 975360"/>
                <a:gd name="connsiteX22" fmla="*/ 562983 w 5084781"/>
                <a:gd name="connsiteY22" fmla="*/ 118334 h 975360"/>
                <a:gd name="connsiteX23" fmla="*/ 491266 w 5084781"/>
                <a:gd name="connsiteY23" fmla="*/ 118334 h 975360"/>
                <a:gd name="connsiteX24" fmla="*/ 484094 w 5084781"/>
                <a:gd name="connsiteY24" fmla="*/ 86061 h 975360"/>
                <a:gd name="connsiteX25" fmla="*/ 476922 w 5084781"/>
                <a:gd name="connsiteY25" fmla="*/ 53788 h 975360"/>
                <a:gd name="connsiteX26" fmla="*/ 437477 w 5084781"/>
                <a:gd name="connsiteY26" fmla="*/ 53788 h 975360"/>
                <a:gd name="connsiteX27" fmla="*/ 437477 w 5084781"/>
                <a:gd name="connsiteY27" fmla="*/ 53788 h 975360"/>
                <a:gd name="connsiteX28" fmla="*/ 437477 w 5084781"/>
                <a:gd name="connsiteY28" fmla="*/ 53788 h 975360"/>
                <a:gd name="connsiteX29" fmla="*/ 415962 w 5084781"/>
                <a:gd name="connsiteY29" fmla="*/ 28687 h 975360"/>
                <a:gd name="connsiteX30" fmla="*/ 369346 w 5084781"/>
                <a:gd name="connsiteY30" fmla="*/ 28687 h 975360"/>
                <a:gd name="connsiteX31" fmla="*/ 369346 w 5084781"/>
                <a:gd name="connsiteY31" fmla="*/ 0 h 975360"/>
                <a:gd name="connsiteX32" fmla="*/ 0 w 5084781"/>
                <a:gd name="connsiteY32" fmla="*/ 0 h 975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5084781" h="975360">
                  <a:moveTo>
                    <a:pt x="5084781" y="975360"/>
                  </a:moveTo>
                  <a:lnTo>
                    <a:pt x="3704216" y="975360"/>
                  </a:lnTo>
                  <a:lnTo>
                    <a:pt x="3704216" y="724348"/>
                  </a:lnTo>
                  <a:lnTo>
                    <a:pt x="1950720" y="724348"/>
                  </a:lnTo>
                  <a:lnTo>
                    <a:pt x="1950720" y="634701"/>
                  </a:lnTo>
                  <a:lnTo>
                    <a:pt x="1653091" y="634701"/>
                  </a:lnTo>
                  <a:lnTo>
                    <a:pt x="1653091" y="580913"/>
                  </a:lnTo>
                  <a:lnTo>
                    <a:pt x="1488141" y="580913"/>
                  </a:lnTo>
                  <a:lnTo>
                    <a:pt x="1488141" y="523538"/>
                  </a:lnTo>
                  <a:lnTo>
                    <a:pt x="1283746" y="523538"/>
                  </a:lnTo>
                  <a:lnTo>
                    <a:pt x="1283746" y="466164"/>
                  </a:lnTo>
                  <a:lnTo>
                    <a:pt x="1233543" y="466164"/>
                  </a:lnTo>
                  <a:lnTo>
                    <a:pt x="1233543" y="351416"/>
                  </a:lnTo>
                  <a:lnTo>
                    <a:pt x="943087" y="351416"/>
                  </a:lnTo>
                  <a:lnTo>
                    <a:pt x="943087" y="301214"/>
                  </a:lnTo>
                  <a:lnTo>
                    <a:pt x="817581" y="301214"/>
                  </a:lnTo>
                  <a:lnTo>
                    <a:pt x="817581" y="265355"/>
                  </a:lnTo>
                  <a:lnTo>
                    <a:pt x="781722" y="211567"/>
                  </a:lnTo>
                  <a:lnTo>
                    <a:pt x="613186" y="211567"/>
                  </a:lnTo>
                  <a:lnTo>
                    <a:pt x="613186" y="211567"/>
                  </a:lnTo>
                  <a:lnTo>
                    <a:pt x="598842" y="175708"/>
                  </a:lnTo>
                  <a:lnTo>
                    <a:pt x="562983" y="175708"/>
                  </a:lnTo>
                  <a:lnTo>
                    <a:pt x="562983" y="118334"/>
                  </a:lnTo>
                  <a:lnTo>
                    <a:pt x="491266" y="118334"/>
                  </a:lnTo>
                  <a:lnTo>
                    <a:pt x="484094" y="86061"/>
                  </a:lnTo>
                  <a:lnTo>
                    <a:pt x="476922" y="53788"/>
                  </a:lnTo>
                  <a:lnTo>
                    <a:pt x="437477" y="53788"/>
                  </a:lnTo>
                  <a:lnTo>
                    <a:pt x="437477" y="53788"/>
                  </a:lnTo>
                  <a:lnTo>
                    <a:pt x="437477" y="53788"/>
                  </a:lnTo>
                  <a:lnTo>
                    <a:pt x="415962" y="28687"/>
                  </a:lnTo>
                  <a:lnTo>
                    <a:pt x="369346" y="28687"/>
                  </a:lnTo>
                  <a:lnTo>
                    <a:pt x="369346" y="0"/>
                  </a:lnTo>
                  <a:lnTo>
                    <a:pt x="0" y="0"/>
                  </a:lnTo>
                </a:path>
              </a:pathLst>
            </a:custGeom>
            <a:noFill/>
            <a:ln w="2540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5" name="Étoile à 5 branches 224">
              <a:extLst>
                <a:ext uri="{FF2B5EF4-FFF2-40B4-BE49-F238E27FC236}">
                  <a16:creationId xmlns:a16="http://schemas.microsoft.com/office/drawing/2014/main" xmlns="" id="{BF8CFA43-FC43-E543-A355-7F35611705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12201" y="3758740"/>
              <a:ext cx="90000" cy="90000"/>
            </a:xfrm>
            <a:prstGeom prst="star5">
              <a:avLst/>
            </a:prstGeom>
            <a:solidFill>
              <a:srgbClr val="A470A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1" name="Étoile à 5 branches 230">
              <a:extLst>
                <a:ext uri="{FF2B5EF4-FFF2-40B4-BE49-F238E27FC236}">
                  <a16:creationId xmlns:a16="http://schemas.microsoft.com/office/drawing/2014/main" xmlns="" id="{0E960959-60F7-754E-AE4B-35C0F0AD80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23928" y="3758740"/>
              <a:ext cx="90000" cy="90000"/>
            </a:xfrm>
            <a:prstGeom prst="star5">
              <a:avLst/>
            </a:prstGeom>
            <a:solidFill>
              <a:srgbClr val="A470A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2" name="Étoile à 5 branches 231">
              <a:extLst>
                <a:ext uri="{FF2B5EF4-FFF2-40B4-BE49-F238E27FC236}">
                  <a16:creationId xmlns:a16="http://schemas.microsoft.com/office/drawing/2014/main" xmlns="" id="{3EC49E8D-2AEE-744B-94C3-AF18B67F5A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65386" y="3662628"/>
              <a:ext cx="90000" cy="90000"/>
            </a:xfrm>
            <a:prstGeom prst="star5">
              <a:avLst/>
            </a:prstGeom>
            <a:solidFill>
              <a:srgbClr val="A470A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3" name="Étoile à 5 branches 232">
              <a:extLst>
                <a:ext uri="{FF2B5EF4-FFF2-40B4-BE49-F238E27FC236}">
                  <a16:creationId xmlns:a16="http://schemas.microsoft.com/office/drawing/2014/main" xmlns="" id="{2F0DC4F5-CB52-B641-96D6-22F3FFED42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18192" y="3662628"/>
              <a:ext cx="90000" cy="90000"/>
            </a:xfrm>
            <a:prstGeom prst="star5">
              <a:avLst/>
            </a:prstGeom>
            <a:solidFill>
              <a:srgbClr val="A470A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4" name="Étoile à 5 branches 233">
              <a:extLst>
                <a:ext uri="{FF2B5EF4-FFF2-40B4-BE49-F238E27FC236}">
                  <a16:creationId xmlns:a16="http://schemas.microsoft.com/office/drawing/2014/main" xmlns="" id="{B1415896-C19D-7448-9249-AB2059E987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92101" y="3385644"/>
              <a:ext cx="90000" cy="90000"/>
            </a:xfrm>
            <a:prstGeom prst="star5">
              <a:avLst/>
            </a:prstGeom>
            <a:solidFill>
              <a:srgbClr val="A470A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5" name="Étoile à 5 branches 234">
              <a:extLst>
                <a:ext uri="{FF2B5EF4-FFF2-40B4-BE49-F238E27FC236}">
                  <a16:creationId xmlns:a16="http://schemas.microsoft.com/office/drawing/2014/main" xmlns="" id="{7B2C82D7-FAE3-7A4A-B797-F1E5C50B4D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65142" y="3385644"/>
              <a:ext cx="90000" cy="90000"/>
            </a:xfrm>
            <a:prstGeom prst="star5">
              <a:avLst/>
            </a:prstGeom>
            <a:solidFill>
              <a:srgbClr val="A470A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6" name="Étoile à 5 branches 235">
              <a:extLst>
                <a:ext uri="{FF2B5EF4-FFF2-40B4-BE49-F238E27FC236}">
                  <a16:creationId xmlns:a16="http://schemas.microsoft.com/office/drawing/2014/main" xmlns="" id="{0E0E3419-86CF-CE41-84EA-259486722E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42642" y="3331564"/>
              <a:ext cx="90000" cy="90000"/>
            </a:xfrm>
            <a:prstGeom prst="star5">
              <a:avLst/>
            </a:prstGeom>
            <a:solidFill>
              <a:srgbClr val="A470A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7" name="Étoile à 5 branches 236">
              <a:extLst>
                <a:ext uri="{FF2B5EF4-FFF2-40B4-BE49-F238E27FC236}">
                  <a16:creationId xmlns:a16="http://schemas.microsoft.com/office/drawing/2014/main" xmlns="" id="{AEF18D16-D64A-B944-B8D0-142C3B8507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88564" y="3331564"/>
              <a:ext cx="90000" cy="90000"/>
            </a:xfrm>
            <a:prstGeom prst="star5">
              <a:avLst/>
            </a:prstGeom>
            <a:solidFill>
              <a:srgbClr val="A470A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8" name="Étoile à 5 branches 237">
              <a:extLst>
                <a:ext uri="{FF2B5EF4-FFF2-40B4-BE49-F238E27FC236}">
                  <a16:creationId xmlns:a16="http://schemas.microsoft.com/office/drawing/2014/main" xmlns="" id="{860DB7CA-E61A-B14F-8633-13DEDF164C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45244" y="3299292"/>
              <a:ext cx="90000" cy="90000"/>
            </a:xfrm>
            <a:prstGeom prst="star5">
              <a:avLst/>
            </a:prstGeom>
            <a:solidFill>
              <a:srgbClr val="A470A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9" name="Étoile à 5 branches 238">
              <a:extLst>
                <a:ext uri="{FF2B5EF4-FFF2-40B4-BE49-F238E27FC236}">
                  <a16:creationId xmlns:a16="http://schemas.microsoft.com/office/drawing/2014/main" xmlns="" id="{0634E0B4-EC05-9341-B9FC-24FB078B0D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23728" y="3241338"/>
              <a:ext cx="90000" cy="90000"/>
            </a:xfrm>
            <a:prstGeom prst="star5">
              <a:avLst/>
            </a:prstGeom>
            <a:solidFill>
              <a:srgbClr val="A470A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0" name="Étoile à 5 branches 239">
              <a:extLst>
                <a:ext uri="{FF2B5EF4-FFF2-40B4-BE49-F238E27FC236}">
                  <a16:creationId xmlns:a16="http://schemas.microsoft.com/office/drawing/2014/main" xmlns="" id="{38E62E34-738E-5340-9B48-D69518013A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68954" y="3241338"/>
              <a:ext cx="90000" cy="90000"/>
            </a:xfrm>
            <a:prstGeom prst="star5">
              <a:avLst/>
            </a:prstGeom>
            <a:solidFill>
              <a:srgbClr val="A470A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1" name="Étoile à 5 branches 240">
              <a:extLst>
                <a:ext uri="{FF2B5EF4-FFF2-40B4-BE49-F238E27FC236}">
                  <a16:creationId xmlns:a16="http://schemas.microsoft.com/office/drawing/2014/main" xmlns="" id="{74C3BA3C-4F90-7A45-B4FD-5918DF32F33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07704" y="3219822"/>
              <a:ext cx="90000" cy="90000"/>
            </a:xfrm>
            <a:prstGeom prst="star5">
              <a:avLst/>
            </a:prstGeom>
            <a:solidFill>
              <a:srgbClr val="A470A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2" name="Étoile à 5 branches 241">
              <a:extLst>
                <a:ext uri="{FF2B5EF4-FFF2-40B4-BE49-F238E27FC236}">
                  <a16:creationId xmlns:a16="http://schemas.microsoft.com/office/drawing/2014/main" xmlns="" id="{E9227959-3581-9B4C-9706-BD227757A4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15390" y="3025314"/>
              <a:ext cx="90000" cy="90000"/>
            </a:xfrm>
            <a:prstGeom prst="star5">
              <a:avLst/>
            </a:prstGeom>
            <a:solidFill>
              <a:srgbClr val="A470A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3" name="ZoneTexte 242">
              <a:extLst>
                <a:ext uri="{FF2B5EF4-FFF2-40B4-BE49-F238E27FC236}">
                  <a16:creationId xmlns:a16="http://schemas.microsoft.com/office/drawing/2014/main" xmlns="" id="{521D4E07-A514-644D-8B55-B7A05FF2A55B}"/>
                </a:ext>
              </a:extLst>
            </p:cNvPr>
            <p:cNvSpPr txBox="1"/>
            <p:nvPr/>
          </p:nvSpPr>
          <p:spPr>
            <a:xfrm>
              <a:off x="6285587" y="4424925"/>
              <a:ext cx="45547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</a:t>
              </a:r>
            </a:p>
          </p:txBody>
        </p:sp>
      </p:grpSp>
      <p:sp>
        <p:nvSpPr>
          <p:cNvPr id="215" name="ZoneTexte 3">
            <a:extLst>
              <a:ext uri="{FF2B5EF4-FFF2-40B4-BE49-F238E27FC236}">
                <a16:creationId xmlns:a16="http://schemas.microsoft.com/office/drawing/2014/main" xmlns="" id="{B65018B0-2505-6142-B595-A9642380B2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4845692"/>
            <a:ext cx="87852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Wainberg</a:t>
            </a:r>
            <a:r>
              <a:rPr 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fr-FR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Zev</a:t>
            </a:r>
            <a:r>
              <a:rPr 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 A. et al. ASCO GI 2019, abs 187</a:t>
            </a:r>
          </a:p>
        </p:txBody>
      </p:sp>
    </p:spTree>
    <p:extLst>
      <p:ext uri="{BB962C8B-B14F-4D97-AF65-F5344CB8AC3E}">
        <p14:creationId xmlns:p14="http://schemas.microsoft.com/office/powerpoint/2010/main" val="37268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idx="1"/>
          </p:nvPr>
        </p:nvSpPr>
        <p:spPr>
          <a:xfrm>
            <a:off x="827773" y="3529604"/>
            <a:ext cx="7772400" cy="1125140"/>
          </a:xfrm>
        </p:spPr>
        <p:txBody>
          <a:bodyPr/>
          <a:lstStyle/>
          <a:p>
            <a:r>
              <a:rPr lang="fr-FR" dirty="0" err="1">
                <a:solidFill>
                  <a:srgbClr val="FFFFFF"/>
                </a:solidFill>
              </a:rPr>
              <a:t>Demols</a:t>
            </a:r>
            <a:r>
              <a:rPr lang="fr-FR" dirty="0">
                <a:solidFill>
                  <a:srgbClr val="FFFFFF"/>
                </a:solidFill>
              </a:rPr>
              <a:t> A et al., ASCO GI 2019, </a:t>
            </a:r>
            <a:r>
              <a:rPr lang="fr-FR" dirty="0" err="1">
                <a:solidFill>
                  <a:srgbClr val="FFFFFF"/>
                </a:solidFill>
              </a:rPr>
              <a:t>abstr</a:t>
            </a:r>
            <a:r>
              <a:rPr lang="fr-FR" dirty="0">
                <a:solidFill>
                  <a:srgbClr val="FFFFFF"/>
                </a:solidFill>
              </a:rPr>
              <a:t> 345 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1800" dirty="0" err="1">
                <a:solidFill>
                  <a:schemeClr val="bg1"/>
                </a:solidFill>
                <a:ea typeface="Lucida Grande"/>
                <a:cs typeface="Calibri" panose="020F0502020204030204" pitchFamily="34" charset="0"/>
              </a:rPr>
              <a:t>Regorafenib</a:t>
            </a:r>
            <a:r>
              <a:rPr lang="fr-FR" sz="1800" dirty="0">
                <a:solidFill>
                  <a:schemeClr val="bg1"/>
                </a:solidFill>
                <a:ea typeface="Lucida Grande"/>
                <a:cs typeface="Calibri" panose="020F0502020204030204" pitchFamily="34" charset="0"/>
              </a:rPr>
              <a:t> après échec de chimiothérapie par </a:t>
            </a:r>
            <a:r>
              <a:rPr lang="fr-FR" sz="1800" dirty="0" err="1">
                <a:solidFill>
                  <a:schemeClr val="bg1"/>
                </a:solidFill>
                <a:ea typeface="Lucida Grande"/>
                <a:cs typeface="Calibri" panose="020F0502020204030204" pitchFamily="34" charset="0"/>
              </a:rPr>
              <a:t>gemcitabine</a:t>
            </a:r>
            <a:r>
              <a:rPr lang="fr-FR" sz="1800" dirty="0">
                <a:solidFill>
                  <a:schemeClr val="bg1"/>
                </a:solidFill>
                <a:ea typeface="Lucida Grande"/>
                <a:cs typeface="Calibri" panose="020F0502020204030204" pitchFamily="34" charset="0"/>
              </a:rPr>
              <a:t>-sels de platine pour un cancer évolué des voies biliaires : étude de phase ii randomisée en double aveugle vs placebo</a:t>
            </a:r>
            <a:endParaRPr lang="fr-F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49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xmlns="" id="{D11110D5-9095-234B-967B-BD6D8C5D37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7773" y="3522845"/>
            <a:ext cx="5745159" cy="1125140"/>
          </a:xfrm>
        </p:spPr>
        <p:txBody>
          <a:bodyPr/>
          <a:lstStyle/>
          <a:p>
            <a:r>
              <a:rPr lang="fr-FR" dirty="0" err="1">
                <a:solidFill>
                  <a:schemeClr val="bg1"/>
                </a:solidFill>
              </a:rPr>
              <a:t>Kojima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T</a:t>
            </a:r>
            <a:r>
              <a:rPr lang="fr-FR" dirty="0">
                <a:solidFill>
                  <a:schemeClr val="bg1"/>
                </a:solidFill>
              </a:rPr>
              <a:t> et al. ASCO GI 2019, </a:t>
            </a:r>
            <a:r>
              <a:rPr lang="fr-FR" dirty="0" err="1">
                <a:solidFill>
                  <a:schemeClr val="bg1"/>
                </a:solidFill>
              </a:rPr>
              <a:t>abstr</a:t>
            </a:r>
            <a:r>
              <a:rPr lang="fr-FR" dirty="0">
                <a:solidFill>
                  <a:schemeClr val="bg1"/>
                </a:solidFill>
              </a:rPr>
              <a:t> 2</a:t>
            </a:r>
          </a:p>
        </p:txBody>
      </p:sp>
      <p:sp>
        <p:nvSpPr>
          <p:cNvPr id="5" name="Titre 5">
            <a:extLst>
              <a:ext uri="{FF2B5EF4-FFF2-40B4-BE49-F238E27FC236}">
                <a16:creationId xmlns:a16="http://schemas.microsoft.com/office/drawing/2014/main" xmlns="" id="{F8B90FEF-C984-E148-BBE3-3754C5C30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Pembrolizumab VS </a:t>
            </a:r>
            <a:r>
              <a:rPr lang="en-US" sz="1800" dirty="0" err="1">
                <a:solidFill>
                  <a:schemeClr val="bg1"/>
                </a:solidFill>
              </a:rPr>
              <a:t>Chimiothérapie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en</a:t>
            </a:r>
            <a:r>
              <a:rPr lang="en-US" sz="1800" dirty="0">
                <a:solidFill>
                  <a:schemeClr val="bg1"/>
                </a:solidFill>
              </a:rPr>
              <a:t> 2</a:t>
            </a:r>
            <a:r>
              <a:rPr lang="en-US" sz="1800" baseline="30000" dirty="0">
                <a:solidFill>
                  <a:schemeClr val="bg1"/>
                </a:solidFill>
              </a:rPr>
              <a:t>eme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ligne</a:t>
            </a:r>
            <a:r>
              <a:rPr lang="en-US" sz="1800" dirty="0">
                <a:solidFill>
                  <a:schemeClr val="bg1"/>
                </a:solidFill>
              </a:rPr>
              <a:t> de </a:t>
            </a:r>
            <a:r>
              <a:rPr lang="en-US" sz="1800" dirty="0" err="1">
                <a:solidFill>
                  <a:schemeClr val="bg1"/>
                </a:solidFill>
              </a:rPr>
              <a:t>traitement</a:t>
            </a:r>
            <a:r>
              <a:rPr lang="en-US" sz="1800" dirty="0">
                <a:solidFill>
                  <a:schemeClr val="bg1"/>
                </a:solidFill>
              </a:rPr>
              <a:t> des cancers de </a:t>
            </a:r>
            <a:r>
              <a:rPr lang="en-US" sz="1800" dirty="0" err="1">
                <a:solidFill>
                  <a:schemeClr val="bg1"/>
                </a:solidFill>
              </a:rPr>
              <a:t>l’oesophage</a:t>
            </a:r>
            <a:r>
              <a:rPr lang="en-US" sz="1800" dirty="0">
                <a:solidFill>
                  <a:schemeClr val="bg1"/>
                </a:solidFill>
              </a:rPr>
              <a:t> à un </a:t>
            </a:r>
            <a:r>
              <a:rPr lang="en-US" sz="1800" dirty="0" err="1">
                <a:solidFill>
                  <a:schemeClr val="bg1"/>
                </a:solidFill>
              </a:rPr>
              <a:t>stade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avancé</a:t>
            </a:r>
            <a:r>
              <a:rPr lang="en-US" sz="1800" dirty="0">
                <a:solidFill>
                  <a:schemeClr val="bg1"/>
                </a:solidFill>
              </a:rPr>
              <a:t> : 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étude </a:t>
            </a:r>
            <a:r>
              <a:rPr lang="en-US" sz="1800" dirty="0" err="1">
                <a:solidFill>
                  <a:schemeClr val="bg1"/>
                </a:solidFill>
              </a:rPr>
              <a:t>randomisée</a:t>
            </a:r>
            <a:r>
              <a:rPr lang="en-US" sz="1800" dirty="0">
                <a:solidFill>
                  <a:schemeClr val="bg1"/>
                </a:solidFill>
              </a:rPr>
              <a:t> de phase III KEYNOTE-181 </a:t>
            </a:r>
            <a:r>
              <a:rPr lang="fr-FR" sz="15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630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Etude REACHIN : </a:t>
            </a:r>
            <a:r>
              <a:rPr lang="fr-FR" sz="2025" dirty="0"/>
              <a:t>phase II randomisée en double aveugle en 2ème ligne </a:t>
            </a:r>
            <a:r>
              <a:rPr lang="fr-FR" sz="2025" dirty="0" err="1"/>
              <a:t>Regorafenib</a:t>
            </a:r>
            <a:r>
              <a:rPr lang="fr-FR" sz="2025" dirty="0"/>
              <a:t> vs Placebo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3464601"/>
            <a:ext cx="8229600" cy="1596453"/>
          </a:xfrm>
        </p:spPr>
        <p:txBody>
          <a:bodyPr>
            <a:normAutofit/>
          </a:bodyPr>
          <a:lstStyle/>
          <a:p>
            <a:r>
              <a:rPr lang="fr-FR" dirty="0"/>
              <a:t>Objectif principal : survie sans progression de 6 à 12 semaines</a:t>
            </a:r>
          </a:p>
          <a:p>
            <a:r>
              <a:rPr lang="fr-FR" dirty="0"/>
              <a:t>Objectifs secondaires :</a:t>
            </a:r>
          </a:p>
          <a:p>
            <a:pPr lvl="1"/>
            <a:r>
              <a:rPr lang="fr-FR" dirty="0"/>
              <a:t>Taux de réponse</a:t>
            </a:r>
          </a:p>
          <a:p>
            <a:pPr lvl="1"/>
            <a:r>
              <a:rPr lang="fr-FR" dirty="0"/>
              <a:t>Survie globale et survie à 12 mois</a:t>
            </a:r>
          </a:p>
          <a:p>
            <a:pPr lvl="1"/>
            <a:r>
              <a:rPr lang="fr-FR" dirty="0"/>
              <a:t>Tolérance</a:t>
            </a:r>
          </a:p>
        </p:txBody>
      </p:sp>
      <p:sp>
        <p:nvSpPr>
          <p:cNvPr id="8" name="Rectangle: Rounded Corners 19">
            <a:extLst>
              <a:ext uri="{FF2B5EF4-FFF2-40B4-BE49-F238E27FC236}">
                <a16:creationId xmlns:a16="http://schemas.microsoft.com/office/drawing/2014/main" xmlns="" id="{B0B0CB46-2806-4F11-8425-B57F99D3CE58}"/>
              </a:ext>
            </a:extLst>
          </p:cNvPr>
          <p:cNvSpPr/>
          <p:nvPr/>
        </p:nvSpPr>
        <p:spPr>
          <a:xfrm>
            <a:off x="4716600" y="1270908"/>
            <a:ext cx="2231377" cy="613169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en-US" sz="1050" b="1" kern="600" spc="23" dirty="0">
                <a:solidFill>
                  <a:prstClr val="white"/>
                </a:solidFill>
                <a:latin typeface="Calibri"/>
              </a:rPr>
              <a:t>Placebo 100 mg/j</a:t>
            </a:r>
          </a:p>
        </p:txBody>
      </p:sp>
      <p:sp>
        <p:nvSpPr>
          <p:cNvPr id="9" name="Rectangle: Rounded Corners 20">
            <a:extLst>
              <a:ext uri="{FF2B5EF4-FFF2-40B4-BE49-F238E27FC236}">
                <a16:creationId xmlns:a16="http://schemas.microsoft.com/office/drawing/2014/main" xmlns="" id="{3647E6C2-BC7C-45E7-8721-C98244705EE5}"/>
              </a:ext>
            </a:extLst>
          </p:cNvPr>
          <p:cNvSpPr/>
          <p:nvPr/>
        </p:nvSpPr>
        <p:spPr>
          <a:xfrm>
            <a:off x="4716600" y="2686350"/>
            <a:ext cx="2231377" cy="613169"/>
          </a:xfrm>
          <a:prstGeom prst="roundRect">
            <a:avLst/>
          </a:prstGeom>
          <a:solidFill>
            <a:srgbClr val="A470AA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4290" rIns="34290" rtlCol="0" anchor="ctr"/>
          <a:lstStyle/>
          <a:p>
            <a:pPr algn="ctr" defTabSz="342900">
              <a:defRPr/>
            </a:pPr>
            <a:r>
              <a:rPr lang="en-US" sz="1050" b="1" kern="600" spc="23" dirty="0" err="1">
                <a:solidFill>
                  <a:prstClr val="white"/>
                </a:solidFill>
                <a:latin typeface="Calibri"/>
              </a:rPr>
              <a:t>Regorafenib</a:t>
            </a:r>
            <a:r>
              <a:rPr lang="en-US" sz="1050" b="1" kern="600" spc="23" dirty="0">
                <a:solidFill>
                  <a:prstClr val="white"/>
                </a:solidFill>
                <a:latin typeface="Calibri"/>
              </a:rPr>
              <a:t> 160 mg/j x 21/28 j</a:t>
            </a:r>
          </a:p>
        </p:txBody>
      </p:sp>
      <p:cxnSp>
        <p:nvCxnSpPr>
          <p:cNvPr id="10" name="Connecteur droit 9"/>
          <p:cNvCxnSpPr>
            <a:cxnSpLocks/>
          </p:cNvCxnSpPr>
          <p:nvPr/>
        </p:nvCxnSpPr>
        <p:spPr>
          <a:xfrm flipV="1">
            <a:off x="3384000" y="2226976"/>
            <a:ext cx="108000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en angle 11"/>
          <p:cNvCxnSpPr>
            <a:stCxn id="6" idx="6"/>
            <a:endCxn id="9" idx="1"/>
          </p:cNvCxnSpPr>
          <p:nvPr/>
        </p:nvCxnSpPr>
        <p:spPr>
          <a:xfrm>
            <a:off x="4140035" y="2226976"/>
            <a:ext cx="576564" cy="765958"/>
          </a:xfrm>
          <a:prstGeom prst="bentConnector3">
            <a:avLst/>
          </a:prstGeom>
          <a:ln>
            <a:solidFill>
              <a:schemeClr val="tx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en angle 13"/>
          <p:cNvCxnSpPr>
            <a:stCxn id="6" idx="6"/>
          </p:cNvCxnSpPr>
          <p:nvPr/>
        </p:nvCxnSpPr>
        <p:spPr>
          <a:xfrm flipV="1">
            <a:off x="4140035" y="1601551"/>
            <a:ext cx="576564" cy="625426"/>
          </a:xfrm>
          <a:prstGeom prst="bentConnector3">
            <a:avLst/>
          </a:prstGeom>
          <a:ln>
            <a:solidFill>
              <a:schemeClr val="tx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7103979" y="1380513"/>
            <a:ext cx="55976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>
              <a:defRPr/>
            </a:pPr>
            <a:r>
              <a:rPr lang="fr-FR" sz="1350" dirty="0">
                <a:solidFill>
                  <a:prstClr val="black"/>
                </a:solidFill>
                <a:latin typeface="Calibri"/>
              </a:rPr>
              <a:t>N=33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7103979" y="2761236"/>
            <a:ext cx="55976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>
              <a:defRPr/>
            </a:pPr>
            <a:r>
              <a:rPr lang="fr-FR" sz="1350" dirty="0">
                <a:solidFill>
                  <a:prstClr val="black"/>
                </a:solidFill>
                <a:latin typeface="Calibri"/>
              </a:rPr>
              <a:t>N=33</a:t>
            </a:r>
          </a:p>
        </p:txBody>
      </p:sp>
      <p:sp>
        <p:nvSpPr>
          <p:cNvPr id="13" name="Rectangle à coins arrondis 3">
            <a:extLst>
              <a:ext uri="{FF2B5EF4-FFF2-40B4-BE49-F238E27FC236}">
                <a16:creationId xmlns:a16="http://schemas.microsoft.com/office/drawing/2014/main" xmlns="" id="{19BFD5F2-AD73-FE48-A111-659FE399A5EE}"/>
              </a:ext>
            </a:extLst>
          </p:cNvPr>
          <p:cNvSpPr/>
          <p:nvPr/>
        </p:nvSpPr>
        <p:spPr>
          <a:xfrm>
            <a:off x="1229192" y="1394085"/>
            <a:ext cx="2158585" cy="1783829"/>
          </a:xfrm>
          <a:prstGeom prst="round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900">
              <a:defRPr/>
            </a:pPr>
            <a:r>
              <a:rPr lang="fr-FR" sz="1200" dirty="0">
                <a:solidFill>
                  <a:prstClr val="white"/>
                </a:solidFill>
              </a:rPr>
              <a:t>Cancers des voies biliaires localement évolués ou métastatiques en progression après une association de sels de platine-</a:t>
            </a:r>
            <a:r>
              <a:rPr lang="fr-FR" sz="1200" dirty="0" err="1">
                <a:solidFill>
                  <a:prstClr val="white"/>
                </a:solidFill>
              </a:rPr>
              <a:t>gemcitabine</a:t>
            </a:r>
            <a:endParaRPr lang="fr-FR" sz="1200" dirty="0">
              <a:solidFill>
                <a:prstClr val="white"/>
              </a:solidFill>
            </a:endParaRPr>
          </a:p>
          <a:p>
            <a:pPr defTabSz="342900">
              <a:defRPr/>
            </a:pPr>
            <a:endParaRPr lang="fr-FR" sz="1200" dirty="0">
              <a:solidFill>
                <a:prstClr val="white"/>
              </a:solidFill>
            </a:endParaRPr>
          </a:p>
          <a:p>
            <a:pPr defTabSz="342900">
              <a:defRPr/>
            </a:pPr>
            <a:r>
              <a:rPr lang="fr-FR" sz="1200" dirty="0">
                <a:solidFill>
                  <a:prstClr val="white"/>
                </a:solidFill>
              </a:rPr>
              <a:t>PS 0-1</a:t>
            </a:r>
          </a:p>
          <a:p>
            <a:pPr defTabSz="342900">
              <a:defRPr/>
            </a:pPr>
            <a:r>
              <a:rPr lang="fr-FR" sz="1200" dirty="0">
                <a:solidFill>
                  <a:prstClr val="white"/>
                </a:solidFill>
              </a:rPr>
              <a:t>N=66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CE0881EC-9780-4282-A1DE-8E6DDEAC73AE}"/>
              </a:ext>
            </a:extLst>
          </p:cNvPr>
          <p:cNvSpPr/>
          <p:nvPr/>
        </p:nvSpPr>
        <p:spPr>
          <a:xfrm>
            <a:off x="3471965" y="1884076"/>
            <a:ext cx="668071" cy="685800"/>
          </a:xfrm>
          <a:prstGeom prst="ellipse">
            <a:avLst/>
          </a:prstGeom>
          <a:solidFill>
            <a:schemeClr val="tx2"/>
          </a:solidFill>
          <a:ln w="63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342900">
              <a:defRPr/>
            </a:pPr>
            <a:r>
              <a:rPr lang="en-US" sz="900" b="1" kern="600" spc="23" dirty="0">
                <a:solidFill>
                  <a:prstClr val="white"/>
                </a:solidFill>
                <a:latin typeface="Calibri"/>
              </a:rPr>
              <a:t>R (1:1)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F60FC413-4B15-884B-89FD-DF01C9934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483" y="4845691"/>
            <a:ext cx="87852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dirty="0" err="1">
                <a:solidFill>
                  <a:srgbClr val="4D4D4D"/>
                </a:solidFill>
                <a:latin typeface="Calibri"/>
              </a:rPr>
              <a:t>Demols</a:t>
            </a:r>
            <a:r>
              <a:rPr lang="fr-FR" sz="1000" dirty="0">
                <a:solidFill>
                  <a:srgbClr val="4D4D4D"/>
                </a:solidFill>
                <a:latin typeface="Calibri"/>
              </a:rPr>
              <a:t> A et al., ASCO GI 2019, abs 345 </a:t>
            </a:r>
          </a:p>
        </p:txBody>
      </p:sp>
    </p:spTree>
    <p:extLst>
      <p:ext uri="{BB962C8B-B14F-4D97-AF65-F5344CB8AC3E}">
        <p14:creationId xmlns:p14="http://schemas.microsoft.com/office/powerpoint/2010/main" val="2805038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Etude REACHIN </a:t>
            </a:r>
          </a:p>
        </p:txBody>
      </p:sp>
      <p:graphicFrame>
        <p:nvGraphicFramePr>
          <p:cNvPr id="9" name="Tableau 8"/>
          <p:cNvGraphicFramePr>
            <a:graphicFrameLocks noGrp="1"/>
          </p:cNvGraphicFramePr>
          <p:nvPr>
            <p:extLst/>
          </p:nvPr>
        </p:nvGraphicFramePr>
        <p:xfrm>
          <a:off x="6709743" y="1733239"/>
          <a:ext cx="2151089" cy="6914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430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867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30473">
                <a:tc>
                  <a:txBody>
                    <a:bodyPr/>
                    <a:lstStyle/>
                    <a:p>
                      <a:endParaRPr lang="fr-FR" sz="9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/>
                        <a:t>Médiane (IC 95%)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0473">
                <a:tc>
                  <a:txBody>
                    <a:bodyPr/>
                    <a:lstStyle/>
                    <a:p>
                      <a:r>
                        <a:rPr lang="fr-FR" sz="9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Regorafenib</a:t>
                      </a:r>
                      <a:r>
                        <a:rPr lang="fr-FR" sz="9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 + BSC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5,3 (2,7</a:t>
                      </a:r>
                      <a:r>
                        <a:rPr lang="fr-FR" sz="9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</a:t>
                      </a:r>
                      <a:r>
                        <a:rPr lang="mr-IN" sz="9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–</a:t>
                      </a:r>
                      <a:r>
                        <a:rPr lang="fr-FR" sz="9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10,5)</a:t>
                      </a:r>
                      <a:endParaRPr lang="fr-FR" sz="9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0473">
                <a:tc>
                  <a:txBody>
                    <a:bodyPr/>
                    <a:lstStyle/>
                    <a:p>
                      <a:r>
                        <a:rPr lang="fr-FR" sz="9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BSC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5,0</a:t>
                      </a:r>
                      <a:r>
                        <a:rPr lang="fr-FR" sz="9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(</a:t>
                      </a:r>
                      <a:r>
                        <a:rPr lang="fr-FR" sz="9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3,0 </a:t>
                      </a:r>
                      <a:r>
                        <a:rPr lang="mr-IN" sz="9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–</a:t>
                      </a:r>
                      <a:r>
                        <a:rPr lang="fr-FR" sz="9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6,4)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00E38AE-CB88-D346-8F64-F4881A01D73C}"/>
              </a:ext>
            </a:extLst>
          </p:cNvPr>
          <p:cNvSpPr/>
          <p:nvPr/>
        </p:nvSpPr>
        <p:spPr>
          <a:xfrm>
            <a:off x="1522059" y="980099"/>
            <a:ext cx="1865319" cy="3000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fr-FR" sz="1350" b="1" dirty="0">
                <a:solidFill>
                  <a:schemeClr val="accent1"/>
                </a:solidFill>
              </a:rPr>
              <a:t>Survie sans progression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5244028-8AC8-C544-B65E-E07E3D316DAF}"/>
              </a:ext>
            </a:extLst>
          </p:cNvPr>
          <p:cNvSpPr/>
          <p:nvPr/>
        </p:nvSpPr>
        <p:spPr>
          <a:xfrm>
            <a:off x="6116700" y="980099"/>
            <a:ext cx="1197700" cy="3000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fr-FR" sz="1350" b="1" dirty="0">
                <a:solidFill>
                  <a:schemeClr val="accent1"/>
                </a:solidFill>
              </a:rPr>
              <a:t>Survie globale</a:t>
            </a: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xmlns="" id="{A162922B-7287-464B-BFD2-326A71D11981}"/>
              </a:ext>
            </a:extLst>
          </p:cNvPr>
          <p:cNvSpPr txBox="1">
            <a:spLocks/>
          </p:cNvSpPr>
          <p:nvPr/>
        </p:nvSpPr>
        <p:spPr>
          <a:xfrm>
            <a:off x="457200" y="4342464"/>
            <a:ext cx="8229600" cy="8010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92881" indent="-192881" algn="l" defTabSz="257175" rtl="0" eaLnBrk="1" latinLnBrk="0" hangingPunct="1">
              <a:spcBef>
                <a:spcPct val="20000"/>
              </a:spcBef>
              <a:buClr>
                <a:srgbClr val="A370A9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17910" indent="-160735" algn="l" defTabSz="25717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642938" indent="-128588" algn="l" defTabSz="257175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00113" indent="-128588" algn="l" defTabSz="257175" rtl="0" eaLnBrk="1" latinLnBrk="0" hangingPunct="1">
              <a:spcBef>
                <a:spcPct val="20000"/>
              </a:spcBef>
              <a:buFont typeface="Arial"/>
              <a:buChar char="–"/>
              <a:defRPr sz="1125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57288" indent="-128588" algn="l" defTabSz="257175" rtl="0" eaLnBrk="1" latinLnBrk="0" hangingPunct="1">
              <a:spcBef>
                <a:spcPct val="20000"/>
              </a:spcBef>
              <a:buFont typeface="Arial"/>
              <a:buChar char="»"/>
              <a:defRPr sz="1125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414463" indent="-128588" algn="l" defTabSz="257175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257175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257175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257175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Profil de tolérance attendu</a:t>
            </a:r>
          </a:p>
          <a:p>
            <a:r>
              <a:rPr lang="fr-FR" dirty="0"/>
              <a:t>Résultats insuffisants, étude transrationnelle en cours</a:t>
            </a:r>
          </a:p>
        </p:txBody>
      </p:sp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xmlns="" id="{27E6A07C-99F8-5C4C-873D-D6AB1345304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070771" y="1733239"/>
          <a:ext cx="2151089" cy="6914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430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867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30473">
                <a:tc>
                  <a:txBody>
                    <a:bodyPr/>
                    <a:lstStyle/>
                    <a:p>
                      <a:endParaRPr lang="fr-FR" sz="9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/>
                        <a:t>Médiane (IC 95%)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0473">
                <a:tc>
                  <a:txBody>
                    <a:bodyPr/>
                    <a:lstStyle/>
                    <a:p>
                      <a:r>
                        <a:rPr lang="fr-FR" sz="9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Regorafenib</a:t>
                      </a:r>
                      <a:r>
                        <a:rPr lang="fr-FR" sz="9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 + BSC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3,0 (2,3</a:t>
                      </a:r>
                      <a:r>
                        <a:rPr lang="fr-FR" sz="9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</a:t>
                      </a:r>
                      <a:r>
                        <a:rPr lang="mr-IN" sz="9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–</a:t>
                      </a:r>
                      <a:r>
                        <a:rPr lang="fr-FR" sz="9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4,9)</a:t>
                      </a:r>
                      <a:endParaRPr lang="fr-FR" sz="9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0473">
                <a:tc>
                  <a:txBody>
                    <a:bodyPr/>
                    <a:lstStyle/>
                    <a:p>
                      <a:r>
                        <a:rPr lang="fr-FR" sz="9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BSC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1,5 (1,2 </a:t>
                      </a:r>
                      <a:r>
                        <a:rPr lang="mr-IN" sz="9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–</a:t>
                      </a:r>
                      <a:r>
                        <a:rPr lang="fr-FR" sz="9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2,0)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520B25B-13AE-7E44-85DB-A4888DC342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3447" y="3027831"/>
            <a:ext cx="12824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0,2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2B9989D-5C6D-2F47-B8F8-EF694C77FC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3447" y="2649236"/>
            <a:ext cx="12824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0,4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3BE2F35-5E25-1344-9A13-FAE7BF45F8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3447" y="2270569"/>
            <a:ext cx="12824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0,6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B9119A21-20AE-7F46-B53F-0A24D955E0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3447" y="1897053"/>
            <a:ext cx="12824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0,8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9B93F50-F466-E544-AA40-F8516BA27E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3447" y="1517123"/>
            <a:ext cx="12824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1,0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21C40B6-1421-2444-B06F-462DCB3304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3447" y="3391594"/>
            <a:ext cx="12824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0,0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82A8BD61-B9F0-3E49-A2B1-56E0D875AB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8515" y="3784413"/>
            <a:ext cx="51296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CBC6712B-0AA4-0948-A352-8C6E165149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0322" y="3784413"/>
            <a:ext cx="12824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2,5</a:t>
            </a: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xmlns="" id="{5638BA62-15CE-F84C-A5C7-0C9B4DB18D41}"/>
              </a:ext>
            </a:extLst>
          </p:cNvPr>
          <p:cNvCxnSpPr>
            <a:cxnSpLocks/>
          </p:cNvCxnSpPr>
          <p:nvPr/>
        </p:nvCxnSpPr>
        <p:spPr>
          <a:xfrm>
            <a:off x="1444353" y="3719190"/>
            <a:ext cx="2192481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xmlns="" id="{1C6BA0B1-52DF-374C-8538-827F86C60C48}"/>
              </a:ext>
            </a:extLst>
          </p:cNvPr>
          <p:cNvCxnSpPr>
            <a:cxnSpLocks/>
          </p:cNvCxnSpPr>
          <p:nvPr/>
        </p:nvCxnSpPr>
        <p:spPr>
          <a:xfrm rot="5400000">
            <a:off x="1860729" y="3740719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8D95A069-D7A0-1447-A079-AEA55F6D3D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3877" y="3784413"/>
            <a:ext cx="12824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5,0</a:t>
            </a: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xmlns="" id="{F664EFFB-EA26-B544-8A42-AA143EEFE009}"/>
              </a:ext>
            </a:extLst>
          </p:cNvPr>
          <p:cNvCxnSpPr>
            <a:cxnSpLocks/>
          </p:cNvCxnSpPr>
          <p:nvPr/>
        </p:nvCxnSpPr>
        <p:spPr>
          <a:xfrm rot="5400000">
            <a:off x="2184759" y="3740719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xmlns="" id="{8C81C741-5314-3943-8CB3-FD991289193B}"/>
              </a:ext>
            </a:extLst>
          </p:cNvPr>
          <p:cNvCxnSpPr>
            <a:cxnSpLocks/>
          </p:cNvCxnSpPr>
          <p:nvPr/>
        </p:nvCxnSpPr>
        <p:spPr>
          <a:xfrm rot="5400000">
            <a:off x="1530126" y="3740719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2DA5E6F2-AF97-9F48-BCAE-44B7D46EFD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3723" y="3784413"/>
            <a:ext cx="12824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7,5</a:t>
            </a: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xmlns="" id="{0C9D52F9-88EC-914A-8A27-6B8BB09B22CC}"/>
              </a:ext>
            </a:extLst>
          </p:cNvPr>
          <p:cNvCxnSpPr>
            <a:cxnSpLocks/>
          </p:cNvCxnSpPr>
          <p:nvPr/>
        </p:nvCxnSpPr>
        <p:spPr>
          <a:xfrm rot="5400000">
            <a:off x="2524605" y="3740719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D3278F1B-7A70-A24B-AE3B-CA1DB054E0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0625" y="3784413"/>
            <a:ext cx="179536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10,0</a:t>
            </a:r>
          </a:p>
        </p:txBody>
      </p: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xmlns="" id="{02A6E4BA-0540-7046-9755-28A4C5BF676E}"/>
              </a:ext>
            </a:extLst>
          </p:cNvPr>
          <p:cNvCxnSpPr>
            <a:cxnSpLocks/>
          </p:cNvCxnSpPr>
          <p:nvPr/>
        </p:nvCxnSpPr>
        <p:spPr>
          <a:xfrm rot="5400000">
            <a:off x="2877155" y="3740719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90D074EE-7031-A349-9B05-C170203C4B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1615" y="3784413"/>
            <a:ext cx="179536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12,5</a:t>
            </a:r>
          </a:p>
        </p:txBody>
      </p: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xmlns="" id="{0B22EFD9-E804-8C46-B5BD-98F0650E312D}"/>
              </a:ext>
            </a:extLst>
          </p:cNvPr>
          <p:cNvCxnSpPr>
            <a:cxnSpLocks/>
          </p:cNvCxnSpPr>
          <p:nvPr/>
        </p:nvCxnSpPr>
        <p:spPr>
          <a:xfrm rot="5400000">
            <a:off x="3218145" y="3740719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98148E4E-A9D4-7347-8F36-A9DD3BBF03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4639" y="3784413"/>
            <a:ext cx="179536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15,0</a:t>
            </a:r>
          </a:p>
        </p:txBody>
      </p: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xmlns="" id="{2C2B3363-22C0-F547-9240-F613FDA7EB16}"/>
              </a:ext>
            </a:extLst>
          </p:cNvPr>
          <p:cNvCxnSpPr>
            <a:cxnSpLocks/>
          </p:cNvCxnSpPr>
          <p:nvPr/>
        </p:nvCxnSpPr>
        <p:spPr>
          <a:xfrm rot="5400000">
            <a:off x="3561169" y="3740719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5" name="Groupe 44">
            <a:extLst>
              <a:ext uri="{FF2B5EF4-FFF2-40B4-BE49-F238E27FC236}">
                <a16:creationId xmlns:a16="http://schemas.microsoft.com/office/drawing/2014/main" xmlns="" id="{F0CCDF24-2CCB-7149-A83E-46E0D5966C33}"/>
              </a:ext>
            </a:extLst>
          </p:cNvPr>
          <p:cNvGrpSpPr/>
          <p:nvPr/>
        </p:nvGrpSpPr>
        <p:grpSpPr>
          <a:xfrm>
            <a:off x="1052575" y="3518056"/>
            <a:ext cx="2555162" cy="115416"/>
            <a:chOff x="2287440" y="3753838"/>
            <a:chExt cx="2555162" cy="115416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D50C9DB3-46F3-1245-B4A8-5E92B022F4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7265" y="3753838"/>
              <a:ext cx="96180" cy="115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685800"/>
              <a:r>
                <a:rPr lang="en-US" altLang="en-US" sz="750" dirty="0">
                  <a:solidFill>
                    <a:schemeClr val="accent1"/>
                  </a:solidFill>
                  <a:latin typeface="Calibri" panose="020F0502020204030204" pitchFamily="34" charset="0"/>
                </a:rPr>
                <a:t>39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id="{3476EB03-60F3-264A-8956-E0F8C6ACE3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96270" y="3753838"/>
              <a:ext cx="48090" cy="115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685800"/>
              <a:r>
                <a:rPr lang="en-US" altLang="en-US" sz="750" dirty="0">
                  <a:solidFill>
                    <a:schemeClr val="accent1"/>
                  </a:solidFill>
                  <a:latin typeface="Calibri" panose="020F0502020204030204" pitchFamily="34" charset="0"/>
                </a:rPr>
                <a:t>9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xmlns="" id="{CAA8D920-775A-2443-A956-A5C3641469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2315" y="3753838"/>
              <a:ext cx="48090" cy="115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685800"/>
              <a:r>
                <a:rPr lang="en-US" altLang="en-US" sz="750" dirty="0">
                  <a:solidFill>
                    <a:schemeClr val="accent1"/>
                  </a:solidFill>
                  <a:latin typeface="Calibri" panose="020F0502020204030204" pitchFamily="34" charset="0"/>
                </a:rPr>
                <a:t>2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xmlns="" id="{1F143FF6-296E-D748-87CD-0BE4861807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0652" y="3753838"/>
              <a:ext cx="48090" cy="115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685800"/>
              <a:r>
                <a:rPr lang="en-US" altLang="en-US" sz="750" dirty="0">
                  <a:solidFill>
                    <a:schemeClr val="accent1"/>
                  </a:solidFill>
                  <a:latin typeface="Calibri" panose="020F0502020204030204" pitchFamily="34" charset="0"/>
                </a:rPr>
                <a:t>1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xmlns="" id="{BBDBD401-FA9B-1449-B549-90E8A1DDC2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02398" y="3753838"/>
              <a:ext cx="48090" cy="115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685800"/>
              <a:r>
                <a:rPr lang="en-US" altLang="en-US" sz="750" dirty="0">
                  <a:solidFill>
                    <a:schemeClr val="accent1"/>
                  </a:solidFill>
                  <a:latin typeface="Calibri" panose="020F0502020204030204" pitchFamily="34" charset="0"/>
                </a:rPr>
                <a:t>1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xmlns="" id="{95DA9D49-51D9-7F40-BD4E-E3A62E276E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6971" y="3753838"/>
              <a:ext cx="48090" cy="115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685800"/>
              <a:r>
                <a:rPr lang="en-US" altLang="en-US" sz="750" dirty="0">
                  <a:solidFill>
                    <a:schemeClr val="accent1"/>
                  </a:solidFill>
                  <a:latin typeface="Calibri" panose="020F0502020204030204" pitchFamily="34" charset="0"/>
                </a:rPr>
                <a:t>1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xmlns="" id="{1D3ACF83-D028-DC4D-898A-07A06E1FAB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94512" y="3753838"/>
              <a:ext cx="48090" cy="115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685800"/>
              <a:r>
                <a:rPr lang="en-US" altLang="en-US" sz="750" dirty="0">
                  <a:solidFill>
                    <a:schemeClr val="accent1"/>
                  </a:solidFill>
                  <a:latin typeface="Calibri" panose="020F0502020204030204" pitchFamily="34" charset="0"/>
                </a:rPr>
                <a:t>1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xmlns="" id="{76C249BF-F155-444D-8FC9-3D365E58A3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7440" y="3753838"/>
              <a:ext cx="309380" cy="115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685800"/>
              <a:r>
                <a:rPr lang="en-US" altLang="en-US" sz="750" dirty="0">
                  <a:solidFill>
                    <a:schemeClr val="accent1"/>
                  </a:solidFill>
                  <a:latin typeface="Calibri" panose="020F0502020204030204" pitchFamily="34" charset="0"/>
                </a:rPr>
                <a:t>Placebo</a:t>
              </a:r>
            </a:p>
          </p:txBody>
        </p:sp>
      </p:grpSp>
      <p:grpSp>
        <p:nvGrpSpPr>
          <p:cNvPr id="56" name="Groupe 55">
            <a:extLst>
              <a:ext uri="{FF2B5EF4-FFF2-40B4-BE49-F238E27FC236}">
                <a16:creationId xmlns:a16="http://schemas.microsoft.com/office/drawing/2014/main" xmlns="" id="{DE8C51BE-51CA-F346-8814-1EB62C86E8C5}"/>
              </a:ext>
            </a:extLst>
          </p:cNvPr>
          <p:cNvGrpSpPr/>
          <p:nvPr/>
        </p:nvGrpSpPr>
        <p:grpSpPr>
          <a:xfrm>
            <a:off x="898811" y="3600014"/>
            <a:ext cx="2708926" cy="115416"/>
            <a:chOff x="2133676" y="3753838"/>
            <a:chExt cx="2708926" cy="115416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xmlns="" id="{21D68E00-06AE-CD49-A4BA-834019BBE4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0440" y="3753838"/>
              <a:ext cx="96180" cy="115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685800"/>
              <a:r>
                <a:rPr lang="en-US" altLang="en-US" sz="750" dirty="0">
                  <a:solidFill>
                    <a:srgbClr val="A470AA"/>
                  </a:solidFill>
                  <a:latin typeface="Calibri" panose="020F0502020204030204" pitchFamily="34" charset="0"/>
                </a:rPr>
                <a:t>29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xmlns="" id="{437A39C3-C1EC-9347-A26E-7A2DA17B3A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7230" y="3753838"/>
              <a:ext cx="96180" cy="115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685800"/>
              <a:r>
                <a:rPr lang="en-US" altLang="en-US" sz="750" dirty="0">
                  <a:solidFill>
                    <a:srgbClr val="A470AA"/>
                  </a:solidFill>
                  <a:latin typeface="Calibri" panose="020F0502020204030204" pitchFamily="34" charset="0"/>
                </a:rPr>
                <a:t>22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xmlns="" id="{799BACFB-8500-064C-8917-19F9A61E65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9625" y="3753838"/>
              <a:ext cx="96180" cy="115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685800"/>
              <a:r>
                <a:rPr lang="en-US" altLang="en-US" sz="750" dirty="0">
                  <a:solidFill>
                    <a:srgbClr val="A470AA"/>
                  </a:solidFill>
                  <a:latin typeface="Calibri" panose="020F0502020204030204" pitchFamily="34" charset="0"/>
                </a:rPr>
                <a:t>10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xmlns="" id="{DBB483F6-A110-814F-8BD9-3315867E9C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3827" y="3753838"/>
              <a:ext cx="48090" cy="115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685800"/>
              <a:r>
                <a:rPr lang="en-US" altLang="en-US" sz="750" dirty="0">
                  <a:solidFill>
                    <a:srgbClr val="A470AA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xmlns="" id="{D8DBDEF2-924A-0449-96C1-520F8C609C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05573" y="3753838"/>
              <a:ext cx="48090" cy="115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685800"/>
              <a:r>
                <a:rPr lang="en-US" altLang="en-US" sz="750" dirty="0">
                  <a:solidFill>
                    <a:srgbClr val="A470AA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xmlns="" id="{B9ECEC46-678D-ED4A-BA93-0A613BFDFB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9671" y="3753838"/>
              <a:ext cx="48090" cy="115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685800"/>
              <a:r>
                <a:rPr lang="en-US" altLang="en-US" sz="750" dirty="0">
                  <a:solidFill>
                    <a:srgbClr val="A470AA"/>
                  </a:solidFill>
                  <a:latin typeface="Calibri" panose="020F0502020204030204" pitchFamily="34" charset="0"/>
                </a:rPr>
                <a:t>2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xmlns="" id="{07D3A715-2CC9-1C4F-9DFF-7B4169A124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94512" y="3753838"/>
              <a:ext cx="48090" cy="115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685800"/>
              <a:r>
                <a:rPr lang="en-US" altLang="en-US" sz="750" dirty="0">
                  <a:solidFill>
                    <a:srgbClr val="A470AA"/>
                  </a:solidFill>
                  <a:latin typeface="Calibri" panose="020F0502020204030204" pitchFamily="34" charset="0"/>
                </a:rPr>
                <a:t>1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xmlns="" id="{E5D5D555-DC39-4D4F-ADB2-2E33836DEC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3676" y="3753838"/>
              <a:ext cx="450444" cy="115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685800"/>
              <a:r>
                <a:rPr lang="en-US" altLang="en-US" sz="750" dirty="0" err="1">
                  <a:solidFill>
                    <a:srgbClr val="A470AA"/>
                  </a:solidFill>
                  <a:latin typeface="Calibri" panose="020F0502020204030204" pitchFamily="34" charset="0"/>
                </a:rPr>
                <a:t>Regora</a:t>
              </a:r>
              <a:r>
                <a:rPr lang="en-US" altLang="en-US" sz="750" dirty="0">
                  <a:solidFill>
                    <a:srgbClr val="A470AA"/>
                  </a:solidFill>
                  <a:latin typeface="Calibri" panose="020F0502020204030204" pitchFamily="34" charset="0"/>
                </a:rPr>
                <a:t>/E??</a:t>
              </a:r>
            </a:p>
          </p:txBody>
        </p:sp>
      </p:grpSp>
      <p:cxnSp>
        <p:nvCxnSpPr>
          <p:cNvPr id="68" name="Connecteur droit 67">
            <a:extLst>
              <a:ext uri="{FF2B5EF4-FFF2-40B4-BE49-F238E27FC236}">
                <a16:creationId xmlns:a16="http://schemas.microsoft.com/office/drawing/2014/main" xmlns="" id="{5AE98F11-000D-8F4D-9E5D-BBADB2326CF4}"/>
              </a:ext>
            </a:extLst>
          </p:cNvPr>
          <p:cNvCxnSpPr>
            <a:cxnSpLocks/>
          </p:cNvCxnSpPr>
          <p:nvPr/>
        </p:nvCxnSpPr>
        <p:spPr>
          <a:xfrm>
            <a:off x="1446182" y="1577975"/>
            <a:ext cx="0" cy="2136778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68">
            <a:extLst>
              <a:ext uri="{FF2B5EF4-FFF2-40B4-BE49-F238E27FC236}">
                <a16:creationId xmlns:a16="http://schemas.microsoft.com/office/drawing/2014/main" xmlns="" id="{1FCE2385-BE62-2B42-9904-445F1047062A}"/>
              </a:ext>
            </a:extLst>
          </p:cNvPr>
          <p:cNvCxnSpPr>
            <a:cxnSpLocks/>
          </p:cNvCxnSpPr>
          <p:nvPr/>
        </p:nvCxnSpPr>
        <p:spPr>
          <a:xfrm>
            <a:off x="1387251" y="3461319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69">
            <a:extLst>
              <a:ext uri="{FF2B5EF4-FFF2-40B4-BE49-F238E27FC236}">
                <a16:creationId xmlns:a16="http://schemas.microsoft.com/office/drawing/2014/main" xmlns="" id="{A65A7664-EF28-2949-8200-CD20197658F7}"/>
              </a:ext>
            </a:extLst>
          </p:cNvPr>
          <p:cNvCxnSpPr>
            <a:cxnSpLocks/>
          </p:cNvCxnSpPr>
          <p:nvPr/>
        </p:nvCxnSpPr>
        <p:spPr>
          <a:xfrm>
            <a:off x="1387251" y="3094856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70">
            <a:extLst>
              <a:ext uri="{FF2B5EF4-FFF2-40B4-BE49-F238E27FC236}">
                <a16:creationId xmlns:a16="http://schemas.microsoft.com/office/drawing/2014/main" xmlns="" id="{A4EA8E39-8D50-BB4D-8DAE-516E8AAFAEDE}"/>
              </a:ext>
            </a:extLst>
          </p:cNvPr>
          <p:cNvCxnSpPr>
            <a:cxnSpLocks/>
          </p:cNvCxnSpPr>
          <p:nvPr/>
        </p:nvCxnSpPr>
        <p:spPr>
          <a:xfrm>
            <a:off x="1387251" y="2716907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 droit 71">
            <a:extLst>
              <a:ext uri="{FF2B5EF4-FFF2-40B4-BE49-F238E27FC236}">
                <a16:creationId xmlns:a16="http://schemas.microsoft.com/office/drawing/2014/main" xmlns="" id="{119EEF39-5E3A-0644-B7F0-44B7CD3CEDD7}"/>
              </a:ext>
            </a:extLst>
          </p:cNvPr>
          <p:cNvCxnSpPr>
            <a:cxnSpLocks/>
          </p:cNvCxnSpPr>
          <p:nvPr/>
        </p:nvCxnSpPr>
        <p:spPr>
          <a:xfrm>
            <a:off x="1387251" y="2340992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72">
            <a:extLst>
              <a:ext uri="{FF2B5EF4-FFF2-40B4-BE49-F238E27FC236}">
                <a16:creationId xmlns:a16="http://schemas.microsoft.com/office/drawing/2014/main" xmlns="" id="{290E6934-6348-4148-AAAF-0DAA2E01E74D}"/>
              </a:ext>
            </a:extLst>
          </p:cNvPr>
          <p:cNvCxnSpPr>
            <a:cxnSpLocks/>
          </p:cNvCxnSpPr>
          <p:nvPr/>
        </p:nvCxnSpPr>
        <p:spPr>
          <a:xfrm>
            <a:off x="1387251" y="1966094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droit 74">
            <a:extLst>
              <a:ext uri="{FF2B5EF4-FFF2-40B4-BE49-F238E27FC236}">
                <a16:creationId xmlns:a16="http://schemas.microsoft.com/office/drawing/2014/main" xmlns="" id="{F836CA0C-CAF4-034E-8D69-D8453D237262}"/>
              </a:ext>
            </a:extLst>
          </p:cNvPr>
          <p:cNvCxnSpPr>
            <a:cxnSpLocks/>
          </p:cNvCxnSpPr>
          <p:nvPr/>
        </p:nvCxnSpPr>
        <p:spPr>
          <a:xfrm>
            <a:off x="1387251" y="1581671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Forme libre 6">
            <a:extLst>
              <a:ext uri="{FF2B5EF4-FFF2-40B4-BE49-F238E27FC236}">
                <a16:creationId xmlns:a16="http://schemas.microsoft.com/office/drawing/2014/main" xmlns="" id="{CAAAA79D-8ED1-0145-97E1-F776AB810DF7}"/>
              </a:ext>
            </a:extLst>
          </p:cNvPr>
          <p:cNvSpPr/>
          <p:nvPr/>
        </p:nvSpPr>
        <p:spPr>
          <a:xfrm>
            <a:off x="1560384" y="1663700"/>
            <a:ext cx="1793875" cy="1752600"/>
          </a:xfrm>
          <a:custGeom>
            <a:avLst/>
            <a:gdLst>
              <a:gd name="connsiteX0" fmla="*/ 1793875 w 1793875"/>
              <a:gd name="connsiteY0" fmla="*/ 1752600 h 1752600"/>
              <a:gd name="connsiteX1" fmla="*/ 666750 w 1793875"/>
              <a:gd name="connsiteY1" fmla="*/ 1752600 h 1752600"/>
              <a:gd name="connsiteX2" fmla="*/ 666750 w 1793875"/>
              <a:gd name="connsiteY2" fmla="*/ 1695450 h 1752600"/>
              <a:gd name="connsiteX3" fmla="*/ 606425 w 1793875"/>
              <a:gd name="connsiteY3" fmla="*/ 1695450 h 1752600"/>
              <a:gd name="connsiteX4" fmla="*/ 606425 w 1793875"/>
              <a:gd name="connsiteY4" fmla="*/ 1638300 h 1752600"/>
              <a:gd name="connsiteX5" fmla="*/ 536575 w 1793875"/>
              <a:gd name="connsiteY5" fmla="*/ 1638300 h 1752600"/>
              <a:gd name="connsiteX6" fmla="*/ 536575 w 1793875"/>
              <a:gd name="connsiteY6" fmla="*/ 1571625 h 1752600"/>
              <a:gd name="connsiteX7" fmla="*/ 412750 w 1793875"/>
              <a:gd name="connsiteY7" fmla="*/ 1571625 h 1752600"/>
              <a:gd name="connsiteX8" fmla="*/ 412750 w 1793875"/>
              <a:gd name="connsiteY8" fmla="*/ 1517650 h 1752600"/>
              <a:gd name="connsiteX9" fmla="*/ 387350 w 1793875"/>
              <a:gd name="connsiteY9" fmla="*/ 1466850 h 1752600"/>
              <a:gd name="connsiteX10" fmla="*/ 377825 w 1793875"/>
              <a:gd name="connsiteY10" fmla="*/ 1416050 h 1752600"/>
              <a:gd name="connsiteX11" fmla="*/ 368300 w 1793875"/>
              <a:gd name="connsiteY11" fmla="*/ 1346200 h 1752600"/>
              <a:gd name="connsiteX12" fmla="*/ 263525 w 1793875"/>
              <a:gd name="connsiteY12" fmla="*/ 1346200 h 1752600"/>
              <a:gd name="connsiteX13" fmla="*/ 263525 w 1793875"/>
              <a:gd name="connsiteY13" fmla="*/ 1295400 h 1752600"/>
              <a:gd name="connsiteX14" fmla="*/ 244475 w 1793875"/>
              <a:gd name="connsiteY14" fmla="*/ 1254125 h 1752600"/>
              <a:gd name="connsiteX15" fmla="*/ 234950 w 1793875"/>
              <a:gd name="connsiteY15" fmla="*/ 1133475 h 1752600"/>
              <a:gd name="connsiteX16" fmla="*/ 222250 w 1793875"/>
              <a:gd name="connsiteY16" fmla="*/ 1073150 h 1752600"/>
              <a:gd name="connsiteX17" fmla="*/ 203200 w 1793875"/>
              <a:gd name="connsiteY17" fmla="*/ 1006475 h 1752600"/>
              <a:gd name="connsiteX18" fmla="*/ 174625 w 1793875"/>
              <a:gd name="connsiteY18" fmla="*/ 996950 h 1752600"/>
              <a:gd name="connsiteX19" fmla="*/ 130175 w 1793875"/>
              <a:gd name="connsiteY19" fmla="*/ 565150 h 1752600"/>
              <a:gd name="connsiteX20" fmla="*/ 114300 w 1793875"/>
              <a:gd name="connsiteY20" fmla="*/ 517525 h 1752600"/>
              <a:gd name="connsiteX21" fmla="*/ 98425 w 1793875"/>
              <a:gd name="connsiteY21" fmla="*/ 396875 h 1752600"/>
              <a:gd name="connsiteX22" fmla="*/ 92075 w 1793875"/>
              <a:gd name="connsiteY22" fmla="*/ 365125 h 1752600"/>
              <a:gd name="connsiteX23" fmla="*/ 76200 w 1793875"/>
              <a:gd name="connsiteY23" fmla="*/ 330200 h 1752600"/>
              <a:gd name="connsiteX24" fmla="*/ 44450 w 1793875"/>
              <a:gd name="connsiteY24" fmla="*/ 266700 h 1752600"/>
              <a:gd name="connsiteX25" fmla="*/ 34925 w 1793875"/>
              <a:gd name="connsiteY25" fmla="*/ 209550 h 1752600"/>
              <a:gd name="connsiteX26" fmla="*/ 15875 w 1793875"/>
              <a:gd name="connsiteY26" fmla="*/ 149225 h 1752600"/>
              <a:gd name="connsiteX27" fmla="*/ 0 w 1793875"/>
              <a:gd name="connsiteY27" fmla="*/ 0 h 175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793875" h="1752600">
                <a:moveTo>
                  <a:pt x="1793875" y="1752600"/>
                </a:moveTo>
                <a:lnTo>
                  <a:pt x="666750" y="1752600"/>
                </a:lnTo>
                <a:lnTo>
                  <a:pt x="666750" y="1695450"/>
                </a:lnTo>
                <a:lnTo>
                  <a:pt x="606425" y="1695450"/>
                </a:lnTo>
                <a:lnTo>
                  <a:pt x="606425" y="1638300"/>
                </a:lnTo>
                <a:lnTo>
                  <a:pt x="536575" y="1638300"/>
                </a:lnTo>
                <a:lnTo>
                  <a:pt x="536575" y="1571625"/>
                </a:lnTo>
                <a:lnTo>
                  <a:pt x="412750" y="1571625"/>
                </a:lnTo>
                <a:lnTo>
                  <a:pt x="412750" y="1517650"/>
                </a:lnTo>
                <a:lnTo>
                  <a:pt x="387350" y="1466850"/>
                </a:lnTo>
                <a:lnTo>
                  <a:pt x="377825" y="1416050"/>
                </a:lnTo>
                <a:lnTo>
                  <a:pt x="368300" y="1346200"/>
                </a:lnTo>
                <a:lnTo>
                  <a:pt x="263525" y="1346200"/>
                </a:lnTo>
                <a:lnTo>
                  <a:pt x="263525" y="1295400"/>
                </a:lnTo>
                <a:lnTo>
                  <a:pt x="244475" y="1254125"/>
                </a:lnTo>
                <a:lnTo>
                  <a:pt x="234950" y="1133475"/>
                </a:lnTo>
                <a:lnTo>
                  <a:pt x="222250" y="1073150"/>
                </a:lnTo>
                <a:lnTo>
                  <a:pt x="203200" y="1006475"/>
                </a:lnTo>
                <a:lnTo>
                  <a:pt x="174625" y="996950"/>
                </a:lnTo>
                <a:lnTo>
                  <a:pt x="130175" y="565150"/>
                </a:lnTo>
                <a:lnTo>
                  <a:pt x="114300" y="517525"/>
                </a:lnTo>
                <a:lnTo>
                  <a:pt x="98425" y="396875"/>
                </a:lnTo>
                <a:lnTo>
                  <a:pt x="92075" y="365125"/>
                </a:lnTo>
                <a:lnTo>
                  <a:pt x="76200" y="330200"/>
                </a:lnTo>
                <a:lnTo>
                  <a:pt x="44450" y="266700"/>
                </a:lnTo>
                <a:lnTo>
                  <a:pt x="34925" y="209550"/>
                </a:lnTo>
                <a:lnTo>
                  <a:pt x="15875" y="149225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Forme libre 75">
            <a:extLst>
              <a:ext uri="{FF2B5EF4-FFF2-40B4-BE49-F238E27FC236}">
                <a16:creationId xmlns:a16="http://schemas.microsoft.com/office/drawing/2014/main" xmlns="" id="{1A9E7B92-E84E-1041-8CE9-671F812F1083}"/>
              </a:ext>
            </a:extLst>
          </p:cNvPr>
          <p:cNvSpPr/>
          <p:nvPr/>
        </p:nvSpPr>
        <p:spPr>
          <a:xfrm>
            <a:off x="1503234" y="1584325"/>
            <a:ext cx="2076450" cy="1831975"/>
          </a:xfrm>
          <a:custGeom>
            <a:avLst/>
            <a:gdLst>
              <a:gd name="connsiteX0" fmla="*/ 2076450 w 2076450"/>
              <a:gd name="connsiteY0" fmla="*/ 1831975 h 1831975"/>
              <a:gd name="connsiteX1" fmla="*/ 1847850 w 2076450"/>
              <a:gd name="connsiteY1" fmla="*/ 1831975 h 1831975"/>
              <a:gd name="connsiteX2" fmla="*/ 1847850 w 2076450"/>
              <a:gd name="connsiteY2" fmla="*/ 1778000 h 1831975"/>
              <a:gd name="connsiteX3" fmla="*/ 1593850 w 2076450"/>
              <a:gd name="connsiteY3" fmla="*/ 1778000 h 1831975"/>
              <a:gd name="connsiteX4" fmla="*/ 1574800 w 2076450"/>
              <a:gd name="connsiteY4" fmla="*/ 1717675 h 1831975"/>
              <a:gd name="connsiteX5" fmla="*/ 1571625 w 2076450"/>
              <a:gd name="connsiteY5" fmla="*/ 1660525 h 1831975"/>
              <a:gd name="connsiteX6" fmla="*/ 1457325 w 2076450"/>
              <a:gd name="connsiteY6" fmla="*/ 1660525 h 1831975"/>
              <a:gd name="connsiteX7" fmla="*/ 1457325 w 2076450"/>
              <a:gd name="connsiteY7" fmla="*/ 1609725 h 1831975"/>
              <a:gd name="connsiteX8" fmla="*/ 1206500 w 2076450"/>
              <a:gd name="connsiteY8" fmla="*/ 1609725 h 1831975"/>
              <a:gd name="connsiteX9" fmla="*/ 1206500 w 2076450"/>
              <a:gd name="connsiteY9" fmla="*/ 1546225 h 1831975"/>
              <a:gd name="connsiteX10" fmla="*/ 869950 w 2076450"/>
              <a:gd name="connsiteY10" fmla="*/ 1546225 h 1831975"/>
              <a:gd name="connsiteX11" fmla="*/ 869950 w 2076450"/>
              <a:gd name="connsiteY11" fmla="*/ 1498600 h 1831975"/>
              <a:gd name="connsiteX12" fmla="*/ 835025 w 2076450"/>
              <a:gd name="connsiteY12" fmla="*/ 1498600 h 1831975"/>
              <a:gd name="connsiteX13" fmla="*/ 835025 w 2076450"/>
              <a:gd name="connsiteY13" fmla="*/ 1431925 h 1831975"/>
              <a:gd name="connsiteX14" fmla="*/ 739775 w 2076450"/>
              <a:gd name="connsiteY14" fmla="*/ 1431925 h 1831975"/>
              <a:gd name="connsiteX15" fmla="*/ 733425 w 2076450"/>
              <a:gd name="connsiteY15" fmla="*/ 1374775 h 1831975"/>
              <a:gd name="connsiteX16" fmla="*/ 717550 w 2076450"/>
              <a:gd name="connsiteY16" fmla="*/ 1317625 h 1831975"/>
              <a:gd name="connsiteX17" fmla="*/ 688975 w 2076450"/>
              <a:gd name="connsiteY17" fmla="*/ 1317625 h 1831975"/>
              <a:gd name="connsiteX18" fmla="*/ 679450 w 2076450"/>
              <a:gd name="connsiteY18" fmla="*/ 1209675 h 1831975"/>
              <a:gd name="connsiteX19" fmla="*/ 628650 w 2076450"/>
              <a:gd name="connsiteY19" fmla="*/ 1203325 h 1831975"/>
              <a:gd name="connsiteX20" fmla="*/ 622300 w 2076450"/>
              <a:gd name="connsiteY20" fmla="*/ 1146175 h 1831975"/>
              <a:gd name="connsiteX21" fmla="*/ 622300 w 2076450"/>
              <a:gd name="connsiteY21" fmla="*/ 1146175 h 1831975"/>
              <a:gd name="connsiteX22" fmla="*/ 590550 w 2076450"/>
              <a:gd name="connsiteY22" fmla="*/ 1143000 h 1831975"/>
              <a:gd name="connsiteX23" fmla="*/ 584200 w 2076450"/>
              <a:gd name="connsiteY23" fmla="*/ 1082675 h 1831975"/>
              <a:gd name="connsiteX24" fmla="*/ 565150 w 2076450"/>
              <a:gd name="connsiteY24" fmla="*/ 1031875 h 1831975"/>
              <a:gd name="connsiteX25" fmla="*/ 552450 w 2076450"/>
              <a:gd name="connsiteY25" fmla="*/ 974725 h 1831975"/>
              <a:gd name="connsiteX26" fmla="*/ 419100 w 2076450"/>
              <a:gd name="connsiteY26" fmla="*/ 974725 h 1831975"/>
              <a:gd name="connsiteX27" fmla="*/ 419100 w 2076450"/>
              <a:gd name="connsiteY27" fmla="*/ 857250 h 1831975"/>
              <a:gd name="connsiteX28" fmla="*/ 384175 w 2076450"/>
              <a:gd name="connsiteY28" fmla="*/ 857250 h 1831975"/>
              <a:gd name="connsiteX29" fmla="*/ 368300 w 2076450"/>
              <a:gd name="connsiteY29" fmla="*/ 755650 h 1831975"/>
              <a:gd name="connsiteX30" fmla="*/ 355600 w 2076450"/>
              <a:gd name="connsiteY30" fmla="*/ 631825 h 1831975"/>
              <a:gd name="connsiteX31" fmla="*/ 327025 w 2076450"/>
              <a:gd name="connsiteY31" fmla="*/ 631825 h 1831975"/>
              <a:gd name="connsiteX32" fmla="*/ 323850 w 2076450"/>
              <a:gd name="connsiteY32" fmla="*/ 577850 h 1831975"/>
              <a:gd name="connsiteX33" fmla="*/ 295275 w 2076450"/>
              <a:gd name="connsiteY33" fmla="*/ 574675 h 1831975"/>
              <a:gd name="connsiteX34" fmla="*/ 288925 w 2076450"/>
              <a:gd name="connsiteY34" fmla="*/ 514350 h 1831975"/>
              <a:gd name="connsiteX35" fmla="*/ 234950 w 2076450"/>
              <a:gd name="connsiteY35" fmla="*/ 514350 h 1831975"/>
              <a:gd name="connsiteX36" fmla="*/ 222250 w 2076450"/>
              <a:gd name="connsiteY36" fmla="*/ 457200 h 1831975"/>
              <a:gd name="connsiteX37" fmla="*/ 196850 w 2076450"/>
              <a:gd name="connsiteY37" fmla="*/ 409575 h 1831975"/>
              <a:gd name="connsiteX38" fmla="*/ 193675 w 2076450"/>
              <a:gd name="connsiteY38" fmla="*/ 342900 h 1831975"/>
              <a:gd name="connsiteX39" fmla="*/ 165100 w 2076450"/>
              <a:gd name="connsiteY39" fmla="*/ 342900 h 1831975"/>
              <a:gd name="connsiteX40" fmla="*/ 142875 w 2076450"/>
              <a:gd name="connsiteY40" fmla="*/ 285750 h 1831975"/>
              <a:gd name="connsiteX41" fmla="*/ 114300 w 2076450"/>
              <a:gd name="connsiteY41" fmla="*/ 177800 h 1831975"/>
              <a:gd name="connsiteX42" fmla="*/ 95250 w 2076450"/>
              <a:gd name="connsiteY42" fmla="*/ 111125 h 1831975"/>
              <a:gd name="connsiteX43" fmla="*/ 57150 w 2076450"/>
              <a:gd name="connsiteY43" fmla="*/ 111125 h 1831975"/>
              <a:gd name="connsiteX44" fmla="*/ 57150 w 2076450"/>
              <a:gd name="connsiteY44" fmla="*/ 6350 h 1831975"/>
              <a:gd name="connsiteX45" fmla="*/ 0 w 2076450"/>
              <a:gd name="connsiteY45" fmla="*/ 6350 h 1831975"/>
              <a:gd name="connsiteX46" fmla="*/ 0 w 2076450"/>
              <a:gd name="connsiteY46" fmla="*/ 0 h 183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2076450" h="1831975">
                <a:moveTo>
                  <a:pt x="2076450" y="1831975"/>
                </a:moveTo>
                <a:lnTo>
                  <a:pt x="1847850" y="1831975"/>
                </a:lnTo>
                <a:lnTo>
                  <a:pt x="1847850" y="1778000"/>
                </a:lnTo>
                <a:lnTo>
                  <a:pt x="1593850" y="1778000"/>
                </a:lnTo>
                <a:lnTo>
                  <a:pt x="1574800" y="1717675"/>
                </a:lnTo>
                <a:lnTo>
                  <a:pt x="1571625" y="1660525"/>
                </a:lnTo>
                <a:lnTo>
                  <a:pt x="1457325" y="1660525"/>
                </a:lnTo>
                <a:lnTo>
                  <a:pt x="1457325" y="1609725"/>
                </a:lnTo>
                <a:lnTo>
                  <a:pt x="1206500" y="1609725"/>
                </a:lnTo>
                <a:lnTo>
                  <a:pt x="1206500" y="1546225"/>
                </a:lnTo>
                <a:lnTo>
                  <a:pt x="869950" y="1546225"/>
                </a:lnTo>
                <a:lnTo>
                  <a:pt x="869950" y="1498600"/>
                </a:lnTo>
                <a:lnTo>
                  <a:pt x="835025" y="1498600"/>
                </a:lnTo>
                <a:lnTo>
                  <a:pt x="835025" y="1431925"/>
                </a:lnTo>
                <a:lnTo>
                  <a:pt x="739775" y="1431925"/>
                </a:lnTo>
                <a:lnTo>
                  <a:pt x="733425" y="1374775"/>
                </a:lnTo>
                <a:lnTo>
                  <a:pt x="717550" y="1317625"/>
                </a:lnTo>
                <a:lnTo>
                  <a:pt x="688975" y="1317625"/>
                </a:lnTo>
                <a:lnTo>
                  <a:pt x="679450" y="1209675"/>
                </a:lnTo>
                <a:lnTo>
                  <a:pt x="628650" y="1203325"/>
                </a:lnTo>
                <a:lnTo>
                  <a:pt x="622300" y="1146175"/>
                </a:lnTo>
                <a:lnTo>
                  <a:pt x="622300" y="1146175"/>
                </a:lnTo>
                <a:lnTo>
                  <a:pt x="590550" y="1143000"/>
                </a:lnTo>
                <a:lnTo>
                  <a:pt x="584200" y="1082675"/>
                </a:lnTo>
                <a:lnTo>
                  <a:pt x="565150" y="1031875"/>
                </a:lnTo>
                <a:lnTo>
                  <a:pt x="552450" y="974725"/>
                </a:lnTo>
                <a:lnTo>
                  <a:pt x="419100" y="974725"/>
                </a:lnTo>
                <a:lnTo>
                  <a:pt x="419100" y="857250"/>
                </a:lnTo>
                <a:lnTo>
                  <a:pt x="384175" y="857250"/>
                </a:lnTo>
                <a:lnTo>
                  <a:pt x="368300" y="755650"/>
                </a:lnTo>
                <a:lnTo>
                  <a:pt x="355600" y="631825"/>
                </a:lnTo>
                <a:lnTo>
                  <a:pt x="327025" y="631825"/>
                </a:lnTo>
                <a:lnTo>
                  <a:pt x="323850" y="577850"/>
                </a:lnTo>
                <a:lnTo>
                  <a:pt x="295275" y="574675"/>
                </a:lnTo>
                <a:lnTo>
                  <a:pt x="288925" y="514350"/>
                </a:lnTo>
                <a:lnTo>
                  <a:pt x="234950" y="514350"/>
                </a:lnTo>
                <a:lnTo>
                  <a:pt x="222250" y="457200"/>
                </a:lnTo>
                <a:lnTo>
                  <a:pt x="196850" y="409575"/>
                </a:lnTo>
                <a:lnTo>
                  <a:pt x="193675" y="342900"/>
                </a:lnTo>
                <a:lnTo>
                  <a:pt x="165100" y="342900"/>
                </a:lnTo>
                <a:lnTo>
                  <a:pt x="142875" y="285750"/>
                </a:lnTo>
                <a:lnTo>
                  <a:pt x="114300" y="177800"/>
                </a:lnTo>
                <a:lnTo>
                  <a:pt x="95250" y="111125"/>
                </a:lnTo>
                <a:lnTo>
                  <a:pt x="57150" y="111125"/>
                </a:lnTo>
                <a:lnTo>
                  <a:pt x="57150" y="6350"/>
                </a:lnTo>
                <a:lnTo>
                  <a:pt x="0" y="635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rgbClr val="A470A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84" name="Groupe 83">
            <a:extLst>
              <a:ext uri="{FF2B5EF4-FFF2-40B4-BE49-F238E27FC236}">
                <a16:creationId xmlns:a16="http://schemas.microsoft.com/office/drawing/2014/main" xmlns="" id="{DB12C69F-390C-664A-B4B3-357DCBF730CA}"/>
              </a:ext>
            </a:extLst>
          </p:cNvPr>
          <p:cNvGrpSpPr/>
          <p:nvPr/>
        </p:nvGrpSpPr>
        <p:grpSpPr>
          <a:xfrm>
            <a:off x="2144584" y="4086381"/>
            <a:ext cx="1218427" cy="115416"/>
            <a:chOff x="2540000" y="4045106"/>
            <a:chExt cx="1218427" cy="115416"/>
          </a:xfrm>
        </p:grpSpPr>
        <p:cxnSp>
          <p:nvCxnSpPr>
            <p:cNvPr id="78" name="Connecteur droit 77">
              <a:extLst>
                <a:ext uri="{FF2B5EF4-FFF2-40B4-BE49-F238E27FC236}">
                  <a16:creationId xmlns:a16="http://schemas.microsoft.com/office/drawing/2014/main" xmlns="" id="{FC8AA815-E373-8D4C-8879-09A898A555DF}"/>
                </a:ext>
              </a:extLst>
            </p:cNvPr>
            <p:cNvCxnSpPr/>
            <p:nvPr/>
          </p:nvCxnSpPr>
          <p:spPr>
            <a:xfrm>
              <a:off x="2540000" y="4108450"/>
              <a:ext cx="18000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xmlns="" id="{41FB0767-A504-C742-A36F-0D97680B5E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56091" y="4045106"/>
              <a:ext cx="309380" cy="115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685800"/>
              <a:r>
                <a:rPr lang="en-US" altLang="en-US" sz="75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</a:rPr>
                <a:t>Placebo</a:t>
              </a:r>
            </a:p>
          </p:txBody>
        </p:sp>
        <p:cxnSp>
          <p:nvCxnSpPr>
            <p:cNvPr id="80" name="Connecteur droit 79">
              <a:extLst>
                <a:ext uri="{FF2B5EF4-FFF2-40B4-BE49-F238E27FC236}">
                  <a16:creationId xmlns:a16="http://schemas.microsoft.com/office/drawing/2014/main" xmlns="" id="{3CE0213C-173A-1E45-AA70-66A39A39A59A}"/>
                </a:ext>
              </a:extLst>
            </p:cNvPr>
            <p:cNvCxnSpPr/>
            <p:nvPr/>
          </p:nvCxnSpPr>
          <p:spPr>
            <a:xfrm>
              <a:off x="3059832" y="4108450"/>
              <a:ext cx="180000" cy="0"/>
            </a:xfrm>
            <a:prstGeom prst="line">
              <a:avLst/>
            </a:prstGeom>
            <a:ln w="12700">
              <a:solidFill>
                <a:srgbClr val="A470A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xmlns="" id="{FD7C08CA-A89F-1C47-8CCE-28433108D1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7983" y="4045106"/>
              <a:ext cx="450444" cy="115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75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</a:rPr>
                <a:t>Regora</a:t>
              </a:r>
              <a:r>
                <a:rPr lang="en-US" altLang="en-US" sz="75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</a:rPr>
                <a:t>/E??</a:t>
              </a:r>
            </a:p>
          </p:txBody>
        </p:sp>
      </p:grpSp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CC5A9DEB-EB99-F34D-B6A9-CBF232AEB5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9647" y="3943077"/>
            <a:ext cx="192360" cy="11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7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Mois</a:t>
            </a:r>
            <a:endParaRPr lang="en-US" altLang="en-US" sz="75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xmlns="" id="{CCEF3A14-A424-A443-BBED-4ECD79771F4C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1068558" y="2469754"/>
            <a:ext cx="68930" cy="11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75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%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xmlns="" id="{8ECFEA72-23C6-E546-B30A-C422162077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4265" y="3027831"/>
            <a:ext cx="12824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0,2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xmlns="" id="{20330529-BE2E-814B-B997-D50064878D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4265" y="2649236"/>
            <a:ext cx="12824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0,4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xmlns="" id="{B3BCC0C4-7A3E-0A40-9E3C-B484B6DC33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4265" y="2270569"/>
            <a:ext cx="12824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0,6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7965B1D5-0A32-F540-AB71-406CAD3C98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4265" y="1897053"/>
            <a:ext cx="12824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0,8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xmlns="" id="{CFE1A493-1C6A-1047-A56B-30109EDFCB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4265" y="1517123"/>
            <a:ext cx="12824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1,0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xmlns="" id="{057872B4-1678-1046-AE76-7F94F792A8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4265" y="3391594"/>
            <a:ext cx="12824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0,0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xmlns="" id="{7249D397-C1FE-AC41-8055-C0B3541E22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9333" y="3784413"/>
            <a:ext cx="51296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xmlns="" id="{9B75FD49-A59F-8C41-A8C1-2AFA095C76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1140" y="3784413"/>
            <a:ext cx="12824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2,5</a:t>
            </a:r>
          </a:p>
        </p:txBody>
      </p:sp>
      <p:cxnSp>
        <p:nvCxnSpPr>
          <p:cNvPr id="96" name="Connecteur droit 95">
            <a:extLst>
              <a:ext uri="{FF2B5EF4-FFF2-40B4-BE49-F238E27FC236}">
                <a16:creationId xmlns:a16="http://schemas.microsoft.com/office/drawing/2014/main" xmlns="" id="{F668E4A5-08D0-D94F-A777-5563FC98139E}"/>
              </a:ext>
            </a:extLst>
          </p:cNvPr>
          <p:cNvCxnSpPr>
            <a:cxnSpLocks/>
          </p:cNvCxnSpPr>
          <p:nvPr/>
        </p:nvCxnSpPr>
        <p:spPr>
          <a:xfrm>
            <a:off x="5685171" y="3719190"/>
            <a:ext cx="2192481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Connecteur droit 96">
            <a:extLst>
              <a:ext uri="{FF2B5EF4-FFF2-40B4-BE49-F238E27FC236}">
                <a16:creationId xmlns:a16="http://schemas.microsoft.com/office/drawing/2014/main" xmlns="" id="{15F73906-ABBB-DD4D-BA75-EE2396237AA2}"/>
              </a:ext>
            </a:extLst>
          </p:cNvPr>
          <p:cNvCxnSpPr>
            <a:cxnSpLocks/>
          </p:cNvCxnSpPr>
          <p:nvPr/>
        </p:nvCxnSpPr>
        <p:spPr>
          <a:xfrm rot="5400000">
            <a:off x="6101547" y="3740719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8" name="Rectangle 97">
            <a:extLst>
              <a:ext uri="{FF2B5EF4-FFF2-40B4-BE49-F238E27FC236}">
                <a16:creationId xmlns:a16="http://schemas.microsoft.com/office/drawing/2014/main" xmlns="" id="{784F7E24-7DC2-724C-913F-A1451E4713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4695" y="3784413"/>
            <a:ext cx="12824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5,0</a:t>
            </a:r>
          </a:p>
        </p:txBody>
      </p:sp>
      <p:cxnSp>
        <p:nvCxnSpPr>
          <p:cNvPr id="99" name="Connecteur droit 98">
            <a:extLst>
              <a:ext uri="{FF2B5EF4-FFF2-40B4-BE49-F238E27FC236}">
                <a16:creationId xmlns:a16="http://schemas.microsoft.com/office/drawing/2014/main" xmlns="" id="{40B750AC-928D-0945-B972-C78596D7A41A}"/>
              </a:ext>
            </a:extLst>
          </p:cNvPr>
          <p:cNvCxnSpPr>
            <a:cxnSpLocks/>
          </p:cNvCxnSpPr>
          <p:nvPr/>
        </p:nvCxnSpPr>
        <p:spPr>
          <a:xfrm rot="5400000">
            <a:off x="6425577" y="3740719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Connecteur droit 99">
            <a:extLst>
              <a:ext uri="{FF2B5EF4-FFF2-40B4-BE49-F238E27FC236}">
                <a16:creationId xmlns:a16="http://schemas.microsoft.com/office/drawing/2014/main" xmlns="" id="{A2D6D871-9186-D64F-A350-48D2DF5A6277}"/>
              </a:ext>
            </a:extLst>
          </p:cNvPr>
          <p:cNvCxnSpPr>
            <a:cxnSpLocks/>
          </p:cNvCxnSpPr>
          <p:nvPr/>
        </p:nvCxnSpPr>
        <p:spPr>
          <a:xfrm rot="5400000">
            <a:off x="5770944" y="3740719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1" name="Rectangle 100">
            <a:extLst>
              <a:ext uri="{FF2B5EF4-FFF2-40B4-BE49-F238E27FC236}">
                <a16:creationId xmlns:a16="http://schemas.microsoft.com/office/drawing/2014/main" xmlns="" id="{9C2BFF77-E8FC-5541-AFA8-9B9CB99B01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4541" y="3784413"/>
            <a:ext cx="12824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7,5</a:t>
            </a:r>
          </a:p>
        </p:txBody>
      </p:sp>
      <p:cxnSp>
        <p:nvCxnSpPr>
          <p:cNvPr id="102" name="Connecteur droit 101">
            <a:extLst>
              <a:ext uri="{FF2B5EF4-FFF2-40B4-BE49-F238E27FC236}">
                <a16:creationId xmlns:a16="http://schemas.microsoft.com/office/drawing/2014/main" xmlns="" id="{F99CBD15-5776-AE40-99E2-20F8B347FAFA}"/>
              </a:ext>
            </a:extLst>
          </p:cNvPr>
          <p:cNvCxnSpPr>
            <a:cxnSpLocks/>
          </p:cNvCxnSpPr>
          <p:nvPr/>
        </p:nvCxnSpPr>
        <p:spPr>
          <a:xfrm rot="5400000">
            <a:off x="6765423" y="3740719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" name="Rectangle 102">
            <a:extLst>
              <a:ext uri="{FF2B5EF4-FFF2-40B4-BE49-F238E27FC236}">
                <a16:creationId xmlns:a16="http://schemas.microsoft.com/office/drawing/2014/main" xmlns="" id="{E37507BE-B332-5647-86E9-F455A522D4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1443" y="3784413"/>
            <a:ext cx="179536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10,0</a:t>
            </a:r>
          </a:p>
        </p:txBody>
      </p:sp>
      <p:cxnSp>
        <p:nvCxnSpPr>
          <p:cNvPr id="104" name="Connecteur droit 103">
            <a:extLst>
              <a:ext uri="{FF2B5EF4-FFF2-40B4-BE49-F238E27FC236}">
                <a16:creationId xmlns:a16="http://schemas.microsoft.com/office/drawing/2014/main" xmlns="" id="{E1E35728-99A5-794B-A622-62208CF7DC1D}"/>
              </a:ext>
            </a:extLst>
          </p:cNvPr>
          <p:cNvCxnSpPr>
            <a:cxnSpLocks/>
          </p:cNvCxnSpPr>
          <p:nvPr/>
        </p:nvCxnSpPr>
        <p:spPr>
          <a:xfrm rot="5400000">
            <a:off x="7117973" y="3740719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" name="Rectangle 104">
            <a:extLst>
              <a:ext uri="{FF2B5EF4-FFF2-40B4-BE49-F238E27FC236}">
                <a16:creationId xmlns:a16="http://schemas.microsoft.com/office/drawing/2014/main" xmlns="" id="{FEF3A6F7-6CD3-7843-B44B-AF4EF4DAD9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2433" y="3784413"/>
            <a:ext cx="179536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12,5</a:t>
            </a:r>
          </a:p>
        </p:txBody>
      </p:sp>
      <p:cxnSp>
        <p:nvCxnSpPr>
          <p:cNvPr id="106" name="Connecteur droit 105">
            <a:extLst>
              <a:ext uri="{FF2B5EF4-FFF2-40B4-BE49-F238E27FC236}">
                <a16:creationId xmlns:a16="http://schemas.microsoft.com/office/drawing/2014/main" xmlns="" id="{9CCA2927-FD35-F849-BD81-47739191A8CD}"/>
              </a:ext>
            </a:extLst>
          </p:cNvPr>
          <p:cNvCxnSpPr>
            <a:cxnSpLocks/>
          </p:cNvCxnSpPr>
          <p:nvPr/>
        </p:nvCxnSpPr>
        <p:spPr>
          <a:xfrm rot="5400000">
            <a:off x="7458963" y="3740719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7" name="Rectangle 106">
            <a:extLst>
              <a:ext uri="{FF2B5EF4-FFF2-40B4-BE49-F238E27FC236}">
                <a16:creationId xmlns:a16="http://schemas.microsoft.com/office/drawing/2014/main" xmlns="" id="{6EC4ED7C-480E-AA43-BA64-38CA2985B3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5457" y="3784413"/>
            <a:ext cx="179536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15,0</a:t>
            </a:r>
          </a:p>
        </p:txBody>
      </p:sp>
      <p:cxnSp>
        <p:nvCxnSpPr>
          <p:cNvPr id="108" name="Connecteur droit 107">
            <a:extLst>
              <a:ext uri="{FF2B5EF4-FFF2-40B4-BE49-F238E27FC236}">
                <a16:creationId xmlns:a16="http://schemas.microsoft.com/office/drawing/2014/main" xmlns="" id="{13492C38-08FE-9745-9269-65962E2E4B75}"/>
              </a:ext>
            </a:extLst>
          </p:cNvPr>
          <p:cNvCxnSpPr>
            <a:cxnSpLocks/>
          </p:cNvCxnSpPr>
          <p:nvPr/>
        </p:nvCxnSpPr>
        <p:spPr>
          <a:xfrm rot="5400000">
            <a:off x="7801987" y="3740719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9" name="Groupe 108">
            <a:extLst>
              <a:ext uri="{FF2B5EF4-FFF2-40B4-BE49-F238E27FC236}">
                <a16:creationId xmlns:a16="http://schemas.microsoft.com/office/drawing/2014/main" xmlns="" id="{6BAE98C9-D3E1-7847-8B30-0139C57F135D}"/>
              </a:ext>
            </a:extLst>
          </p:cNvPr>
          <p:cNvGrpSpPr/>
          <p:nvPr/>
        </p:nvGrpSpPr>
        <p:grpSpPr>
          <a:xfrm>
            <a:off x="5293393" y="3518056"/>
            <a:ext cx="2555162" cy="115416"/>
            <a:chOff x="2287440" y="3753838"/>
            <a:chExt cx="2555162" cy="115416"/>
          </a:xfrm>
        </p:grpSpPr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xmlns="" id="{FCF7A771-DD8F-F940-9DDF-F7C5051F80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8561" y="3753838"/>
              <a:ext cx="44884" cy="115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685800"/>
              <a:r>
                <a:rPr lang="en-US" altLang="en-US" sz="750" dirty="0">
                  <a:solidFill>
                    <a:schemeClr val="accent1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xmlns="" id="{E230E709-1E8E-C049-9C3A-FBBC614018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99476" y="3753838"/>
              <a:ext cx="44884" cy="115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685800"/>
              <a:r>
                <a:rPr lang="en-US" altLang="en-US" sz="750" dirty="0">
                  <a:solidFill>
                    <a:schemeClr val="accent1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xmlns="" id="{25962255-006B-F24F-BDCD-AD2354C7B1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5521" y="3753838"/>
              <a:ext cx="44884" cy="115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685800"/>
              <a:r>
                <a:rPr lang="en-US" altLang="en-US" sz="750" dirty="0">
                  <a:solidFill>
                    <a:schemeClr val="accent1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xmlns="" id="{3ADA6349-8420-3840-900F-FF29E71420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3858" y="3753838"/>
              <a:ext cx="44884" cy="115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685800"/>
              <a:r>
                <a:rPr lang="en-US" altLang="en-US" sz="750" dirty="0">
                  <a:solidFill>
                    <a:schemeClr val="accent1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xmlns="" id="{F9CF44FF-0C12-DF48-8EB8-9A59674A90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05604" y="3753838"/>
              <a:ext cx="44884" cy="115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685800"/>
              <a:r>
                <a:rPr lang="en-US" altLang="en-US" sz="750" dirty="0">
                  <a:solidFill>
                    <a:schemeClr val="accent1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xmlns="" id="{FCC49E24-58E6-7940-B522-F4DA10ED0D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0177" y="3753838"/>
              <a:ext cx="44884" cy="115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685800"/>
              <a:r>
                <a:rPr lang="en-US" altLang="en-US" sz="750" dirty="0">
                  <a:solidFill>
                    <a:schemeClr val="accent1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xmlns="" id="{89A0B836-2A04-8B45-8761-D1DEFDD651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97718" y="3753838"/>
              <a:ext cx="44884" cy="115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685800"/>
              <a:r>
                <a:rPr lang="en-US" altLang="en-US" sz="750" dirty="0">
                  <a:solidFill>
                    <a:schemeClr val="accent1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xmlns="" id="{55454842-AC01-774F-BFCD-378AC838AF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7440" y="3753838"/>
              <a:ext cx="309380" cy="115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685800"/>
              <a:r>
                <a:rPr lang="en-US" altLang="en-US" sz="750" dirty="0">
                  <a:solidFill>
                    <a:schemeClr val="accent1"/>
                  </a:solidFill>
                  <a:latin typeface="Calibri" panose="020F0502020204030204" pitchFamily="34" charset="0"/>
                </a:rPr>
                <a:t>Placebo</a:t>
              </a:r>
            </a:p>
          </p:txBody>
        </p:sp>
      </p:grpSp>
      <p:grpSp>
        <p:nvGrpSpPr>
          <p:cNvPr id="118" name="Groupe 117">
            <a:extLst>
              <a:ext uri="{FF2B5EF4-FFF2-40B4-BE49-F238E27FC236}">
                <a16:creationId xmlns:a16="http://schemas.microsoft.com/office/drawing/2014/main" xmlns="" id="{DC7616F7-E305-D44D-A94A-C68552672E7A}"/>
              </a:ext>
            </a:extLst>
          </p:cNvPr>
          <p:cNvGrpSpPr/>
          <p:nvPr/>
        </p:nvGrpSpPr>
        <p:grpSpPr>
          <a:xfrm>
            <a:off x="5139629" y="3600014"/>
            <a:ext cx="2708926" cy="115416"/>
            <a:chOff x="2133676" y="3753838"/>
            <a:chExt cx="2708926" cy="115416"/>
          </a:xfrm>
        </p:grpSpPr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xmlns="" id="{1879AABF-4C2B-D148-BFF8-C46FC66B5E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1736" y="3753838"/>
              <a:ext cx="44884" cy="115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685800"/>
              <a:r>
                <a:rPr lang="en-US" altLang="en-US" sz="750" dirty="0">
                  <a:solidFill>
                    <a:srgbClr val="A470AA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xmlns="" id="{17D000EC-BDEC-0947-819E-D583AD091E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8526" y="3753838"/>
              <a:ext cx="44884" cy="115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685800"/>
              <a:r>
                <a:rPr lang="en-US" altLang="en-US" sz="750" dirty="0">
                  <a:solidFill>
                    <a:srgbClr val="A470AA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xmlns="" id="{7B4E298B-F5B2-704F-BB96-1EEBC92ACC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0921" y="3753838"/>
              <a:ext cx="44884" cy="115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685800"/>
              <a:r>
                <a:rPr lang="en-US" altLang="en-US" sz="750" dirty="0">
                  <a:solidFill>
                    <a:srgbClr val="A470AA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xmlns="" id="{736C029B-F8C7-A148-982F-6B52C72D42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7033" y="3753838"/>
              <a:ext cx="44884" cy="115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685800"/>
              <a:r>
                <a:rPr lang="en-US" altLang="en-US" sz="750" dirty="0">
                  <a:solidFill>
                    <a:srgbClr val="A470AA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xmlns="" id="{8BC24556-3166-E74D-915F-FB0F89B7DB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08779" y="3753838"/>
              <a:ext cx="44884" cy="115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685800"/>
              <a:r>
                <a:rPr lang="en-US" altLang="en-US" sz="750" dirty="0">
                  <a:solidFill>
                    <a:srgbClr val="A470AA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xmlns="" id="{BC9097BB-8E88-6744-A808-F999F3BCD1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2877" y="3753838"/>
              <a:ext cx="44884" cy="115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685800"/>
              <a:r>
                <a:rPr lang="en-US" altLang="en-US" sz="750" dirty="0">
                  <a:solidFill>
                    <a:srgbClr val="A470AA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xmlns="" id="{4173AAE0-B1B7-C440-ABDC-F607781B45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97718" y="3753838"/>
              <a:ext cx="44884" cy="115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685800"/>
              <a:r>
                <a:rPr lang="en-US" altLang="en-US" sz="750" dirty="0">
                  <a:solidFill>
                    <a:srgbClr val="A470AA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xmlns="" id="{9570797F-E5E1-4742-AD5B-BAE094E69C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3676" y="3753838"/>
              <a:ext cx="450444" cy="115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685800"/>
              <a:r>
                <a:rPr lang="en-US" altLang="en-US" sz="750" dirty="0" err="1">
                  <a:solidFill>
                    <a:srgbClr val="A470AA"/>
                  </a:solidFill>
                  <a:latin typeface="Calibri" panose="020F0502020204030204" pitchFamily="34" charset="0"/>
                </a:rPr>
                <a:t>Regora</a:t>
              </a:r>
              <a:r>
                <a:rPr lang="en-US" altLang="en-US" sz="750" dirty="0">
                  <a:solidFill>
                    <a:srgbClr val="A470AA"/>
                  </a:solidFill>
                  <a:latin typeface="Calibri" panose="020F0502020204030204" pitchFamily="34" charset="0"/>
                </a:rPr>
                <a:t>/E??</a:t>
              </a:r>
            </a:p>
          </p:txBody>
        </p:sp>
      </p:grpSp>
      <p:cxnSp>
        <p:nvCxnSpPr>
          <p:cNvPr id="127" name="Connecteur droit 126">
            <a:extLst>
              <a:ext uri="{FF2B5EF4-FFF2-40B4-BE49-F238E27FC236}">
                <a16:creationId xmlns:a16="http://schemas.microsoft.com/office/drawing/2014/main" xmlns="" id="{0DCD8F34-9253-4848-B577-86E71B1DAAE3}"/>
              </a:ext>
            </a:extLst>
          </p:cNvPr>
          <p:cNvCxnSpPr>
            <a:cxnSpLocks/>
          </p:cNvCxnSpPr>
          <p:nvPr/>
        </p:nvCxnSpPr>
        <p:spPr>
          <a:xfrm>
            <a:off x="5687000" y="1577975"/>
            <a:ext cx="0" cy="2136778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Connecteur droit 127">
            <a:extLst>
              <a:ext uri="{FF2B5EF4-FFF2-40B4-BE49-F238E27FC236}">
                <a16:creationId xmlns:a16="http://schemas.microsoft.com/office/drawing/2014/main" xmlns="" id="{485FEC36-BDE1-5F4F-876F-DEF17D8B62CF}"/>
              </a:ext>
            </a:extLst>
          </p:cNvPr>
          <p:cNvCxnSpPr>
            <a:cxnSpLocks/>
          </p:cNvCxnSpPr>
          <p:nvPr/>
        </p:nvCxnSpPr>
        <p:spPr>
          <a:xfrm>
            <a:off x="5628069" y="3461319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Connecteur droit 128">
            <a:extLst>
              <a:ext uri="{FF2B5EF4-FFF2-40B4-BE49-F238E27FC236}">
                <a16:creationId xmlns:a16="http://schemas.microsoft.com/office/drawing/2014/main" xmlns="" id="{C4F24829-6C56-7346-97F6-B8C991D38777}"/>
              </a:ext>
            </a:extLst>
          </p:cNvPr>
          <p:cNvCxnSpPr>
            <a:cxnSpLocks/>
          </p:cNvCxnSpPr>
          <p:nvPr/>
        </p:nvCxnSpPr>
        <p:spPr>
          <a:xfrm>
            <a:off x="5628069" y="3094856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Connecteur droit 129">
            <a:extLst>
              <a:ext uri="{FF2B5EF4-FFF2-40B4-BE49-F238E27FC236}">
                <a16:creationId xmlns:a16="http://schemas.microsoft.com/office/drawing/2014/main" xmlns="" id="{AEEDCB76-C992-2145-A015-E5A379E1BD17}"/>
              </a:ext>
            </a:extLst>
          </p:cNvPr>
          <p:cNvCxnSpPr>
            <a:cxnSpLocks/>
          </p:cNvCxnSpPr>
          <p:nvPr/>
        </p:nvCxnSpPr>
        <p:spPr>
          <a:xfrm>
            <a:off x="5628069" y="2716907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Connecteur droit 130">
            <a:extLst>
              <a:ext uri="{FF2B5EF4-FFF2-40B4-BE49-F238E27FC236}">
                <a16:creationId xmlns:a16="http://schemas.microsoft.com/office/drawing/2014/main" xmlns="" id="{04C26011-402F-8547-9034-62F453831C96}"/>
              </a:ext>
            </a:extLst>
          </p:cNvPr>
          <p:cNvCxnSpPr>
            <a:cxnSpLocks/>
          </p:cNvCxnSpPr>
          <p:nvPr/>
        </p:nvCxnSpPr>
        <p:spPr>
          <a:xfrm>
            <a:off x="5628069" y="2340992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Connecteur droit 131">
            <a:extLst>
              <a:ext uri="{FF2B5EF4-FFF2-40B4-BE49-F238E27FC236}">
                <a16:creationId xmlns:a16="http://schemas.microsoft.com/office/drawing/2014/main" xmlns="" id="{4B9397E9-9F66-744D-9A09-89FFF2A9F77B}"/>
              </a:ext>
            </a:extLst>
          </p:cNvPr>
          <p:cNvCxnSpPr>
            <a:cxnSpLocks/>
          </p:cNvCxnSpPr>
          <p:nvPr/>
        </p:nvCxnSpPr>
        <p:spPr>
          <a:xfrm>
            <a:off x="5628069" y="1966094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" name="Connecteur droit 132">
            <a:extLst>
              <a:ext uri="{FF2B5EF4-FFF2-40B4-BE49-F238E27FC236}">
                <a16:creationId xmlns:a16="http://schemas.microsoft.com/office/drawing/2014/main" xmlns="" id="{C425CD21-3CFC-DB4E-8153-BF17ABC23EC7}"/>
              </a:ext>
            </a:extLst>
          </p:cNvPr>
          <p:cNvCxnSpPr>
            <a:cxnSpLocks/>
          </p:cNvCxnSpPr>
          <p:nvPr/>
        </p:nvCxnSpPr>
        <p:spPr>
          <a:xfrm>
            <a:off x="5628069" y="1581671"/>
            <a:ext cx="54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6" name="Groupe 135">
            <a:extLst>
              <a:ext uri="{FF2B5EF4-FFF2-40B4-BE49-F238E27FC236}">
                <a16:creationId xmlns:a16="http://schemas.microsoft.com/office/drawing/2014/main" xmlns="" id="{2439684A-7197-2A4A-A355-01F991DA07C5}"/>
              </a:ext>
            </a:extLst>
          </p:cNvPr>
          <p:cNvGrpSpPr/>
          <p:nvPr/>
        </p:nvGrpSpPr>
        <p:grpSpPr>
          <a:xfrm>
            <a:off x="6385402" y="4086381"/>
            <a:ext cx="1218427" cy="115416"/>
            <a:chOff x="2540000" y="4045106"/>
            <a:chExt cx="1218427" cy="115416"/>
          </a:xfrm>
        </p:grpSpPr>
        <p:cxnSp>
          <p:nvCxnSpPr>
            <p:cNvPr id="137" name="Connecteur droit 136">
              <a:extLst>
                <a:ext uri="{FF2B5EF4-FFF2-40B4-BE49-F238E27FC236}">
                  <a16:creationId xmlns:a16="http://schemas.microsoft.com/office/drawing/2014/main" xmlns="" id="{05EEB818-0B9E-614C-8066-147CCFA0DEE5}"/>
                </a:ext>
              </a:extLst>
            </p:cNvPr>
            <p:cNvCxnSpPr/>
            <p:nvPr/>
          </p:nvCxnSpPr>
          <p:spPr>
            <a:xfrm>
              <a:off x="2540000" y="4108450"/>
              <a:ext cx="18000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xmlns="" id="{D3AA058A-DFA3-254A-88F9-B40EF89910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56091" y="4045106"/>
              <a:ext cx="309380" cy="115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685800"/>
              <a:r>
                <a:rPr lang="en-US" altLang="en-US" sz="75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</a:rPr>
                <a:t>Placebo</a:t>
              </a:r>
            </a:p>
          </p:txBody>
        </p:sp>
        <p:cxnSp>
          <p:nvCxnSpPr>
            <p:cNvPr id="139" name="Connecteur droit 138">
              <a:extLst>
                <a:ext uri="{FF2B5EF4-FFF2-40B4-BE49-F238E27FC236}">
                  <a16:creationId xmlns:a16="http://schemas.microsoft.com/office/drawing/2014/main" xmlns="" id="{972D3E2D-94B5-CB41-B969-E59BC810925B}"/>
                </a:ext>
              </a:extLst>
            </p:cNvPr>
            <p:cNvCxnSpPr/>
            <p:nvPr/>
          </p:nvCxnSpPr>
          <p:spPr>
            <a:xfrm>
              <a:off x="3059832" y="4108450"/>
              <a:ext cx="180000" cy="0"/>
            </a:xfrm>
            <a:prstGeom prst="line">
              <a:avLst/>
            </a:prstGeom>
            <a:ln w="12700">
              <a:solidFill>
                <a:srgbClr val="A470A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xmlns="" id="{544DD878-F5AC-1541-80FB-6BDDC9BDC7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7983" y="4045106"/>
              <a:ext cx="450444" cy="115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75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</a:rPr>
                <a:t>Regora</a:t>
              </a:r>
              <a:r>
                <a:rPr lang="en-US" altLang="en-US" sz="75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</a:rPr>
                <a:t>/E??</a:t>
              </a:r>
            </a:p>
          </p:txBody>
        </p:sp>
      </p:grpSp>
      <p:sp>
        <p:nvSpPr>
          <p:cNvPr id="142" name="Rectangle 141">
            <a:extLst>
              <a:ext uri="{FF2B5EF4-FFF2-40B4-BE49-F238E27FC236}">
                <a16:creationId xmlns:a16="http://schemas.microsoft.com/office/drawing/2014/main" xmlns="" id="{EAB0DF79-3580-004B-8150-F397F303FE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0465" y="3943077"/>
            <a:ext cx="192360" cy="11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7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Mois</a:t>
            </a:r>
            <a:endParaRPr lang="en-US" altLang="en-US" sz="75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xmlns="" id="{7EDCD99B-CE49-344F-87DA-E0D36ED29A1E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309376" y="2469754"/>
            <a:ext cx="68929" cy="11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75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%</a:t>
            </a:r>
          </a:p>
        </p:txBody>
      </p:sp>
      <p:sp>
        <p:nvSpPr>
          <p:cNvPr id="144" name="Forme libre 143">
            <a:extLst>
              <a:ext uri="{FF2B5EF4-FFF2-40B4-BE49-F238E27FC236}">
                <a16:creationId xmlns:a16="http://schemas.microsoft.com/office/drawing/2014/main" xmlns="" id="{5C663106-685B-3B4E-B3F1-728E2E7B0739}"/>
              </a:ext>
            </a:extLst>
          </p:cNvPr>
          <p:cNvSpPr/>
          <p:nvPr/>
        </p:nvSpPr>
        <p:spPr>
          <a:xfrm>
            <a:off x="5879156" y="1593850"/>
            <a:ext cx="1949450" cy="1698625"/>
          </a:xfrm>
          <a:custGeom>
            <a:avLst/>
            <a:gdLst>
              <a:gd name="connsiteX0" fmla="*/ 1949450 w 1949450"/>
              <a:gd name="connsiteY0" fmla="*/ 1698625 h 1698625"/>
              <a:gd name="connsiteX1" fmla="*/ 1374775 w 1949450"/>
              <a:gd name="connsiteY1" fmla="*/ 1698625 h 1698625"/>
              <a:gd name="connsiteX2" fmla="*/ 1374775 w 1949450"/>
              <a:gd name="connsiteY2" fmla="*/ 1638300 h 1698625"/>
              <a:gd name="connsiteX3" fmla="*/ 1292225 w 1949450"/>
              <a:gd name="connsiteY3" fmla="*/ 1638300 h 1698625"/>
              <a:gd name="connsiteX4" fmla="*/ 1292225 w 1949450"/>
              <a:gd name="connsiteY4" fmla="*/ 1584325 h 1698625"/>
              <a:gd name="connsiteX5" fmla="*/ 1022350 w 1949450"/>
              <a:gd name="connsiteY5" fmla="*/ 1584325 h 1698625"/>
              <a:gd name="connsiteX6" fmla="*/ 1022350 w 1949450"/>
              <a:gd name="connsiteY6" fmla="*/ 1527175 h 1698625"/>
              <a:gd name="connsiteX7" fmla="*/ 993775 w 1949450"/>
              <a:gd name="connsiteY7" fmla="*/ 1527175 h 1698625"/>
              <a:gd name="connsiteX8" fmla="*/ 993775 w 1949450"/>
              <a:gd name="connsiteY8" fmla="*/ 1466850 h 1698625"/>
              <a:gd name="connsiteX9" fmla="*/ 971550 w 1949450"/>
              <a:gd name="connsiteY9" fmla="*/ 1466850 h 1698625"/>
              <a:gd name="connsiteX10" fmla="*/ 971550 w 1949450"/>
              <a:gd name="connsiteY10" fmla="*/ 1409700 h 1698625"/>
              <a:gd name="connsiteX11" fmla="*/ 854075 w 1949450"/>
              <a:gd name="connsiteY11" fmla="*/ 1409700 h 1698625"/>
              <a:gd name="connsiteX12" fmla="*/ 854075 w 1949450"/>
              <a:gd name="connsiteY12" fmla="*/ 1352550 h 1698625"/>
              <a:gd name="connsiteX13" fmla="*/ 790575 w 1949450"/>
              <a:gd name="connsiteY13" fmla="*/ 1352550 h 1698625"/>
              <a:gd name="connsiteX14" fmla="*/ 787400 w 1949450"/>
              <a:gd name="connsiteY14" fmla="*/ 1295400 h 1698625"/>
              <a:gd name="connsiteX15" fmla="*/ 784225 w 1949450"/>
              <a:gd name="connsiteY15" fmla="*/ 1241425 h 1698625"/>
              <a:gd name="connsiteX16" fmla="*/ 752475 w 1949450"/>
              <a:gd name="connsiteY16" fmla="*/ 1241425 h 1698625"/>
              <a:gd name="connsiteX17" fmla="*/ 742950 w 1949450"/>
              <a:gd name="connsiteY17" fmla="*/ 1181100 h 1698625"/>
              <a:gd name="connsiteX18" fmla="*/ 733425 w 1949450"/>
              <a:gd name="connsiteY18" fmla="*/ 1123950 h 1698625"/>
              <a:gd name="connsiteX19" fmla="*/ 615950 w 1949450"/>
              <a:gd name="connsiteY19" fmla="*/ 1123950 h 1698625"/>
              <a:gd name="connsiteX20" fmla="*/ 606425 w 1949450"/>
              <a:gd name="connsiteY20" fmla="*/ 1054100 h 1698625"/>
              <a:gd name="connsiteX21" fmla="*/ 596900 w 1949450"/>
              <a:gd name="connsiteY21" fmla="*/ 958850 h 1698625"/>
              <a:gd name="connsiteX22" fmla="*/ 511175 w 1949450"/>
              <a:gd name="connsiteY22" fmla="*/ 958850 h 1698625"/>
              <a:gd name="connsiteX23" fmla="*/ 511175 w 1949450"/>
              <a:gd name="connsiteY23" fmla="*/ 898525 h 1698625"/>
              <a:gd name="connsiteX24" fmla="*/ 511175 w 1949450"/>
              <a:gd name="connsiteY24" fmla="*/ 898525 h 1698625"/>
              <a:gd name="connsiteX25" fmla="*/ 511175 w 1949450"/>
              <a:gd name="connsiteY25" fmla="*/ 898525 h 1698625"/>
              <a:gd name="connsiteX26" fmla="*/ 511175 w 1949450"/>
              <a:gd name="connsiteY26" fmla="*/ 898525 h 1698625"/>
              <a:gd name="connsiteX27" fmla="*/ 511175 w 1949450"/>
              <a:gd name="connsiteY27" fmla="*/ 898525 h 1698625"/>
              <a:gd name="connsiteX28" fmla="*/ 511175 w 1949450"/>
              <a:gd name="connsiteY28" fmla="*/ 898525 h 1698625"/>
              <a:gd name="connsiteX29" fmla="*/ 488950 w 1949450"/>
              <a:gd name="connsiteY29" fmla="*/ 854075 h 1698625"/>
              <a:gd name="connsiteX30" fmla="*/ 460375 w 1949450"/>
              <a:gd name="connsiteY30" fmla="*/ 838200 h 1698625"/>
              <a:gd name="connsiteX31" fmla="*/ 460375 w 1949450"/>
              <a:gd name="connsiteY31" fmla="*/ 793750 h 1698625"/>
              <a:gd name="connsiteX32" fmla="*/ 431800 w 1949450"/>
              <a:gd name="connsiteY32" fmla="*/ 787400 h 1698625"/>
              <a:gd name="connsiteX33" fmla="*/ 431800 w 1949450"/>
              <a:gd name="connsiteY33" fmla="*/ 727075 h 1698625"/>
              <a:gd name="connsiteX34" fmla="*/ 355600 w 1949450"/>
              <a:gd name="connsiteY34" fmla="*/ 727075 h 1698625"/>
              <a:gd name="connsiteX35" fmla="*/ 355600 w 1949450"/>
              <a:gd name="connsiteY35" fmla="*/ 673100 h 1698625"/>
              <a:gd name="connsiteX36" fmla="*/ 323850 w 1949450"/>
              <a:gd name="connsiteY36" fmla="*/ 673100 h 1698625"/>
              <a:gd name="connsiteX37" fmla="*/ 323850 w 1949450"/>
              <a:gd name="connsiteY37" fmla="*/ 619125 h 1698625"/>
              <a:gd name="connsiteX38" fmla="*/ 323850 w 1949450"/>
              <a:gd name="connsiteY38" fmla="*/ 619125 h 1698625"/>
              <a:gd name="connsiteX39" fmla="*/ 323850 w 1949450"/>
              <a:gd name="connsiteY39" fmla="*/ 619125 h 1698625"/>
              <a:gd name="connsiteX40" fmla="*/ 295275 w 1949450"/>
              <a:gd name="connsiteY40" fmla="*/ 600075 h 1698625"/>
              <a:gd name="connsiteX41" fmla="*/ 295275 w 1949450"/>
              <a:gd name="connsiteY41" fmla="*/ 565150 h 1698625"/>
              <a:gd name="connsiteX42" fmla="*/ 266700 w 1949450"/>
              <a:gd name="connsiteY42" fmla="*/ 565150 h 1698625"/>
              <a:gd name="connsiteX43" fmla="*/ 250825 w 1949450"/>
              <a:gd name="connsiteY43" fmla="*/ 504825 h 1698625"/>
              <a:gd name="connsiteX44" fmla="*/ 244475 w 1949450"/>
              <a:gd name="connsiteY44" fmla="*/ 447675 h 1698625"/>
              <a:gd name="connsiteX45" fmla="*/ 234950 w 1949450"/>
              <a:gd name="connsiteY45" fmla="*/ 390525 h 1698625"/>
              <a:gd name="connsiteX46" fmla="*/ 228600 w 1949450"/>
              <a:gd name="connsiteY46" fmla="*/ 352425 h 1698625"/>
              <a:gd name="connsiteX47" fmla="*/ 231775 w 1949450"/>
              <a:gd name="connsiteY47" fmla="*/ 279400 h 1698625"/>
              <a:gd name="connsiteX48" fmla="*/ 231775 w 1949450"/>
              <a:gd name="connsiteY48" fmla="*/ 279400 h 1698625"/>
              <a:gd name="connsiteX49" fmla="*/ 200025 w 1949450"/>
              <a:gd name="connsiteY49" fmla="*/ 254000 h 1698625"/>
              <a:gd name="connsiteX50" fmla="*/ 193675 w 1949450"/>
              <a:gd name="connsiteY50" fmla="*/ 171450 h 1698625"/>
              <a:gd name="connsiteX51" fmla="*/ 193675 w 1949450"/>
              <a:gd name="connsiteY51" fmla="*/ 171450 h 1698625"/>
              <a:gd name="connsiteX52" fmla="*/ 161925 w 1949450"/>
              <a:gd name="connsiteY52" fmla="*/ 117475 h 1698625"/>
              <a:gd name="connsiteX53" fmla="*/ 146050 w 1949450"/>
              <a:gd name="connsiteY53" fmla="*/ 107950 h 1698625"/>
              <a:gd name="connsiteX54" fmla="*/ 133350 w 1949450"/>
              <a:gd name="connsiteY54" fmla="*/ 57150 h 1698625"/>
              <a:gd name="connsiteX55" fmla="*/ 117475 w 1949450"/>
              <a:gd name="connsiteY55" fmla="*/ 44450 h 1698625"/>
              <a:gd name="connsiteX56" fmla="*/ 111125 w 1949450"/>
              <a:gd name="connsiteY56" fmla="*/ 0 h 1698625"/>
              <a:gd name="connsiteX57" fmla="*/ 0 w 1949450"/>
              <a:gd name="connsiteY57" fmla="*/ 0 h 169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949450" h="1698625">
                <a:moveTo>
                  <a:pt x="1949450" y="1698625"/>
                </a:moveTo>
                <a:lnTo>
                  <a:pt x="1374775" y="1698625"/>
                </a:lnTo>
                <a:lnTo>
                  <a:pt x="1374775" y="1638300"/>
                </a:lnTo>
                <a:lnTo>
                  <a:pt x="1292225" y="1638300"/>
                </a:lnTo>
                <a:lnTo>
                  <a:pt x="1292225" y="1584325"/>
                </a:lnTo>
                <a:lnTo>
                  <a:pt x="1022350" y="1584325"/>
                </a:lnTo>
                <a:lnTo>
                  <a:pt x="1022350" y="1527175"/>
                </a:lnTo>
                <a:lnTo>
                  <a:pt x="993775" y="1527175"/>
                </a:lnTo>
                <a:lnTo>
                  <a:pt x="993775" y="1466850"/>
                </a:lnTo>
                <a:lnTo>
                  <a:pt x="971550" y="1466850"/>
                </a:lnTo>
                <a:lnTo>
                  <a:pt x="971550" y="1409700"/>
                </a:lnTo>
                <a:lnTo>
                  <a:pt x="854075" y="1409700"/>
                </a:lnTo>
                <a:lnTo>
                  <a:pt x="854075" y="1352550"/>
                </a:lnTo>
                <a:lnTo>
                  <a:pt x="790575" y="1352550"/>
                </a:lnTo>
                <a:lnTo>
                  <a:pt x="787400" y="1295400"/>
                </a:lnTo>
                <a:lnTo>
                  <a:pt x="784225" y="1241425"/>
                </a:lnTo>
                <a:lnTo>
                  <a:pt x="752475" y="1241425"/>
                </a:lnTo>
                <a:lnTo>
                  <a:pt x="742950" y="1181100"/>
                </a:lnTo>
                <a:lnTo>
                  <a:pt x="733425" y="1123950"/>
                </a:lnTo>
                <a:lnTo>
                  <a:pt x="615950" y="1123950"/>
                </a:lnTo>
                <a:lnTo>
                  <a:pt x="606425" y="1054100"/>
                </a:lnTo>
                <a:lnTo>
                  <a:pt x="596900" y="958850"/>
                </a:lnTo>
                <a:lnTo>
                  <a:pt x="511175" y="958850"/>
                </a:lnTo>
                <a:lnTo>
                  <a:pt x="511175" y="898525"/>
                </a:lnTo>
                <a:lnTo>
                  <a:pt x="511175" y="898525"/>
                </a:lnTo>
                <a:lnTo>
                  <a:pt x="511175" y="898525"/>
                </a:lnTo>
                <a:lnTo>
                  <a:pt x="511175" y="898525"/>
                </a:lnTo>
                <a:lnTo>
                  <a:pt x="511175" y="898525"/>
                </a:lnTo>
                <a:lnTo>
                  <a:pt x="511175" y="898525"/>
                </a:lnTo>
                <a:lnTo>
                  <a:pt x="488950" y="854075"/>
                </a:lnTo>
                <a:lnTo>
                  <a:pt x="460375" y="838200"/>
                </a:lnTo>
                <a:lnTo>
                  <a:pt x="460375" y="793750"/>
                </a:lnTo>
                <a:lnTo>
                  <a:pt x="431800" y="787400"/>
                </a:lnTo>
                <a:lnTo>
                  <a:pt x="431800" y="727075"/>
                </a:lnTo>
                <a:lnTo>
                  <a:pt x="355600" y="727075"/>
                </a:lnTo>
                <a:lnTo>
                  <a:pt x="355600" y="673100"/>
                </a:lnTo>
                <a:lnTo>
                  <a:pt x="323850" y="673100"/>
                </a:lnTo>
                <a:lnTo>
                  <a:pt x="323850" y="619125"/>
                </a:lnTo>
                <a:lnTo>
                  <a:pt x="323850" y="619125"/>
                </a:lnTo>
                <a:lnTo>
                  <a:pt x="323850" y="619125"/>
                </a:lnTo>
                <a:lnTo>
                  <a:pt x="295275" y="600075"/>
                </a:lnTo>
                <a:lnTo>
                  <a:pt x="295275" y="565150"/>
                </a:lnTo>
                <a:lnTo>
                  <a:pt x="266700" y="565150"/>
                </a:lnTo>
                <a:lnTo>
                  <a:pt x="250825" y="504825"/>
                </a:lnTo>
                <a:lnTo>
                  <a:pt x="244475" y="447675"/>
                </a:lnTo>
                <a:lnTo>
                  <a:pt x="234950" y="390525"/>
                </a:lnTo>
                <a:lnTo>
                  <a:pt x="228600" y="352425"/>
                </a:lnTo>
                <a:lnTo>
                  <a:pt x="231775" y="279400"/>
                </a:lnTo>
                <a:lnTo>
                  <a:pt x="231775" y="279400"/>
                </a:lnTo>
                <a:lnTo>
                  <a:pt x="200025" y="254000"/>
                </a:lnTo>
                <a:lnTo>
                  <a:pt x="193675" y="171450"/>
                </a:lnTo>
                <a:lnTo>
                  <a:pt x="193675" y="171450"/>
                </a:lnTo>
                <a:lnTo>
                  <a:pt x="161925" y="117475"/>
                </a:lnTo>
                <a:lnTo>
                  <a:pt x="146050" y="107950"/>
                </a:lnTo>
                <a:lnTo>
                  <a:pt x="133350" y="57150"/>
                </a:lnTo>
                <a:lnTo>
                  <a:pt x="117475" y="44450"/>
                </a:lnTo>
                <a:lnTo>
                  <a:pt x="111125" y="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5" name="Forme libre 144">
            <a:extLst>
              <a:ext uri="{FF2B5EF4-FFF2-40B4-BE49-F238E27FC236}">
                <a16:creationId xmlns:a16="http://schemas.microsoft.com/office/drawing/2014/main" xmlns="" id="{47794D94-EA2F-B14E-B95E-1EBA0C6AFE16}"/>
              </a:ext>
            </a:extLst>
          </p:cNvPr>
          <p:cNvSpPr/>
          <p:nvPr/>
        </p:nvSpPr>
        <p:spPr>
          <a:xfrm>
            <a:off x="5802956" y="1587500"/>
            <a:ext cx="2025650" cy="1533525"/>
          </a:xfrm>
          <a:custGeom>
            <a:avLst/>
            <a:gdLst>
              <a:gd name="connsiteX0" fmla="*/ 2025650 w 2025650"/>
              <a:gd name="connsiteY0" fmla="*/ 1533525 h 1533525"/>
              <a:gd name="connsiteX1" fmla="*/ 1689100 w 2025650"/>
              <a:gd name="connsiteY1" fmla="*/ 1533525 h 1533525"/>
              <a:gd name="connsiteX2" fmla="*/ 1689100 w 2025650"/>
              <a:gd name="connsiteY2" fmla="*/ 1482725 h 1533525"/>
              <a:gd name="connsiteX3" fmla="*/ 1536700 w 2025650"/>
              <a:gd name="connsiteY3" fmla="*/ 1482725 h 1533525"/>
              <a:gd name="connsiteX4" fmla="*/ 1536700 w 2025650"/>
              <a:gd name="connsiteY4" fmla="*/ 1425575 h 1533525"/>
              <a:gd name="connsiteX5" fmla="*/ 1425575 w 2025650"/>
              <a:gd name="connsiteY5" fmla="*/ 1425575 h 1533525"/>
              <a:gd name="connsiteX6" fmla="*/ 1425575 w 2025650"/>
              <a:gd name="connsiteY6" fmla="*/ 1358900 h 1533525"/>
              <a:gd name="connsiteX7" fmla="*/ 1203325 w 2025650"/>
              <a:gd name="connsiteY7" fmla="*/ 1358900 h 1533525"/>
              <a:gd name="connsiteX8" fmla="*/ 1203325 w 2025650"/>
              <a:gd name="connsiteY8" fmla="*/ 1308100 h 1533525"/>
              <a:gd name="connsiteX9" fmla="*/ 1047750 w 2025650"/>
              <a:gd name="connsiteY9" fmla="*/ 1308100 h 1533525"/>
              <a:gd name="connsiteX10" fmla="*/ 1047750 w 2025650"/>
              <a:gd name="connsiteY10" fmla="*/ 1247775 h 1533525"/>
              <a:gd name="connsiteX11" fmla="*/ 993775 w 2025650"/>
              <a:gd name="connsiteY11" fmla="*/ 1247775 h 1533525"/>
              <a:gd name="connsiteX12" fmla="*/ 993775 w 2025650"/>
              <a:gd name="connsiteY12" fmla="*/ 1190625 h 1533525"/>
              <a:gd name="connsiteX13" fmla="*/ 930275 w 2025650"/>
              <a:gd name="connsiteY13" fmla="*/ 1190625 h 1533525"/>
              <a:gd name="connsiteX14" fmla="*/ 917575 w 2025650"/>
              <a:gd name="connsiteY14" fmla="*/ 1123950 h 1533525"/>
              <a:gd name="connsiteX15" fmla="*/ 911225 w 2025650"/>
              <a:gd name="connsiteY15" fmla="*/ 1082675 h 1533525"/>
              <a:gd name="connsiteX16" fmla="*/ 895350 w 2025650"/>
              <a:gd name="connsiteY16" fmla="*/ 1057275 h 1533525"/>
              <a:gd name="connsiteX17" fmla="*/ 885825 w 2025650"/>
              <a:gd name="connsiteY17" fmla="*/ 1025525 h 1533525"/>
              <a:gd name="connsiteX18" fmla="*/ 850900 w 2025650"/>
              <a:gd name="connsiteY18" fmla="*/ 1022350 h 1533525"/>
              <a:gd name="connsiteX19" fmla="*/ 850900 w 2025650"/>
              <a:gd name="connsiteY19" fmla="*/ 958850 h 1533525"/>
              <a:gd name="connsiteX20" fmla="*/ 714375 w 2025650"/>
              <a:gd name="connsiteY20" fmla="*/ 958850 h 1533525"/>
              <a:gd name="connsiteX21" fmla="*/ 714375 w 2025650"/>
              <a:gd name="connsiteY21" fmla="*/ 904875 h 1533525"/>
              <a:gd name="connsiteX22" fmla="*/ 660400 w 2025650"/>
              <a:gd name="connsiteY22" fmla="*/ 904875 h 1533525"/>
              <a:gd name="connsiteX23" fmla="*/ 660400 w 2025650"/>
              <a:gd name="connsiteY23" fmla="*/ 857250 h 1533525"/>
              <a:gd name="connsiteX24" fmla="*/ 600075 w 2025650"/>
              <a:gd name="connsiteY24" fmla="*/ 857250 h 1533525"/>
              <a:gd name="connsiteX25" fmla="*/ 600075 w 2025650"/>
              <a:gd name="connsiteY25" fmla="*/ 796925 h 1533525"/>
              <a:gd name="connsiteX26" fmla="*/ 552450 w 2025650"/>
              <a:gd name="connsiteY26" fmla="*/ 796925 h 1533525"/>
              <a:gd name="connsiteX27" fmla="*/ 552450 w 2025650"/>
              <a:gd name="connsiteY27" fmla="*/ 679450 h 1533525"/>
              <a:gd name="connsiteX28" fmla="*/ 415925 w 2025650"/>
              <a:gd name="connsiteY28" fmla="*/ 679450 h 1533525"/>
              <a:gd name="connsiteX29" fmla="*/ 415925 w 2025650"/>
              <a:gd name="connsiteY29" fmla="*/ 622300 h 1533525"/>
              <a:gd name="connsiteX30" fmla="*/ 349250 w 2025650"/>
              <a:gd name="connsiteY30" fmla="*/ 622300 h 1533525"/>
              <a:gd name="connsiteX31" fmla="*/ 349250 w 2025650"/>
              <a:gd name="connsiteY31" fmla="*/ 514350 h 1533525"/>
              <a:gd name="connsiteX32" fmla="*/ 311150 w 2025650"/>
              <a:gd name="connsiteY32" fmla="*/ 501650 h 1533525"/>
              <a:gd name="connsiteX33" fmla="*/ 307975 w 2025650"/>
              <a:gd name="connsiteY33" fmla="*/ 444500 h 1533525"/>
              <a:gd name="connsiteX34" fmla="*/ 307975 w 2025650"/>
              <a:gd name="connsiteY34" fmla="*/ 409575 h 1533525"/>
              <a:gd name="connsiteX35" fmla="*/ 266700 w 2025650"/>
              <a:gd name="connsiteY35" fmla="*/ 409575 h 1533525"/>
              <a:gd name="connsiteX36" fmla="*/ 260350 w 2025650"/>
              <a:gd name="connsiteY36" fmla="*/ 349250 h 1533525"/>
              <a:gd name="connsiteX37" fmla="*/ 257175 w 2025650"/>
              <a:gd name="connsiteY37" fmla="*/ 292100 h 1533525"/>
              <a:gd name="connsiteX38" fmla="*/ 200025 w 2025650"/>
              <a:gd name="connsiteY38" fmla="*/ 292100 h 1533525"/>
              <a:gd name="connsiteX39" fmla="*/ 200025 w 2025650"/>
              <a:gd name="connsiteY39" fmla="*/ 231775 h 1533525"/>
              <a:gd name="connsiteX40" fmla="*/ 142875 w 2025650"/>
              <a:gd name="connsiteY40" fmla="*/ 231775 h 1533525"/>
              <a:gd name="connsiteX41" fmla="*/ 139700 w 2025650"/>
              <a:gd name="connsiteY41" fmla="*/ 171450 h 1533525"/>
              <a:gd name="connsiteX42" fmla="*/ 130175 w 2025650"/>
              <a:gd name="connsiteY42" fmla="*/ 114300 h 1533525"/>
              <a:gd name="connsiteX43" fmla="*/ 123825 w 2025650"/>
              <a:gd name="connsiteY43" fmla="*/ 66675 h 1533525"/>
              <a:gd name="connsiteX44" fmla="*/ 92075 w 2025650"/>
              <a:gd name="connsiteY44" fmla="*/ 60325 h 1533525"/>
              <a:gd name="connsiteX45" fmla="*/ 82550 w 2025650"/>
              <a:gd name="connsiteY45" fmla="*/ 0 h 1533525"/>
              <a:gd name="connsiteX46" fmla="*/ 0 w 2025650"/>
              <a:gd name="connsiteY46" fmla="*/ 0 h 1533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2025650" h="1533525">
                <a:moveTo>
                  <a:pt x="2025650" y="1533525"/>
                </a:moveTo>
                <a:lnTo>
                  <a:pt x="1689100" y="1533525"/>
                </a:lnTo>
                <a:lnTo>
                  <a:pt x="1689100" y="1482725"/>
                </a:lnTo>
                <a:lnTo>
                  <a:pt x="1536700" y="1482725"/>
                </a:lnTo>
                <a:lnTo>
                  <a:pt x="1536700" y="1425575"/>
                </a:lnTo>
                <a:lnTo>
                  <a:pt x="1425575" y="1425575"/>
                </a:lnTo>
                <a:lnTo>
                  <a:pt x="1425575" y="1358900"/>
                </a:lnTo>
                <a:lnTo>
                  <a:pt x="1203325" y="1358900"/>
                </a:lnTo>
                <a:lnTo>
                  <a:pt x="1203325" y="1308100"/>
                </a:lnTo>
                <a:lnTo>
                  <a:pt x="1047750" y="1308100"/>
                </a:lnTo>
                <a:lnTo>
                  <a:pt x="1047750" y="1247775"/>
                </a:lnTo>
                <a:lnTo>
                  <a:pt x="993775" y="1247775"/>
                </a:lnTo>
                <a:lnTo>
                  <a:pt x="993775" y="1190625"/>
                </a:lnTo>
                <a:lnTo>
                  <a:pt x="930275" y="1190625"/>
                </a:lnTo>
                <a:lnTo>
                  <a:pt x="917575" y="1123950"/>
                </a:lnTo>
                <a:lnTo>
                  <a:pt x="911225" y="1082675"/>
                </a:lnTo>
                <a:lnTo>
                  <a:pt x="895350" y="1057275"/>
                </a:lnTo>
                <a:lnTo>
                  <a:pt x="885825" y="1025525"/>
                </a:lnTo>
                <a:lnTo>
                  <a:pt x="850900" y="1022350"/>
                </a:lnTo>
                <a:lnTo>
                  <a:pt x="850900" y="958850"/>
                </a:lnTo>
                <a:lnTo>
                  <a:pt x="714375" y="958850"/>
                </a:lnTo>
                <a:lnTo>
                  <a:pt x="714375" y="904875"/>
                </a:lnTo>
                <a:lnTo>
                  <a:pt x="660400" y="904875"/>
                </a:lnTo>
                <a:lnTo>
                  <a:pt x="660400" y="857250"/>
                </a:lnTo>
                <a:lnTo>
                  <a:pt x="600075" y="857250"/>
                </a:lnTo>
                <a:lnTo>
                  <a:pt x="600075" y="796925"/>
                </a:lnTo>
                <a:lnTo>
                  <a:pt x="552450" y="796925"/>
                </a:lnTo>
                <a:lnTo>
                  <a:pt x="552450" y="679450"/>
                </a:lnTo>
                <a:lnTo>
                  <a:pt x="415925" y="679450"/>
                </a:lnTo>
                <a:lnTo>
                  <a:pt x="415925" y="622300"/>
                </a:lnTo>
                <a:lnTo>
                  <a:pt x="349250" y="622300"/>
                </a:lnTo>
                <a:lnTo>
                  <a:pt x="349250" y="514350"/>
                </a:lnTo>
                <a:lnTo>
                  <a:pt x="311150" y="501650"/>
                </a:lnTo>
                <a:lnTo>
                  <a:pt x="307975" y="444500"/>
                </a:lnTo>
                <a:lnTo>
                  <a:pt x="307975" y="409575"/>
                </a:lnTo>
                <a:lnTo>
                  <a:pt x="266700" y="409575"/>
                </a:lnTo>
                <a:lnTo>
                  <a:pt x="260350" y="349250"/>
                </a:lnTo>
                <a:lnTo>
                  <a:pt x="257175" y="292100"/>
                </a:lnTo>
                <a:lnTo>
                  <a:pt x="200025" y="292100"/>
                </a:lnTo>
                <a:lnTo>
                  <a:pt x="200025" y="231775"/>
                </a:lnTo>
                <a:lnTo>
                  <a:pt x="142875" y="231775"/>
                </a:lnTo>
                <a:lnTo>
                  <a:pt x="139700" y="171450"/>
                </a:lnTo>
                <a:lnTo>
                  <a:pt x="130175" y="114300"/>
                </a:lnTo>
                <a:lnTo>
                  <a:pt x="123825" y="66675"/>
                </a:lnTo>
                <a:lnTo>
                  <a:pt x="92075" y="60325"/>
                </a:lnTo>
                <a:lnTo>
                  <a:pt x="82550" y="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rgbClr val="A470A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4" name="ZoneTexte 133">
            <a:extLst>
              <a:ext uri="{FF2B5EF4-FFF2-40B4-BE49-F238E27FC236}">
                <a16:creationId xmlns:a16="http://schemas.microsoft.com/office/drawing/2014/main" xmlns="" id="{961DB85F-D6B7-CE49-94DB-4972271382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483" y="4845691"/>
            <a:ext cx="87852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dirty="0" err="1">
                <a:solidFill>
                  <a:srgbClr val="4D4D4D"/>
                </a:solidFill>
                <a:latin typeface="Calibri"/>
              </a:rPr>
              <a:t>Demols</a:t>
            </a:r>
            <a:r>
              <a:rPr lang="fr-FR" sz="1000" dirty="0">
                <a:solidFill>
                  <a:srgbClr val="4D4D4D"/>
                </a:solidFill>
                <a:latin typeface="Calibri"/>
              </a:rPr>
              <a:t> A et al., ASCO GI 2019, abs 345 </a:t>
            </a:r>
          </a:p>
        </p:txBody>
      </p:sp>
    </p:spTree>
    <p:extLst>
      <p:ext uri="{BB962C8B-B14F-4D97-AF65-F5344CB8AC3E}">
        <p14:creationId xmlns:p14="http://schemas.microsoft.com/office/powerpoint/2010/main" val="377186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xmlns="" id="{D11110D5-9095-234B-967B-BD6D8C5D37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4501" y="3517946"/>
            <a:ext cx="7660212" cy="1125140"/>
          </a:xfrm>
        </p:spPr>
        <p:txBody>
          <a:bodyPr/>
          <a:lstStyle/>
          <a:p>
            <a:r>
              <a:rPr lang="fr-FR" dirty="0" err="1">
                <a:solidFill>
                  <a:schemeClr val="bg1"/>
                </a:solidFill>
              </a:rPr>
              <a:t>Kaseb</a:t>
            </a:r>
            <a:r>
              <a:rPr lang="fr-FR" dirty="0">
                <a:solidFill>
                  <a:schemeClr val="bg1"/>
                </a:solidFill>
              </a:rPr>
              <a:t> A.O.  et al. ASCO GI 2019, </a:t>
            </a:r>
            <a:r>
              <a:rPr lang="fr-FR" dirty="0" err="1">
                <a:solidFill>
                  <a:schemeClr val="bg1"/>
                </a:solidFill>
              </a:rPr>
              <a:t>abstr</a:t>
            </a:r>
            <a:r>
              <a:rPr lang="fr-FR" dirty="0">
                <a:solidFill>
                  <a:schemeClr val="bg1"/>
                </a:solidFill>
              </a:rPr>
              <a:t> 185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xmlns="" id="{F8B90FEF-C984-E148-BBE3-3754C5C30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773" y="2207894"/>
            <a:ext cx="7680124" cy="1314951"/>
          </a:xfrm>
        </p:spPr>
        <p:txBody>
          <a:bodyPr>
            <a:no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Immunothérapie péri-opératoire des CHC opérables</a:t>
            </a:r>
            <a:br>
              <a:rPr lang="fr-FR" sz="2400" dirty="0">
                <a:solidFill>
                  <a:schemeClr val="bg1"/>
                </a:solidFill>
              </a:rPr>
            </a:br>
            <a:r>
              <a:rPr lang="fr-FR" sz="2400" dirty="0">
                <a:solidFill>
                  <a:schemeClr val="bg1"/>
                </a:solidFill>
              </a:rPr>
              <a:t> Étude de phase II randomisée </a:t>
            </a:r>
            <a:r>
              <a:rPr lang="fr-FR" sz="2400" dirty="0" err="1">
                <a:solidFill>
                  <a:schemeClr val="bg1"/>
                </a:solidFill>
              </a:rPr>
              <a:t>nivolumab</a:t>
            </a:r>
            <a:r>
              <a:rPr lang="fr-FR" sz="2400" dirty="0">
                <a:solidFill>
                  <a:schemeClr val="bg1"/>
                </a:solidFill>
              </a:rPr>
              <a:t> </a:t>
            </a:r>
            <a:r>
              <a:rPr lang="fr-FR" sz="2400" i="1" dirty="0">
                <a:solidFill>
                  <a:schemeClr val="bg1"/>
                </a:solidFill>
              </a:rPr>
              <a:t>vs</a:t>
            </a:r>
            <a:r>
              <a:rPr lang="fr-FR" sz="2400" dirty="0">
                <a:solidFill>
                  <a:schemeClr val="bg1"/>
                </a:solidFill>
              </a:rPr>
              <a:t> </a:t>
            </a:r>
            <a:r>
              <a:rPr lang="fr-FR" sz="2400" dirty="0" err="1">
                <a:solidFill>
                  <a:schemeClr val="bg1"/>
                </a:solidFill>
              </a:rPr>
              <a:t>Nivolumab</a:t>
            </a:r>
            <a:r>
              <a:rPr lang="fr-FR" sz="2400" dirty="0">
                <a:solidFill>
                  <a:schemeClr val="bg1"/>
                </a:solidFill>
              </a:rPr>
              <a:t> + </a:t>
            </a:r>
            <a:r>
              <a:rPr lang="fr-FR" sz="2400" dirty="0" err="1">
                <a:solidFill>
                  <a:schemeClr val="bg1"/>
                </a:solidFill>
              </a:rPr>
              <a:t>ipilimumab</a:t>
            </a:r>
            <a:endParaRPr lang="fr-F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21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20A6D8AC-1018-654F-9D73-DA906C77B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2700" dirty="0"/>
              <a:t>Design de l’étude </a:t>
            </a:r>
            <a:r>
              <a:rPr lang="fr-FR" sz="2200" dirty="0"/>
              <a:t/>
            </a:r>
            <a:br>
              <a:rPr lang="fr-FR" sz="2200" dirty="0"/>
            </a:br>
            <a:r>
              <a:rPr lang="fr-FR" sz="2200" dirty="0"/>
              <a:t>Rationnel : Activité anti-tumorale des anti-PD-1 et anti-CTLA-4 dans le CHC</a:t>
            </a:r>
            <a:r>
              <a:rPr lang="fr-FR" dirty="0"/>
              <a:t/>
            </a:r>
            <a:br>
              <a:rPr lang="fr-FR" dirty="0"/>
            </a:br>
            <a:r>
              <a:rPr lang="fr-FR" sz="1200" i="1" dirty="0"/>
              <a:t> (El-</a:t>
            </a:r>
            <a:r>
              <a:rPr lang="fr-FR" sz="1200" i="1" dirty="0" err="1"/>
              <a:t>Khoueiry</a:t>
            </a:r>
            <a:r>
              <a:rPr lang="fr-FR" sz="1200" i="1" dirty="0"/>
              <a:t> et al. Lancet 2017; Zhu et al. Lancet </a:t>
            </a:r>
            <a:r>
              <a:rPr lang="fr-FR" sz="1200" i="1" dirty="0" err="1"/>
              <a:t>Oncol</a:t>
            </a:r>
            <a:r>
              <a:rPr lang="fr-FR" sz="1200" i="1" dirty="0"/>
              <a:t> 2018)</a:t>
            </a:r>
            <a:r>
              <a:rPr lang="fr-FR" sz="1600" i="1" dirty="0"/>
              <a:t/>
            </a:r>
            <a:br>
              <a:rPr lang="fr-FR" sz="1600" i="1" dirty="0"/>
            </a:br>
            <a:endParaRPr lang="fr-FR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xmlns="" id="{563F7C59-73AE-124F-A155-1B90BEEABB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59582"/>
            <a:ext cx="8229600" cy="628649"/>
          </a:xfrm>
        </p:spPr>
        <p:txBody>
          <a:bodyPr>
            <a:normAutofit/>
          </a:bodyPr>
          <a:lstStyle/>
          <a:p>
            <a:r>
              <a:rPr lang="fr-FR" dirty="0"/>
              <a:t>CHC opérables (n=30, 1:1 randomisation bras A et B)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xmlns="" id="{C18E3CDA-BEA1-0249-883E-F0A5AA2A6BE5}"/>
              </a:ext>
            </a:extLst>
          </p:cNvPr>
          <p:cNvSpPr/>
          <p:nvPr/>
        </p:nvSpPr>
        <p:spPr>
          <a:xfrm>
            <a:off x="554386" y="4114124"/>
            <a:ext cx="8366397" cy="499797"/>
          </a:xfrm>
          <a:prstGeom prst="roundRect">
            <a:avLst/>
          </a:prstGeom>
          <a:solidFill>
            <a:srgbClr val="A370A9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FR" sz="1600" b="1" dirty="0">
                <a:solidFill>
                  <a:prstClr val="white"/>
                </a:solidFill>
              </a:rPr>
              <a:t>Objectif principal : toxicité (13/15 patients sans toxicité de grade 3)</a:t>
            </a:r>
          </a:p>
          <a:p>
            <a:pPr lvl="0" algn="ctr"/>
            <a:r>
              <a:rPr lang="fr-FR" sz="1600" b="1" dirty="0">
                <a:solidFill>
                  <a:prstClr val="white"/>
                </a:solidFill>
              </a:rPr>
              <a:t>Objectifs secondaires : taux de réponse objective, temps jusqu’à progression</a:t>
            </a:r>
          </a:p>
        </p:txBody>
      </p:sp>
      <p:sp>
        <p:nvSpPr>
          <p:cNvPr id="7" name="Espace réservé du contenu 4">
            <a:extLst>
              <a:ext uri="{FF2B5EF4-FFF2-40B4-BE49-F238E27FC236}">
                <a16:creationId xmlns:a16="http://schemas.microsoft.com/office/drawing/2014/main" xmlns="" id="{BAA1E1D3-7A75-4747-808D-6BB0FCD786CE}"/>
              </a:ext>
            </a:extLst>
          </p:cNvPr>
          <p:cNvSpPr txBox="1">
            <a:spLocks/>
          </p:cNvSpPr>
          <p:nvPr/>
        </p:nvSpPr>
        <p:spPr>
          <a:xfrm>
            <a:off x="415639" y="4596168"/>
            <a:ext cx="8229600" cy="6286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A370A9"/>
              </a:buClr>
              <a:buFont typeface="Wingdings" pitchFamily="2" charset="2"/>
              <a:buChar char="§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r-FR" sz="1400" b="1" dirty="0"/>
              <a:t>Objectif exploratoire </a:t>
            </a:r>
            <a:r>
              <a:rPr lang="fr-FR" sz="1400" dirty="0"/>
              <a:t>: </a:t>
            </a:r>
            <a:r>
              <a:rPr lang="fr-FR" sz="1400" i="1" dirty="0"/>
              <a:t>les changements immunologiques/ des biomarqueurs </a:t>
            </a:r>
            <a:r>
              <a:rPr lang="fr-FR" sz="1400" dirty="0"/>
              <a:t>dans les tissus tumoraux et le sang périphérique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B7AD9E0E-108C-7F46-864F-E9FAE4AFE429}"/>
              </a:ext>
            </a:extLst>
          </p:cNvPr>
          <p:cNvSpPr txBox="1"/>
          <p:nvPr/>
        </p:nvSpPr>
        <p:spPr>
          <a:xfrm>
            <a:off x="715538" y="2165099"/>
            <a:ext cx="580445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accent1"/>
                </a:solidFill>
              </a:rPr>
              <a:t>0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xmlns="" id="{3C1D1879-17BB-FA43-B435-32D544E3C102}"/>
              </a:ext>
            </a:extLst>
          </p:cNvPr>
          <p:cNvCxnSpPr>
            <a:cxnSpLocks/>
          </p:cNvCxnSpPr>
          <p:nvPr/>
        </p:nvCxnSpPr>
        <p:spPr>
          <a:xfrm>
            <a:off x="816200" y="2170335"/>
            <a:ext cx="784277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xmlns="" id="{C40393A9-6475-414E-AA73-1DDEF14C862A}"/>
              </a:ext>
            </a:extLst>
          </p:cNvPr>
          <p:cNvCxnSpPr>
            <a:cxnSpLocks/>
          </p:cNvCxnSpPr>
          <p:nvPr/>
        </p:nvCxnSpPr>
        <p:spPr>
          <a:xfrm rot="5400000">
            <a:off x="947761" y="2116424"/>
            <a:ext cx="108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7A628E2D-651D-294B-B916-1D4DFB8EFE41}"/>
              </a:ext>
            </a:extLst>
          </p:cNvPr>
          <p:cNvSpPr txBox="1"/>
          <p:nvPr/>
        </p:nvSpPr>
        <p:spPr>
          <a:xfrm>
            <a:off x="1313443" y="2165099"/>
            <a:ext cx="580445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accent1"/>
                </a:solidFill>
              </a:rPr>
              <a:t>2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xmlns="" id="{09496983-293F-D846-B195-A6E39162634C}"/>
              </a:ext>
            </a:extLst>
          </p:cNvPr>
          <p:cNvCxnSpPr>
            <a:cxnSpLocks/>
          </p:cNvCxnSpPr>
          <p:nvPr/>
        </p:nvCxnSpPr>
        <p:spPr>
          <a:xfrm rot="5400000">
            <a:off x="1550212" y="2116424"/>
            <a:ext cx="108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2631FB19-0AD9-0042-BF2E-FB122EFA5B66}"/>
              </a:ext>
            </a:extLst>
          </p:cNvPr>
          <p:cNvSpPr txBox="1"/>
          <p:nvPr/>
        </p:nvSpPr>
        <p:spPr>
          <a:xfrm>
            <a:off x="1916802" y="2165099"/>
            <a:ext cx="580445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accent1"/>
                </a:solidFill>
              </a:rPr>
              <a:t>4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xmlns="" id="{9BE3DB5D-2849-3E40-B08D-78D3081F2622}"/>
              </a:ext>
            </a:extLst>
          </p:cNvPr>
          <p:cNvCxnSpPr>
            <a:cxnSpLocks/>
          </p:cNvCxnSpPr>
          <p:nvPr/>
        </p:nvCxnSpPr>
        <p:spPr>
          <a:xfrm rot="5400000">
            <a:off x="2153571" y="2116424"/>
            <a:ext cx="108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F469667A-B881-684D-AD11-0F0DEBD675BD}"/>
              </a:ext>
            </a:extLst>
          </p:cNvPr>
          <p:cNvSpPr txBox="1"/>
          <p:nvPr/>
        </p:nvSpPr>
        <p:spPr>
          <a:xfrm>
            <a:off x="2542905" y="2165099"/>
            <a:ext cx="580445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accent1"/>
                </a:solidFill>
              </a:rPr>
              <a:t>6</a:t>
            </a: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xmlns="" id="{4B0B3915-1D8E-564A-9D30-039C23510A26}"/>
              </a:ext>
            </a:extLst>
          </p:cNvPr>
          <p:cNvCxnSpPr>
            <a:cxnSpLocks/>
          </p:cNvCxnSpPr>
          <p:nvPr/>
        </p:nvCxnSpPr>
        <p:spPr>
          <a:xfrm rot="5400000">
            <a:off x="2779674" y="2116424"/>
            <a:ext cx="108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54904389-1823-EF41-A98E-4B03E0FF1749}"/>
              </a:ext>
            </a:extLst>
          </p:cNvPr>
          <p:cNvSpPr txBox="1"/>
          <p:nvPr/>
        </p:nvSpPr>
        <p:spPr>
          <a:xfrm>
            <a:off x="3429749" y="2165099"/>
            <a:ext cx="580445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accent1"/>
                </a:solidFill>
              </a:rPr>
              <a:t>10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xmlns="" id="{CD22095A-D089-3444-82FE-AE40FB88CF7F}"/>
              </a:ext>
            </a:extLst>
          </p:cNvPr>
          <p:cNvCxnSpPr>
            <a:cxnSpLocks/>
          </p:cNvCxnSpPr>
          <p:nvPr/>
        </p:nvCxnSpPr>
        <p:spPr>
          <a:xfrm rot="5400000">
            <a:off x="3666518" y="2116424"/>
            <a:ext cx="108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6262835A-976A-6E48-AC89-DE912826CE0E}"/>
              </a:ext>
            </a:extLst>
          </p:cNvPr>
          <p:cNvSpPr txBox="1"/>
          <p:nvPr/>
        </p:nvSpPr>
        <p:spPr>
          <a:xfrm>
            <a:off x="4089129" y="2165099"/>
            <a:ext cx="580445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accent1"/>
                </a:solidFill>
              </a:rPr>
              <a:t>12</a:t>
            </a: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xmlns="" id="{A05C270A-2CE9-EE47-AF70-A142CB343584}"/>
              </a:ext>
            </a:extLst>
          </p:cNvPr>
          <p:cNvCxnSpPr>
            <a:cxnSpLocks/>
          </p:cNvCxnSpPr>
          <p:nvPr/>
        </p:nvCxnSpPr>
        <p:spPr>
          <a:xfrm rot="5400000">
            <a:off x="4325898" y="2116424"/>
            <a:ext cx="108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ZoneTexte 24">
            <a:extLst>
              <a:ext uri="{FF2B5EF4-FFF2-40B4-BE49-F238E27FC236}">
                <a16:creationId xmlns:a16="http://schemas.microsoft.com/office/drawing/2014/main" xmlns="" id="{AE5A8DCD-25D9-4F4F-8564-1D66706334FB}"/>
              </a:ext>
            </a:extLst>
          </p:cNvPr>
          <p:cNvSpPr txBox="1"/>
          <p:nvPr/>
        </p:nvSpPr>
        <p:spPr>
          <a:xfrm>
            <a:off x="4638678" y="2165099"/>
            <a:ext cx="580445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accent1"/>
                </a:solidFill>
              </a:rPr>
              <a:t>14</a:t>
            </a: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xmlns="" id="{5EE5996D-939D-1D4A-82E6-80BE1B3495E5}"/>
              </a:ext>
            </a:extLst>
          </p:cNvPr>
          <p:cNvCxnSpPr>
            <a:cxnSpLocks/>
          </p:cNvCxnSpPr>
          <p:nvPr/>
        </p:nvCxnSpPr>
        <p:spPr>
          <a:xfrm rot="5400000">
            <a:off x="4875447" y="2116424"/>
            <a:ext cx="108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xmlns="" id="{E88A8CD9-B974-5F4B-8EFE-FAC4DF151886}"/>
              </a:ext>
            </a:extLst>
          </p:cNvPr>
          <p:cNvSpPr txBox="1"/>
          <p:nvPr/>
        </p:nvSpPr>
        <p:spPr>
          <a:xfrm>
            <a:off x="5239050" y="2165099"/>
            <a:ext cx="580445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accent1"/>
                </a:solidFill>
              </a:rPr>
              <a:t>16</a:t>
            </a:r>
          </a:p>
        </p:txBody>
      </p: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xmlns="" id="{2030E366-2695-684A-BA20-805C189A9188}"/>
              </a:ext>
            </a:extLst>
          </p:cNvPr>
          <p:cNvCxnSpPr>
            <a:cxnSpLocks/>
          </p:cNvCxnSpPr>
          <p:nvPr/>
        </p:nvCxnSpPr>
        <p:spPr>
          <a:xfrm rot="5400000">
            <a:off x="5475819" y="2116424"/>
            <a:ext cx="108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xmlns="" id="{DCF00501-A78E-D94B-B8D1-4FBE7627A5A6}"/>
              </a:ext>
            </a:extLst>
          </p:cNvPr>
          <p:cNvSpPr txBox="1"/>
          <p:nvPr/>
        </p:nvSpPr>
        <p:spPr>
          <a:xfrm>
            <a:off x="5737775" y="2165099"/>
            <a:ext cx="580445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accent1"/>
                </a:solidFill>
              </a:rPr>
              <a:t>18</a:t>
            </a: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xmlns="" id="{8FD331DE-30F7-D549-A80D-FC3C79376ED3}"/>
              </a:ext>
            </a:extLst>
          </p:cNvPr>
          <p:cNvCxnSpPr>
            <a:cxnSpLocks/>
          </p:cNvCxnSpPr>
          <p:nvPr/>
        </p:nvCxnSpPr>
        <p:spPr>
          <a:xfrm rot="5400000">
            <a:off x="5974544" y="2116424"/>
            <a:ext cx="108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ZoneTexte 30">
            <a:extLst>
              <a:ext uri="{FF2B5EF4-FFF2-40B4-BE49-F238E27FC236}">
                <a16:creationId xmlns:a16="http://schemas.microsoft.com/office/drawing/2014/main" xmlns="" id="{90CF287A-9C31-CE4C-8E58-DF85ED6A45BD}"/>
              </a:ext>
            </a:extLst>
          </p:cNvPr>
          <p:cNvSpPr txBox="1"/>
          <p:nvPr/>
        </p:nvSpPr>
        <p:spPr>
          <a:xfrm>
            <a:off x="6341916" y="2165099"/>
            <a:ext cx="580445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accent1"/>
                </a:solidFill>
              </a:rPr>
              <a:t>20</a:t>
            </a:r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xmlns="" id="{83CDF8DF-04E5-634B-81D2-2C7C1FC0A5A5}"/>
              </a:ext>
            </a:extLst>
          </p:cNvPr>
          <p:cNvCxnSpPr>
            <a:cxnSpLocks/>
          </p:cNvCxnSpPr>
          <p:nvPr/>
        </p:nvCxnSpPr>
        <p:spPr>
          <a:xfrm rot="5400000">
            <a:off x="6578685" y="2116424"/>
            <a:ext cx="108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ZoneTexte 32">
            <a:extLst>
              <a:ext uri="{FF2B5EF4-FFF2-40B4-BE49-F238E27FC236}">
                <a16:creationId xmlns:a16="http://schemas.microsoft.com/office/drawing/2014/main" xmlns="" id="{2CF33F18-17C8-3A4B-B7D2-A6341FB5648F}"/>
              </a:ext>
            </a:extLst>
          </p:cNvPr>
          <p:cNvSpPr txBox="1"/>
          <p:nvPr/>
        </p:nvSpPr>
        <p:spPr>
          <a:xfrm>
            <a:off x="6945275" y="2165099"/>
            <a:ext cx="580445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accent1"/>
                </a:solidFill>
              </a:rPr>
              <a:t>22</a:t>
            </a:r>
          </a:p>
        </p:txBody>
      </p: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xmlns="" id="{8B15AD64-485E-964A-B272-AEF341311130}"/>
              </a:ext>
            </a:extLst>
          </p:cNvPr>
          <p:cNvCxnSpPr>
            <a:cxnSpLocks/>
          </p:cNvCxnSpPr>
          <p:nvPr/>
        </p:nvCxnSpPr>
        <p:spPr>
          <a:xfrm rot="5400000">
            <a:off x="7182044" y="2116424"/>
            <a:ext cx="108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ZoneTexte 35">
            <a:extLst>
              <a:ext uri="{FF2B5EF4-FFF2-40B4-BE49-F238E27FC236}">
                <a16:creationId xmlns:a16="http://schemas.microsoft.com/office/drawing/2014/main" xmlns="" id="{FD6E6355-6F9C-2548-BB42-78E7B1C47F31}"/>
              </a:ext>
            </a:extLst>
          </p:cNvPr>
          <p:cNvSpPr txBox="1"/>
          <p:nvPr/>
        </p:nvSpPr>
        <p:spPr>
          <a:xfrm>
            <a:off x="7555395" y="2165099"/>
            <a:ext cx="580445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accent1"/>
                </a:solidFill>
              </a:rPr>
              <a:t>24</a:t>
            </a:r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xmlns="" id="{64A2E67C-732C-3840-9976-96D70D4805DC}"/>
              </a:ext>
            </a:extLst>
          </p:cNvPr>
          <p:cNvCxnSpPr>
            <a:cxnSpLocks/>
          </p:cNvCxnSpPr>
          <p:nvPr/>
        </p:nvCxnSpPr>
        <p:spPr>
          <a:xfrm rot="5400000">
            <a:off x="7792164" y="2116424"/>
            <a:ext cx="108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ZoneTexte 37">
            <a:extLst>
              <a:ext uri="{FF2B5EF4-FFF2-40B4-BE49-F238E27FC236}">
                <a16:creationId xmlns:a16="http://schemas.microsoft.com/office/drawing/2014/main" xmlns="" id="{E00AC843-F533-BE48-BA78-D5EE0428A417}"/>
              </a:ext>
            </a:extLst>
          </p:cNvPr>
          <p:cNvSpPr txBox="1"/>
          <p:nvPr/>
        </p:nvSpPr>
        <p:spPr>
          <a:xfrm>
            <a:off x="8115869" y="2184991"/>
            <a:ext cx="899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accent1"/>
                </a:solidFill>
              </a:rPr>
              <a:t>Jusqu’à 2 ans</a:t>
            </a:r>
          </a:p>
        </p:txBody>
      </p: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xmlns="" id="{D55A92BB-054A-5E49-BF8A-138797D6381B}"/>
              </a:ext>
            </a:extLst>
          </p:cNvPr>
          <p:cNvCxnSpPr>
            <a:cxnSpLocks/>
          </p:cNvCxnSpPr>
          <p:nvPr/>
        </p:nvCxnSpPr>
        <p:spPr>
          <a:xfrm flipV="1">
            <a:off x="7845618" y="2472132"/>
            <a:ext cx="0" cy="272520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xmlns="" id="{8F6C755E-CDC4-B64B-ACDF-7B2132563D36}"/>
              </a:ext>
            </a:extLst>
          </p:cNvPr>
          <p:cNvCxnSpPr>
            <a:cxnSpLocks/>
          </p:cNvCxnSpPr>
          <p:nvPr/>
        </p:nvCxnSpPr>
        <p:spPr>
          <a:xfrm flipV="1">
            <a:off x="7240845" y="2472132"/>
            <a:ext cx="0" cy="272520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xmlns="" id="{6EE3A0AE-F721-D54B-B63F-A42A0944BC92}"/>
              </a:ext>
            </a:extLst>
          </p:cNvPr>
          <p:cNvCxnSpPr>
            <a:cxnSpLocks/>
          </p:cNvCxnSpPr>
          <p:nvPr/>
        </p:nvCxnSpPr>
        <p:spPr>
          <a:xfrm flipV="1">
            <a:off x="6642036" y="2472132"/>
            <a:ext cx="0" cy="272520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xmlns="" id="{67CE50E8-E6FE-284B-A073-76CC62396F67}"/>
              </a:ext>
            </a:extLst>
          </p:cNvPr>
          <p:cNvCxnSpPr>
            <a:cxnSpLocks/>
          </p:cNvCxnSpPr>
          <p:nvPr/>
        </p:nvCxnSpPr>
        <p:spPr>
          <a:xfrm flipV="1">
            <a:off x="6036320" y="2472132"/>
            <a:ext cx="0" cy="272520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xmlns="" id="{59EA7AB7-8BF9-844B-BC38-0A27F4F6F525}"/>
              </a:ext>
            </a:extLst>
          </p:cNvPr>
          <p:cNvCxnSpPr>
            <a:cxnSpLocks/>
          </p:cNvCxnSpPr>
          <p:nvPr/>
        </p:nvCxnSpPr>
        <p:spPr>
          <a:xfrm flipV="1">
            <a:off x="5531630" y="2472132"/>
            <a:ext cx="0" cy="272520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xmlns="" id="{17E893B1-F550-E142-A301-3110E797B3ED}"/>
              </a:ext>
            </a:extLst>
          </p:cNvPr>
          <p:cNvCxnSpPr>
            <a:cxnSpLocks/>
          </p:cNvCxnSpPr>
          <p:nvPr/>
        </p:nvCxnSpPr>
        <p:spPr>
          <a:xfrm flipV="1">
            <a:off x="4932821" y="2472132"/>
            <a:ext cx="0" cy="272520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xmlns="" id="{CF47ECBA-CA57-A34C-8244-A00EE58ADB95}"/>
              </a:ext>
            </a:extLst>
          </p:cNvPr>
          <p:cNvCxnSpPr>
            <a:cxnSpLocks/>
          </p:cNvCxnSpPr>
          <p:nvPr/>
        </p:nvCxnSpPr>
        <p:spPr>
          <a:xfrm flipV="1">
            <a:off x="4378721" y="2472132"/>
            <a:ext cx="0" cy="272520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xmlns="" id="{4F701E8B-4872-F141-A3B7-E4302394B61F}"/>
              </a:ext>
            </a:extLst>
          </p:cNvPr>
          <p:cNvCxnSpPr>
            <a:cxnSpLocks/>
          </p:cNvCxnSpPr>
          <p:nvPr/>
        </p:nvCxnSpPr>
        <p:spPr>
          <a:xfrm flipV="1">
            <a:off x="3729870" y="2472132"/>
            <a:ext cx="0" cy="272520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xmlns="" id="{42DB7EB2-EF8D-0943-A65A-9BFA71EDB5F6}"/>
              </a:ext>
            </a:extLst>
          </p:cNvPr>
          <p:cNvCxnSpPr>
            <a:cxnSpLocks/>
          </p:cNvCxnSpPr>
          <p:nvPr/>
        </p:nvCxnSpPr>
        <p:spPr>
          <a:xfrm flipV="1">
            <a:off x="2217705" y="2472132"/>
            <a:ext cx="0" cy="272520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xmlns="" id="{B71D09FB-23DD-844A-9CF7-A180233C8515}"/>
              </a:ext>
            </a:extLst>
          </p:cNvPr>
          <p:cNvCxnSpPr>
            <a:cxnSpLocks/>
          </p:cNvCxnSpPr>
          <p:nvPr/>
        </p:nvCxnSpPr>
        <p:spPr>
          <a:xfrm flipV="1">
            <a:off x="1605246" y="2472132"/>
            <a:ext cx="0" cy="272520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xmlns="" id="{04C84374-8995-C048-85DF-279F4FC5010E}"/>
              </a:ext>
            </a:extLst>
          </p:cNvPr>
          <p:cNvCxnSpPr>
            <a:cxnSpLocks/>
          </p:cNvCxnSpPr>
          <p:nvPr/>
        </p:nvCxnSpPr>
        <p:spPr>
          <a:xfrm flipV="1">
            <a:off x="1002663" y="2472132"/>
            <a:ext cx="0" cy="272520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Flèche vers le haut 53">
            <a:extLst>
              <a:ext uri="{FF2B5EF4-FFF2-40B4-BE49-F238E27FC236}">
                <a16:creationId xmlns:a16="http://schemas.microsoft.com/office/drawing/2014/main" xmlns="" id="{83271A5B-72BB-1344-8614-7F9DDEC50567}"/>
              </a:ext>
            </a:extLst>
          </p:cNvPr>
          <p:cNvSpPr/>
          <p:nvPr/>
        </p:nvSpPr>
        <p:spPr>
          <a:xfrm>
            <a:off x="2711355" y="2585426"/>
            <a:ext cx="272955" cy="359392"/>
          </a:xfrm>
          <a:prstGeom prst="up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xmlns="" id="{807B4B46-7F55-764F-9A26-26E1C921F7B9}"/>
              </a:ext>
            </a:extLst>
          </p:cNvPr>
          <p:cNvSpPr txBox="1"/>
          <p:nvPr/>
        </p:nvSpPr>
        <p:spPr>
          <a:xfrm>
            <a:off x="457200" y="2847810"/>
            <a:ext cx="1759529" cy="123610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1760"/>
              </a:lnSpc>
            </a:pPr>
            <a:r>
              <a:rPr lang="fr-FR" sz="1400" dirty="0">
                <a:solidFill>
                  <a:schemeClr val="accent1"/>
                </a:solidFill>
              </a:rPr>
              <a:t>Phase </a:t>
            </a:r>
            <a:r>
              <a:rPr lang="fr-FR" sz="1400" dirty="0" err="1">
                <a:solidFill>
                  <a:schemeClr val="accent1"/>
                </a:solidFill>
              </a:rPr>
              <a:t>pré-opératoire</a:t>
            </a:r>
            <a:r>
              <a:rPr lang="fr-FR" sz="1400" dirty="0">
                <a:solidFill>
                  <a:schemeClr val="accent1"/>
                </a:solidFill>
              </a:rPr>
              <a:t> </a:t>
            </a:r>
            <a:r>
              <a:rPr lang="fr-FR" sz="1400" dirty="0" err="1">
                <a:solidFill>
                  <a:schemeClr val="accent1"/>
                </a:solidFill>
              </a:rPr>
              <a:t>nivolumab</a:t>
            </a:r>
            <a:r>
              <a:rPr lang="fr-FR" sz="1400" dirty="0">
                <a:solidFill>
                  <a:schemeClr val="accent1"/>
                </a:solidFill>
              </a:rPr>
              <a:t> 240 mg q2sem +/- </a:t>
            </a:r>
            <a:r>
              <a:rPr lang="fr-FR" sz="1400" dirty="0" err="1">
                <a:solidFill>
                  <a:schemeClr val="accent1"/>
                </a:solidFill>
              </a:rPr>
              <a:t>ipilimumab</a:t>
            </a:r>
            <a:r>
              <a:rPr lang="fr-FR" sz="1400" dirty="0">
                <a:solidFill>
                  <a:schemeClr val="accent1"/>
                </a:solidFill>
              </a:rPr>
              <a:t> </a:t>
            </a:r>
            <a:br>
              <a:rPr lang="fr-FR" sz="1400" dirty="0">
                <a:solidFill>
                  <a:schemeClr val="accent1"/>
                </a:solidFill>
              </a:rPr>
            </a:br>
            <a:r>
              <a:rPr lang="fr-FR" sz="1400" dirty="0">
                <a:solidFill>
                  <a:schemeClr val="accent1"/>
                </a:solidFill>
              </a:rPr>
              <a:t>1 mg/kg J1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xmlns="" id="{D9BAF647-4B9D-884D-B432-0CF1F54432D8}"/>
              </a:ext>
            </a:extLst>
          </p:cNvPr>
          <p:cNvSpPr txBox="1"/>
          <p:nvPr/>
        </p:nvSpPr>
        <p:spPr>
          <a:xfrm>
            <a:off x="3380509" y="2847810"/>
            <a:ext cx="5583382" cy="101886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1760"/>
              </a:lnSpc>
            </a:pPr>
            <a:r>
              <a:rPr lang="fr-FR" dirty="0">
                <a:solidFill>
                  <a:schemeClr val="accent1"/>
                </a:solidFill>
              </a:rPr>
              <a:t>Phase post-opératoire </a:t>
            </a:r>
            <a:br>
              <a:rPr lang="fr-FR" dirty="0">
                <a:solidFill>
                  <a:schemeClr val="accent1"/>
                </a:solidFill>
              </a:rPr>
            </a:br>
            <a:r>
              <a:rPr lang="fr-FR" dirty="0" err="1">
                <a:solidFill>
                  <a:schemeClr val="accent1"/>
                </a:solidFill>
              </a:rPr>
              <a:t>nivolumab</a:t>
            </a:r>
            <a:r>
              <a:rPr lang="fr-FR" dirty="0">
                <a:solidFill>
                  <a:schemeClr val="accent1"/>
                </a:solidFill>
              </a:rPr>
              <a:t> 240 mg q2sem +/- </a:t>
            </a:r>
            <a:r>
              <a:rPr lang="fr-FR" dirty="0" err="1">
                <a:solidFill>
                  <a:schemeClr val="accent1"/>
                </a:solidFill>
              </a:rPr>
              <a:t>ipilimumab</a:t>
            </a:r>
            <a:r>
              <a:rPr lang="fr-FR" dirty="0">
                <a:solidFill>
                  <a:schemeClr val="accent1"/>
                </a:solidFill>
              </a:rPr>
              <a:t> </a:t>
            </a:r>
            <a:br>
              <a:rPr lang="fr-FR" dirty="0">
                <a:solidFill>
                  <a:schemeClr val="accent1"/>
                </a:solidFill>
              </a:rPr>
            </a:br>
            <a:r>
              <a:rPr lang="fr-FR" dirty="0">
                <a:solidFill>
                  <a:schemeClr val="accent1"/>
                </a:solidFill>
              </a:rPr>
              <a:t>1 mg/kg q6sem</a:t>
            </a:r>
          </a:p>
          <a:p>
            <a:pPr algn="ctr">
              <a:lnSpc>
                <a:spcPts val="1760"/>
              </a:lnSpc>
            </a:pPr>
            <a:r>
              <a:rPr lang="fr-FR" dirty="0">
                <a:solidFill>
                  <a:schemeClr val="accent1"/>
                </a:solidFill>
              </a:rPr>
              <a:t>Surveillance toutes les 12 semaines jusqu’à récidive</a:t>
            </a: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xmlns="" id="{63F01C01-E737-B942-AAAF-E6B50E27566F}"/>
              </a:ext>
            </a:extLst>
          </p:cNvPr>
          <p:cNvSpPr txBox="1"/>
          <p:nvPr/>
        </p:nvSpPr>
        <p:spPr>
          <a:xfrm>
            <a:off x="2313709" y="3019357"/>
            <a:ext cx="997528" cy="3231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1760"/>
              </a:lnSpc>
            </a:pPr>
            <a:r>
              <a:rPr lang="fr-FR" sz="1600" b="1" dirty="0">
                <a:solidFill>
                  <a:schemeClr val="bg1"/>
                </a:solidFill>
              </a:rPr>
              <a:t>Chirurgie</a:t>
            </a: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xmlns="" id="{78E340EC-ED51-B140-9781-84B8E6C08A79}"/>
              </a:ext>
            </a:extLst>
          </p:cNvPr>
          <p:cNvSpPr txBox="1"/>
          <p:nvPr/>
        </p:nvSpPr>
        <p:spPr>
          <a:xfrm>
            <a:off x="3759171" y="1440480"/>
            <a:ext cx="2036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accent1"/>
                </a:solidFill>
              </a:rPr>
              <a:t>Semaines d’études</a:t>
            </a:r>
          </a:p>
        </p:txBody>
      </p:sp>
      <p:sp>
        <p:nvSpPr>
          <p:cNvPr id="3" name="Accolade fermante 2">
            <a:extLst>
              <a:ext uri="{FF2B5EF4-FFF2-40B4-BE49-F238E27FC236}">
                <a16:creationId xmlns:a16="http://schemas.microsoft.com/office/drawing/2014/main" xmlns="" id="{D9870C5E-DC12-D24D-B450-D6AE1CA33CE2}"/>
              </a:ext>
            </a:extLst>
          </p:cNvPr>
          <p:cNvSpPr/>
          <p:nvPr/>
        </p:nvSpPr>
        <p:spPr>
          <a:xfrm rot="-5400000">
            <a:off x="4634346" y="-2020333"/>
            <a:ext cx="339437" cy="7682349"/>
          </a:xfrm>
          <a:prstGeom prst="rightBrac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ZoneTexte 3">
            <a:extLst>
              <a:ext uri="{FF2B5EF4-FFF2-40B4-BE49-F238E27FC236}">
                <a16:creationId xmlns:a16="http://schemas.microsoft.com/office/drawing/2014/main" xmlns="" id="{3566F6BB-A618-F54B-895D-4534AC9CF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4845692"/>
            <a:ext cx="87852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fr-FR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Kaseb</a:t>
            </a:r>
            <a:r>
              <a:rPr 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 A.O.  et al. ASCO GI 2019, abs 185</a:t>
            </a:r>
          </a:p>
        </p:txBody>
      </p:sp>
    </p:spTree>
    <p:extLst>
      <p:ext uri="{BB962C8B-B14F-4D97-AF65-F5344CB8AC3E}">
        <p14:creationId xmlns:p14="http://schemas.microsoft.com/office/powerpoint/2010/main" val="202549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84BA7E5-27E4-904D-8AB6-9E91ED8F3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Immunothérapie péri-opératoire des CHC opérables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408A7C57-CC5F-1648-9621-269D7BA385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38696"/>
            <a:ext cx="8229600" cy="3394472"/>
          </a:xfrm>
        </p:spPr>
        <p:txBody>
          <a:bodyPr/>
          <a:lstStyle/>
          <a:p>
            <a:pPr marL="0" indent="0" algn="r">
              <a:buNone/>
            </a:pPr>
            <a:endParaRPr lang="fr-FR" sz="1200" dirty="0"/>
          </a:p>
          <a:p>
            <a:r>
              <a:rPr lang="fr-FR" dirty="0"/>
              <a:t>Toxicité de gr 3 : 2/8 patients (colite, ↑ amylase/lipase)</a:t>
            </a:r>
          </a:p>
          <a:p>
            <a:r>
              <a:rPr lang="fr-FR" dirty="0"/>
              <a:t>Taux de réponse pathologique complète (</a:t>
            </a:r>
            <a:r>
              <a:rPr lang="fr-FR" dirty="0" err="1"/>
              <a:t>pCR</a:t>
            </a:r>
            <a:r>
              <a:rPr lang="fr-FR" dirty="0"/>
              <a:t>) de 37,5% (analyse intermédiaire)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07D94657-A01D-AC4F-B3B8-3AC4334F5519}"/>
              </a:ext>
            </a:extLst>
          </p:cNvPr>
          <p:cNvSpPr/>
          <p:nvPr/>
        </p:nvSpPr>
        <p:spPr>
          <a:xfrm>
            <a:off x="1483310" y="3291830"/>
            <a:ext cx="6177379" cy="599606"/>
          </a:xfrm>
          <a:prstGeom prst="roundRect">
            <a:avLst/>
          </a:prstGeom>
          <a:solidFill>
            <a:srgbClr val="A370A9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FR" sz="2400" b="1" dirty="0">
                <a:solidFill>
                  <a:prstClr val="white"/>
                </a:solidFill>
              </a:rPr>
              <a:t>Résultats immatures mais prometteurs</a:t>
            </a:r>
          </a:p>
        </p:txBody>
      </p:sp>
      <p:sp>
        <p:nvSpPr>
          <p:cNvPr id="5" name="ZoneTexte 3">
            <a:extLst>
              <a:ext uri="{FF2B5EF4-FFF2-40B4-BE49-F238E27FC236}">
                <a16:creationId xmlns:a16="http://schemas.microsoft.com/office/drawing/2014/main" xmlns="" id="{2FFB5349-50A0-6C43-B7BF-98D97E05F1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4845692"/>
            <a:ext cx="87852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fr-FR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Kaseb</a:t>
            </a:r>
            <a:r>
              <a:rPr 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 panose="020F0502020204030204" pitchFamily="34" charset="0"/>
              </a:rPr>
              <a:t> A.O.  et al. ASCO GI 2019, abs 185</a:t>
            </a:r>
          </a:p>
        </p:txBody>
      </p:sp>
    </p:spTree>
    <p:extLst>
      <p:ext uri="{BB962C8B-B14F-4D97-AF65-F5344CB8AC3E}">
        <p14:creationId xmlns:p14="http://schemas.microsoft.com/office/powerpoint/2010/main" val="118873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idx="1"/>
          </p:nvPr>
        </p:nvSpPr>
        <p:spPr>
          <a:xfrm>
            <a:off x="827773" y="3522845"/>
            <a:ext cx="7772400" cy="1125140"/>
          </a:xfrm>
        </p:spPr>
        <p:txBody>
          <a:bodyPr/>
          <a:lstStyle/>
          <a:p>
            <a:r>
              <a:rPr lang="fr-FR" dirty="0" err="1">
                <a:solidFill>
                  <a:srgbClr val="FFFFFF"/>
                </a:solidFill>
              </a:rPr>
              <a:t>Strosberg</a:t>
            </a:r>
            <a:r>
              <a:rPr lang="fr-FR" dirty="0">
                <a:solidFill>
                  <a:srgbClr val="FFFFFF"/>
                </a:solidFill>
              </a:rPr>
              <a:t> J et al., ASCO GI 2019, </a:t>
            </a:r>
            <a:r>
              <a:rPr lang="fr-FR" dirty="0" err="1">
                <a:solidFill>
                  <a:srgbClr val="FFFFFF"/>
                </a:solidFill>
              </a:rPr>
              <a:t>abstr</a:t>
            </a:r>
            <a:r>
              <a:rPr lang="fr-FR" dirty="0">
                <a:solidFill>
                  <a:srgbClr val="FFFFFF"/>
                </a:solidFill>
              </a:rPr>
              <a:t> 190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dirty="0">
                <a:solidFill>
                  <a:srgbClr val="FFFFFF"/>
                </a:solidFill>
                <a:ea typeface="Lucida Grande"/>
                <a:cs typeface="Calibri" panose="020F0502020204030204" pitchFamily="34" charset="0"/>
              </a:rPr>
              <a:t>Traitement par </a:t>
            </a:r>
            <a:r>
              <a:rPr lang="fr-FR" sz="2000" dirty="0" err="1">
                <a:solidFill>
                  <a:srgbClr val="FFFFFF"/>
                </a:solidFill>
                <a:ea typeface="Lucida Grande"/>
                <a:cs typeface="Calibri" panose="020F0502020204030204" pitchFamily="34" charset="0"/>
              </a:rPr>
              <a:t>Pembrolizumab</a:t>
            </a:r>
            <a:r>
              <a:rPr lang="fr-FR" sz="2000" dirty="0">
                <a:solidFill>
                  <a:srgbClr val="FFFFFF"/>
                </a:solidFill>
                <a:ea typeface="Lucida Grande"/>
                <a:cs typeface="Calibri" panose="020F0502020204030204" pitchFamily="34" charset="0"/>
              </a:rPr>
              <a:t>  pour les </a:t>
            </a:r>
            <a:r>
              <a:rPr lang="fr-FR" sz="2000" dirty="0" err="1">
                <a:solidFill>
                  <a:srgbClr val="FFFFFF"/>
                </a:solidFill>
                <a:ea typeface="Lucida Grande"/>
                <a:cs typeface="Calibri" panose="020F0502020204030204" pitchFamily="34" charset="0"/>
              </a:rPr>
              <a:t>tne</a:t>
            </a:r>
            <a:r>
              <a:rPr lang="fr-FR" sz="2000" dirty="0">
                <a:solidFill>
                  <a:srgbClr val="FFFFFF"/>
                </a:solidFill>
                <a:ea typeface="Lucida Grande"/>
                <a:cs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rgbClr val="FFFFFF"/>
                </a:solidFill>
                <a:ea typeface="Lucida Grande"/>
                <a:cs typeface="Calibri" panose="020F0502020204030204" pitchFamily="34" charset="0"/>
              </a:rPr>
              <a:t>evoluées</a:t>
            </a:r>
            <a:r>
              <a:rPr lang="fr-FR" sz="2000" dirty="0">
                <a:solidFill>
                  <a:srgbClr val="FFFFFF"/>
                </a:solidFill>
                <a:ea typeface="Lucida Grande"/>
                <a:cs typeface="Calibri" panose="020F0502020204030204" pitchFamily="34" charset="0"/>
              </a:rPr>
              <a:t>  : Résultats de la phase II KEYNOTE-158</a:t>
            </a:r>
            <a:endParaRPr lang="fr-FR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78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KEYNOTE 158</a:t>
            </a:r>
            <a:br>
              <a:rPr lang="fr-FR" dirty="0"/>
            </a:br>
            <a:r>
              <a:rPr lang="fr-FR" dirty="0"/>
              <a:t>Schéma thérapeutique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3518005"/>
            <a:ext cx="8229600" cy="1670465"/>
          </a:xfrm>
        </p:spPr>
        <p:txBody>
          <a:bodyPr>
            <a:normAutofit/>
          </a:bodyPr>
          <a:lstStyle/>
          <a:p>
            <a:r>
              <a:rPr lang="fr-FR" dirty="0"/>
              <a:t>Objectif principal : taux de réponse (RECIST 1.1)</a:t>
            </a:r>
          </a:p>
          <a:p>
            <a:r>
              <a:rPr lang="fr-FR" dirty="0"/>
              <a:t>Objectifs secondaires : </a:t>
            </a:r>
          </a:p>
          <a:p>
            <a:pPr lvl="1"/>
            <a:r>
              <a:rPr lang="fr-FR" dirty="0"/>
              <a:t>Durée de réponse</a:t>
            </a:r>
          </a:p>
          <a:p>
            <a:pPr lvl="1"/>
            <a:r>
              <a:rPr lang="fr-FR" dirty="0"/>
              <a:t>Survie sans progression</a:t>
            </a:r>
          </a:p>
          <a:p>
            <a:pPr lvl="1"/>
            <a:r>
              <a:rPr lang="fr-FR" dirty="0"/>
              <a:t>Survie globale</a:t>
            </a:r>
          </a:p>
        </p:txBody>
      </p:sp>
      <p:sp>
        <p:nvSpPr>
          <p:cNvPr id="4" name="Rectangle à coins arrondis 3"/>
          <p:cNvSpPr/>
          <p:nvPr/>
        </p:nvSpPr>
        <p:spPr>
          <a:xfrm>
            <a:off x="517161" y="1154243"/>
            <a:ext cx="3262751" cy="2281371"/>
          </a:xfrm>
          <a:prstGeom prst="round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900">
              <a:defRPr/>
            </a:pPr>
            <a:r>
              <a:rPr lang="fr-FR" sz="1400" dirty="0">
                <a:solidFill>
                  <a:prstClr val="white"/>
                </a:solidFill>
                <a:latin typeface="Calibri"/>
              </a:rPr>
              <a:t>Patients :</a:t>
            </a:r>
          </a:p>
          <a:p>
            <a:pPr marL="214313" indent="-214313" defTabSz="342900">
              <a:buFont typeface="Arial"/>
              <a:buChar char="•"/>
              <a:defRPr/>
            </a:pPr>
            <a:r>
              <a:rPr lang="fr-FR" sz="1400" dirty="0">
                <a:solidFill>
                  <a:prstClr val="white"/>
                </a:solidFill>
                <a:latin typeface="Calibri"/>
              </a:rPr>
              <a:t>TNE bien et modérément différenciées (poumons, appendice, grêle, côlon, rectum, pancréas)</a:t>
            </a:r>
          </a:p>
          <a:p>
            <a:pPr marL="214313" indent="-214313" defTabSz="342900">
              <a:buFont typeface="Arial"/>
              <a:buChar char="•"/>
              <a:defRPr/>
            </a:pPr>
            <a:r>
              <a:rPr lang="fr-FR" sz="1400" dirty="0">
                <a:solidFill>
                  <a:prstClr val="white"/>
                </a:solidFill>
                <a:latin typeface="Calibri"/>
              </a:rPr>
              <a:t>Progression ou intolérance à au moins une ligne de traitement </a:t>
            </a:r>
          </a:p>
          <a:p>
            <a:pPr marL="214313" indent="-214313" defTabSz="342900">
              <a:buFont typeface="Arial"/>
              <a:buChar char="•"/>
              <a:defRPr/>
            </a:pPr>
            <a:r>
              <a:rPr lang="fr-FR" sz="1400" dirty="0">
                <a:solidFill>
                  <a:prstClr val="white"/>
                </a:solidFill>
                <a:latin typeface="Calibri"/>
              </a:rPr>
              <a:t>PS 0-1</a:t>
            </a:r>
          </a:p>
          <a:p>
            <a:pPr marL="214313" indent="-214313" defTabSz="342900">
              <a:buFont typeface="Arial"/>
              <a:buChar char="•"/>
              <a:defRPr/>
            </a:pPr>
            <a:r>
              <a:rPr lang="fr-FR" sz="1400" dirty="0">
                <a:solidFill>
                  <a:prstClr val="white"/>
                </a:solidFill>
                <a:latin typeface="Calibri"/>
              </a:rPr>
              <a:t>Prélèvement tumoral pour les </a:t>
            </a:r>
            <a:r>
              <a:rPr lang="fr-FR" sz="1400" dirty="0" err="1">
                <a:solidFill>
                  <a:prstClr val="white"/>
                </a:solidFill>
                <a:latin typeface="Calibri"/>
              </a:rPr>
              <a:t>biomarqueurs</a:t>
            </a:r>
            <a:endParaRPr lang="fr-FR" sz="1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à coins arrondis 4"/>
          <p:cNvSpPr/>
          <p:nvPr/>
        </p:nvSpPr>
        <p:spPr>
          <a:xfrm>
            <a:off x="4181064" y="2182692"/>
            <a:ext cx="1470228" cy="623626"/>
          </a:xfrm>
          <a:prstGeom prst="roundRect">
            <a:avLst/>
          </a:prstGeom>
          <a:solidFill>
            <a:schemeClr val="accent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fr-FR" sz="1400" dirty="0" err="1">
                <a:solidFill>
                  <a:prstClr val="white"/>
                </a:solidFill>
                <a:latin typeface="Calibri"/>
              </a:rPr>
              <a:t>Pembrolizumab</a:t>
            </a:r>
            <a:r>
              <a:rPr lang="fr-FR" sz="1400" dirty="0">
                <a:solidFill>
                  <a:prstClr val="white"/>
                </a:solidFill>
                <a:latin typeface="Calibri"/>
              </a:rPr>
              <a:t> 200 mg</a:t>
            </a:r>
          </a:p>
        </p:txBody>
      </p:sp>
      <p:sp>
        <p:nvSpPr>
          <p:cNvPr id="6" name="Rectangle à coins arrondis 5"/>
          <p:cNvSpPr/>
          <p:nvPr/>
        </p:nvSpPr>
        <p:spPr>
          <a:xfrm>
            <a:off x="6181385" y="1978596"/>
            <a:ext cx="2228095" cy="1031818"/>
          </a:xfrm>
          <a:prstGeom prst="roundRect">
            <a:avLst/>
          </a:prstGeom>
          <a:solidFill>
            <a:schemeClr val="accent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900">
              <a:defRPr/>
            </a:pPr>
            <a:r>
              <a:rPr lang="fr-FR" sz="1400" dirty="0">
                <a:solidFill>
                  <a:prstClr val="white"/>
                </a:solidFill>
                <a:latin typeface="Calibri"/>
              </a:rPr>
              <a:t>Traitement max 2 ans sauf intolérance, progression ou retrait de l’étude</a:t>
            </a:r>
          </a:p>
        </p:txBody>
      </p:sp>
      <p:cxnSp>
        <p:nvCxnSpPr>
          <p:cNvPr id="8" name="Connecteur droit avec flèche 7"/>
          <p:cNvCxnSpPr/>
          <p:nvPr/>
        </p:nvCxnSpPr>
        <p:spPr>
          <a:xfrm flipV="1">
            <a:off x="3609377" y="2494505"/>
            <a:ext cx="571686" cy="1"/>
          </a:xfrm>
          <a:prstGeom prst="straightConnector1">
            <a:avLst/>
          </a:prstGeom>
          <a:ln w="38100" cmpd="sng">
            <a:solidFill>
              <a:schemeClr val="tx2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>
            <a:off x="5609702" y="2494504"/>
            <a:ext cx="571685" cy="0"/>
          </a:xfrm>
          <a:prstGeom prst="straightConnector1">
            <a:avLst/>
          </a:prstGeom>
          <a:ln w="38100" cmpd="sng">
            <a:solidFill>
              <a:schemeClr val="tx2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C5C3BB45-341A-D949-9B44-4F095606FD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483" y="4845691"/>
            <a:ext cx="87852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dirty="0" err="1">
                <a:solidFill>
                  <a:srgbClr val="4D4D4D"/>
                </a:solidFill>
                <a:latin typeface="Calibri"/>
              </a:rPr>
              <a:t>Strosberg</a:t>
            </a:r>
            <a:r>
              <a:rPr lang="fr-FR" sz="1000" dirty="0">
                <a:solidFill>
                  <a:srgbClr val="4D4D4D"/>
                </a:solidFill>
                <a:latin typeface="Calibri"/>
              </a:rPr>
              <a:t> J et al., ASCO GI 2019, abs 190</a:t>
            </a:r>
          </a:p>
        </p:txBody>
      </p:sp>
    </p:spTree>
    <p:extLst>
      <p:ext uri="{BB962C8B-B14F-4D97-AF65-F5344CB8AC3E}">
        <p14:creationId xmlns:p14="http://schemas.microsoft.com/office/powerpoint/2010/main" val="333693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KEYNOTE 158</a:t>
            </a:r>
            <a:br>
              <a:rPr lang="fr-FR" dirty="0"/>
            </a:br>
            <a:r>
              <a:rPr lang="fr-FR" dirty="0"/>
              <a:t>Caractéristiques</a:t>
            </a:r>
          </a:p>
        </p:txBody>
      </p:sp>
      <p:graphicFrame>
        <p:nvGraphicFramePr>
          <p:cNvPr id="6" name="Espace réservé du contenu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838844239"/>
              </p:ext>
            </p:extLst>
          </p:nvPr>
        </p:nvGraphicFramePr>
        <p:xfrm>
          <a:off x="549013" y="1200151"/>
          <a:ext cx="3693203" cy="34243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889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7431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23620">
                <a:tc>
                  <a:txBody>
                    <a:bodyPr/>
                    <a:lstStyle/>
                    <a:p>
                      <a:r>
                        <a:rPr lang="fr-FR" sz="1600" dirty="0"/>
                        <a:t>Caractéristiques,</a:t>
                      </a:r>
                      <a:r>
                        <a:rPr lang="fr-FR" sz="1600" baseline="0" dirty="0"/>
                        <a:t> n</a:t>
                      </a:r>
                      <a:endParaRPr lang="fr-FR" sz="16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n = 107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02066">
                <a:tc>
                  <a:txBody>
                    <a:bodyPr/>
                    <a:lstStyle/>
                    <a:p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Age médian (</a:t>
                      </a:r>
                      <a:r>
                        <a:rPr lang="fr-FR" sz="16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ext</a:t>
                      </a:r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.)</a:t>
                      </a:r>
                    </a:p>
                    <a:p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	&lt; 65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59 (29 </a:t>
                      </a:r>
                      <a:r>
                        <a:rPr lang="mr-IN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–</a:t>
                      </a:r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80)</a:t>
                      </a:r>
                    </a:p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71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1874">
                <a:tc>
                  <a:txBody>
                    <a:bodyPr/>
                    <a:lstStyle/>
                    <a:p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ECOG PS 1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48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1874">
                <a:tc>
                  <a:txBody>
                    <a:bodyPr/>
                    <a:lstStyle/>
                    <a:p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PD-L1 +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17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574882">
                <a:tc>
                  <a:txBody>
                    <a:bodyPr/>
                    <a:lstStyle/>
                    <a:p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Tumeur primitive</a:t>
                      </a:r>
                    </a:p>
                    <a:p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	Pancréas</a:t>
                      </a:r>
                    </a:p>
                    <a:p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	Grêle</a:t>
                      </a:r>
                    </a:p>
                    <a:p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	Digestif autre</a:t>
                      </a:r>
                    </a:p>
                    <a:p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	Poumons</a:t>
                      </a:r>
                    </a:p>
                    <a:p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	Autres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41</a:t>
                      </a:r>
                    </a:p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23</a:t>
                      </a:r>
                    </a:p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18</a:t>
                      </a:r>
                    </a:p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14</a:t>
                      </a:r>
                    </a:p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11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7" name="Espace réservé du contenu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450306540"/>
              </p:ext>
            </p:extLst>
          </p:nvPr>
        </p:nvGraphicFramePr>
        <p:xfrm>
          <a:off x="4849318" y="1200151"/>
          <a:ext cx="3657600" cy="342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52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1236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4696">
                <a:tc>
                  <a:txBody>
                    <a:bodyPr/>
                    <a:lstStyle/>
                    <a:p>
                      <a:pPr marL="0" marR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/>
                        <a:t>Caractéristiques,</a:t>
                      </a:r>
                      <a:r>
                        <a:rPr lang="fr-FR" sz="1600" baseline="0" dirty="0"/>
                        <a:t> n</a:t>
                      </a:r>
                      <a:endParaRPr lang="fr-FR" sz="16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/>
                        <a:t>n = 107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5175">
                <a:tc>
                  <a:txBody>
                    <a:bodyPr/>
                    <a:lstStyle/>
                    <a:p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Stade IV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107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15175">
                <a:tc>
                  <a:txBody>
                    <a:bodyPr/>
                    <a:lstStyle/>
                    <a:p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Taille tumorale médiane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144 (11 </a:t>
                      </a:r>
                      <a:r>
                        <a:rPr lang="mr-IN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–</a:t>
                      </a:r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370)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15175">
                <a:tc>
                  <a:txBody>
                    <a:bodyPr/>
                    <a:lstStyle/>
                    <a:p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Traitement néo-adjuvant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18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799779">
                <a:tc>
                  <a:txBody>
                    <a:bodyPr/>
                    <a:lstStyle/>
                    <a:p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N lignes de traitement</a:t>
                      </a:r>
                    </a:p>
                    <a:p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	Trait.</a:t>
                      </a:r>
                      <a:r>
                        <a:rPr lang="fr-FR" sz="16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Néo-adj. seul</a:t>
                      </a:r>
                      <a:endParaRPr lang="fr-FR" sz="1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	1</a:t>
                      </a:r>
                    </a:p>
                    <a:p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	2</a:t>
                      </a:r>
                    </a:p>
                    <a:p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	3</a:t>
                      </a:r>
                    </a:p>
                    <a:p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	≥ 4</a:t>
                      </a:r>
                    </a:p>
                    <a:p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	NE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</a:t>
                      </a:r>
                    </a:p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31</a:t>
                      </a:r>
                    </a:p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25</a:t>
                      </a:r>
                    </a:p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16</a:t>
                      </a:r>
                    </a:p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31</a:t>
                      </a:r>
                    </a:p>
                    <a:p>
                      <a:pPr algn="ctr"/>
                      <a:r>
                        <a:rPr lang="fr-F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FB9F84FD-510C-5C4F-9122-763D889055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483" y="4845691"/>
            <a:ext cx="87852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dirty="0" err="1">
                <a:solidFill>
                  <a:srgbClr val="4D4D4D"/>
                </a:solidFill>
                <a:latin typeface="Calibri"/>
              </a:rPr>
              <a:t>Strosberg</a:t>
            </a:r>
            <a:r>
              <a:rPr lang="fr-FR" sz="1000" dirty="0">
                <a:solidFill>
                  <a:srgbClr val="4D4D4D"/>
                </a:solidFill>
                <a:latin typeface="Calibri"/>
              </a:rPr>
              <a:t> J et al., ASCO GI 2019, abs 190</a:t>
            </a:r>
          </a:p>
        </p:txBody>
      </p:sp>
    </p:spTree>
    <p:extLst>
      <p:ext uri="{BB962C8B-B14F-4D97-AF65-F5344CB8AC3E}">
        <p14:creationId xmlns:p14="http://schemas.microsoft.com/office/powerpoint/2010/main" val="407662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KEYNOTE 158</a:t>
            </a:r>
            <a:br>
              <a:rPr lang="fr-FR" dirty="0"/>
            </a:br>
            <a:r>
              <a:rPr lang="fr-FR" dirty="0"/>
              <a:t>Résultats</a:t>
            </a:r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4954249" y="1200151"/>
            <a:ext cx="4099810" cy="3394472"/>
          </a:xfrm>
        </p:spPr>
        <p:txBody>
          <a:bodyPr>
            <a:normAutofit/>
          </a:bodyPr>
          <a:lstStyle/>
          <a:p>
            <a:r>
              <a:rPr lang="fr-FR" dirty="0"/>
              <a:t>Taux de réponse : 3,7% (IC 95% 1,0-9,3)</a:t>
            </a:r>
          </a:p>
          <a:p>
            <a:pPr lvl="1"/>
            <a:r>
              <a:rPr lang="fr-FR" sz="1600" dirty="0"/>
              <a:t>PD-L1 + (n=17)	0%</a:t>
            </a:r>
          </a:p>
          <a:p>
            <a:pPr lvl="1"/>
            <a:r>
              <a:rPr lang="fr-FR" sz="1600" dirty="0"/>
              <a:t>PD-L1 </a:t>
            </a:r>
            <a:r>
              <a:rPr lang="mr-IN" sz="1600" dirty="0"/>
              <a:t>–</a:t>
            </a:r>
            <a:r>
              <a:rPr lang="fr-FR" sz="1600" dirty="0"/>
              <a:t> (n=82)	4,9%</a:t>
            </a:r>
          </a:p>
          <a:p>
            <a:pPr lvl="1"/>
            <a:endParaRPr lang="fr-FR" sz="2000" dirty="0"/>
          </a:p>
          <a:p>
            <a:r>
              <a:rPr lang="fr-FR" dirty="0"/>
              <a:t>Survie sans progression : 4,1 m </a:t>
            </a:r>
            <a:br>
              <a:rPr lang="fr-FR" dirty="0"/>
            </a:br>
            <a:r>
              <a:rPr lang="fr-FR" dirty="0"/>
              <a:t>(IC 95% 3,5-5,4)</a:t>
            </a:r>
          </a:p>
          <a:p>
            <a:endParaRPr lang="fr-FR" dirty="0"/>
          </a:p>
          <a:p>
            <a:r>
              <a:rPr lang="fr-FR" dirty="0"/>
              <a:t>Survie globale : médiane non atteinte</a:t>
            </a:r>
          </a:p>
          <a:p>
            <a:pPr lvl="1"/>
            <a:endParaRPr lang="fr-FR" sz="2000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47" y="1790675"/>
            <a:ext cx="4512564" cy="264033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E2B8D6D-5DD9-7044-A9C1-A87A9189F86D}"/>
              </a:ext>
            </a:extLst>
          </p:cNvPr>
          <p:cNvSpPr/>
          <p:nvPr/>
        </p:nvSpPr>
        <p:spPr>
          <a:xfrm>
            <a:off x="1113653" y="1362348"/>
            <a:ext cx="2463047" cy="3000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fr-FR" sz="1350" b="1" dirty="0">
                <a:solidFill>
                  <a:schemeClr val="accent1"/>
                </a:solidFill>
              </a:rPr>
              <a:t>Modification de taille maximale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FBD518C6-4BD3-4646-92D9-C6202C911E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483" y="4845691"/>
            <a:ext cx="87852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dirty="0" err="1">
                <a:solidFill>
                  <a:srgbClr val="4D4D4D"/>
                </a:solidFill>
                <a:latin typeface="Calibri"/>
              </a:rPr>
              <a:t>Strosberg</a:t>
            </a:r>
            <a:r>
              <a:rPr lang="fr-FR" sz="1000" dirty="0">
                <a:solidFill>
                  <a:srgbClr val="4D4D4D"/>
                </a:solidFill>
                <a:latin typeface="Calibri"/>
              </a:rPr>
              <a:t> J et al., ASCO GI 2019, abs 190</a:t>
            </a:r>
          </a:p>
        </p:txBody>
      </p:sp>
    </p:spTree>
    <p:extLst>
      <p:ext uri="{BB962C8B-B14F-4D97-AF65-F5344CB8AC3E}">
        <p14:creationId xmlns:p14="http://schemas.microsoft.com/office/powerpoint/2010/main" val="314614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xmlns="" id="{D11110D5-9095-234B-967B-BD6D8C5D37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4501" y="3517946"/>
            <a:ext cx="7660212" cy="1125140"/>
          </a:xfrm>
        </p:spPr>
        <p:txBody>
          <a:bodyPr/>
          <a:lstStyle/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xmlns="" id="{F8B90FEF-C984-E148-BBE3-3754C5C30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" dirty="0">
                <a:solidFill>
                  <a:schemeClr val="bg1"/>
                </a:solidFill>
              </a:rPr>
              <a:t>Cancers du </a:t>
            </a:r>
            <a:r>
              <a:rPr lang="en" dirty="0" err="1">
                <a:solidFill>
                  <a:schemeClr val="bg1"/>
                </a:solidFill>
              </a:rPr>
              <a:t>côlon</a:t>
            </a:r>
            <a:r>
              <a:rPr lang="en" dirty="0">
                <a:solidFill>
                  <a:schemeClr val="bg1"/>
                </a:solidFill>
              </a:rPr>
              <a:t>, du rectum et de </a:t>
            </a:r>
            <a:r>
              <a:rPr lang="en" dirty="0" err="1">
                <a:solidFill>
                  <a:schemeClr val="bg1"/>
                </a:solidFill>
              </a:rPr>
              <a:t>l’anus</a:t>
            </a:r>
            <a:r>
              <a:rPr lang="en" dirty="0">
                <a:solidFill>
                  <a:schemeClr val="bg1"/>
                </a:solidFill>
              </a:rPr>
              <a:t/>
            </a:r>
            <a:br>
              <a:rPr lang="en" dirty="0">
                <a:solidFill>
                  <a:schemeClr val="bg1"/>
                </a:solidFill>
              </a:rPr>
            </a:br>
            <a:r>
              <a:rPr lang="en" b="0" i="1" cap="none" dirty="0" err="1">
                <a:solidFill>
                  <a:schemeClr val="bg1"/>
                </a:solidFill>
              </a:rPr>
              <a:t>Présenté</a:t>
            </a:r>
            <a:r>
              <a:rPr lang="en" b="0" i="1" cap="none" dirty="0">
                <a:solidFill>
                  <a:schemeClr val="bg1"/>
                </a:solidFill>
              </a:rPr>
              <a:t> par le </a:t>
            </a:r>
            <a:r>
              <a:rPr lang="en" b="0" i="1" cap="none" dirty="0" err="1">
                <a:solidFill>
                  <a:schemeClr val="bg1"/>
                </a:solidFill>
              </a:rPr>
              <a:t>Dr</a:t>
            </a:r>
            <a:r>
              <a:rPr lang="en" b="0" i="1" cap="none" dirty="0">
                <a:solidFill>
                  <a:schemeClr val="bg1"/>
                </a:solidFill>
              </a:rPr>
              <a:t> </a:t>
            </a:r>
            <a:r>
              <a:rPr lang="fr-FR" b="0" i="1" cap="none" dirty="0">
                <a:solidFill>
                  <a:schemeClr val="bg1"/>
                </a:solidFill>
              </a:rPr>
              <a:t>Gérard </a:t>
            </a:r>
            <a:r>
              <a:rPr lang="fr-FR" b="0" i="1" cap="none" dirty="0" err="1">
                <a:solidFill>
                  <a:schemeClr val="bg1"/>
                </a:solidFill>
              </a:rPr>
              <a:t>Lledo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88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sque Post Congres ASCO GI 2019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Masque Post Congres ASCO GI 2019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DIGESTIF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9E001A"/>
    </a:accent1>
    <a:accent2>
      <a:srgbClr val="D8005A"/>
    </a:accent2>
    <a:accent3>
      <a:srgbClr val="E13E12"/>
    </a:accent3>
    <a:accent4>
      <a:srgbClr val="E60066"/>
    </a:accent4>
    <a:accent5>
      <a:srgbClr val="62B3CA"/>
    </a:accent5>
    <a:accent6>
      <a:srgbClr val="F79646"/>
    </a:accent6>
    <a:hlink>
      <a:srgbClr val="0000FF"/>
    </a:hlink>
    <a:folHlink>
      <a:srgbClr val="800080"/>
    </a:folHlink>
  </a:clrScheme>
  <a:fontScheme name="Bureau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Bureau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1756</TotalTime>
  <Words>15266</Words>
  <Application>Microsoft Office PowerPoint</Application>
  <PresentationFormat>Affichage à l'écran (16:9)</PresentationFormat>
  <Paragraphs>5178</Paragraphs>
  <Slides>165</Slides>
  <Notes>7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165</vt:i4>
      </vt:variant>
    </vt:vector>
  </HeadingPairs>
  <TitlesOfParts>
    <vt:vector size="179" baseType="lpstr">
      <vt:lpstr>ＭＳ 明朝</vt:lpstr>
      <vt:lpstr>ＭＳ Ｐゴシック</vt:lpstr>
      <vt:lpstr>ＭＳ Ｐゴシック</vt:lpstr>
      <vt:lpstr>宋体</vt:lpstr>
      <vt:lpstr>Arial</vt:lpstr>
      <vt:lpstr>Calibri</vt:lpstr>
      <vt:lpstr>Geneva</vt:lpstr>
      <vt:lpstr>Lucida Grande</vt:lpstr>
      <vt:lpstr>Mangal</vt:lpstr>
      <vt:lpstr>Times New Roman</vt:lpstr>
      <vt:lpstr>Wingdings</vt:lpstr>
      <vt:lpstr>Masque Post Congres ASCO GI 2019</vt:lpstr>
      <vt:lpstr>1_Thème Office</vt:lpstr>
      <vt:lpstr>1_Masque Post Congres ASCO GI 2019</vt:lpstr>
      <vt:lpstr>Présentation PowerPoint</vt:lpstr>
      <vt:lpstr>Synthèse Présentée par  Dr emmanuelle Samalin, Montpellier Dr Eric François, Nice DR Gérard lledo, Lyon</vt:lpstr>
      <vt:lpstr>Cancers de l’oesophage et de l’estomac Présenté par le Dr Emmanuelle Samalin</vt:lpstr>
      <vt:lpstr>pembrolizumab (P), trastuzumab (T), capecitabine (C) ET oxaliplatinE(O) en 1ère ligne de traitement des adénocarcinomes oesogastrIques métastatiques HER2+ : étude de phase II</vt:lpstr>
      <vt:lpstr>ADK œsogastriques métastatiques HER2+ Phase II Pembrolizumab-Trastuzumab-Chimio.</vt:lpstr>
      <vt:lpstr>Phase II Pembrolizumab-Trastuzumab-Chimio. </vt:lpstr>
      <vt:lpstr>ADK œsogastriques métastatiques HER2+ Phase II Pembrolizumab-Trastuzumab-Chimio.</vt:lpstr>
      <vt:lpstr>ADK œsogastriques métastatiques HER2+ Phase II Pembrolizumab-Trastuzumab-Chimio.</vt:lpstr>
      <vt:lpstr>Pembrolizumab VS Chimiothérapie en 2eme ligne de traitement des cancers de l’oesophage à un stade avancé :  étude randomisée de phase III KEYNOTE-181  </vt:lpstr>
      <vt:lpstr>Etude de phase III KEYNOTE-181 Design </vt:lpstr>
      <vt:lpstr>Etude de phase III KEYNOTE-181 Caractéristiques cliniques</vt:lpstr>
      <vt:lpstr>Etude de phase III KEYNOTE-181 Survie globale CPS ≥10 PD-L1</vt:lpstr>
      <vt:lpstr>Etude de phase III KEYNOTE-181 Survie globale</vt:lpstr>
      <vt:lpstr>Etude de phase III KEYNOTE-181 Survie sans progression</vt:lpstr>
      <vt:lpstr>Etude de phase III KEYNOTE-181 Taux de réponse</vt:lpstr>
      <vt:lpstr>Etude de phase III KEYNOTE-181 Tolérance</vt:lpstr>
      <vt:lpstr>Etude de phase III KEYNOTE-181</vt:lpstr>
      <vt:lpstr>étude randomisée de phase iii en double aveugle évaluant l’efficacité de l’andecaliximaB vs placebo en association au folfox6 modifié en 1ère ligne de traitement des adénocarcinomes œsogastriques Métastatiques (GAMMA-1)</vt:lpstr>
      <vt:lpstr>Estomac avancé L1 Etude GAMMA-1 : rationnel </vt:lpstr>
      <vt:lpstr>Estomac avancé L1 Etude GAMMA-1 : design </vt:lpstr>
      <vt:lpstr>Présentation PowerPoint</vt:lpstr>
      <vt:lpstr>Estomac avancé L1 Etude GAMMA-1 </vt:lpstr>
      <vt:lpstr>Estomac avancé L1 Etude GAMMA-1 </vt:lpstr>
      <vt:lpstr>Estomac avancé L1 Etude GAMMA-1 </vt:lpstr>
      <vt:lpstr>Estomac avancé L1 Etude GAMMA 1</vt:lpstr>
      <vt:lpstr>Estomac avancé L1 Etude GAMMA 1</vt:lpstr>
      <vt:lpstr>Estomac avancé L1 Etude GAMMA-1</vt:lpstr>
      <vt:lpstr>Chimiothérapie intensifiée par paclitaxel systémique ou intra-péritonéal en association au FOLFOX en 1ère ligne de traitement des adénocarcinomes gastriques métastatiques : étude randomisée de phase ii FNF-004 </vt:lpstr>
      <vt:lpstr>Estomac avancé L1 Essai FNF-004 : design</vt:lpstr>
      <vt:lpstr>Estomac avancé L1 Essai FNF-004 : caractéristiques des patients</vt:lpstr>
      <vt:lpstr>Estomac avancé L1 Essai FNF-004 : objectif principal</vt:lpstr>
      <vt:lpstr>Estomac avancé L1 Essai FNF-004 : survie globale</vt:lpstr>
      <vt:lpstr>Estomac avancé L1 Essai FNF-004 : survie globale</vt:lpstr>
      <vt:lpstr>Estomac avancé L1 Essai FNF-004</vt:lpstr>
      <vt:lpstr>Estomac avancé L1 Essai FNF-004 : conclusion</vt:lpstr>
      <vt:lpstr>Impact de la gastrectomie sur l’efficacité et la tolérance du trifluridine/tipiracil CHEZ LES PATIENTS AYANT UN ADéNOCARCINOME GASTRIQUE MéTASTATIQUE : étude TAGS</vt:lpstr>
      <vt:lpstr>Estomac avancé &gt; L2, impact de la gastrectomie Etude TAGS : rappel </vt:lpstr>
      <vt:lpstr>Estomac avancé &gt; L2, impact de la gastrectomie Etude TAGS</vt:lpstr>
      <vt:lpstr>Estomac avancé &gt; L2, impact de la gastrectomie Etude TAGS</vt:lpstr>
      <vt:lpstr>Estomac avancé &gt; L2, impact de la gastrectomie Etude TAGS</vt:lpstr>
      <vt:lpstr>Estomac avancé &gt; L2, impact de la gastrectomie Etude TAGS</vt:lpstr>
      <vt:lpstr>durvalumab POST Radio-chimiothérapie et chirurgie des adénocarcinomes de l’oesophage et de la jonction oesogastrique opérables: étude BTCRC-ESO14-012 (BIG TEN CANCER RESEARCH CONSORTIUM)</vt:lpstr>
      <vt:lpstr>Critères d’éligibilité</vt:lpstr>
      <vt:lpstr>ETUDE BTCRC-ESO14-012 Design</vt:lpstr>
      <vt:lpstr>ETUDE BTCRC-ESO14-012 Traitement et toxicité </vt:lpstr>
      <vt:lpstr>Présentation PowerPoint</vt:lpstr>
      <vt:lpstr>ETUDE BTCRC-ESO14-012 conclusion </vt:lpstr>
      <vt:lpstr>LA Radiochimiothérapie, UNE alternative à la chirurgie dans la prise en charge des carcinomes EPIDERMOIDES de l’œsophage de stade i ? :  étude contrôlée (JCOG0502)</vt:lpstr>
      <vt:lpstr>Carcinomes épidermoïdes de l’œsophage de stade I ETUDE JCOG 0502 : design</vt:lpstr>
      <vt:lpstr>Carcinomes épidermoïdes de l’œsophage de stade I ETUDE JCOG 0502 : Survie globale</vt:lpstr>
      <vt:lpstr>Carcinomes épidermoïdes de l’œsophage de stade I ETUDE JCOG 0502 : tolérance</vt:lpstr>
      <vt:lpstr>Carcinomes épidermoïdes de l’œsophage de stade I ETUDE JCOG 0502: conclusion</vt:lpstr>
      <vt:lpstr>adénocarcinomes de la jonction Œsogastrique MSI low :  Un statut d’Instabilité microsatellitaire (MSI) intermédiaire entre MSI-HIGH et MSS</vt:lpstr>
      <vt:lpstr>Adénocarcinome de la jonction œsogastrique MSI low </vt:lpstr>
      <vt:lpstr>Adénocarcinome de la jonction œsogastrique MSI low </vt:lpstr>
      <vt:lpstr>Instabilité microsatellitaire (MSI) et cancers gastriques opérables : méta-analyse de 4 ESSAIS RANDOMISés</vt:lpstr>
      <vt:lpstr>MSI et cancers gastriques opérables Méta-analyse</vt:lpstr>
      <vt:lpstr>MSI et cancers gastriques opérables Méta-analyse</vt:lpstr>
      <vt:lpstr>Cancers gastriques opérables IMPACT DE L’âge sur les résultats de l’étude CRITICS.</vt:lpstr>
      <vt:lpstr>Etude CRITICS : caractéristiques comparaison sujets âgés – sujets jeunes</vt:lpstr>
      <vt:lpstr>Etude CRITICS : tolérance comparaison sujets âgés – sujets jeunes</vt:lpstr>
      <vt:lpstr>Etude CRITICS : tolérance comparaison sujets âgés – sujets jeunes</vt:lpstr>
      <vt:lpstr>Etude CRITICS : survie sans récidive comparaison sujets âgés – sujets jeunes</vt:lpstr>
      <vt:lpstr>MALADIE OLIGo-métastatique hépatique des Cancers gastriques</vt:lpstr>
      <vt:lpstr>Maladie oligo-métastatique : prise en charge des métastases hépatiques d’origine gastrique </vt:lpstr>
      <vt:lpstr>Maladie oligo-métastatique : prise en charge des métastases hépatiques d’origine gastrique </vt:lpstr>
      <vt:lpstr>Cancers du pancréas, FOIE, VOIES biliaires et tne Présenté par le Dr Eric François</vt:lpstr>
      <vt:lpstr>Etude randomisée de phase ii/III de chimiothérapie neoadjuvante avec gemcitabine et s1 dans les cancers résécables du pancréas (Prep-02/JSAP-05)</vt:lpstr>
      <vt:lpstr>Etude de phase II/III Prep-02/JSAP-05 Chimiothérapie néo-adjuvante dans les cancers du pancréas opérables</vt:lpstr>
      <vt:lpstr>Etude de phase II/III Prep-02/JSAP-05 Partie phase II Chimiothérapie néo-adjuvante dans les cancers du pancréas opérables</vt:lpstr>
      <vt:lpstr>Etude de phase II/III Prep-02/JSAP-05 Phase III Chimiothérapie néo-adjuvante dans les cancers du pancréas opérables</vt:lpstr>
      <vt:lpstr>Etude de phase II/III Prep-02/JSAP-05 Caractéristiques Chimiothérapie néo-adjuvante dans les cancers du pancréas opérables</vt:lpstr>
      <vt:lpstr>Etude de phase II/III Prep-02/JSAP-05 Tolérance de la chimiothérapie néo-adjuvante Chimiothérapie néo-adjuvante dans les cancers du pancréas opérables</vt:lpstr>
      <vt:lpstr>Etude de phase II/III Prep-02/JSAP-05 Résultats Chimiothérapie néo-adjuvante dans les cancers du pancréas opérables</vt:lpstr>
      <vt:lpstr>Etude de phase II/III Prep-02/JSAP-05 Chirurgie Chimiothérapie néo-adjuvante dans les cancers du pancréas opérables</vt:lpstr>
      <vt:lpstr>Etude de phase II/III Prep-02/JSAP-05 Chimiothérapie néo-adjuvante dans les cancers du pancréas opérables</vt:lpstr>
      <vt:lpstr>Réponse à la chimiothérapie de 1ère ligne des adénocarcinomes pancréatiques métastatiques ou localement avancés en fonction de leur profil moléculaire : étude compass</vt:lpstr>
      <vt:lpstr>Profil moléculaire et réponse à la chimiothérapie des ADK pancréas avancé : étude COMPASS</vt:lpstr>
      <vt:lpstr>Profil moléculaire et réponse à la chimiothérapie des ADK pancréas avancé : étude COMPASS</vt:lpstr>
      <vt:lpstr>Profil moléculaire et réponse à la chimiothérapie des ADK pancréas avancé : étude COMPASS</vt:lpstr>
      <vt:lpstr>Profil moléculaire et réponse à la chimiothérapie des ADK pancréas avancé : étude COMPASS</vt:lpstr>
      <vt:lpstr>Profil moléculaire et réponse à la chimiothérapie des ADK pancréas avancé : étude COMPASS</vt:lpstr>
      <vt:lpstr>Efficacité et tolérance de l’association dabrafenib et trametinib chez les patients avec BRAF V600E mutes avec un cancer des voies biliaires : une cohorte de l’étude ROAR</vt:lpstr>
      <vt:lpstr>Gènes ciblables dans les cholangiocarcinomes</vt:lpstr>
      <vt:lpstr>ROAR : étude multicentrique de phase 2 en ouvert (NCT02034110)</vt:lpstr>
      <vt:lpstr>Caractéristiques des patients</vt:lpstr>
      <vt:lpstr>Taux de réponse</vt:lpstr>
      <vt:lpstr>Survies en ITT sur population évaluable</vt:lpstr>
      <vt:lpstr>Regorafenib après échec de chimiothérapie par gemcitabine-sels de platine pour un cancer évolué des voies biliaires : étude de phase ii randomisée en double aveugle vs placebo</vt:lpstr>
      <vt:lpstr>Etude REACHIN : phase II randomisée en double aveugle en 2ème ligne Regorafenib vs Placebo</vt:lpstr>
      <vt:lpstr>Etude REACHIN </vt:lpstr>
      <vt:lpstr>Immunothérapie péri-opératoire des CHC opérables  Étude de phase II randomisée nivolumab vs Nivolumab + ipilimumab</vt:lpstr>
      <vt:lpstr>Design de l’étude  Rationnel : Activité anti-tumorale des anti-PD-1 et anti-CTLA-4 dans le CHC  (El-Khoueiry et al. Lancet 2017; Zhu et al. Lancet Oncol 2018) </vt:lpstr>
      <vt:lpstr>Immunothérapie péri-opératoire des CHC opérables</vt:lpstr>
      <vt:lpstr>Traitement par Pembrolizumab  pour les tne evoluées  : Résultats de la phase II KEYNOTE-158</vt:lpstr>
      <vt:lpstr>KEYNOTE 158 Schéma thérapeutique</vt:lpstr>
      <vt:lpstr>KEYNOTE 158 Caractéristiques</vt:lpstr>
      <vt:lpstr>KEYNOTE 158 Résultats</vt:lpstr>
      <vt:lpstr>Cancers du côlon, du rectum et de l’anus Présenté par le Dr Gérard Lledo</vt:lpstr>
      <vt:lpstr>Circulating tumor cell count from a blood sample  for colorectal cancer (CRC) prevention:  Results from A 627-patient prospective study</vt:lpstr>
      <vt:lpstr>La prévention du CCR passe  par l’exérèse des adénomes</vt:lpstr>
      <vt:lpstr>Design de l’étude</vt:lpstr>
      <vt:lpstr>Performances du test</vt:lpstr>
      <vt:lpstr>Comparaison des tests de dépistage  des adénomes et cancers CR</vt:lpstr>
      <vt:lpstr>Présentation PowerPoint</vt:lpstr>
      <vt:lpstr>Immunoscore et cancer du colon de stade II à haut risque</vt:lpstr>
      <vt:lpstr>Immunoscore et cancer du côlon stade II haut risque</vt:lpstr>
      <vt:lpstr>Immunoscore et cancer du côlon stade II haut risque</vt:lpstr>
      <vt:lpstr>Immunoscore et cancer du côlon stade II haut risque</vt:lpstr>
      <vt:lpstr>Immunoscore et cancer du côlon stade II haut risque</vt:lpstr>
      <vt:lpstr>Immunoscore et cancer du côlon stade II haut risque</vt:lpstr>
      <vt:lpstr>Immunoscore et cancer du côlon stade II haut risque</vt:lpstr>
      <vt:lpstr>A randomized, double-blinded, placebo-controlled multicenter phase II trial of adjuvant immunotherapy with tecemotide (L-BLP25) after R0/R1 hepatic colorectal cancer metastasectomy (LICC):  Final results</vt:lpstr>
      <vt:lpstr>Immunothérapie adjuvante après résection des métastases hépatiques d’origine colorectale</vt:lpstr>
      <vt:lpstr>Immunothérapie adjuvante après résection des métastases hépatiques d’origine colorectale : survie sans progression</vt:lpstr>
      <vt:lpstr>Immunothérapie adjuvante après résection des métastases hépatiques d’origine colorectale: survie globale</vt:lpstr>
      <vt:lpstr>Cancer colorectal métastatique et Immunothérapie au-delà de la 2ème ligne : étude de phase II randomisée  Durvalumab + tremelimumab vs bsc (CO.26)</vt:lpstr>
      <vt:lpstr>Durvalumab + tremelimumab vs BSC CCR métastatique &gt; L2</vt:lpstr>
      <vt:lpstr>Durvalumab + tremelimumab CCR métastatique &gt; L2</vt:lpstr>
      <vt:lpstr>Durvalumab + tremelimumab CCR métastatique &gt; L2</vt:lpstr>
      <vt:lpstr>Durvalumab + tremelimumab CCR métastatique &gt; L2</vt:lpstr>
      <vt:lpstr>Durvalumab + tremelimumab CCR métastatique &gt; L2</vt:lpstr>
      <vt:lpstr>Durvalumab + tremelimumab CCR métastatique &gt; L2</vt:lpstr>
      <vt:lpstr>Durvalumab + tremelimumab CCR métastatique &gt; L2</vt:lpstr>
      <vt:lpstr>Durvalumab + tremelimumab CCR métastatique &gt; L2;   Conclusion </vt:lpstr>
      <vt:lpstr>Intérêt de la Chimio-hyperthermie intrapéritonéale en situation adjuvante des CCR à haut risque de métastases péritonéales : éTUDE colopec</vt:lpstr>
      <vt:lpstr>Intérêt de la CHIP en situation adjuvante CCR</vt:lpstr>
      <vt:lpstr>Intérêt de la CHIP en situation adjuvante CCR</vt:lpstr>
      <vt:lpstr>Présentation PowerPoint</vt:lpstr>
      <vt:lpstr>Intérêt de la CHIP en situation adjuvante  pour les CCR p T4 ou perforés</vt:lpstr>
      <vt:lpstr>Intérêt de la CHIP en situation adjuvante  pour les CCR p T4 ou perforés</vt:lpstr>
      <vt:lpstr>Présentation PowerPoint</vt:lpstr>
      <vt:lpstr>Intérêt de la CHIP en situation adjuvante CCR</vt:lpstr>
      <vt:lpstr>Intérêt de la CHIP en situation adjuvante  pour les CCR p T4 ou perforés</vt:lpstr>
      <vt:lpstr>Intérêt de la CHIP en situation adjuvante  pour les CCR p T4 ou perforés</vt:lpstr>
      <vt:lpstr>Intérêt de la CHIP en situation adjuvante  pour les CCR p T4 ou perforés</vt:lpstr>
      <vt:lpstr>Does a longer waiting period after neoadjuvant radiochemotherapy improve the oncological prognosis  of rectal cancer? Three-year follow-up results of the GRECCAR-6 randomized multicenter triaL</vt:lpstr>
      <vt:lpstr>Etude GRECCAR 6 : impact de l’intervalle libre sur le taux de réponse complète histologique</vt:lpstr>
      <vt:lpstr>Etude GRECCAR 6 : impact de l’intervalle libre sur le taux de réponse complète histologique</vt:lpstr>
      <vt:lpstr>Etude GRECCAR 6 :  Survie sans récidive en fonction de la réponse histologique</vt:lpstr>
      <vt:lpstr>Etude GRECCAR 6  Résultats</vt:lpstr>
      <vt:lpstr>Etude GRECCAR 6  Résultats</vt:lpstr>
      <vt:lpstr>Etude GRECCAR 6  conclusion</vt:lpstr>
      <vt:lpstr>Total neoadjuvant therapy with short course radiation compared to concurrent chemoradiation in rectal cancer</vt:lpstr>
      <vt:lpstr>Traitement néo-adjuvant complet avec radiothérapie concentrée dans le cancer rectal localement évolué</vt:lpstr>
      <vt:lpstr>Traitement néo-adjuvant complet avec radiothérapie concentrée dans le cancer rectal localement évolué</vt:lpstr>
      <vt:lpstr>Traitement néo-adjuvant complet avec radiothérapie concentrée dans le cancer rectal localement évolué</vt:lpstr>
      <vt:lpstr>Traitement néo-adjuvant complet avec radiothérapie concentrée dans le cancer rectal localement évolué</vt:lpstr>
      <vt:lpstr>Randomized study evaluating trifluridine/tipiracil (TAS-102) versus + trifluridine/tipiracil + bevacizumab as last-line therapy in patients with chemorefractory unresectable metastatic colorectal cancer (mCRC) </vt:lpstr>
      <vt:lpstr>Design</vt:lpstr>
      <vt:lpstr>Résultats</vt:lpstr>
      <vt:lpstr>Multicenter phase Ib/ II study of biweekly trifluridine/tipiracil with bevacizumab combination for patients with metastatic colorectal cancer refractory to standard therapies (BiTS study)</vt:lpstr>
      <vt:lpstr>Critères d’inclusion - Objectifs</vt:lpstr>
      <vt:lpstr>Résultats</vt:lpstr>
      <vt:lpstr>Trifluridine/tipiracil et cancer colorectal métastatique</vt:lpstr>
      <vt:lpstr>Trifluridine/tipiracil dans la vraie vie : étude PreConnect CCR métastatique &gt; L2</vt:lpstr>
      <vt:lpstr>Trifluridine/tipiracil dans la vraie vie : étude PreConnect CCR métastatique &gt; L2</vt:lpstr>
      <vt:lpstr>Trifluridine/tipiracil et CCR métastatique prétraités Facteurs pronostiques : étude RECOURSE</vt:lpstr>
      <vt:lpstr> Trifluridine/tipiracil et CCR métastatique prétraités Facteurs pronostiques : étude RECOURSE </vt:lpstr>
      <vt:lpstr> Trifluridine/tipiracil et CCR métastatique prétraités Facteurs pronostiques : étude RECOURSE </vt:lpstr>
      <vt:lpstr>Trifluridine/tipiracil et CCR métastatique prétraités Facteurs pronostiques : étude RECOURSE</vt:lpstr>
      <vt:lpstr> Trifluridine/tipiracil + bevacizumab en L1  CCR métastatique : étude TASCO </vt:lpstr>
      <vt:lpstr> Trifluridine/tipiracil + bevacizumab en L1  CCR métastatique : étude TASCO </vt:lpstr>
      <vt:lpstr> Trifluridine/tipiracil + bevacizumab en L1  CCR métastatique : étude TASCO </vt:lpstr>
      <vt:lpstr>Présentation PowerPoint</vt:lpstr>
    </vt:vector>
  </TitlesOfParts>
  <Company>ICM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Cancers de l’oesophage et de l’estomac</dc:title>
  <dc:creator>ICM</dc:creator>
  <cp:lastModifiedBy>soumaya</cp:lastModifiedBy>
  <cp:revision>153</cp:revision>
  <dcterms:created xsi:type="dcterms:W3CDTF">2019-01-26T19:44:17Z</dcterms:created>
  <dcterms:modified xsi:type="dcterms:W3CDTF">2019-02-14T19:32:00Z</dcterms:modified>
</cp:coreProperties>
</file>